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5" r:id="rId10"/>
    <p:sldId id="264" r:id="rId11"/>
    <p:sldId id="272" r:id="rId12"/>
    <p:sldId id="270" r:id="rId13"/>
    <p:sldId id="269" r:id="rId14"/>
    <p:sldId id="266" r:id="rId15"/>
    <p:sldId id="273" r:id="rId16"/>
    <p:sldId id="267" r:id="rId17"/>
    <p:sldId id="268" r:id="rId18"/>
    <p:sldId id="275" r:id="rId19"/>
    <p:sldId id="274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5" d="100"/>
          <a:sy n="85" d="100"/>
        </p:scale>
        <p:origin x="6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6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7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471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128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167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38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77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586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328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39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809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77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48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53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11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887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23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35DDC2DA-C94C-4AC3-931F-8B87482AF67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3CBB4FED-1D26-491D-B4BD-F5337D6B9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820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scholar.google.com/citations?hl=en&amp;user=F2NvKeQAAAAJ&amp;view_op=list_works&amp;sortby=pubdat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ciencedirect.com/science/article/pii/S0022202X15320558" TargetMode="External"/><Relationship Id="rId13" Type="http://schemas.openxmlformats.org/officeDocument/2006/relationships/hyperlink" Target="file:///C:\Users\Owner\Documents\Misc%20Non-Academic\Mathis%20Papers\Conspiracy\Health\ESR%20and%20UPS\The%20retinoic%20acid%20receptor-&#945;%20modulators%20ATRA%20and%20Ro415253%20reciprocally%20regulate%20human%20IL-5+%20Th2%20cell%20proliferation%20and%20cytokine%20expression" TargetMode="External"/><Relationship Id="rId3" Type="http://schemas.openxmlformats.org/officeDocument/2006/relationships/hyperlink" Target="https://www.scielo.br/scielo.php?script=sci_arttext&amp;pid=S0001-37652015005040677&amp;lng=en&amp;nrm=iso&amp;tlng=en" TargetMode="External"/><Relationship Id="rId7" Type="http://schemas.openxmlformats.org/officeDocument/2006/relationships/hyperlink" Target="https://www.dovepress.com/interleukin-8-in-gastrointestinal-inflammation-and-malignancy-inductio-peer-reviewed-fulltext-article-IJICMR" TargetMode="External"/><Relationship Id="rId12" Type="http://schemas.openxmlformats.org/officeDocument/2006/relationships/hyperlink" Target="https://www.mdpi.com/2073-4409/9/7/1591/htm" TargetMode="External"/><Relationship Id="rId2" Type="http://schemas.openxmlformats.org/officeDocument/2006/relationships/hyperlink" Target="https://www.hindawi.com/journals/omcl/2015/140267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pmc/articles/PMC3076739/" TargetMode="External"/><Relationship Id="rId11" Type="http://schemas.openxmlformats.org/officeDocument/2006/relationships/hyperlink" Target="https://www.nature.com/articles/tp201398" TargetMode="External"/><Relationship Id="rId5" Type="http://schemas.openxmlformats.org/officeDocument/2006/relationships/hyperlink" Target="https://www.ncbi.nlm.nih.gov/pmc/articles/PMC7459219/" TargetMode="External"/><Relationship Id="rId10" Type="http://schemas.openxmlformats.org/officeDocument/2006/relationships/hyperlink" Target="https://www.ncbi.nlm.nih.gov/pmc/articles/PMC3694789/" TargetMode="External"/><Relationship Id="rId4" Type="http://schemas.openxmlformats.org/officeDocument/2006/relationships/hyperlink" Target="https://www.fasebj.org/doi/abs/10.1096/fasebj.27.1_supplement.635.6" TargetMode="External"/><Relationship Id="rId9" Type="http://schemas.openxmlformats.org/officeDocument/2006/relationships/hyperlink" Target="https://academic.oup.com/ibdjournal/article-abstract/27/1/74/5848464" TargetMode="External"/><Relationship Id="rId14" Type="http://schemas.openxmlformats.org/officeDocument/2006/relationships/hyperlink" Target="https://www.sciencedirect.com/science/article/abs/pii/S0014482701954126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bmd.com/a-to-z-guides/supplement-guide-vitamin-a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nutritiondata.self.com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hyperlink" Target="https://ggenereux.blog/my-ebook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ggenereux.blog/2020/11/12/2020-community-survey-result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nutritiondetective.wor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tinyurl.com/VitAandVaxx" TargetMode="External"/><Relationship Id="rId2" Type="http://schemas.openxmlformats.org/officeDocument/2006/relationships/hyperlink" Target="mailto:joshg99@gmail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VaxSuppression@gmail.com" TargetMode="External"/><Relationship Id="rId4" Type="http://schemas.openxmlformats.org/officeDocument/2006/relationships/hyperlink" Target="http://tinyurl.com/vaxinjurycovid19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9456" y="1490241"/>
            <a:ext cx="9144000" cy="1641490"/>
          </a:xfrm>
        </p:spPr>
        <p:txBody>
          <a:bodyPr/>
          <a:lstStyle/>
          <a:p>
            <a:r>
              <a:rPr lang="en-US" dirty="0" smtClean="0"/>
              <a:t>Paul Thomas Podcast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Slides for Josh Guetzkow Interview on the Israeli Experience, Pharma Criminality &amp; Vitamin A Toxicity as Mechanism for Vaccine Damage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223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17975"/>
          <a:stretch/>
        </p:blipFill>
        <p:spPr>
          <a:xfrm>
            <a:off x="88900" y="4051300"/>
            <a:ext cx="9111990" cy="254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21717" b="79386"/>
          <a:stretch/>
        </p:blipFill>
        <p:spPr>
          <a:xfrm>
            <a:off x="88900" y="966789"/>
            <a:ext cx="7754181" cy="925511"/>
          </a:xfrm>
          <a:prstGeom prst="rect">
            <a:avLst/>
          </a:prstGeom>
          <a:ln>
            <a:noFill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11200" y="23814"/>
            <a:ext cx="10985500" cy="931864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Mawson’s</a:t>
            </a:r>
            <a:r>
              <a:rPr lang="en-US" b="1" dirty="0" smtClean="0"/>
              <a:t>  Papers Discussing The Theory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30957" r="21717" b="46007"/>
          <a:stretch/>
        </p:blipFill>
        <p:spPr>
          <a:xfrm>
            <a:off x="88900" y="1876016"/>
            <a:ext cx="7754181" cy="1034233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r="21595" b="19673"/>
          <a:stretch/>
        </p:blipFill>
        <p:spPr>
          <a:xfrm>
            <a:off x="3529270" y="2505482"/>
            <a:ext cx="8627622" cy="267806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98701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5088"/>
            <a:ext cx="10680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 smtClean="0"/>
              <a:t>Signs and Symptoms of Gulf War Illness (GWI) and Chronic </a:t>
            </a:r>
            <a:r>
              <a:rPr lang="en-US" sz="4400" b="1" dirty="0" err="1" smtClean="0"/>
              <a:t>Hypervitaminosis</a:t>
            </a:r>
            <a:r>
              <a:rPr lang="en-US" sz="4400" b="1" dirty="0" smtClean="0"/>
              <a:t> A (CHA)</a:t>
            </a:r>
            <a:endParaRPr lang="en-US" sz="44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87488"/>
            <a:ext cx="10680700" cy="50530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            </a:t>
            </a:r>
            <a:r>
              <a:rPr lang="en-US" b="1" u="sng" dirty="0" smtClean="0"/>
              <a:t>Major Signs/</a:t>
            </a:r>
            <a:r>
              <a:rPr lang="en-US" b="1" u="sng" dirty="0" err="1" smtClean="0"/>
              <a:t>Symtpoms</a:t>
            </a:r>
            <a:r>
              <a:rPr lang="en-US" b="1" dirty="0" smtClean="0"/>
              <a:t> 	         	          </a:t>
            </a:r>
            <a:r>
              <a:rPr lang="en-US" b="1" u="sng" dirty="0" smtClean="0"/>
              <a:t>GWI</a:t>
            </a:r>
            <a:r>
              <a:rPr lang="en-US" b="1" dirty="0" smtClean="0"/>
              <a:t>	          </a:t>
            </a:r>
            <a:r>
              <a:rPr lang="en-US" b="1" u="sng" dirty="0" smtClean="0"/>
              <a:t>CHA</a:t>
            </a:r>
          </a:p>
          <a:p>
            <a:pPr marL="0" indent="0">
              <a:buNone/>
            </a:pPr>
            <a:r>
              <a:rPr lang="en-US" dirty="0" smtClean="0"/>
              <a:t>Mood Swings, Irritability				+		+</a:t>
            </a:r>
          </a:p>
          <a:p>
            <a:pPr marL="0" indent="0">
              <a:buNone/>
            </a:pPr>
            <a:r>
              <a:rPr lang="en-US" dirty="0" smtClean="0"/>
              <a:t>Memory Loss, Lack of Concentration		+		+</a:t>
            </a:r>
          </a:p>
          <a:p>
            <a:pPr marL="0" indent="0">
              <a:buNone/>
            </a:pPr>
            <a:r>
              <a:rPr lang="en-US" dirty="0"/>
              <a:t>Digestive, Stomach and Intestinal Disorders	+		+</a:t>
            </a:r>
          </a:p>
          <a:p>
            <a:pPr marL="0" indent="0">
              <a:buNone/>
            </a:pPr>
            <a:r>
              <a:rPr lang="en-US" dirty="0" smtClean="0"/>
              <a:t>Anxiety, Sleep Disturbances			+		+</a:t>
            </a:r>
          </a:p>
          <a:p>
            <a:pPr marL="0" indent="0">
              <a:buNone/>
            </a:pPr>
            <a:r>
              <a:rPr lang="en-US" dirty="0" smtClean="0"/>
              <a:t>Depression &amp; Other Psych. Disorders		+		+</a:t>
            </a:r>
          </a:p>
          <a:p>
            <a:pPr marL="0" indent="0">
              <a:buNone/>
            </a:pPr>
            <a:r>
              <a:rPr lang="en-US" dirty="0" smtClean="0"/>
              <a:t>Muscular Pain, Weakness, </a:t>
            </a:r>
            <a:r>
              <a:rPr lang="en-US" dirty="0"/>
              <a:t>General Fatigue </a:t>
            </a:r>
            <a:r>
              <a:rPr lang="en-US" dirty="0" smtClean="0"/>
              <a:t>	+		+</a:t>
            </a:r>
          </a:p>
          <a:p>
            <a:pPr marL="0" indent="0">
              <a:buNone/>
            </a:pPr>
            <a:r>
              <a:rPr lang="en-US" dirty="0" smtClean="0"/>
              <a:t>Headaches						+		+</a:t>
            </a:r>
          </a:p>
          <a:p>
            <a:pPr marL="0" indent="0">
              <a:buNone/>
            </a:pPr>
            <a:r>
              <a:rPr lang="en-US" dirty="0" smtClean="0"/>
              <a:t>Skin &amp; Other Allergies				+		+</a:t>
            </a:r>
          </a:p>
          <a:p>
            <a:pPr marL="0" indent="0">
              <a:buNone/>
            </a:pPr>
            <a:r>
              <a:rPr lang="en-US" dirty="0" smtClean="0"/>
              <a:t>Respiratory Problems				+		+</a:t>
            </a:r>
          </a:p>
          <a:p>
            <a:pPr marL="0" indent="0">
              <a:buNone/>
            </a:pPr>
            <a:r>
              <a:rPr lang="en-US" dirty="0" smtClean="0"/>
              <a:t>Reproductive Disorders				+		+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6355834"/>
            <a:ext cx="1093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</a:t>
            </a:r>
            <a:r>
              <a:rPr lang="en-US" dirty="0" err="1" smtClean="0"/>
              <a:t>Mawson</a:t>
            </a:r>
            <a:r>
              <a:rPr lang="en-US" dirty="0" smtClean="0"/>
              <a:t> and Croft 2019, “Gulf War Illness: Unifying Hypothesis for a Continuing Health Problem,” Table 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473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174625"/>
            <a:ext cx="10769600" cy="1325563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/>
              <a:t>Mawson’s</a:t>
            </a:r>
            <a:r>
              <a:rPr lang="en-US" sz="4400" b="1" dirty="0" smtClean="0"/>
              <a:t> Papers Have Linked Vitamin A to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600" y="1563688"/>
            <a:ext cx="5509400" cy="4351338"/>
          </a:xfrm>
        </p:spPr>
        <p:txBody>
          <a:bodyPr>
            <a:normAutofit/>
          </a:bodyPr>
          <a:lstStyle/>
          <a:p>
            <a:r>
              <a:rPr lang="en-US" dirty="0"/>
              <a:t>Gout (1984)</a:t>
            </a:r>
          </a:p>
          <a:p>
            <a:r>
              <a:rPr lang="en-US" dirty="0"/>
              <a:t>Lupus and renal disease (1985)</a:t>
            </a:r>
          </a:p>
          <a:p>
            <a:r>
              <a:rPr lang="en-US" dirty="0"/>
              <a:t>Primary Biliary Cirrhosis (2000)</a:t>
            </a:r>
          </a:p>
          <a:p>
            <a:r>
              <a:rPr lang="en-US" dirty="0"/>
              <a:t>Asthma (2001)</a:t>
            </a:r>
          </a:p>
          <a:p>
            <a:r>
              <a:rPr lang="en-US" dirty="0" smtClean="0"/>
              <a:t>Liver </a:t>
            </a:r>
            <a:r>
              <a:rPr lang="en-US" dirty="0"/>
              <a:t>damage </a:t>
            </a:r>
            <a:r>
              <a:rPr lang="en-US" dirty="0" smtClean="0"/>
              <a:t>from </a:t>
            </a:r>
            <a:r>
              <a:rPr lang="en-US" dirty="0" err="1" smtClean="0"/>
              <a:t>Hep</a:t>
            </a:r>
            <a:r>
              <a:rPr lang="en-US" dirty="0" smtClean="0"/>
              <a:t>-B (2001)</a:t>
            </a:r>
          </a:p>
          <a:p>
            <a:r>
              <a:rPr lang="en-US" dirty="0"/>
              <a:t>Bone pain (2009)</a:t>
            </a:r>
          </a:p>
          <a:p>
            <a:r>
              <a:rPr lang="en-US" dirty="0" smtClean="0"/>
              <a:t>Pathogenesis of: </a:t>
            </a:r>
            <a:r>
              <a:rPr lang="en-US" dirty="0"/>
              <a:t>HIV (2007</a:t>
            </a:r>
            <a:r>
              <a:rPr lang="en-US" dirty="0" smtClean="0"/>
              <a:t>), influenza </a:t>
            </a:r>
            <a:r>
              <a:rPr lang="en-US" dirty="0"/>
              <a:t>(2013</a:t>
            </a:r>
            <a:r>
              <a:rPr lang="en-US" dirty="0" smtClean="0"/>
              <a:t>), malaria </a:t>
            </a:r>
            <a:r>
              <a:rPr lang="en-US" dirty="0"/>
              <a:t>(2013) and dengue fever (2014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704700" y="1563688"/>
            <a:ext cx="64873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Chronic aggression (2009)</a:t>
            </a:r>
          </a:p>
          <a:p>
            <a:r>
              <a:rPr lang="en-US" dirty="0"/>
              <a:t>Childhood learning disorders, aggression and hyperactivity (</a:t>
            </a:r>
            <a:r>
              <a:rPr lang="en-US" dirty="0" smtClean="0"/>
              <a:t>ADHD) </a:t>
            </a:r>
            <a:r>
              <a:rPr lang="en-US" dirty="0"/>
              <a:t>(2012)</a:t>
            </a:r>
          </a:p>
          <a:p>
            <a:r>
              <a:rPr lang="en-US" dirty="0"/>
              <a:t>Post-partum depression (2013) and premature births (2016)</a:t>
            </a:r>
          </a:p>
          <a:p>
            <a:r>
              <a:rPr lang="en-US" dirty="0"/>
              <a:t>Stevens-Johnson syndrome (2015)</a:t>
            </a:r>
          </a:p>
          <a:p>
            <a:r>
              <a:rPr lang="en-US" dirty="0"/>
              <a:t>Neurotoxicity of quinolone antimalarial drugs (2016)</a:t>
            </a:r>
          </a:p>
          <a:p>
            <a:r>
              <a:rPr lang="en-US" dirty="0"/>
              <a:t>Congenital rubella syndrome [similar to autism] (2019)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6159500"/>
            <a:ext cx="7048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Source: </a:t>
            </a:r>
            <a:r>
              <a:rPr lang="en-US" sz="2000" dirty="0" err="1" smtClean="0"/>
              <a:t>Mawson’s</a:t>
            </a:r>
            <a:r>
              <a:rPr lang="en-US" sz="2000" dirty="0" smtClean="0"/>
              <a:t> </a:t>
            </a:r>
            <a:r>
              <a:rPr lang="en-US" sz="2000" dirty="0" smtClean="0">
                <a:hlinkClick r:id="rId2"/>
              </a:rPr>
              <a:t>Google Scholar Page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18276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430" r="2105"/>
          <a:stretch/>
        </p:blipFill>
        <p:spPr>
          <a:xfrm>
            <a:off x="64973" y="3824243"/>
            <a:ext cx="6316611" cy="217592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71" y="2743738"/>
            <a:ext cx="6315885" cy="110574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015" y="-139683"/>
            <a:ext cx="10541567" cy="1325563"/>
          </a:xfrm>
        </p:spPr>
        <p:txBody>
          <a:bodyPr>
            <a:normAutofit/>
          </a:bodyPr>
          <a:lstStyle/>
          <a:p>
            <a:r>
              <a:rPr lang="en-US" dirty="0" smtClean="0"/>
              <a:t>Studies on Vitamin A Pills &amp; Creams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50691" t="56665" b="3502"/>
          <a:stretch/>
        </p:blipFill>
        <p:spPr>
          <a:xfrm>
            <a:off x="6273799" y="3195614"/>
            <a:ext cx="5782801" cy="238145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r="1086"/>
          <a:stretch/>
        </p:blipFill>
        <p:spPr>
          <a:xfrm>
            <a:off x="64972" y="5991116"/>
            <a:ext cx="7085128" cy="7652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794" r="2139" b="12438"/>
          <a:stretch/>
        </p:blipFill>
        <p:spPr>
          <a:xfrm>
            <a:off x="7035800" y="6299200"/>
            <a:ext cx="4428920" cy="3892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72" y="995176"/>
            <a:ext cx="6315885" cy="18212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3799" y="2580718"/>
            <a:ext cx="5748467" cy="59316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r="50510" b="90241"/>
          <a:stretch/>
        </p:blipFill>
        <p:spPr>
          <a:xfrm>
            <a:off x="5979216" y="1376585"/>
            <a:ext cx="6077384" cy="61094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49761" t="776" r="5111" b="89465"/>
          <a:stretch/>
        </p:blipFill>
        <p:spPr>
          <a:xfrm>
            <a:off x="6393483" y="1946863"/>
            <a:ext cx="5543431" cy="6111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2285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579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Research Has Shown that Vitamin A: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500" y="1690688"/>
            <a:ext cx="10401300" cy="476091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Is a </a:t>
            </a:r>
            <a:r>
              <a:rPr lang="en-US" dirty="0" smtClean="0">
                <a:hlinkClick r:id="rId2"/>
              </a:rPr>
              <a:t>Mitochondrial Toxicant</a:t>
            </a:r>
            <a:endParaRPr lang="en-US" dirty="0" smtClean="0"/>
          </a:p>
          <a:p>
            <a:r>
              <a:rPr lang="en-US" dirty="0" smtClean="0"/>
              <a:t>Is </a:t>
            </a:r>
            <a:r>
              <a:rPr lang="en-US" dirty="0" smtClean="0">
                <a:hlinkClick r:id="rId3"/>
              </a:rPr>
              <a:t>Neurotoxic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 smtClean="0">
                <a:hlinkClick r:id="rId4"/>
              </a:rPr>
              <a:t>Reduces Serotonin</a:t>
            </a:r>
            <a:r>
              <a:rPr lang="en-US" dirty="0" smtClean="0"/>
              <a:t> Levels</a:t>
            </a:r>
          </a:p>
          <a:p>
            <a:r>
              <a:rPr lang="en-US" dirty="0" smtClean="0"/>
              <a:t>Contributes to </a:t>
            </a:r>
            <a:r>
              <a:rPr lang="en-US" dirty="0" smtClean="0">
                <a:hlinkClick r:id="rId5"/>
              </a:rPr>
              <a:t>Endoplasmic Reticulum Stress</a:t>
            </a:r>
            <a:r>
              <a:rPr lang="en-US" dirty="0" smtClean="0"/>
              <a:t> (ERS)</a:t>
            </a:r>
          </a:p>
          <a:p>
            <a:r>
              <a:rPr lang="en-US" dirty="0" smtClean="0"/>
              <a:t>Contributes to </a:t>
            </a:r>
            <a:r>
              <a:rPr lang="en-US" dirty="0" smtClean="0">
                <a:hlinkClick r:id="rId6"/>
              </a:rPr>
              <a:t>Celiac Disease</a:t>
            </a:r>
            <a:endParaRPr lang="en-US" dirty="0" smtClean="0"/>
          </a:p>
          <a:p>
            <a:r>
              <a:rPr lang="en-US" dirty="0" smtClean="0"/>
              <a:t>Contributes to </a:t>
            </a:r>
            <a:r>
              <a:rPr lang="en-US" dirty="0" smtClean="0">
                <a:hlinkClick r:id="rId7"/>
              </a:rPr>
              <a:t>IBD</a:t>
            </a:r>
            <a:r>
              <a:rPr lang="en-US" dirty="0" smtClean="0"/>
              <a:t> by </a:t>
            </a:r>
            <a:r>
              <a:rPr lang="en-US" dirty="0" smtClean="0">
                <a:hlinkClick r:id="rId8"/>
              </a:rPr>
              <a:t>promoting IL-8</a:t>
            </a:r>
            <a:r>
              <a:rPr lang="en-US" dirty="0" smtClean="0"/>
              <a:t> and </a:t>
            </a:r>
            <a:r>
              <a:rPr lang="en-US" dirty="0" smtClean="0"/>
              <a:t>also to </a:t>
            </a:r>
            <a:r>
              <a:rPr lang="en-US" dirty="0" smtClean="0">
                <a:hlinkClick r:id="rId9"/>
              </a:rPr>
              <a:t>Ulcerative Colitis</a:t>
            </a:r>
            <a:endParaRPr lang="en-US" dirty="0" smtClean="0"/>
          </a:p>
          <a:p>
            <a:r>
              <a:rPr lang="en-US" dirty="0" smtClean="0"/>
              <a:t>Contributes to </a:t>
            </a:r>
            <a:r>
              <a:rPr lang="en-US" dirty="0" smtClean="0">
                <a:hlinkClick r:id="rId10"/>
              </a:rPr>
              <a:t>Dry Eye Disease</a:t>
            </a:r>
            <a:r>
              <a:rPr lang="en-US" dirty="0" smtClean="0"/>
              <a:t> (MBD)</a:t>
            </a:r>
          </a:p>
          <a:p>
            <a:r>
              <a:rPr lang="en-US" dirty="0" smtClean="0"/>
              <a:t>Causes </a:t>
            </a:r>
            <a:r>
              <a:rPr lang="en-US" dirty="0">
                <a:hlinkClick r:id="rId11"/>
              </a:rPr>
              <a:t>Hypothalamus–pituitary–adrenal</a:t>
            </a:r>
            <a:r>
              <a:rPr lang="en-US" dirty="0"/>
              <a:t> (HPA) </a:t>
            </a:r>
            <a:r>
              <a:rPr lang="en-US" dirty="0" smtClean="0"/>
              <a:t>hyperactivity</a:t>
            </a:r>
          </a:p>
          <a:p>
            <a:r>
              <a:rPr lang="en-US" dirty="0" smtClean="0"/>
              <a:t>Promotes pro-inflammatory cytokines </a:t>
            </a:r>
            <a:r>
              <a:rPr lang="en-US" dirty="0" smtClean="0">
                <a:hlinkClick r:id="rId12"/>
              </a:rPr>
              <a:t>IL-1</a:t>
            </a:r>
            <a:r>
              <a:rPr lang="el-GR" dirty="0" smtClean="0">
                <a:latin typeface="Calibri" panose="020F0502020204030204" pitchFamily="34" charset="0"/>
                <a:cs typeface="Calibri" panose="020F0502020204030204" pitchFamily="34" charset="0"/>
                <a:hlinkClick r:id="rId12"/>
              </a:rPr>
              <a:t>β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dirty="0" smtClean="0"/>
              <a:t> </a:t>
            </a:r>
            <a:r>
              <a:rPr lang="en-US" dirty="0" smtClean="0">
                <a:hlinkClick r:id="rId13" action="ppaction://hlinkfile"/>
              </a:rPr>
              <a:t>IL-5</a:t>
            </a:r>
            <a:r>
              <a:rPr lang="en-US" dirty="0" smtClean="0"/>
              <a:t>, </a:t>
            </a:r>
            <a:r>
              <a:rPr lang="en-US" dirty="0" smtClean="0">
                <a:hlinkClick r:id="rId12"/>
              </a:rPr>
              <a:t>IL-6</a:t>
            </a:r>
            <a:r>
              <a:rPr lang="en-US" dirty="0" smtClean="0"/>
              <a:t>, </a:t>
            </a:r>
            <a:r>
              <a:rPr lang="en-US" dirty="0" smtClean="0">
                <a:hlinkClick r:id="rId8"/>
              </a:rPr>
              <a:t>IL-8</a:t>
            </a:r>
            <a:r>
              <a:rPr lang="en-US" dirty="0" smtClean="0"/>
              <a:t>, etc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Inhibits Repair of </a:t>
            </a:r>
            <a:r>
              <a:rPr lang="en-US" dirty="0" smtClean="0">
                <a:hlinkClick r:id="rId14"/>
              </a:rPr>
              <a:t>Telomeres</a:t>
            </a:r>
            <a:endParaRPr lang="en-US" dirty="0" smtClean="0"/>
          </a:p>
          <a:p>
            <a:r>
              <a:rPr lang="en-US" dirty="0" smtClean="0"/>
              <a:t>And on and on and on…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554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499" y="25309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Liver Releases Free Retinol Under 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/>
              <a:t>				Inflammatory Stress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" r="57566" b="79092"/>
          <a:stretch/>
        </p:blipFill>
        <p:spPr>
          <a:xfrm>
            <a:off x="110725" y="997375"/>
            <a:ext cx="5083576" cy="9801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226" t="41863" r="4789" b="7988"/>
          <a:stretch/>
        </p:blipFill>
        <p:spPr>
          <a:xfrm>
            <a:off x="110724" y="1825882"/>
            <a:ext cx="5083576" cy="14253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702" y="2974855"/>
            <a:ext cx="9397698" cy="21177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739" y="5255600"/>
            <a:ext cx="9789121" cy="1426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803702" y="2974855"/>
            <a:ext cx="1650698" cy="3551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670602" y="4737486"/>
            <a:ext cx="7530798" cy="3551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39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RDA and “Tolerable Upper Limit” of Daily Vitamin A (International Units)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AGE	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	 	    </a:t>
            </a:r>
            <a:r>
              <a:rPr lang="en-US" sz="3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RDA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3200" b="1" u="sng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Tolerable Upper Limit</a:t>
            </a:r>
          </a:p>
          <a:p>
            <a:pPr marL="0" indent="0">
              <a:buNone/>
            </a:pPr>
            <a:endParaRPr lang="en-US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0-3 			 1,000 IU			</a:t>
            </a:r>
            <a:r>
              <a:rPr lang="en-US" sz="32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2,000 IU</a:t>
            </a:r>
          </a:p>
          <a:p>
            <a:pPr marL="0" indent="0">
              <a:buNone/>
            </a:pP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4-8 			 1,320 IU			</a:t>
            </a:r>
            <a:r>
              <a:rPr lang="en-US" sz="32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3,000 IU</a:t>
            </a:r>
          </a:p>
          <a:p>
            <a:pPr marL="0" indent="0">
              <a:buNone/>
            </a:pP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9-13 			 2,000 IU			</a:t>
            </a:r>
            <a:r>
              <a:rPr lang="en-US" sz="32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5,610 IU</a:t>
            </a:r>
          </a:p>
          <a:p>
            <a:pPr marL="0" indent="0">
              <a:buNone/>
            </a:pP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14-18		 2,310 IU			</a:t>
            </a:r>
            <a:r>
              <a:rPr lang="en-US" sz="32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9,240 IU</a:t>
            </a:r>
          </a:p>
          <a:p>
            <a:pPr marL="0" indent="0">
              <a:buNone/>
            </a:pP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18+ Women	 2,310 IU			</a:t>
            </a:r>
            <a:r>
              <a:rPr lang="en-US" sz="32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10,000 IU</a:t>
            </a:r>
          </a:p>
          <a:p>
            <a:pPr marL="0" indent="0">
              <a:buNone/>
            </a:pP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18+ Men		 3,000 IU			</a:t>
            </a:r>
            <a:r>
              <a:rPr lang="en-US" sz="32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10,000 IU</a:t>
            </a:r>
            <a:endParaRPr lang="en-US" sz="32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1100" y="6176963"/>
            <a:ext cx="11010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Source: Web MD </a:t>
            </a:r>
            <a:r>
              <a:rPr lang="en-US" sz="2000" dirty="0" smtClean="0">
                <a:hlinkClick r:id="rId2"/>
              </a:rPr>
              <a:t>https://www.webmd.com/a-to-z-guides/supplement-guide-vitamin-a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55066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0" y="365125"/>
            <a:ext cx="114554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Food Vitamin A Content (in IU)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0" y="1654176"/>
            <a:ext cx="6477000" cy="5427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07000"/>
              </a:lnSpc>
              <a:spcAft>
                <a:spcPts val="0"/>
              </a:spcAft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sweet potato	= 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22,000 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>
              <a:lnSpc>
                <a:spcPct val="107000"/>
              </a:lnSpc>
              <a:spcAft>
                <a:spcPts val="0"/>
              </a:spcAft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large carrot 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	= 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12,000 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>
              <a:lnSpc>
                <a:spcPct val="107000"/>
              </a:lnSpc>
            </a:pP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cup of kale       	= 10,000</a:t>
            </a:r>
          </a:p>
          <a:p>
            <a:pPr indent="457200">
              <a:lnSpc>
                <a:spcPct val="107000"/>
              </a:lnSpc>
              <a:spcAft>
                <a:spcPts val="0"/>
              </a:spcAft>
            </a:pP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 pepper 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	= 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5,000 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>
              <a:lnSpc>
                <a:spcPct val="107000"/>
              </a:lnSpc>
              <a:spcAft>
                <a:spcPts val="0"/>
              </a:spcAft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tbs. 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paprika  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= 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3,500 </a:t>
            </a:r>
            <a:endParaRPr lang="en-US" sz="36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>
              <a:lnSpc>
                <a:spcPct val="107000"/>
              </a:lnSpc>
              <a:spcAft>
                <a:spcPts val="0"/>
              </a:spcAft>
            </a:pP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cup spinach   	= 2,800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>
              <a:lnSpc>
                <a:spcPct val="107000"/>
              </a:lnSpc>
              <a:spcAft>
                <a:spcPts val="0"/>
              </a:spcAft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cup lettuce  	= 2,600 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>
              <a:lnSpc>
                <a:spcPct val="107000"/>
              </a:lnSpc>
            </a:pP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indent="457200">
              <a:lnSpc>
                <a:spcPct val="107000"/>
              </a:lnSpc>
              <a:spcAft>
                <a:spcPts val="0"/>
              </a:spcAft>
            </a:pP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54700" y="1652588"/>
            <a:ext cx="6007100" cy="4241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tsp. cod liver oil	    = 4,500       1 oz. beef liver        	    = 7,300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oz. chicken 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liver 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	    = 4,000 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100g cheddar cheese = 1,000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Centrum Adult    	    = 3,500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Flintstone’s vitamin = 1,300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scoops of </a:t>
            </a:r>
            <a:r>
              <a:rPr lang="en-US" sz="3600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Similac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= 1,300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8500" y="5944136"/>
            <a:ext cx="69913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Source: </a:t>
            </a:r>
            <a:r>
              <a:rPr lang="en-US" sz="2200" dirty="0" smtClean="0">
                <a:hlinkClick r:id="rId2"/>
              </a:rPr>
              <a:t>https://nutritiondata.self.com/</a:t>
            </a:r>
            <a:endParaRPr lang="en-US" sz="22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651500" y="1841500"/>
            <a:ext cx="25400" cy="384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383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00" y="1873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Grant </a:t>
            </a:r>
            <a:r>
              <a:rPr lang="en-US" dirty="0" err="1" smtClean="0"/>
              <a:t>Genereux’s</a:t>
            </a:r>
            <a:r>
              <a:rPr lang="en-US" dirty="0" smtClean="0"/>
              <a:t> Free e-Books</a:t>
            </a:r>
            <a:br>
              <a:rPr lang="en-US" dirty="0" smtClean="0"/>
            </a:br>
            <a:r>
              <a:rPr lang="en-US" sz="900" dirty="0">
                <a:hlinkClick r:id="rId2"/>
              </a:rPr>
              <a:t/>
            </a:r>
            <a:br>
              <a:rPr lang="en-US" sz="900" dirty="0">
                <a:hlinkClick r:id="rId2"/>
              </a:rPr>
            </a:br>
            <a:r>
              <a:rPr lang="en-US" sz="4900" dirty="0" smtClean="0">
                <a:hlinkClick r:id="rId2"/>
              </a:rPr>
              <a:t>www.ggenereux.blog</a:t>
            </a:r>
            <a:endParaRPr lang="en-US" sz="49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532" y="1587399"/>
            <a:ext cx="3532868" cy="51658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1744" t="7263" r="10072" b="6426"/>
          <a:stretch/>
        </p:blipFill>
        <p:spPr>
          <a:xfrm>
            <a:off x="317500" y="1869269"/>
            <a:ext cx="4290332" cy="48282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11183"/>
          <a:stretch/>
        </p:blipFill>
        <p:spPr>
          <a:xfrm>
            <a:off x="8166100" y="1869269"/>
            <a:ext cx="3764467" cy="485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599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0" y="3270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/>
              <a:t>Selected Results from Survey </a:t>
            </a:r>
            <a:br>
              <a:rPr lang="en-US" sz="4400" b="1" dirty="0" smtClean="0"/>
            </a:br>
            <a:r>
              <a:rPr lang="en-US" sz="4400" b="1" u="sng" dirty="0" smtClean="0"/>
              <a:t>of 125 People on Vitamin A Detox Diet</a:t>
            </a:r>
            <a:endParaRPr lang="en-US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85900" y="5905500"/>
            <a:ext cx="9702800" cy="571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218608" y="6191250"/>
            <a:ext cx="7592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Source: </a:t>
            </a:r>
            <a:r>
              <a:rPr lang="en-US" sz="2000" dirty="0" smtClean="0">
                <a:hlinkClick r:id="rId2"/>
              </a:rPr>
              <a:t>www.ggenereux.blog</a:t>
            </a:r>
            <a:endParaRPr lang="en-US" sz="20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00" y="1531904"/>
            <a:ext cx="9830976" cy="465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265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Eligibility for ‘Green Pass’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 week after second shot of RNA vaccine</a:t>
            </a:r>
          </a:p>
          <a:p>
            <a:endParaRPr lang="en-US" sz="800" dirty="0" smtClean="0"/>
          </a:p>
          <a:p>
            <a:r>
              <a:rPr lang="en-US" sz="3600" dirty="0" smtClean="0"/>
              <a:t>Documented Recovery from COVID / Antibody Test</a:t>
            </a:r>
          </a:p>
          <a:p>
            <a:endParaRPr lang="en-US" sz="800" dirty="0" smtClean="0"/>
          </a:p>
          <a:p>
            <a:r>
              <a:rPr lang="en-US" sz="3600" dirty="0" smtClean="0"/>
              <a:t>Ineligible for Vaccine (Exemptions are Unclear)</a:t>
            </a:r>
          </a:p>
          <a:p>
            <a:endParaRPr lang="en-US" sz="800" dirty="0" smtClean="0"/>
          </a:p>
          <a:p>
            <a:r>
              <a:rPr lang="en-US" sz="3600" dirty="0" smtClean="0"/>
              <a:t>Negative PCR Test within 72 hours</a:t>
            </a:r>
          </a:p>
          <a:p>
            <a:endParaRPr lang="en-US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336512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Vitamin A Detox Protocol</a:t>
            </a:r>
            <a:br>
              <a:rPr lang="en-US" dirty="0" smtClean="0"/>
            </a:br>
            <a:r>
              <a:rPr lang="en-US" sz="900" dirty="0" smtClean="0">
                <a:hlinkClick r:id="rId2" action="ppaction://hlinkfile"/>
              </a:rPr>
              <a:t/>
            </a:r>
            <a:br>
              <a:rPr lang="en-US" sz="900" dirty="0" smtClean="0">
                <a:hlinkClick r:id="rId2" action="ppaction://hlinkfile"/>
              </a:rPr>
            </a:br>
            <a:r>
              <a:rPr lang="en-US" sz="4400" dirty="0" smtClean="0">
                <a:hlinkClick r:id="rId2" action="ppaction://hlinkfile"/>
              </a:rPr>
              <a:t>www.NutrtionDetective.work</a:t>
            </a:r>
            <a:endParaRPr 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308" t="8699" r="2716" b="26299"/>
          <a:stretch/>
        </p:blipFill>
        <p:spPr>
          <a:xfrm>
            <a:off x="165099" y="2882900"/>
            <a:ext cx="9795829" cy="3721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5242" t="10555" r="16239" b="15770"/>
          <a:stretch/>
        </p:blipFill>
        <p:spPr>
          <a:xfrm>
            <a:off x="5765800" y="1816100"/>
            <a:ext cx="6108700" cy="3530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94457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1125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/>
              <a:t>Contact Info &amp; Further Details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597025"/>
            <a:ext cx="10233800" cy="4351338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E-mail: 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joshg99@gmail.com</a:t>
            </a:r>
            <a:endParaRPr lang="en-US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More info on Vitamin A Toxicity &amp; Vaccine Injuries:</a:t>
            </a:r>
          </a:p>
          <a:p>
            <a:pPr marL="0" indent="0">
              <a:buNone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tinyurl.com/</a:t>
            </a:r>
            <a:r>
              <a:rPr lang="en-US" sz="3200" dirty="0" err="1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VitAandVaxx</a:t>
            </a:r>
            <a:endParaRPr lang="en-US" sz="3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Statistics and Reports on COVID-19 Vaccine Injuries:</a:t>
            </a:r>
          </a:p>
          <a:p>
            <a:pPr marL="0" indent="0">
              <a:buNone/>
            </a:pP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tinyurl.com/VaxInjuryCOVID19</a:t>
            </a:r>
            <a:endParaRPr lang="en-US" sz="3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Submit reports on suppression of vaccine dissent to:</a:t>
            </a:r>
          </a:p>
          <a:p>
            <a:pPr marL="0" indent="0">
              <a:buNone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	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VaxSuppression@gmail.com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869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Without a Green Pass You Cannot: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8497" y="1825625"/>
            <a:ext cx="11076167" cy="4351338"/>
          </a:xfrm>
        </p:spPr>
        <p:txBody>
          <a:bodyPr>
            <a:noAutofit/>
          </a:bodyPr>
          <a:lstStyle/>
          <a:p>
            <a:pPr lvl="0"/>
            <a:r>
              <a:rPr lang="en-US" sz="3200" dirty="0"/>
              <a:t>Sit indoors at restaurants and </a:t>
            </a:r>
            <a:r>
              <a:rPr lang="en-US" sz="3200" dirty="0" smtClean="0"/>
              <a:t>cafes</a:t>
            </a:r>
            <a:endParaRPr lang="en-US" sz="3200" dirty="0"/>
          </a:p>
          <a:p>
            <a:pPr lvl="0"/>
            <a:r>
              <a:rPr lang="en-US" sz="3200" dirty="0"/>
              <a:t>Shop at some stores and malls</a:t>
            </a:r>
          </a:p>
          <a:p>
            <a:pPr lvl="0"/>
            <a:r>
              <a:rPr lang="en-US" sz="3200" dirty="0"/>
              <a:t>Go to </a:t>
            </a:r>
            <a:r>
              <a:rPr lang="en-US" sz="3200" dirty="0" smtClean="0"/>
              <a:t>movies</a:t>
            </a:r>
            <a:r>
              <a:rPr lang="en-US" sz="3200" dirty="0"/>
              <a:t>, theater, </a:t>
            </a:r>
            <a:r>
              <a:rPr lang="en-US" sz="3200" dirty="0" smtClean="0"/>
              <a:t>concerts </a:t>
            </a:r>
            <a:r>
              <a:rPr lang="en-US" sz="3200" dirty="0"/>
              <a:t>or </a:t>
            </a:r>
            <a:r>
              <a:rPr lang="en-US" sz="3200" dirty="0" smtClean="0"/>
              <a:t>most sporting events</a:t>
            </a:r>
            <a:endParaRPr lang="en-US" sz="3200" dirty="0"/>
          </a:p>
          <a:p>
            <a:pPr lvl="0"/>
            <a:r>
              <a:rPr lang="en-US" sz="3200" dirty="0"/>
              <a:t>Go to the gym or </a:t>
            </a:r>
            <a:r>
              <a:rPr lang="en-US" sz="3200" dirty="0" smtClean="0"/>
              <a:t>indoor swimming </a:t>
            </a:r>
            <a:r>
              <a:rPr lang="en-US" sz="3200" dirty="0"/>
              <a:t>pool</a:t>
            </a:r>
          </a:p>
          <a:p>
            <a:pPr lvl="0"/>
            <a:r>
              <a:rPr lang="en-US" sz="3200" dirty="0"/>
              <a:t>Stay at a hotel</a:t>
            </a:r>
          </a:p>
          <a:p>
            <a:pPr lvl="0"/>
            <a:r>
              <a:rPr lang="en-US" sz="3200" dirty="0"/>
              <a:t>Attend college classes in </a:t>
            </a:r>
            <a:r>
              <a:rPr lang="en-US" sz="3200" dirty="0" smtClean="0"/>
              <a:t>person</a:t>
            </a:r>
          </a:p>
          <a:p>
            <a:pPr lvl="0"/>
            <a:r>
              <a:rPr lang="en-US" sz="3200" dirty="0" smtClean="0"/>
              <a:t>Be </a:t>
            </a:r>
            <a:r>
              <a:rPr lang="en-US" sz="3200" dirty="0"/>
              <a:t>exempt from quarantine after exposure or return to </a:t>
            </a:r>
            <a:r>
              <a:rPr lang="en-US" sz="3200" dirty="0" smtClean="0"/>
              <a:t>country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12444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84" y="101600"/>
            <a:ext cx="6514863" cy="66627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59700" y="1130300"/>
            <a:ext cx="3962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Petition by Israeli Citizens to the International Criminal Court Charging Israel with Violation of Nuremberg Code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38219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874" y="166343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/>
              <a:t>Vaccination Rates, Dec 20 – Feb 6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299" y="1415332"/>
            <a:ext cx="7507390" cy="5299333"/>
          </a:xfrm>
        </p:spPr>
      </p:pic>
    </p:spTree>
    <p:extLst>
      <p:ext uri="{BB962C8B-B14F-4D97-AF65-F5344CB8AC3E}">
        <p14:creationId xmlns:p14="http://schemas.microsoft.com/office/powerpoint/2010/main" val="1986967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151" y="1265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% Who Received at Least 1 Dose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317" y="1249157"/>
            <a:ext cx="7587753" cy="5356061"/>
          </a:xfrm>
        </p:spPr>
      </p:pic>
    </p:spTree>
    <p:extLst>
      <p:ext uri="{BB962C8B-B14F-4D97-AF65-F5344CB8AC3E}">
        <p14:creationId xmlns:p14="http://schemas.microsoft.com/office/powerpoint/2010/main" val="199988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0501"/>
            <a:ext cx="10146201" cy="6540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900" y="2147700"/>
            <a:ext cx="9702800" cy="244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47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www.corporatecrimereporter.com/wp-content/uploads/2020/06/phar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814" y="531683"/>
            <a:ext cx="3110186" cy="473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harmaceuticals | John Braithwa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94025" cy="473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orporate Crime in the Pharmaceutical Industry by John Braithwaite  (1984-04-01): Amazon.com: Book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1" y="531683"/>
            <a:ext cx="3444178" cy="516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ook &amp; Research Report | CANCER STOR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966" y="1164086"/>
            <a:ext cx="3809534" cy="547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454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Mawson’s</a:t>
            </a:r>
            <a:r>
              <a:rPr lang="en-US" b="1" dirty="0"/>
              <a:t> Theory of Vaccine Injury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/>
              <a:t>“vaccinations [can] lead to </a:t>
            </a:r>
            <a:r>
              <a:rPr lang="en-US" sz="4000" dirty="0" err="1"/>
              <a:t>cholestatic</a:t>
            </a:r>
            <a:r>
              <a:rPr lang="en-US" sz="4000" dirty="0"/>
              <a:t> liver dysfunction, in which stored vitamin A compounds (retinyl esters, retinol and retinoic acid) enter the [blood] circulation in toxic concentrations; this induces endogenous forms of </a:t>
            </a:r>
            <a:r>
              <a:rPr lang="en-US" sz="4000" dirty="0" err="1"/>
              <a:t>hypervitaminosis</a:t>
            </a:r>
            <a:r>
              <a:rPr lang="en-US" sz="4000" dirty="0"/>
              <a:t> A, with the severity of adverse outcomes being directly proportional to the concentration of circulating retinoids</a:t>
            </a:r>
            <a:r>
              <a:rPr lang="en-US" sz="4000" dirty="0" smtClean="0"/>
              <a:t>.”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83448085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2199</TotalTime>
  <Words>551</Words>
  <Application>Microsoft Office PowerPoint</Application>
  <PresentationFormat>Widescreen</PresentationFormat>
  <Paragraphs>108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Corbel</vt:lpstr>
      <vt:lpstr>Depth</vt:lpstr>
      <vt:lpstr>Paul Thomas Podcast</vt:lpstr>
      <vt:lpstr>Eligibility for ‘Green Pass’</vt:lpstr>
      <vt:lpstr>Without a Green Pass You Cannot:</vt:lpstr>
      <vt:lpstr>PowerPoint Presentation</vt:lpstr>
      <vt:lpstr>Vaccination Rates, Dec 20 – Feb 6</vt:lpstr>
      <vt:lpstr>% Who Received at Least 1 Dose</vt:lpstr>
      <vt:lpstr>PowerPoint Presentation</vt:lpstr>
      <vt:lpstr>PowerPoint Presentation</vt:lpstr>
      <vt:lpstr>Mawson’s Theory of Vaccine Injury</vt:lpstr>
      <vt:lpstr>Mawson’s  Papers Discussing The Theory</vt:lpstr>
      <vt:lpstr>Signs and Symptoms of Gulf War Illness (GWI) and Chronic Hypervitaminosis A (CHA)</vt:lpstr>
      <vt:lpstr>Mawson’s Papers Have Linked Vitamin A to</vt:lpstr>
      <vt:lpstr>Studies on Vitamin A Pills &amp; Creams</vt:lpstr>
      <vt:lpstr>Research Has Shown that Vitamin A: </vt:lpstr>
      <vt:lpstr>            Liver Releases Free Retinol Under       Inflammatory Stress</vt:lpstr>
      <vt:lpstr>RDA and “Tolerable Upper Limit” of Daily Vitamin A (International Units)</vt:lpstr>
      <vt:lpstr>Food Vitamin A Content (in IU)</vt:lpstr>
      <vt:lpstr>Grant Genereux’s Free e-Books  www.ggenereux.blog</vt:lpstr>
      <vt:lpstr>Selected Results from Survey  of 125 People on Vitamin A Detox Diet</vt:lpstr>
      <vt:lpstr>Vitamin A Detox Protocol  www.NutrtionDetective.work</vt:lpstr>
      <vt:lpstr>Contact Info &amp; Further Details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Paul Thomas Podcast</dc:title>
  <dc:creator>Josh</dc:creator>
  <cp:lastModifiedBy>Josh</cp:lastModifiedBy>
  <cp:revision>70</cp:revision>
  <dcterms:created xsi:type="dcterms:W3CDTF">2021-03-23T09:02:59Z</dcterms:created>
  <dcterms:modified xsi:type="dcterms:W3CDTF">2021-03-25T11:22:58Z</dcterms:modified>
</cp:coreProperties>
</file>