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media/image3.jpeg" ContentType="image/jpeg"/>
  <Override PartName="/ppt/media/image4.jpeg" ContentType="image/jpeg"/>
  <Override PartName="/ppt/media/image5.jpeg" ContentType="image/jpeg"/>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1pPr>
    <a:lvl2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2pPr>
    <a:lvl3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3pPr>
    <a:lvl4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4pPr>
    <a:lvl5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5pPr>
    <a:lvl6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6pPr>
    <a:lvl7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7pPr>
    <a:lvl8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8pPr>
    <a:lvl9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E6E5DA">
              <a:alpha val="60000"/>
            </a:srgbClr>
          </a:solidFill>
        </a:fill>
      </a:tcStyle>
    </a:band2H>
    <a:firstCol>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254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Row>
  </a:tblStyle>
  <a:tblStyle styleId="{C7B018BB-80A7-4F77-B60F-C8B233D01FF8}" styleName="">
    <a:tblBg/>
    <a:wholeTbl>
      <a:tcTxStyle b="off" i="off">
        <a:fontRef idx="minor">
          <a:schemeClr val="accent1">
            <a:satOff val="15300"/>
            <a:lumOff val="-29822"/>
            <a:alpha val="80000"/>
          </a:schemeClr>
        </a:fontRef>
        <a:schemeClr val="accent1">
          <a:satOff val="15300"/>
          <a:lumOff val="-29822"/>
          <a:alpha val="80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0CFCA">
              <a:alpha val="75000"/>
            </a:srgbClr>
          </a:solidFill>
        </a:fill>
      </a:tcStyle>
    </a:band2H>
    <a:firstCol>
      <a:tcTxStyle b="off" i="off">
        <a:fontRef idx="minor">
          <a:schemeClr val="accent1">
            <a:satOff val="15300"/>
            <a:lumOff val="-29822"/>
            <a:alpha val="80000"/>
          </a:schemeClr>
        </a:fontRef>
        <a:schemeClr val="accent1">
          <a:satOff val="15300"/>
          <a:lumOff val="-29822"/>
          <a:alpha val="80000"/>
        </a:schemeClr>
      </a:tcTxStyle>
      <a:tcStyle>
        <a:tcBdr>
          <a:left>
            <a:ln w="12700" cap="flat">
              <a:solidFill>
                <a:schemeClr val="accent1">
                  <a:satOff val="15300"/>
                  <a:lumOff val="-29822"/>
                </a:schemeClr>
              </a:solidFill>
              <a:prstDash val="solid"/>
              <a:miter lim="400000"/>
            </a:ln>
          </a:left>
          <a:right>
            <a:ln w="25400" cap="flat">
              <a:solidFill>
                <a:schemeClr val="accent1">
                  <a:satOff val="15300"/>
                  <a:lumOff val="-29822"/>
                </a:schemeClr>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DFDBD1"/>
        </a:fontRef>
        <a:srgbClr val="DFDBD1"/>
      </a:tcTxStyle>
      <a:tcStyle>
        <a:tcBdr>
          <a:left>
            <a:ln w="12700" cap="flat">
              <a:noFill/>
              <a:miter lim="400000"/>
            </a:ln>
          </a:left>
          <a:right>
            <a:ln w="12700" cap="flat">
              <a:noFill/>
              <a:miter lim="400000"/>
            </a:ln>
          </a:right>
          <a:top>
            <a:ln w="25400" cap="flat">
              <a:solidFill>
                <a:schemeClr val="accent1">
                  <a:satOff val="15300"/>
                  <a:lumOff val="-29822"/>
                </a:schemeClr>
              </a:solidFill>
              <a:prstDash val="solid"/>
              <a:miter lim="400000"/>
            </a:ln>
          </a:top>
          <a:bottom>
            <a:ln w="12700" cap="flat">
              <a:solidFill>
                <a:schemeClr val="accent1">
                  <a:satOff val="15300"/>
                  <a:lumOff val="-29822"/>
                </a:schemeClr>
              </a:solidFill>
              <a:prstDash val="solid"/>
              <a:miter lim="400000"/>
            </a:ln>
          </a:bottom>
          <a:insideH>
            <a:ln w="12700" cap="flat">
              <a:solidFill>
                <a:srgbClr val="EDEADB"/>
              </a:solidFill>
              <a:prstDash val="solid"/>
              <a:miter lim="400000"/>
            </a:ln>
          </a:insideH>
          <a:insideV>
            <a:ln w="12700" cap="flat">
              <a:noFill/>
              <a:miter lim="400000"/>
            </a:ln>
          </a:insideV>
        </a:tcBdr>
        <a:fill>
          <a:noFill/>
        </a:fill>
      </a:tcStyle>
    </a:lastRow>
    <a:firstRow>
      <a:tcTxStyle b="off" i="off">
        <a:fontRef idx="minor">
          <a:srgbClr val="DFDBD1"/>
        </a:fontRef>
        <a:srgbClr val="DFDBD1"/>
      </a:tcTxStyle>
      <a:tcStyle>
        <a:tcBdr>
          <a:left>
            <a:ln w="12700" cap="flat">
              <a:noFill/>
              <a:miter lim="400000"/>
            </a:ln>
          </a:left>
          <a:right>
            <a:ln w="12700" cap="flat">
              <a:noFill/>
              <a:miter lim="400000"/>
            </a:ln>
          </a:right>
          <a:top>
            <a:ln w="12700" cap="flat">
              <a:solidFill>
                <a:schemeClr val="accent1">
                  <a:satOff val="15300"/>
                  <a:lumOff val="-29822"/>
                </a:schemeClr>
              </a:solidFill>
              <a:prstDash val="solid"/>
              <a:miter lim="400000"/>
            </a:ln>
          </a:top>
          <a:bottom>
            <a:ln w="25400" cap="flat">
              <a:solidFill>
                <a:schemeClr val="accent1">
                  <a:satOff val="15300"/>
                  <a:lumOff val="-29822"/>
                </a:schemeClr>
              </a:solidFill>
              <a:prstDash val="solid"/>
              <a:miter lim="400000"/>
            </a:ln>
          </a:bottom>
          <a:insideH>
            <a:ln w="12700" cap="flat">
              <a:solidFill>
                <a:srgbClr val="DFDBD1"/>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Ref idx="minor">
          <a:srgbClr val="4F5C3F"/>
        </a:fontRef>
        <a:srgbClr val="4F5C3F"/>
      </a:tcTxStyle>
      <a:tcStyle>
        <a:tcBdr>
          <a:left>
            <a:ln w="12700" cap="flat">
              <a:solidFill>
                <a:schemeClr val="accent2">
                  <a:hueOff val="-171743"/>
                  <a:satOff val="2189"/>
                  <a:lumOff val="-14463"/>
                </a:schemeClr>
              </a:solidFill>
              <a:custDash>
                <a:ds d="200000" sp="200000"/>
              </a:custDash>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wholeTbl>
    <a:band2H>
      <a:tcTxStyle b="def" i="def"/>
      <a:tcStyle>
        <a:tcBdr/>
        <a:fill>
          <a:solidFill>
            <a:srgbClr val="DDD9AC">
              <a:alpha val="70000"/>
            </a:srgbClr>
          </a:solidFill>
        </a:fill>
      </a:tcStyle>
    </a:band2H>
    <a:firstCol>
      <a:tcTxStyle b="off" i="off">
        <a:fontRef idx="minor">
          <a:srgbClr val="4F5C3F"/>
        </a:fontRef>
        <a:srgbClr val="4F5C3F"/>
      </a:tcTxStyle>
      <a:tcStyle>
        <a:tcBdr>
          <a:left>
            <a:ln w="12700" cap="flat">
              <a:solidFill>
                <a:schemeClr val="accent1">
                  <a:satOff val="15300"/>
                  <a:lumOff val="-29822"/>
                  <a:alpha val="80000"/>
                </a:schemeClr>
              </a:solidFill>
              <a:prstDash val="solid"/>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firstCol>
    <a:la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25400" cap="flat">
              <a:solidFill>
                <a:schemeClr val="accent2">
                  <a:hueOff val="-171743"/>
                  <a:satOff val="2189"/>
                  <a:lumOff val="-14463"/>
                </a:schemeClr>
              </a:solidFill>
              <a:prstDash val="solid"/>
              <a:miter lim="400000"/>
            </a:ln>
          </a:top>
          <a:bottom>
            <a:ln w="12700" cap="flat">
              <a:solidFill>
                <a:schemeClr val="accent1">
                  <a:satOff val="15300"/>
                  <a:lumOff val="-29822"/>
                  <a:alpha val="80000"/>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lastRow>
    <a:fir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12700" cap="flat">
              <a:solidFill>
                <a:schemeClr val="accent1">
                  <a:satOff val="15300"/>
                  <a:lumOff val="-29822"/>
                  <a:alpha val="80000"/>
                </a:schemeClr>
              </a:solidFill>
              <a:prstDash val="solid"/>
              <a:miter lim="400000"/>
            </a:ln>
          </a:top>
          <a:bottom>
            <a:ln w="25400" cap="flat">
              <a:solidFill>
                <a:schemeClr val="accent2">
                  <a:hueOff val="-171743"/>
                  <a:satOff val="2189"/>
                  <a:lumOff val="-14463"/>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firstRow>
  </a:tblStyle>
  <a:tblStyle styleId="{CF821DB8-F4EB-4A41-A1BA-3FCAFE7338EE}" styleName="">
    <a:tblBg/>
    <a:wholeTbl>
      <a:tcTxStyle b="off" i="off">
        <a:fontRef idx="minor">
          <a:srgbClr val="4F5C3F"/>
        </a:fontRef>
        <a:srgbClr val="4F5C3F"/>
      </a:tcTxStyle>
      <a:tcStyle>
        <a:tcBdr>
          <a:left>
            <a:ln w="12700" cap="flat">
              <a:solidFill>
                <a:srgbClr val="B07342"/>
              </a:solidFill>
              <a:prstDash val="solid"/>
              <a:miter lim="400000"/>
            </a:ln>
          </a:left>
          <a:right>
            <a:ln w="12700" cap="flat">
              <a:solidFill>
                <a:srgbClr val="B07342"/>
              </a:solidFill>
              <a:prstDash val="solid"/>
              <a:miter lim="400000"/>
            </a:ln>
          </a:right>
          <a:top>
            <a:ln w="12700" cap="flat">
              <a:solidFill>
                <a:srgbClr val="B07342"/>
              </a:solidFill>
              <a:prstDash val="solid"/>
              <a:miter lim="400000"/>
            </a:ln>
          </a:top>
          <a:bottom>
            <a:ln w="12700" cap="flat">
              <a:solidFill>
                <a:srgbClr val="B07342"/>
              </a:solidFill>
              <a:prstDash val="solid"/>
              <a:miter lim="400000"/>
            </a:ln>
          </a:bottom>
          <a:insideH>
            <a:ln w="12700" cap="flat">
              <a:solidFill>
                <a:srgbClr val="B07342"/>
              </a:solidFill>
              <a:prstDash val="solid"/>
              <a:miter lim="400000"/>
            </a:ln>
          </a:insideH>
          <a:insideV>
            <a:ln w="12700" cap="flat">
              <a:solidFill>
                <a:srgbClr val="B07342"/>
              </a:solidFill>
              <a:prstDash val="solid"/>
              <a:miter lim="400000"/>
            </a:ln>
          </a:insideV>
        </a:tcBdr>
        <a:fill>
          <a:noFill/>
        </a:fill>
      </a:tcStyle>
    </a:wholeTbl>
    <a:band2H>
      <a:tcTxStyle b="def" i="def"/>
      <a:tcStyle>
        <a:tcBdr/>
        <a:fill>
          <a:solidFill>
            <a:srgbClr val="EDDBBD">
              <a:alpha val="55000"/>
            </a:srgbClr>
          </a:solidFill>
        </a:fill>
      </a:tcStyle>
    </a:band2H>
    <a:firstCol>
      <a:tcTxStyle b="off" i="off">
        <a:fontRef idx="minor">
          <a:srgbClr val="4F5C3F"/>
        </a:fontRef>
        <a:srgbClr val="4F5C3F"/>
      </a:tcTxStyle>
      <a:tcStyle>
        <a:tcBdr>
          <a:left>
            <a:ln w="12700" cap="flat">
              <a:noFill/>
              <a:miter lim="400000"/>
            </a:ln>
          </a:left>
          <a:right>
            <a:ln w="25400" cap="flat">
              <a:solidFill>
                <a:srgbClr val="B07342"/>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rgbClr val="B07342"/>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F3F1DF"/>
        </a:fontRef>
        <a:srgbClr val="F3F1D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33BA23B1-9221-436E-865A-0063620EA4FD}" styleName="">
    <a:tblBg/>
    <a:wholeTbl>
      <a:tcTxStyle b="off" i="off">
        <a:fontRef idx="minor">
          <a:srgbClr val="4F5C3F"/>
        </a:fontRef>
        <a:srgbClr val="4F5C3F"/>
      </a:tcTxStyle>
      <a:tcStyle>
        <a:tcBdr>
          <a:left>
            <a:ln w="12700" cap="flat">
              <a:solidFill>
                <a:srgbClr val="C9C5BC"/>
              </a:solidFill>
              <a:prstDash val="solid"/>
              <a:miter lim="400000"/>
            </a:ln>
          </a:left>
          <a:right>
            <a:ln w="12700" cap="flat">
              <a:solidFill>
                <a:srgbClr val="C9C5BC"/>
              </a:solidFill>
              <a:prstDash val="solid"/>
              <a:miter lim="400000"/>
            </a:ln>
          </a:right>
          <a:top>
            <a:ln w="12700" cap="flat">
              <a:solidFill>
                <a:srgbClr val="C9C5BC"/>
              </a:solidFill>
              <a:prstDash val="solid"/>
              <a:miter lim="400000"/>
            </a:ln>
          </a:top>
          <a:bottom>
            <a:ln w="12700" cap="flat">
              <a:solidFill>
                <a:srgbClr val="C9C5BC"/>
              </a:solidFill>
              <a:prstDash val="solid"/>
              <a:miter lim="400000"/>
            </a:ln>
          </a:bottom>
          <a:insideH>
            <a:ln w="12700" cap="flat">
              <a:solidFill>
                <a:srgbClr val="C9C5BC"/>
              </a:solidFill>
              <a:prstDash val="solid"/>
              <a:miter lim="400000"/>
            </a:ln>
          </a:insideH>
          <a:insideV>
            <a:ln w="12700" cap="flat">
              <a:solidFill>
                <a:srgbClr val="C9C5BC"/>
              </a:solidFill>
              <a:prstDash val="solid"/>
              <a:miter lim="400000"/>
            </a:ln>
          </a:insideV>
        </a:tcBdr>
        <a:fill>
          <a:noFill/>
        </a:fill>
      </a:tcStyle>
    </a:wholeTbl>
    <a:band2H>
      <a:tcTxStyle b="def" i="def"/>
      <a:tcStyle>
        <a:tcBdr/>
        <a:fill>
          <a:solidFill>
            <a:srgbClr val="E2DED3">
              <a:alpha val="80000"/>
            </a:srgbClr>
          </a:solidFill>
        </a:fill>
      </a:tcStyle>
    </a:band2H>
    <a:firstCol>
      <a:tcTxStyle b="off" i="off">
        <a:fontRef idx="minor">
          <a:srgbClr val="4F5C3F"/>
        </a:fontRef>
        <a:srgbClr val="4F5C3F"/>
      </a:tcTxStyle>
      <a:tcStyle>
        <a:tcBdr>
          <a:left>
            <a:ln w="12700" cap="flat">
              <a:solidFill>
                <a:srgbClr val="51473B"/>
              </a:solidFill>
              <a:prstDash val="solid"/>
              <a:miter lim="400000"/>
            </a:ln>
          </a:left>
          <a:right>
            <a:ln w="25400" cap="flat">
              <a:solidFill>
                <a:srgbClr val="51504B">
                  <a:alpha val="80000"/>
                </a:srgbClr>
              </a:solidFill>
              <a:prstDash val="solid"/>
              <a:miter lim="400000"/>
            </a:ln>
          </a:right>
          <a:top>
            <a:ln w="12700" cap="flat">
              <a:solidFill>
                <a:srgbClr val="C9C5BC">
                  <a:alpha val="80000"/>
                </a:srgbClr>
              </a:solidFill>
              <a:prstDash val="solid"/>
              <a:miter lim="400000"/>
            </a:ln>
          </a:top>
          <a:bottom>
            <a:ln w="12700" cap="flat">
              <a:solidFill>
                <a:srgbClr val="C9C5BC">
                  <a:alpha val="80000"/>
                </a:srgbClr>
              </a:solidFill>
              <a:prstDash val="solid"/>
              <a:miter lim="400000"/>
            </a:ln>
          </a:bottom>
          <a:insideH>
            <a:ln w="12700" cap="flat">
              <a:solidFill>
                <a:srgbClr val="C9C5BC">
                  <a:alpha val="80000"/>
                </a:srgbClr>
              </a:solidFill>
              <a:prstDash val="solid"/>
              <a:miter lim="400000"/>
            </a:ln>
          </a:insideH>
          <a:insideV>
            <a:ln w="12700" cap="flat">
              <a:solidFill>
                <a:srgbClr val="C9C5BC">
                  <a:alpha val="80000"/>
                </a:srgbClr>
              </a:solidFill>
              <a:prstDash val="solid"/>
              <a:miter lim="400000"/>
            </a:ln>
          </a:insideV>
        </a:tcBdr>
        <a:fill>
          <a:noFill/>
        </a:fill>
      </a:tcStyle>
    </a:firstCol>
    <a:la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25400" cap="flat">
              <a:solidFill>
                <a:srgbClr val="51473B"/>
              </a:solidFill>
              <a:prstDash val="solid"/>
              <a:miter lim="400000"/>
            </a:ln>
          </a:top>
          <a:bottom>
            <a:ln w="127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lastRow>
    <a:fir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12700" cap="flat">
              <a:solidFill>
                <a:srgbClr val="51473B"/>
              </a:solidFill>
              <a:prstDash val="solid"/>
              <a:miter lim="400000"/>
            </a:ln>
          </a:top>
          <a:bottom>
            <a:ln w="254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firstRow>
  </a:tblStyle>
  <a:tblStyle styleId="{2708684C-4D16-4618-839F-0558EEFCDFE6}" styleName="">
    <a:tblBg/>
    <a:wholeTbl>
      <a:tcTxStyle b="off" i="off">
        <a:fontRef idx="minor">
          <a:srgbClr val="4F5C3F"/>
        </a:fontRef>
        <a:srgbClr val="4F5C3F"/>
      </a:tcTxStyle>
      <a:tcStyle>
        <a:tcBdr>
          <a:left>
            <a:ln w="12700" cap="flat">
              <a:noFill/>
              <a:miter lim="400000"/>
            </a:ln>
          </a:left>
          <a:right>
            <a:ln w="12700" cap="flat">
              <a:noFill/>
              <a:miter lim="400000"/>
            </a:ln>
          </a:right>
          <a:top>
            <a:ln w="12700" cap="flat">
              <a:solidFill>
                <a:schemeClr val="accent2"/>
              </a:solidFill>
              <a:custDash>
                <a:ds d="200000" sp="200000"/>
              </a:custDash>
              <a:miter lim="400000"/>
            </a:ln>
          </a:top>
          <a:bottom>
            <a:ln w="12700" cap="flat">
              <a:solidFill>
                <a:schemeClr val="accent2"/>
              </a:solidFill>
              <a:custDash>
                <a:ds d="200000" sp="200000"/>
              </a:custDash>
              <a:miter lim="400000"/>
            </a:ln>
          </a:bottom>
          <a:insideH>
            <a:ln w="12700" cap="flat">
              <a:solidFill>
                <a:schemeClr val="accent2"/>
              </a:solidFill>
              <a:custDash>
                <a:ds d="200000" sp="200000"/>
              </a:custDash>
              <a:miter lim="400000"/>
            </a:ln>
          </a:insideH>
          <a:insideV>
            <a:ln w="12700" cap="flat">
              <a:noFill/>
              <a:miter lim="400000"/>
            </a:ln>
          </a:insideV>
        </a:tcBdr>
        <a:fill>
          <a:noFill/>
        </a:fill>
      </a:tcStyle>
    </a:wholeTbl>
    <a:band2H>
      <a:tcTxStyle b="def" i="def"/>
      <a:tcStyle>
        <a:tcBdr/>
        <a:fill>
          <a:solidFill>
            <a:srgbClr val="DEE3BA">
              <a:alpha val="63000"/>
            </a:srgbClr>
          </a:solidFill>
        </a:fill>
      </a:tcStyle>
    </a:band2H>
    <a:firstCol>
      <a:tcTxStyle b="off" i="off">
        <a:fontRef idx="minor">
          <a:srgbClr val="4F5C3F"/>
        </a:fontRef>
        <a:srgbClr val="4F5C3F"/>
      </a:tcTxStyle>
      <a:tcStyle>
        <a:tcBdr>
          <a:left>
            <a:ln w="12700" cap="flat">
              <a:noFill/>
              <a:miter lim="400000"/>
            </a:ln>
          </a:left>
          <a:right>
            <a:ln w="25400" cap="flat">
              <a:solidFill>
                <a:schemeClr val="accent2"/>
              </a:solidFill>
              <a:prstDash val="solid"/>
              <a:miter lim="400000"/>
            </a:ln>
          </a:right>
          <a:top>
            <a:ln w="12700" cap="flat">
              <a:solidFill>
                <a:schemeClr val="accent2">
                  <a:alpha val="60000"/>
                </a:schemeClr>
              </a:solidFill>
              <a:custDash>
                <a:ds d="200000" sp="200000"/>
              </a:custDash>
              <a:miter lim="400000"/>
            </a:ln>
          </a:top>
          <a:bottom>
            <a:ln w="12700" cap="flat">
              <a:solidFill>
                <a:schemeClr val="accent2">
                  <a:alpha val="60000"/>
                </a:schemeClr>
              </a:solidFill>
              <a:custDash>
                <a:ds d="200000" sp="200000"/>
              </a:custDash>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chemeClr val="accent2"/>
              </a:solidFill>
              <a:prstDash val="solid"/>
              <a:miter lim="400000"/>
            </a:ln>
          </a:top>
          <a:bottom>
            <a:ln w="12700" cap="flat">
              <a:noFill/>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lastRow>
    <a:firstRow>
      <a:tcTxStyle b="off" i="off">
        <a:fontRef idx="minor">
          <a:srgbClr val="4F5C3F"/>
        </a:fontRef>
        <a:srgbClr val="4F5C3F"/>
      </a:tcTxStyle>
      <a:tcStyle>
        <a:tcBdr>
          <a:left>
            <a:ln w="12700" cap="flat">
              <a:noFill/>
              <a:miter lim="400000"/>
            </a:ln>
          </a:left>
          <a:right>
            <a:ln w="12700" cap="flat">
              <a:noFill/>
              <a:miter lim="400000"/>
            </a:ln>
          </a:right>
          <a:top>
            <a:ln w="12700" cap="flat">
              <a:noFill/>
              <a:miter lim="400000"/>
            </a:ln>
          </a:top>
          <a:bottom>
            <a:ln w="25400" cap="flat">
              <a:solidFill>
                <a:schemeClr val="accent2"/>
              </a:solidFill>
              <a:prstDash val="solid"/>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8" name="Shape 118"/>
          <p:cNvSpPr/>
          <p:nvPr>
            <p:ph type="sldImg"/>
          </p:nvPr>
        </p:nvSpPr>
        <p:spPr>
          <a:xfrm>
            <a:off x="1143000" y="685800"/>
            <a:ext cx="4572000" cy="3429000"/>
          </a:xfrm>
          <a:prstGeom prst="rect">
            <a:avLst/>
          </a:prstGeom>
        </p:spPr>
        <p:txBody>
          <a:bodyPr/>
          <a:lstStyle/>
          <a:p>
            <a:pPr/>
          </a:p>
        </p:txBody>
      </p:sp>
      <p:sp>
        <p:nvSpPr>
          <p:cNvPr id="119" name="Shape 11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itle Text"/>
          <p:cNvSpPr txBox="1"/>
          <p:nvPr>
            <p:ph type="title"/>
          </p:nvPr>
        </p:nvSpPr>
        <p:spPr>
          <a:xfrm>
            <a:off x="1549400" y="4292600"/>
            <a:ext cx="21285200" cy="3200400"/>
          </a:xfrm>
          <a:prstGeom prst="rect">
            <a:avLst/>
          </a:prstGeom>
        </p:spPr>
        <p:txBody>
          <a:bodyPr anchor="b"/>
          <a:lstStyle/>
          <a:p>
            <a:pPr/>
            <a:r>
              <a:t>Title Text</a:t>
            </a:r>
          </a:p>
        </p:txBody>
      </p:sp>
      <p:sp>
        <p:nvSpPr>
          <p:cNvPr id="12" name="Body Level One…"/>
          <p:cNvSpPr txBox="1"/>
          <p:nvPr>
            <p:ph type="body" sz="quarter" idx="1"/>
          </p:nvPr>
        </p:nvSpPr>
        <p:spPr>
          <a:xfrm>
            <a:off x="1549400" y="7467600"/>
            <a:ext cx="21285200" cy="1816100"/>
          </a:xfrm>
          <a:prstGeom prst="rect">
            <a:avLst/>
          </a:prstGeom>
        </p:spPr>
        <p:txBody>
          <a:bodyPr anchor="t"/>
          <a:lstStyle>
            <a:lvl1pPr marL="0" indent="0" algn="ctr">
              <a:spcBef>
                <a:spcPts val="0"/>
              </a:spcBef>
              <a:buSzTx/>
              <a:buNone/>
              <a:defRPr i="1" sz="4400"/>
            </a:lvl1pPr>
            <a:lvl2pPr marL="0" indent="0" algn="ctr">
              <a:spcBef>
                <a:spcPts val="0"/>
              </a:spcBef>
              <a:buSzTx/>
              <a:buNone/>
              <a:defRPr i="1" sz="4400"/>
            </a:lvl2pPr>
            <a:lvl3pPr marL="0" indent="0" algn="ctr">
              <a:spcBef>
                <a:spcPts val="0"/>
              </a:spcBef>
              <a:buSzTx/>
              <a:buNone/>
              <a:defRPr i="1" sz="4400"/>
            </a:lvl3pPr>
            <a:lvl4pPr marL="0" indent="0" algn="ctr">
              <a:spcBef>
                <a:spcPts val="0"/>
              </a:spcBef>
              <a:buSzTx/>
              <a:buNone/>
              <a:defRPr i="1" sz="4400"/>
            </a:lvl4pPr>
            <a:lvl5pPr marL="0" indent="0" algn="ctr">
              <a:spcBef>
                <a:spcPts val="0"/>
              </a:spcBef>
              <a:buSzTx/>
              <a:buNone/>
              <a:defRPr i="1" sz="4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solidFill>
                  <a:srgbClr val="D7D0B2"/>
                </a:solidFill>
              </a:defRPr>
            </a:lvl1p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Image"/>
          <p:cNvSpPr/>
          <p:nvPr>
            <p:ph type="pic" sz="half" idx="21"/>
          </p:nvPr>
        </p:nvSpPr>
        <p:spPr>
          <a:xfrm>
            <a:off x="784225" y="-1331384"/>
            <a:ext cx="9017000" cy="12022668"/>
          </a:xfrm>
          <a:prstGeom prst="rect">
            <a:avLst/>
          </a:prstGeom>
          <a:ln w="9525">
            <a:round/>
          </a:ln>
        </p:spPr>
        <p:txBody>
          <a:bodyPr lIns="91439" tIns="45719" rIns="91439" bIns="45719" anchor="t">
            <a:noAutofit/>
          </a:bodyPr>
          <a:lstStyle/>
          <a:p>
            <a:pPr/>
          </a:p>
        </p:txBody>
      </p:sp>
      <p:sp>
        <p:nvSpPr>
          <p:cNvPr id="21" name="Image"/>
          <p:cNvSpPr/>
          <p:nvPr>
            <p:ph type="pic" sz="half" idx="22"/>
          </p:nvPr>
        </p:nvSpPr>
        <p:spPr>
          <a:xfrm>
            <a:off x="9952677" y="755650"/>
            <a:ext cx="14051536" cy="8876438"/>
          </a:xfrm>
          <a:prstGeom prst="rect">
            <a:avLst/>
          </a:prstGeom>
          <a:ln w="9525">
            <a:round/>
          </a:ln>
        </p:spPr>
        <p:txBody>
          <a:bodyPr lIns="91439" tIns="45719" rIns="91439" bIns="45719" anchor="t">
            <a:noAutofit/>
          </a:bodyPr>
          <a:lstStyle/>
          <a:p>
            <a:pPr/>
          </a:p>
        </p:txBody>
      </p:sp>
      <p:sp>
        <p:nvSpPr>
          <p:cNvPr id="22" name="Title Text"/>
          <p:cNvSpPr txBox="1"/>
          <p:nvPr>
            <p:ph type="title"/>
          </p:nvPr>
        </p:nvSpPr>
        <p:spPr>
          <a:xfrm>
            <a:off x="1549400" y="10033000"/>
            <a:ext cx="21285200" cy="1663700"/>
          </a:xfrm>
          <a:prstGeom prst="rect">
            <a:avLst/>
          </a:prstGeom>
          <a:effectLst/>
        </p:spPr>
        <p:txBody>
          <a:bodyPr anchor="b"/>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23" name="Body Level One…"/>
          <p:cNvSpPr txBox="1"/>
          <p:nvPr>
            <p:ph type="body" sz="quarter" idx="1"/>
          </p:nvPr>
        </p:nvSpPr>
        <p:spPr>
          <a:xfrm>
            <a:off x="1549400" y="11684000"/>
            <a:ext cx="21285200" cy="1244600"/>
          </a:xfrm>
          <a:prstGeom prst="rect">
            <a:avLst/>
          </a:prstGeom>
        </p:spPr>
        <p:txBody>
          <a:bodyPr anchor="t"/>
          <a:lstStyle>
            <a:lvl1pPr marL="0" indent="0" algn="ctr">
              <a:spcBef>
                <a:spcPts val="0"/>
              </a:spcBef>
              <a:buSzTx/>
              <a:buNone/>
              <a:defRPr i="1" sz="66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1pPr>
            <a:lvl2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2pPr>
            <a:lvl3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3pPr>
            <a:lvl4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4pPr>
            <a:lvl5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5pPr>
          </a:lstStyle>
          <a:p>
            <a:pPr/>
            <a:r>
              <a:t>Body Level One</a:t>
            </a:r>
          </a:p>
          <a:p>
            <a:pPr lvl="1"/>
            <a:r>
              <a:t>Body Level Two</a:t>
            </a:r>
          </a:p>
          <a:p>
            <a:pPr lvl="2"/>
            <a:r>
              <a:t>Body Level Three</a:t>
            </a:r>
          </a:p>
          <a:p>
            <a:pPr lvl="3"/>
            <a:r>
              <a:t>Body Level Four</a:t>
            </a:r>
          </a:p>
          <a:p>
            <a:pPr lvl="4"/>
            <a:r>
              <a:t>Body Level Five</a:t>
            </a:r>
          </a:p>
        </p:txBody>
      </p:sp>
      <p:sp>
        <p:nvSpPr>
          <p:cNvPr id="24" name="Slide Number"/>
          <p:cNvSpPr txBox="1"/>
          <p:nvPr>
            <p:ph type="sldNum" sz="quarter" idx="2"/>
          </p:nvPr>
        </p:nvSpPr>
        <p:spPr>
          <a:prstGeom prst="rect">
            <a:avLst/>
          </a:prstGeom>
        </p:spPr>
        <p:txBody>
          <a:bodyPr/>
          <a:lstStyle>
            <a:lvl1pPr>
              <a:defRPr>
                <a:solidFill>
                  <a:srgbClr val="D7D0B2"/>
                </a:solidFill>
              </a:defRPr>
            </a:lvl1p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1" name="Title Text"/>
          <p:cNvSpPr txBox="1"/>
          <p:nvPr>
            <p:ph type="title"/>
          </p:nvPr>
        </p:nvSpPr>
        <p:spPr>
          <a:prstGeom prst="rect">
            <a:avLst/>
          </a:prstGeom>
        </p:spPr>
        <p:txBody>
          <a:bodyPr/>
          <a:lstStyle/>
          <a:p>
            <a:pPr/>
            <a:r>
              <a:t>Title Text</a:t>
            </a:r>
          </a:p>
        </p:txBody>
      </p:sp>
      <p:sp>
        <p:nvSpPr>
          <p:cNvPr id="3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9" name="Image"/>
          <p:cNvSpPr/>
          <p:nvPr>
            <p:ph type="pic" sz="half" idx="21"/>
          </p:nvPr>
        </p:nvSpPr>
        <p:spPr>
          <a:xfrm>
            <a:off x="14230563" y="1443103"/>
            <a:ext cx="8136471" cy="10848627"/>
          </a:xfrm>
          <a:prstGeom prst="rect">
            <a:avLst/>
          </a:prstGeom>
          <a:ln w="9525">
            <a:round/>
          </a:ln>
        </p:spPr>
        <p:txBody>
          <a:bodyPr lIns="91439" tIns="45719" rIns="91439" bIns="45719" anchor="t">
            <a:noAutofit/>
          </a:bodyPr>
          <a:lstStyle/>
          <a:p>
            <a:pPr/>
          </a:p>
        </p:txBody>
      </p:sp>
      <p:sp>
        <p:nvSpPr>
          <p:cNvPr id="40" name="Title Text"/>
          <p:cNvSpPr txBox="1"/>
          <p:nvPr>
            <p:ph type="title"/>
          </p:nvPr>
        </p:nvSpPr>
        <p:spPr>
          <a:xfrm>
            <a:off x="1549400" y="2120900"/>
            <a:ext cx="10972800" cy="5130800"/>
          </a:xfrm>
          <a:prstGeom prst="rect">
            <a:avLst/>
          </a:prstGeom>
        </p:spPr>
        <p:txBody>
          <a:bodyPr anchor="b"/>
          <a:lstStyle/>
          <a:p>
            <a:pPr/>
            <a:r>
              <a:t>Title Text</a:t>
            </a:r>
          </a:p>
        </p:txBody>
      </p:sp>
      <p:sp>
        <p:nvSpPr>
          <p:cNvPr id="41" name="Body Level One…"/>
          <p:cNvSpPr txBox="1"/>
          <p:nvPr>
            <p:ph type="body" sz="quarter" idx="1"/>
          </p:nvPr>
        </p:nvSpPr>
        <p:spPr>
          <a:xfrm>
            <a:off x="1549400" y="7239000"/>
            <a:ext cx="10972800" cy="4406900"/>
          </a:xfrm>
          <a:prstGeom prst="rect">
            <a:avLst/>
          </a:prstGeom>
        </p:spPr>
        <p:txBody>
          <a:bodyPr anchor="t"/>
          <a:lstStyle>
            <a:lvl1pPr marL="0" indent="0" algn="ctr">
              <a:spcBef>
                <a:spcPts val="0"/>
              </a:spcBef>
              <a:buSzTx/>
              <a:buNone/>
              <a:defRPr i="1" sz="4400"/>
            </a:lvl1pPr>
            <a:lvl2pPr marL="0" indent="0" algn="ctr">
              <a:spcBef>
                <a:spcPts val="0"/>
              </a:spcBef>
              <a:buSzTx/>
              <a:buNone/>
              <a:defRPr i="1" sz="4400"/>
            </a:lvl2pPr>
            <a:lvl3pPr marL="0" indent="0" algn="ctr">
              <a:spcBef>
                <a:spcPts val="0"/>
              </a:spcBef>
              <a:buSzTx/>
              <a:buNone/>
              <a:defRPr i="1" sz="4400"/>
            </a:lvl3pPr>
            <a:lvl4pPr marL="0" indent="0" algn="ctr">
              <a:spcBef>
                <a:spcPts val="0"/>
              </a:spcBef>
              <a:buSzTx/>
              <a:buNone/>
              <a:defRPr i="1" sz="4400"/>
            </a:lvl4pPr>
            <a:lvl5pPr marL="0" indent="0" algn="ctr">
              <a:spcBef>
                <a:spcPts val="0"/>
              </a:spcBef>
              <a:buSzTx/>
              <a:buNone/>
              <a:defRPr i="1" sz="4400"/>
            </a:lvl5pPr>
          </a:lstStyle>
          <a:p>
            <a:pPr/>
            <a:r>
              <a:t>Body Level One</a:t>
            </a:r>
          </a:p>
          <a:p>
            <a:pPr lvl="1"/>
            <a:r>
              <a:t>Body Level Two</a:t>
            </a:r>
          </a:p>
          <a:p>
            <a:pPr lvl="2"/>
            <a:r>
              <a:t>Body Level Three</a:t>
            </a:r>
          </a:p>
          <a:p>
            <a:pPr lvl="3"/>
            <a:r>
              <a:t>Body Level Four</a:t>
            </a:r>
          </a:p>
          <a:p>
            <a:pPr lvl="4"/>
            <a:r>
              <a:t>Body Level Five</a:t>
            </a:r>
          </a:p>
        </p:txBody>
      </p:sp>
      <p:sp>
        <p:nvSpPr>
          <p:cNvPr id="4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9"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50"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7"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58" name="Body Level One…"/>
          <p:cNvSpPr txBox="1"/>
          <p:nvPr>
            <p:ph type="body" idx="1"/>
          </p:nvPr>
        </p:nvSpPr>
        <p:spPr>
          <a:xfrm>
            <a:off x="1549400" y="3810000"/>
            <a:ext cx="21285200" cy="87503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5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6" name="Image"/>
          <p:cNvSpPr/>
          <p:nvPr>
            <p:ph type="pic" sz="half" idx="21"/>
          </p:nvPr>
        </p:nvSpPr>
        <p:spPr>
          <a:xfrm>
            <a:off x="13993812" y="1918723"/>
            <a:ext cx="8486777" cy="11315701"/>
          </a:xfrm>
          <a:prstGeom prst="rect">
            <a:avLst/>
          </a:prstGeom>
          <a:ln w="9525">
            <a:round/>
          </a:ln>
        </p:spPr>
        <p:txBody>
          <a:bodyPr lIns="91439" tIns="45719" rIns="91439" bIns="45719" anchor="t">
            <a:noAutofit/>
          </a:bodyPr>
          <a:lstStyle/>
          <a:p>
            <a:pPr/>
          </a:p>
        </p:txBody>
      </p:sp>
      <p:sp>
        <p:nvSpPr>
          <p:cNvPr id="67"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68" name="Body Level One…"/>
          <p:cNvSpPr txBox="1"/>
          <p:nvPr>
            <p:ph type="body" sz="half" idx="1"/>
          </p:nvPr>
        </p:nvSpPr>
        <p:spPr>
          <a:xfrm>
            <a:off x="1524000" y="3898900"/>
            <a:ext cx="10172700" cy="8750300"/>
          </a:xfrm>
          <a:prstGeom prst="rect">
            <a:avLst/>
          </a:prstGeom>
        </p:spPr>
        <p:txBody>
          <a:bodyPr/>
          <a:lstStyle>
            <a:lvl1pPr marL="520700" indent="-520700">
              <a:spcBef>
                <a:spcPts val="5100"/>
              </a:spcBef>
              <a:buBlip>
                <a:blip r:embed="rId3"/>
              </a:buBlip>
              <a:defRPr sz="4400"/>
            </a:lvl1pPr>
            <a:lvl2pPr marL="1041400" indent="-520700">
              <a:spcBef>
                <a:spcPts val="5100"/>
              </a:spcBef>
              <a:buBlip>
                <a:blip r:embed="rId3"/>
              </a:buBlip>
              <a:defRPr sz="4400"/>
            </a:lvl2pPr>
            <a:lvl3pPr marL="1562100" indent="-520700">
              <a:spcBef>
                <a:spcPts val="5100"/>
              </a:spcBef>
              <a:buBlip>
                <a:blip r:embed="rId3"/>
              </a:buBlip>
              <a:defRPr sz="4400"/>
            </a:lvl3pPr>
            <a:lvl4pPr marL="2082800" indent="-520700">
              <a:spcBef>
                <a:spcPts val="5100"/>
              </a:spcBef>
              <a:buBlip>
                <a:blip r:embed="rId3"/>
              </a:buBlip>
              <a:defRPr sz="4400"/>
            </a:lvl4pPr>
            <a:lvl5pPr marL="2603500" indent="-520700">
              <a:spcBef>
                <a:spcPts val="5100"/>
              </a:spcBef>
              <a:buBlip>
                <a:blip r:embed="rId3"/>
              </a:buBlip>
              <a:defRPr sz="4400"/>
            </a:lvl5pPr>
          </a:lstStyle>
          <a:p>
            <a:pPr/>
            <a:r>
              <a:t>Body Level One</a:t>
            </a:r>
          </a:p>
          <a:p>
            <a:pPr lvl="1"/>
            <a:r>
              <a:t>Body Level Two</a:t>
            </a:r>
          </a:p>
          <a:p>
            <a:pPr lvl="2"/>
            <a:r>
              <a:t>Body Level Three</a:t>
            </a:r>
          </a:p>
          <a:p>
            <a:pPr lvl="3"/>
            <a:r>
              <a:t>Body Level Four</a:t>
            </a:r>
          </a:p>
          <a:p>
            <a:pPr lvl="4"/>
            <a:r>
              <a:t>Body Level Five</a:t>
            </a:r>
          </a:p>
        </p:txBody>
      </p:sp>
      <p:sp>
        <p:nvSpPr>
          <p:cNvPr id="6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6" name="Body Level One…"/>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pic>
        <p:nvPicPr>
          <p:cNvPr id="84" name="embossed_background_hd.jpeg" descr="embossed_background_hd.jpeg"/>
          <p:cNvPicPr>
            <a:picLocks noChangeAspect="1"/>
          </p:cNvPicPr>
          <p:nvPr/>
        </p:nvPicPr>
        <p:blipFill>
          <a:blip r:embed="rId2">
            <a:extLst/>
          </a:blip>
          <a:stretch>
            <a:fillRect/>
          </a:stretch>
        </p:blipFill>
        <p:spPr>
          <a:xfrm>
            <a:off x="1016000" y="1054100"/>
            <a:ext cx="22352000" cy="11595100"/>
          </a:xfrm>
          <a:prstGeom prst="rect">
            <a:avLst/>
          </a:prstGeom>
          <a:ln w="12700">
            <a:miter lim="400000"/>
          </a:ln>
        </p:spPr>
      </p:pic>
      <p:sp>
        <p:nvSpPr>
          <p:cNvPr id="85" name="Image"/>
          <p:cNvSpPr/>
          <p:nvPr>
            <p:ph type="pic" sz="half" idx="21"/>
          </p:nvPr>
        </p:nvSpPr>
        <p:spPr>
          <a:xfrm>
            <a:off x="12814300" y="5003800"/>
            <a:ext cx="10185400" cy="7530467"/>
          </a:xfrm>
          <a:prstGeom prst="rect">
            <a:avLst/>
          </a:prstGeom>
          <a:ln w="9525">
            <a:round/>
          </a:ln>
        </p:spPr>
        <p:txBody>
          <a:bodyPr lIns="91439" tIns="45719" rIns="91439" bIns="45719" anchor="t">
            <a:noAutofit/>
          </a:bodyPr>
          <a:lstStyle/>
          <a:p>
            <a:pPr/>
          </a:p>
        </p:txBody>
      </p:sp>
      <p:sp>
        <p:nvSpPr>
          <p:cNvPr id="86" name="Image"/>
          <p:cNvSpPr/>
          <p:nvPr>
            <p:ph type="pic" sz="half" idx="22"/>
          </p:nvPr>
        </p:nvSpPr>
        <p:spPr>
          <a:xfrm>
            <a:off x="12812117" y="55033"/>
            <a:ext cx="10202334" cy="6798734"/>
          </a:xfrm>
          <a:prstGeom prst="rect">
            <a:avLst/>
          </a:prstGeom>
          <a:ln w="9525">
            <a:round/>
          </a:ln>
        </p:spPr>
        <p:txBody>
          <a:bodyPr lIns="91439" tIns="45719" rIns="91439" bIns="45719" anchor="t">
            <a:noAutofit/>
          </a:bodyPr>
          <a:lstStyle/>
          <a:p>
            <a:pPr/>
          </a:p>
        </p:txBody>
      </p:sp>
      <p:sp>
        <p:nvSpPr>
          <p:cNvPr id="87" name="Image"/>
          <p:cNvSpPr/>
          <p:nvPr>
            <p:ph type="pic" idx="23"/>
          </p:nvPr>
        </p:nvSpPr>
        <p:spPr>
          <a:xfrm>
            <a:off x="1383287" y="-835415"/>
            <a:ext cx="11181647" cy="15476414"/>
          </a:xfrm>
          <a:prstGeom prst="rect">
            <a:avLst/>
          </a:prstGeom>
          <a:ln w="9525">
            <a:round/>
          </a:ln>
        </p:spPr>
        <p:txBody>
          <a:bodyPr lIns="91439" tIns="45719" rIns="91439" bIns="45719" anchor="t">
            <a:noAutofit/>
          </a:bodyPr>
          <a:lstStyle/>
          <a:p>
            <a:pPr/>
          </a:p>
        </p:txBody>
      </p:sp>
      <p:sp>
        <p:nvSpPr>
          <p:cNvPr id="88"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5" name="-Johnny Appleseed"/>
          <p:cNvSpPr txBox="1"/>
          <p:nvPr>
            <p:ph type="body" sz="quarter" idx="21"/>
          </p:nvPr>
        </p:nvSpPr>
        <p:spPr>
          <a:xfrm>
            <a:off x="2387600" y="8991600"/>
            <a:ext cx="19634200" cy="647700"/>
          </a:xfrm>
          <a:prstGeom prst="rect">
            <a:avLst/>
          </a:prstGeom>
        </p:spPr>
        <p:txBody>
          <a:bodyPr>
            <a:spAutoFit/>
          </a:bodyPr>
          <a:lstStyle>
            <a:lvl1pPr marL="0" indent="0" algn="ctr">
              <a:lnSpc>
                <a:spcPct val="100000"/>
              </a:lnSpc>
              <a:spcBef>
                <a:spcPts val="0"/>
              </a:spcBef>
              <a:buSzTx/>
              <a:buNone/>
              <a:defRPr i="1" sz="3800"/>
            </a:lvl1pPr>
          </a:lstStyle>
          <a:p>
            <a:pPr/>
            <a:r>
              <a:t>-Johnny Appleseed</a:t>
            </a:r>
          </a:p>
        </p:txBody>
      </p:sp>
      <p:sp>
        <p:nvSpPr>
          <p:cNvPr id="96" name="“Type a quote here.”"/>
          <p:cNvSpPr txBox="1"/>
          <p:nvPr>
            <p:ph type="body" sz="quarter" idx="22"/>
          </p:nvPr>
        </p:nvSpPr>
        <p:spPr>
          <a:xfrm>
            <a:off x="2387600" y="6108700"/>
            <a:ext cx="19621500" cy="736600"/>
          </a:xfrm>
          <a:prstGeom prst="rect">
            <a:avLst/>
          </a:prstGeom>
        </p:spPr>
        <p:txBody>
          <a:bodyPr>
            <a:spAutoFit/>
          </a:bodyPr>
          <a:lstStyle>
            <a:lvl1pPr marL="0" indent="0" algn="ctr">
              <a:lnSpc>
                <a:spcPct val="155000"/>
              </a:lnSpc>
              <a:spcBef>
                <a:spcPts val="3400"/>
              </a:spcBef>
              <a:buSzTx/>
              <a:buNone/>
              <a:defRPr sz="4400"/>
            </a:lvl1pPr>
          </a:lstStyle>
          <a:p>
            <a:pPr/>
            <a:r>
              <a:t>“Type a quote here.”</a:t>
            </a:r>
          </a:p>
        </p:txBody>
      </p:sp>
      <p:sp>
        <p:nvSpPr>
          <p:cNvPr id="97"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4" name="Image"/>
          <p:cNvSpPr/>
          <p:nvPr>
            <p:ph type="pic" idx="21"/>
          </p:nvPr>
        </p:nvSpPr>
        <p:spPr>
          <a:xfrm>
            <a:off x="0" y="-4064000"/>
            <a:ext cx="24384000" cy="18028050"/>
          </a:xfrm>
          <a:prstGeom prst="rect">
            <a:avLst/>
          </a:prstGeom>
        </p:spPr>
        <p:txBody>
          <a:bodyPr lIns="91439" tIns="45719" rIns="91439" bIns="45719" anchor="t">
            <a:noAutofit/>
          </a:bodyPr>
          <a:lstStyle/>
          <a:p>
            <a:pPr/>
          </a:p>
        </p:txBody>
      </p:sp>
      <p:sp>
        <p:nvSpPr>
          <p:cNvPr id="105"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1549400" y="5257800"/>
            <a:ext cx="21285200" cy="3200400"/>
          </a:xfrm>
          <a:prstGeom prst="rect">
            <a:avLst/>
          </a:prstGeom>
          <a:ln w="12700">
            <a:miter lim="400000"/>
          </a:ln>
          <a:effectLst>
            <a:outerShdw sx="100000" sy="100000" kx="0" ky="0" algn="b" rotWithShape="0" blurRad="25400" dist="12700" dir="5400000">
              <a:srgbClr val="FFFFFF"/>
            </a:outerShdw>
          </a:effectLst>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1549400" y="1155700"/>
            <a:ext cx="21285200" cy="11391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01500" y="12649200"/>
            <a:ext cx="419100" cy="508000"/>
          </a:xfrm>
          <a:prstGeom prst="rect">
            <a:avLst/>
          </a:prstGeom>
          <a:ln w="12700">
            <a:miter lim="400000"/>
          </a:ln>
          <a:effectLst>
            <a:outerShdw sx="100000" sy="100000" kx="0" ky="0" algn="b" rotWithShape="0" blurRad="12700" dist="12700" dir="5400000">
              <a:srgbClr val="FFFFFF">
                <a:alpha val="20000"/>
              </a:srgbClr>
            </a:outerShdw>
          </a:effectLst>
        </p:spPr>
        <p:txBody>
          <a:bodyPr wrap="none" lIns="50800" tIns="50800" rIns="50800" bIns="50800">
            <a:spAutoFit/>
          </a:bodyPr>
          <a:lstStyle>
            <a:lvl1pPr>
              <a:lnSpc>
                <a:spcPct val="100000"/>
              </a:lnSpc>
              <a:defRPr sz="2400">
                <a:latin typeface="Palatino"/>
                <a:ea typeface="Palatino"/>
                <a:cs typeface="Palatino"/>
                <a:sym typeface="Palatino"/>
              </a:defRPr>
            </a:lvl1pPr>
          </a:lstStyle>
          <a:p>
            <a:pPr>
              <a:defRPr>
                <a:effectLst/>
              </a:defRPr>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1pPr>
      <a:lvl2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2pPr>
      <a:lvl3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3pPr>
      <a:lvl4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4pPr>
      <a:lvl5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5pPr>
      <a:lvl6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6pPr>
      <a:lvl7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7pPr>
      <a:lvl8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8pPr>
      <a:lvl9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9pPr>
    </p:titleStyle>
    <p:bodyStyle>
      <a:lvl1pPr marL="6096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1pPr>
      <a:lvl2pPr marL="12192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2pPr>
      <a:lvl3pPr marL="18288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3pPr>
      <a:lvl4pPr marL="24384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4pPr>
      <a:lvl5pPr marL="30480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5pPr>
      <a:lvl6pPr marL="36576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6pPr>
      <a:lvl7pPr marL="42672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7pPr>
      <a:lvl8pPr marL="48768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8pPr>
      <a:lvl9pPr marL="54864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1.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1.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1.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1.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8.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 name="Week 10"/>
          <p:cNvSpPr txBox="1"/>
          <p:nvPr>
            <p:ph type="ctrTitle"/>
          </p:nvPr>
        </p:nvSpPr>
        <p:spPr>
          <a:prstGeom prst="rect">
            <a:avLst/>
          </a:prstGeom>
        </p:spPr>
        <p:txBody>
          <a:bodyPr/>
          <a:lstStyle/>
          <a:p>
            <a:pPr/>
            <a:r>
              <a:t>Week 10</a:t>
            </a:r>
          </a:p>
        </p:txBody>
      </p:sp>
      <p:sp>
        <p:nvSpPr>
          <p:cNvPr id="122" name="Recovering a Sense of Self-Protection"/>
          <p:cNvSpPr txBox="1"/>
          <p:nvPr>
            <p:ph type="subTitle" sz="quarter" idx="1"/>
          </p:nvPr>
        </p:nvSpPr>
        <p:spPr>
          <a:prstGeom prst="rect">
            <a:avLst/>
          </a:prstGeom>
        </p:spPr>
        <p:txBody>
          <a:bodyPr/>
          <a:lstStyle/>
          <a:p>
            <a:pPr/>
            <a:r>
              <a:t>Recovering a Sense of Self-Protection</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 name="~ Julia Cameron"/>
          <p:cNvSpPr txBox="1"/>
          <p:nvPr>
            <p:ph type="body" idx="21"/>
          </p:nvPr>
        </p:nvSpPr>
        <p:spPr>
          <a:prstGeom prst="rect">
            <a:avLst/>
          </a:prstGeom>
        </p:spPr>
        <p:txBody>
          <a:bodyPr/>
          <a:lstStyle/>
          <a:p>
            <a:pPr/>
            <a:r>
              <a:t>~ Julia Cameron</a:t>
            </a:r>
          </a:p>
        </p:txBody>
      </p:sp>
      <p:sp>
        <p:nvSpPr>
          <p:cNvPr id="125" name="This week we explore the perils that can ambush us on our creative path. Because creativity is a spiritual issue, many of the perils are spiritual perils. In the essays, tasks, and exercises of this week, we search out the toxic patterns we cling to that"/>
          <p:cNvSpPr txBox="1"/>
          <p:nvPr>
            <p:ph type="body" idx="22"/>
          </p:nvPr>
        </p:nvSpPr>
        <p:spPr>
          <a:xfrm>
            <a:off x="2387600" y="4632324"/>
            <a:ext cx="19621500" cy="3689351"/>
          </a:xfrm>
          <a:prstGeom prst="rect">
            <a:avLst/>
          </a:prstGeom>
        </p:spPr>
        <p:txBody>
          <a:bodyPr/>
          <a:lstStyle/>
          <a:p>
            <a:pPr/>
            <a:r>
              <a:t>This week we explore the perils that can ambush us on our creative path. Because creativity is a spiritual issue, many of the perils are spiritual perils. In the essays, tasks, and exercises of this week, we search out the toxic patterns we cling to that block our creative flow.</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 name="the deadlies"/>
          <p:cNvSpPr txBox="1"/>
          <p:nvPr>
            <p:ph type="title"/>
          </p:nvPr>
        </p:nvSpPr>
        <p:spPr>
          <a:prstGeom prst="rect">
            <a:avLst/>
          </a:prstGeom>
        </p:spPr>
        <p:txBody>
          <a:bodyPr/>
          <a:lstStyle/>
          <a:p>
            <a:pPr/>
            <a:r>
              <a:t>the deadlies</a:t>
            </a:r>
          </a:p>
        </p:txBody>
      </p:sp>
      <p:sp>
        <p:nvSpPr>
          <p:cNvPr id="128" name="Make 7 small strips of paper…"/>
          <p:cNvSpPr txBox="1"/>
          <p:nvPr>
            <p:ph type="body" idx="1"/>
          </p:nvPr>
        </p:nvSpPr>
        <p:spPr>
          <a:prstGeom prst="rect">
            <a:avLst/>
          </a:prstGeom>
        </p:spPr>
        <p:txBody>
          <a:bodyPr/>
          <a:lstStyle/>
          <a:p>
            <a:pPr marL="445008" indent="-445008" defTabSz="602615">
              <a:spcBef>
                <a:spcPts val="5300"/>
              </a:spcBef>
              <a:buBlip>
                <a:blip r:embed="rId2"/>
              </a:buBlip>
              <a:defRPr sz="3650">
                <a:effectLst>
                  <a:outerShdw sx="100000" sy="100000" kx="0" ky="0" algn="b" rotWithShape="0" blurRad="18542" dist="9271" dir="0">
                    <a:srgbClr val="FFFFFF">
                      <a:alpha val="45000"/>
                    </a:srgbClr>
                  </a:outerShdw>
                </a:effectLst>
              </a:defRPr>
            </a:pPr>
            <a:r>
              <a:t>Make 7 small strips of paper </a:t>
            </a:r>
          </a:p>
          <a:p>
            <a:pPr marL="445008" indent="-445008" defTabSz="602615">
              <a:spcBef>
                <a:spcPts val="5300"/>
              </a:spcBef>
              <a:buBlip>
                <a:blip r:embed="rId2"/>
              </a:buBlip>
              <a:defRPr sz="3650">
                <a:effectLst>
                  <a:outerShdw sx="100000" sy="100000" kx="0" ky="0" algn="b" rotWithShape="0" blurRad="18542" dist="9271" dir="0">
                    <a:srgbClr val="FFFFFF">
                      <a:alpha val="45000"/>
                    </a:srgbClr>
                  </a:outerShdw>
                </a:effectLst>
              </a:defRPr>
            </a:pPr>
            <a:r>
              <a:t>Write the following words: alcohol, drugs, sex, work, money, food, family/friends </a:t>
            </a:r>
          </a:p>
          <a:p>
            <a:pPr marL="445008" indent="-445008" defTabSz="602615">
              <a:spcBef>
                <a:spcPts val="5300"/>
              </a:spcBef>
              <a:buBlip>
                <a:blip r:embed="rId2"/>
              </a:buBlip>
              <a:defRPr sz="3650">
                <a:effectLst>
                  <a:outerShdw sx="100000" sy="100000" kx="0" ky="0" algn="b" rotWithShape="0" blurRad="18542" dist="9271" dir="0">
                    <a:srgbClr val="FFFFFF">
                      <a:alpha val="45000"/>
                    </a:srgbClr>
                  </a:outerShdw>
                </a:effectLst>
              </a:defRPr>
            </a:pPr>
            <a:r>
              <a:t>Place the strips in a bowl/envelope and mix up </a:t>
            </a:r>
          </a:p>
          <a:p>
            <a:pPr marL="445008" indent="-445008" defTabSz="602615">
              <a:spcBef>
                <a:spcPts val="5300"/>
              </a:spcBef>
              <a:buBlip>
                <a:blip r:embed="rId2"/>
              </a:buBlip>
              <a:defRPr sz="3650">
                <a:effectLst>
                  <a:outerShdw sx="100000" sy="100000" kx="0" ky="0" algn="b" rotWithShape="0" blurRad="18542" dist="9271" dir="0">
                    <a:srgbClr val="FFFFFF">
                      <a:alpha val="45000"/>
                    </a:srgbClr>
                  </a:outerShdw>
                </a:effectLst>
              </a:defRPr>
            </a:pPr>
            <a:r>
              <a:t>Person A draws out one slip and shares the word </a:t>
            </a:r>
          </a:p>
          <a:p>
            <a:pPr marL="445008" indent="-445008" defTabSz="602615">
              <a:spcBef>
                <a:spcPts val="5300"/>
              </a:spcBef>
              <a:buBlip>
                <a:blip r:embed="rId2"/>
              </a:buBlip>
              <a:defRPr sz="3650">
                <a:effectLst>
                  <a:outerShdw sx="100000" sy="100000" kx="0" ky="0" algn="b" rotWithShape="0" blurRad="18542" dist="9271" dir="0">
                    <a:srgbClr val="FFFFFF">
                      <a:alpha val="45000"/>
                    </a:srgbClr>
                  </a:outerShdw>
                </a:effectLst>
              </a:defRPr>
            </a:pPr>
            <a:r>
              <a:t>Person B: list 5 ways in which it has had a negative impact on your life. (If the word seems difficult or inapplicable to you, consider this resistance.)</a:t>
            </a:r>
          </a:p>
          <a:p>
            <a:pPr marL="445008" indent="-445008" defTabSz="602615">
              <a:spcBef>
                <a:spcPts val="5300"/>
              </a:spcBef>
              <a:buBlip>
                <a:blip r:embed="rId2"/>
              </a:buBlip>
              <a:defRPr sz="3650">
                <a:effectLst>
                  <a:outerShdw sx="100000" sy="100000" kx="0" ky="0" algn="b" rotWithShape="0" blurRad="18542" dist="9271" dir="0">
                    <a:srgbClr val="FFFFFF">
                      <a:alpha val="45000"/>
                    </a:srgbClr>
                  </a:outerShdw>
                </a:effectLst>
              </a:defRPr>
            </a:pPr>
            <a:r>
              <a:t>Each repeat several times. If you get the same word twice, do it again. “Very often, it’s the last impact on the final list of an annoying “Oh no, not again” that yields a break, through denial, into clarity.”</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0" name="Untitled design.png" descr="Untitled design.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31" name="Dangers to the trail"/>
          <p:cNvSpPr txBox="1"/>
          <p:nvPr>
            <p:ph type="title"/>
          </p:nvPr>
        </p:nvSpPr>
        <p:spPr>
          <a:prstGeom prst="rect">
            <a:avLst/>
          </a:prstGeom>
        </p:spPr>
        <p:txBody>
          <a:bodyPr/>
          <a:lstStyle/>
          <a:p>
            <a:pPr/>
            <a:r>
              <a:t>Dangers to the trail</a:t>
            </a:r>
          </a:p>
        </p:txBody>
      </p:sp>
      <p:sp>
        <p:nvSpPr>
          <p:cNvPr id="132" name="“Every creative person has myriad ways to block creativity.” → we become obsessed with other things in order to avoid engaging in our creativity : eating junk food, drugs, work &amp; busy-ness, painful love, sex, social media…"/>
          <p:cNvSpPr txBox="1"/>
          <p:nvPr>
            <p:ph type="body" sz="half" idx="1"/>
          </p:nvPr>
        </p:nvSpPr>
        <p:spPr>
          <a:xfrm>
            <a:off x="810182" y="3892549"/>
            <a:ext cx="12719205" cy="8750301"/>
          </a:xfrm>
          <a:prstGeom prst="rect">
            <a:avLst/>
          </a:prstGeom>
        </p:spPr>
        <p:txBody>
          <a:bodyPr/>
          <a:lstStyle/>
          <a:p>
            <a:pPr marL="432180" indent="-432180" defTabSz="685165">
              <a:spcBef>
                <a:spcPts val="4200"/>
              </a:spcBef>
              <a:buBlip>
                <a:blip r:embed="rId3"/>
              </a:buBlip>
              <a:defRPr sz="3652">
                <a:effectLst>
                  <a:outerShdw sx="100000" sy="100000" kx="0" ky="0" algn="b" rotWithShape="0" blurRad="21082" dist="10541" dir="0">
                    <a:srgbClr val="FFFFFF">
                      <a:alpha val="45000"/>
                    </a:srgbClr>
                  </a:outerShdw>
                </a:effectLst>
              </a:defRPr>
            </a:pPr>
            <a:r>
              <a:t>“Every creative person has myriad ways to block creativity.” → we become obsessed with other things in order to avoid engaging in our creativity : eating junk food, drugs, work &amp; busy-ness, painful love, sex, social media</a:t>
            </a:r>
          </a:p>
          <a:p>
            <a:pPr marL="432180" indent="-432180" defTabSz="685165">
              <a:spcBef>
                <a:spcPts val="4200"/>
              </a:spcBef>
              <a:buBlip>
                <a:blip r:embed="rId3"/>
              </a:buBlip>
              <a:defRPr sz="3652">
                <a:effectLst>
                  <a:outerShdw sx="100000" sy="100000" kx="0" ky="0" algn="b" rotWithShape="0" blurRad="21082" dist="10541" dir="0">
                    <a:srgbClr val="FFFFFF">
                      <a:alpha val="45000"/>
                    </a:srgbClr>
                  </a:outerShdw>
                </a:effectLst>
              </a:defRPr>
            </a:pPr>
            <a:r>
              <a:t>“The minute a creative thought raises its head, it is lopped off by the obsession, which blocks fear and prevents risk.” </a:t>
            </a:r>
          </a:p>
          <a:p>
            <a:pPr marL="432180" indent="-432180" defTabSz="685165">
              <a:spcBef>
                <a:spcPts val="4200"/>
              </a:spcBef>
              <a:buBlip>
                <a:blip r:embed="rId3"/>
              </a:buBlip>
              <a:defRPr sz="3652">
                <a:effectLst>
                  <a:outerShdw sx="100000" sy="100000" kx="0" ky="0" algn="b" rotWithShape="0" blurRad="21082" dist="10541" dir="0">
                    <a:srgbClr val="FFFFFF">
                      <a:alpha val="45000"/>
                    </a:srgbClr>
                  </a:outerShdw>
                </a:effectLst>
              </a:defRPr>
            </a:pPr>
            <a:r>
              <a:t>“Now, note carefully that food, work, and sex are all good in themselves. It is the abuse of them that makes them creativity issues.“</a:t>
            </a:r>
          </a:p>
          <a:p>
            <a:pPr marL="432180" indent="-432180" defTabSz="685165">
              <a:spcBef>
                <a:spcPts val="4200"/>
              </a:spcBef>
              <a:buBlip>
                <a:blip r:embed="rId3"/>
              </a:buBlip>
              <a:defRPr sz="3652">
                <a:effectLst>
                  <a:outerShdw sx="100000" sy="100000" kx="0" ky="0" algn="b" rotWithShape="0" blurRad="21082" dist="10541" dir="0">
                    <a:srgbClr val="FFFFFF">
                      <a:alpha val="45000"/>
                    </a:srgbClr>
                  </a:outerShdw>
                </a:effectLst>
              </a:defRPr>
            </a:pPr>
            <a:r>
              <a:t>“Knowing yourself as an artist means acknowledging which of these you abuse when you want to block yourself.”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2">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3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3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3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32">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32"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4" name="Untitled design.png" descr="Untitled design.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35" name="Dangers to the trail"/>
          <p:cNvSpPr txBox="1"/>
          <p:nvPr>
            <p:ph type="title"/>
          </p:nvPr>
        </p:nvSpPr>
        <p:spPr>
          <a:prstGeom prst="rect">
            <a:avLst/>
          </a:prstGeom>
        </p:spPr>
        <p:txBody>
          <a:bodyPr/>
          <a:lstStyle/>
          <a:p>
            <a:pPr/>
            <a:r>
              <a:t>Dangers to the trail</a:t>
            </a:r>
          </a:p>
        </p:txBody>
      </p:sp>
      <p:sp>
        <p:nvSpPr>
          <p:cNvPr id="136" name="“We begin to sense our real potential and the wide range of possibilities open to us. That scares us. So we all reach for blocks to slow our growth.”…"/>
          <p:cNvSpPr txBox="1"/>
          <p:nvPr>
            <p:ph type="body" sz="half" idx="1"/>
          </p:nvPr>
        </p:nvSpPr>
        <p:spPr>
          <a:xfrm>
            <a:off x="781629" y="3898899"/>
            <a:ext cx="12780592" cy="8750301"/>
          </a:xfrm>
          <a:prstGeom prst="rect">
            <a:avLst/>
          </a:prstGeom>
        </p:spPr>
        <p:txBody>
          <a:bodyPr/>
          <a:lstStyle/>
          <a:p>
            <a:pPr marL="380111" indent="-380111" defTabSz="602615">
              <a:spcBef>
                <a:spcPts val="3700"/>
              </a:spcBef>
              <a:buBlip>
                <a:blip r:embed="rId3"/>
              </a:buBlip>
              <a:defRPr sz="3212">
                <a:effectLst>
                  <a:outerShdw sx="100000" sy="100000" kx="0" ky="0" algn="b" rotWithShape="0" blurRad="18542" dist="9271" dir="0">
                    <a:srgbClr val="FFFFFF">
                      <a:alpha val="45000"/>
                    </a:srgbClr>
                  </a:outerShdw>
                </a:effectLst>
              </a:defRPr>
            </a:pPr>
            <a:r>
              <a:t>“We begin to sense our real potential and the wide range of possibilities open to us. That scares us. So we all reach for blocks to slow our growth.” </a:t>
            </a:r>
          </a:p>
          <a:p>
            <a:pPr marL="380111" indent="-380111" defTabSz="602615">
              <a:spcBef>
                <a:spcPts val="3700"/>
              </a:spcBef>
              <a:buBlip>
                <a:blip r:embed="rId3"/>
              </a:buBlip>
              <a:defRPr sz="3212">
                <a:effectLst>
                  <a:outerShdw sx="100000" sy="100000" kx="0" ky="0" algn="b" rotWithShape="0" blurRad="18542" dist="9271" dir="0">
                    <a:srgbClr val="FFFFFF">
                      <a:alpha val="45000"/>
                    </a:srgbClr>
                  </a:outerShdw>
                </a:effectLst>
              </a:defRPr>
            </a:pPr>
            <a:r>
              <a:t>“If we are honest with ourselves, we all know which blocks are the toxic ones for us. Clue: this is the block we defend as our right. Line up the possibilities. Which one makes you angry to even think about giving up? That explosive one is the one that has caused you the most derailment. Examine it. When asked to name our poison, most of us can.”</a:t>
            </a:r>
          </a:p>
          <a:p>
            <a:pPr marL="380111" indent="-380111" defTabSz="602615">
              <a:spcBef>
                <a:spcPts val="3700"/>
              </a:spcBef>
              <a:buBlip>
                <a:blip r:embed="rId3"/>
              </a:buBlip>
              <a:defRPr sz="3212">
                <a:effectLst>
                  <a:outerShdw sx="100000" sy="100000" kx="0" ky="0" algn="b" rotWithShape="0" blurRad="18542" dist="9271" dir="0">
                    <a:srgbClr val="FFFFFF">
                      <a:alpha val="45000"/>
                    </a:srgbClr>
                  </a:outerShdw>
                </a:effectLst>
              </a:defRPr>
            </a:pPr>
            <a:r>
              <a:t>“The object of all of this blocking is to alleviate fear. The choice to block is a creative U-turn.”</a:t>
            </a:r>
          </a:p>
          <a:p>
            <a:pPr marL="380111" indent="-380111" defTabSz="602615">
              <a:spcBef>
                <a:spcPts val="3700"/>
              </a:spcBef>
              <a:buBlip>
                <a:blip r:embed="rId3"/>
              </a:buBlip>
              <a:defRPr sz="3212">
                <a:effectLst>
                  <a:outerShdw sx="100000" sy="100000" kx="0" ky="0" algn="b" rotWithShape="0" blurRad="18542" dist="9271" dir="0">
                    <a:srgbClr val="FFFFFF">
                      <a:alpha val="45000"/>
                    </a:srgbClr>
                  </a:outerShdw>
                </a:effectLst>
              </a:defRPr>
            </a:pPr>
            <a:r>
              <a:t>“It takes grace and courage to admit and surrender our blocking devices. Who wants to? Not while they are still working!”</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6">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3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3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3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36">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36" grpId="1"/>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Marianne Williamson"/>
          <p:cNvSpPr txBox="1"/>
          <p:nvPr>
            <p:ph type="body" idx="21"/>
          </p:nvPr>
        </p:nvSpPr>
        <p:spPr>
          <a:xfrm>
            <a:off x="2374900" y="12246607"/>
            <a:ext cx="19634200" cy="647701"/>
          </a:xfrm>
          <a:prstGeom prst="rect">
            <a:avLst/>
          </a:prstGeom>
        </p:spPr>
        <p:txBody>
          <a:bodyPr/>
          <a:lstStyle/>
          <a:p>
            <a:pPr/>
            <a:r>
              <a:t>~Marianne Williamson</a:t>
            </a:r>
          </a:p>
        </p:txBody>
      </p:sp>
      <p:sp>
        <p:nvSpPr>
          <p:cNvPr id="139" name="“Our deepest fear is not that we are inadequate. Our deepest fear is that we are powerful beyond measure. It is our light, not our darkness that most frightens us. We ask ourselves, 'Who am I to be brilliant, gorgeous, talented, fabulous?' Actually, who "/>
          <p:cNvSpPr txBox="1"/>
          <p:nvPr>
            <p:ph type="body" idx="22"/>
          </p:nvPr>
        </p:nvSpPr>
        <p:spPr>
          <a:xfrm>
            <a:off x="2016414" y="2060575"/>
            <a:ext cx="19621501" cy="9594850"/>
          </a:xfrm>
          <a:prstGeom prst="rect">
            <a:avLst/>
          </a:prstGeom>
        </p:spPr>
        <p:txBody>
          <a:bodyPr/>
          <a:lstStyle/>
          <a:p>
            <a:pPr/>
            <a:r>
              <a:t>“Our deepest fear is not that we are inadequate. Our deepest fear is that we are powerful beyond measure. It is our light, not our darkness that most frightens us. We ask ourselves, 'Who am I to be brilliant, gorgeous, talented, fabulous?' Actually, who are you not to be? You are a child of God. Your playing small does not serve the world. There is nothing enlightened about shrinking so that other people won't feel insecure around you. We are all meant to shine, as children do. We were born to make manifest the glory of God that is within us. It's not just in some of us; it's in everyone. And as we let our own light shine, we unconsciously give other people permission to do the same. As we are liberated from our own fear, our presence automatically liberates others.”</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1" name="Untitled design.png" descr="Untitled design.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42" name="Dangers to the trail"/>
          <p:cNvSpPr txBox="1"/>
          <p:nvPr>
            <p:ph type="title"/>
          </p:nvPr>
        </p:nvSpPr>
        <p:spPr>
          <a:prstGeom prst="rect">
            <a:avLst/>
          </a:prstGeom>
        </p:spPr>
        <p:txBody>
          <a:bodyPr/>
          <a:lstStyle/>
          <a:p>
            <a:pPr/>
            <a:r>
              <a:t>Dangers to the trail</a:t>
            </a:r>
          </a:p>
        </p:txBody>
      </p:sp>
      <p:sp>
        <p:nvSpPr>
          <p:cNvPr id="143" name="“Rather than paint, write, dance, audition, and see where it takes us, we pick up a block. Blocked, we know who and what we are: unhappy people. Unblocked, we may be something much more threatening—happy.”…"/>
          <p:cNvSpPr txBox="1"/>
          <p:nvPr>
            <p:ph type="body" sz="half" idx="1"/>
          </p:nvPr>
        </p:nvSpPr>
        <p:spPr>
          <a:xfrm>
            <a:off x="781629" y="3898900"/>
            <a:ext cx="12780592" cy="8750300"/>
          </a:xfrm>
          <a:prstGeom prst="rect">
            <a:avLst/>
          </a:prstGeom>
        </p:spPr>
        <p:txBody>
          <a:bodyPr/>
          <a:lstStyle/>
          <a:p>
            <a:pPr marL="406145" indent="-406145" defTabSz="643889">
              <a:spcBef>
                <a:spcPts val="3900"/>
              </a:spcBef>
              <a:buBlip>
                <a:blip r:embed="rId3"/>
              </a:buBlip>
              <a:defRPr sz="3432">
                <a:effectLst>
                  <a:outerShdw sx="100000" sy="100000" kx="0" ky="0" algn="b" rotWithShape="0" blurRad="19812" dist="9906" dir="0">
                    <a:srgbClr val="FFFFFF">
                      <a:alpha val="45000"/>
                    </a:srgbClr>
                  </a:outerShdw>
                </a:effectLst>
              </a:defRPr>
            </a:pPr>
            <a:r>
              <a:t>“Rather than paint, write, dance, audition, and see where it takes us, we pick up a block. Blocked, we know who and what we are: unhappy people. Unblocked, we may be something much more threatening—happy.” </a:t>
            </a:r>
          </a:p>
          <a:p>
            <a:pPr marL="406145" indent="-406145" defTabSz="643889">
              <a:spcBef>
                <a:spcPts val="3900"/>
              </a:spcBef>
              <a:buBlip>
                <a:blip r:embed="rId3"/>
              </a:buBlip>
              <a:defRPr sz="3432">
                <a:effectLst>
                  <a:outerShdw sx="100000" sy="100000" kx="0" ky="0" algn="b" rotWithShape="0" blurRad="19812" dist="9906" dir="0">
                    <a:srgbClr val="FFFFFF">
                      <a:alpha val="45000"/>
                    </a:srgbClr>
                  </a:outerShdw>
                </a:effectLst>
              </a:defRPr>
            </a:pPr>
            <a:r>
              <a:t>“For most of us, happy is terrifying, unfamiliar, out of control, too risky! Is it any wonder we take temporary U-turns?”</a:t>
            </a:r>
          </a:p>
          <a:p>
            <a:pPr marL="406145" indent="-406145" defTabSz="643889">
              <a:spcBef>
                <a:spcPts val="3900"/>
              </a:spcBef>
              <a:buBlip>
                <a:blip r:embed="rId3"/>
              </a:buBlip>
              <a:defRPr sz="3432">
                <a:effectLst>
                  <a:outerShdw sx="100000" sy="100000" kx="0" ky="0" algn="b" rotWithShape="0" blurRad="19812" dist="9906" dir="0">
                    <a:srgbClr val="FFFFFF">
                      <a:alpha val="45000"/>
                    </a:srgbClr>
                  </a:outerShdw>
                </a:effectLst>
              </a:defRPr>
            </a:pPr>
            <a:r>
              <a:t>“As we become aware of our blocking devices—food, busyness, alcohol, sex, other drugs—we can feel our U-turns as we make them. The blocks will no longer work effectively."</a:t>
            </a:r>
          </a:p>
          <a:p>
            <a:pPr marL="406145" indent="-406145" defTabSz="643889">
              <a:spcBef>
                <a:spcPts val="3900"/>
              </a:spcBef>
              <a:buBlip>
                <a:blip r:embed="rId3"/>
              </a:buBlip>
              <a:defRPr sz="3432">
                <a:effectLst>
                  <a:outerShdw sx="100000" sy="100000" kx="0" ky="0" algn="b" rotWithShape="0" blurRad="19812" dist="9906" dir="0">
                    <a:srgbClr val="FFFFFF">
                      <a:alpha val="45000"/>
                    </a:srgbClr>
                  </a:outerShdw>
                </a:effectLst>
              </a:defRPr>
            </a:pPr>
            <a:r>
              <a:t>“Over time, we will try—perhaps slowly at first and erratically—to ride out the anxiety and see where we emerge. Anxiety is fuel. We can use it to write with, paint with, work with.”</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4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4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4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43">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43"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 name="workaholism quiz"/>
          <p:cNvSpPr txBox="1"/>
          <p:nvPr>
            <p:ph type="title"/>
          </p:nvPr>
        </p:nvSpPr>
        <p:spPr>
          <a:prstGeom prst="rect">
            <a:avLst/>
          </a:prstGeom>
        </p:spPr>
        <p:txBody>
          <a:bodyPr/>
          <a:lstStyle/>
          <a:p>
            <a:pPr/>
            <a:r>
              <a:t>workaholism quiz</a:t>
            </a:r>
          </a:p>
        </p:txBody>
      </p:sp>
      <p:sp>
        <p:nvSpPr>
          <p:cNvPr id="146" name="I work outside of office hours: seldom, often, never?…"/>
          <p:cNvSpPr txBox="1"/>
          <p:nvPr>
            <p:ph type="body" sz="half" idx="1"/>
          </p:nvPr>
        </p:nvSpPr>
        <p:spPr>
          <a:xfrm>
            <a:off x="1549400" y="3299306"/>
            <a:ext cx="9896306" cy="9879128"/>
          </a:xfrm>
          <a:prstGeom prst="rect">
            <a:avLst/>
          </a:prstGeom>
        </p:spPr>
        <p:txBody>
          <a:bodyPr/>
          <a:lstStyle/>
          <a:p>
            <a:pPr marL="462279" indent="-462279" defTabSz="429259">
              <a:spcBef>
                <a:spcPts val="3700"/>
              </a:spcBef>
              <a:buSzPct val="100000"/>
              <a:buAutoNum type="arabicPeriod" startAt="1"/>
              <a:defRPr sz="2600">
                <a:effectLst>
                  <a:outerShdw sx="100000" sy="100000" kx="0" ky="0" algn="b" rotWithShape="0" blurRad="13208" dist="6604" dir="0">
                    <a:srgbClr val="FFFFFF">
                      <a:alpha val="45000"/>
                    </a:srgbClr>
                  </a:outerShdw>
                </a:effectLst>
              </a:defRPr>
            </a:pPr>
            <a:r>
              <a:t>I work outside of office hours: seldom, often, never? </a:t>
            </a:r>
          </a:p>
          <a:p>
            <a:pPr marL="462279" indent="-462279" defTabSz="429259">
              <a:spcBef>
                <a:spcPts val="3700"/>
              </a:spcBef>
              <a:buSzPct val="100000"/>
              <a:buAutoNum type="arabicPeriod" startAt="1"/>
              <a:defRPr sz="2600">
                <a:effectLst>
                  <a:outerShdw sx="100000" sy="100000" kx="0" ky="0" algn="b" rotWithShape="0" blurRad="13208" dist="6604" dir="0">
                    <a:srgbClr val="FFFFFF">
                      <a:alpha val="45000"/>
                    </a:srgbClr>
                  </a:outerShdw>
                </a:effectLst>
              </a:defRPr>
            </a:pPr>
            <a:r>
              <a:t>I cancel dates with loved ones to do more work: seldom, often, never?  </a:t>
            </a:r>
          </a:p>
          <a:p>
            <a:pPr marL="462279" indent="-462279" defTabSz="429259">
              <a:spcBef>
                <a:spcPts val="3700"/>
              </a:spcBef>
              <a:buSzPct val="100000"/>
              <a:buAutoNum type="arabicPeriod" startAt="1"/>
              <a:defRPr sz="2600">
                <a:effectLst>
                  <a:outerShdw sx="100000" sy="100000" kx="0" ky="0" algn="b" rotWithShape="0" blurRad="13208" dist="6604" dir="0">
                    <a:srgbClr val="FFFFFF">
                      <a:alpha val="45000"/>
                    </a:srgbClr>
                  </a:outerShdw>
                </a:effectLst>
              </a:defRPr>
            </a:pPr>
            <a:r>
              <a:t>I postpone outings until the deadline is over: seldom, often, never?  </a:t>
            </a:r>
          </a:p>
          <a:p>
            <a:pPr marL="462279" indent="-462279" defTabSz="429259">
              <a:spcBef>
                <a:spcPts val="3700"/>
              </a:spcBef>
              <a:buSzPct val="100000"/>
              <a:buAutoNum type="arabicPeriod" startAt="1"/>
              <a:defRPr sz="2600">
                <a:effectLst>
                  <a:outerShdw sx="100000" sy="100000" kx="0" ky="0" algn="b" rotWithShape="0" blurRad="13208" dist="6604" dir="0">
                    <a:srgbClr val="FFFFFF">
                      <a:alpha val="45000"/>
                    </a:srgbClr>
                  </a:outerShdw>
                </a:effectLst>
              </a:defRPr>
            </a:pPr>
            <a:r>
              <a:t>I take work with me on weekends: seldom, often, never?</a:t>
            </a:r>
          </a:p>
          <a:p>
            <a:pPr marL="462279" indent="-462279" defTabSz="429259">
              <a:spcBef>
                <a:spcPts val="3700"/>
              </a:spcBef>
              <a:buSzPct val="100000"/>
              <a:buAutoNum type="arabicPeriod" startAt="1"/>
              <a:defRPr sz="2600">
                <a:effectLst>
                  <a:outerShdw sx="100000" sy="100000" kx="0" ky="0" algn="b" rotWithShape="0" blurRad="13208" dist="6604" dir="0">
                    <a:srgbClr val="FFFFFF">
                      <a:alpha val="45000"/>
                    </a:srgbClr>
                  </a:outerShdw>
                </a:effectLst>
              </a:defRPr>
            </a:pPr>
            <a:r>
              <a:t>I take work with me on vacations: seldom, often, never?  </a:t>
            </a:r>
          </a:p>
          <a:p>
            <a:pPr marL="462279" indent="-462279" defTabSz="429259">
              <a:spcBef>
                <a:spcPts val="3700"/>
              </a:spcBef>
              <a:buSzPct val="100000"/>
              <a:buAutoNum type="arabicPeriod" startAt="1"/>
              <a:defRPr sz="2600">
                <a:effectLst>
                  <a:outerShdw sx="100000" sy="100000" kx="0" ky="0" algn="b" rotWithShape="0" blurRad="13208" dist="6604" dir="0">
                    <a:srgbClr val="FFFFFF">
                      <a:alpha val="45000"/>
                    </a:srgbClr>
                  </a:outerShdw>
                </a:effectLst>
              </a:defRPr>
            </a:pPr>
            <a:r>
              <a:t>I take vacations: seldom, often, never? </a:t>
            </a:r>
          </a:p>
          <a:p>
            <a:pPr marL="462279" indent="-462279" defTabSz="429259">
              <a:spcBef>
                <a:spcPts val="3700"/>
              </a:spcBef>
              <a:buSzPct val="100000"/>
              <a:buAutoNum type="arabicPeriod" startAt="1"/>
              <a:defRPr sz="2600">
                <a:effectLst>
                  <a:outerShdw sx="100000" sy="100000" kx="0" ky="0" algn="b" rotWithShape="0" blurRad="13208" dist="6604" dir="0">
                    <a:srgbClr val="FFFFFF">
                      <a:alpha val="45000"/>
                    </a:srgbClr>
                  </a:outerShdw>
                </a:effectLst>
              </a:defRPr>
            </a:pPr>
            <a:r>
              <a:t>My intimates complain I always work: seldom, often, never?  </a:t>
            </a:r>
          </a:p>
          <a:p>
            <a:pPr marL="462279" indent="-462279" defTabSz="429259">
              <a:spcBef>
                <a:spcPts val="3700"/>
              </a:spcBef>
              <a:buSzPct val="100000"/>
              <a:buAutoNum type="arabicPeriod" startAt="1"/>
              <a:defRPr sz="2600">
                <a:effectLst>
                  <a:outerShdw sx="100000" sy="100000" kx="0" ky="0" algn="b" rotWithShape="0" blurRad="13208" dist="6604" dir="0">
                    <a:srgbClr val="FFFFFF">
                      <a:alpha val="45000"/>
                    </a:srgbClr>
                  </a:outerShdw>
                </a:effectLst>
              </a:defRPr>
            </a:pPr>
            <a:r>
              <a:t>I try to do two things at once: seldom, often, never? </a:t>
            </a:r>
          </a:p>
          <a:p>
            <a:pPr marL="462279" indent="-462279" defTabSz="429259">
              <a:spcBef>
                <a:spcPts val="3700"/>
              </a:spcBef>
              <a:buSzPct val="100000"/>
              <a:buAutoNum type="arabicPeriod" startAt="1"/>
              <a:defRPr sz="2600">
                <a:effectLst>
                  <a:outerShdw sx="100000" sy="100000" kx="0" ky="0" algn="b" rotWithShape="0" blurRad="13208" dist="6604" dir="0">
                    <a:srgbClr val="FFFFFF">
                      <a:alpha val="45000"/>
                    </a:srgbClr>
                  </a:outerShdw>
                </a:effectLst>
              </a:defRPr>
            </a:pPr>
            <a:r>
              <a:t>I allow myself free time between projects: seldom, often, never?  </a:t>
            </a:r>
          </a:p>
          <a:p>
            <a:pPr marL="462279" indent="-462279" defTabSz="429259">
              <a:spcBef>
                <a:spcPts val="3700"/>
              </a:spcBef>
              <a:buSzPct val="100000"/>
              <a:buAutoNum type="arabicPeriod" startAt="1"/>
              <a:defRPr sz="2600">
                <a:effectLst>
                  <a:outerShdw sx="100000" sy="100000" kx="0" ky="0" algn="b" rotWithShape="0" blurRad="13208" dist="6604" dir="0">
                    <a:srgbClr val="FFFFFF">
                      <a:alpha val="45000"/>
                    </a:srgbClr>
                  </a:outerShdw>
                </a:effectLst>
              </a:defRPr>
            </a:pPr>
            <a:r>
              <a:t>I allow myself to achieve closure on tasks: seldom, often, never? </a:t>
            </a:r>
          </a:p>
        </p:txBody>
      </p:sp>
      <p:sp>
        <p:nvSpPr>
          <p:cNvPr id="147" name="I procrastinate in finishing up the last loose ends: seldom, often, never…"/>
          <p:cNvSpPr txBox="1"/>
          <p:nvPr/>
        </p:nvSpPr>
        <p:spPr>
          <a:xfrm>
            <a:off x="13068924" y="3239236"/>
            <a:ext cx="9896307" cy="987912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marL="391159" indent="-391159" algn="l" defTabSz="363220">
              <a:spcBef>
                <a:spcPts val="3200"/>
              </a:spcBef>
              <a:buSzPct val="100000"/>
              <a:buAutoNum type="arabicPeriod" startAt="11"/>
              <a:defRPr sz="2200">
                <a:effectLst>
                  <a:outerShdw sx="100000" sy="100000" kx="0" ky="0" algn="b" rotWithShape="0" blurRad="11176" dist="5588" dir="0">
                    <a:srgbClr val="FFFFFF">
                      <a:alpha val="45000"/>
                    </a:srgbClr>
                  </a:outerShdw>
                </a:effectLst>
              </a:defRPr>
            </a:pPr>
            <a:r>
              <a:t>I procrastinate in finishing up the last loose ends: seldom, often, never</a:t>
            </a:r>
          </a:p>
          <a:p>
            <a:pPr marL="391159" indent="-391159" algn="l" defTabSz="363220">
              <a:spcBef>
                <a:spcPts val="3200"/>
              </a:spcBef>
              <a:buSzPct val="100000"/>
              <a:buAutoNum type="arabicPeriod" startAt="11"/>
              <a:defRPr sz="2200">
                <a:effectLst>
                  <a:outerShdw sx="100000" sy="100000" kx="0" ky="0" algn="b" rotWithShape="0" blurRad="11176" dist="5588" dir="0">
                    <a:srgbClr val="FFFFFF">
                      <a:alpha val="45000"/>
                    </a:srgbClr>
                  </a:outerShdw>
                </a:effectLst>
              </a:defRPr>
            </a:pPr>
            <a:r>
              <a:t>I set out to do one job and start on three more at the same time: seldom, often, never?  </a:t>
            </a:r>
          </a:p>
          <a:p>
            <a:pPr marL="391159" indent="-391159" algn="l" defTabSz="363220">
              <a:spcBef>
                <a:spcPts val="3200"/>
              </a:spcBef>
              <a:buSzPct val="100000"/>
              <a:buAutoNum type="arabicPeriod" startAt="11"/>
              <a:defRPr sz="2200">
                <a:effectLst>
                  <a:outerShdw sx="100000" sy="100000" kx="0" ky="0" algn="b" rotWithShape="0" blurRad="11176" dist="5588" dir="0">
                    <a:srgbClr val="FFFFFF">
                      <a:alpha val="45000"/>
                    </a:srgbClr>
                  </a:outerShdw>
                </a:effectLst>
              </a:defRPr>
            </a:pPr>
            <a:r>
              <a:t>I work in the evenings during family time: seldom, often, never?  </a:t>
            </a:r>
          </a:p>
          <a:p>
            <a:pPr marL="391159" indent="-391159" algn="l" defTabSz="363220">
              <a:spcBef>
                <a:spcPts val="3200"/>
              </a:spcBef>
              <a:buSzPct val="100000"/>
              <a:buAutoNum type="arabicPeriod" startAt="11"/>
              <a:defRPr sz="2200">
                <a:effectLst>
                  <a:outerShdw sx="100000" sy="100000" kx="0" ky="0" algn="b" rotWithShape="0" blurRad="11176" dist="5588" dir="0">
                    <a:srgbClr val="FFFFFF">
                      <a:alpha val="45000"/>
                    </a:srgbClr>
                  </a:outerShdw>
                </a:effectLst>
              </a:defRPr>
            </a:pPr>
            <a:r>
              <a:t>I allow calls to interrupt—and lengthen—my work day: seldom, often, never?  </a:t>
            </a:r>
          </a:p>
          <a:p>
            <a:pPr marL="391159" indent="-391159" algn="l" defTabSz="363220">
              <a:spcBef>
                <a:spcPts val="3200"/>
              </a:spcBef>
              <a:buSzPct val="100000"/>
              <a:buAutoNum type="arabicPeriod" startAt="11"/>
              <a:defRPr sz="2200">
                <a:effectLst>
                  <a:outerShdw sx="100000" sy="100000" kx="0" ky="0" algn="b" rotWithShape="0" blurRad="11176" dist="5588" dir="0">
                    <a:srgbClr val="FFFFFF">
                      <a:alpha val="45000"/>
                    </a:srgbClr>
                  </a:outerShdw>
                </a:effectLst>
              </a:defRPr>
            </a:pPr>
            <a:r>
              <a:t>I prioritize my day to include an hour of creative work/play: seldom, often, never?   </a:t>
            </a:r>
          </a:p>
          <a:p>
            <a:pPr marL="391159" indent="-391159" algn="l" defTabSz="363220">
              <a:spcBef>
                <a:spcPts val="3200"/>
              </a:spcBef>
              <a:buSzPct val="100000"/>
              <a:buAutoNum type="arabicPeriod" startAt="11"/>
              <a:defRPr sz="2200">
                <a:effectLst>
                  <a:outerShdw sx="100000" sy="100000" kx="0" ky="0" algn="b" rotWithShape="0" blurRad="11176" dist="5588" dir="0">
                    <a:srgbClr val="FFFFFF">
                      <a:alpha val="45000"/>
                    </a:srgbClr>
                  </a:outerShdw>
                </a:effectLst>
              </a:defRPr>
            </a:pPr>
            <a:r>
              <a:t>I place my creative dreams before my work: seldom, often, never?  </a:t>
            </a:r>
          </a:p>
          <a:p>
            <a:pPr marL="391159" indent="-391159" algn="l" defTabSz="363220">
              <a:spcBef>
                <a:spcPts val="3200"/>
              </a:spcBef>
              <a:buSzPct val="100000"/>
              <a:buAutoNum type="arabicPeriod" startAt="11"/>
              <a:defRPr sz="2200">
                <a:effectLst>
                  <a:outerShdw sx="100000" sy="100000" kx="0" ky="0" algn="b" rotWithShape="0" blurRad="11176" dist="5588" dir="0">
                    <a:srgbClr val="FFFFFF">
                      <a:alpha val="45000"/>
                    </a:srgbClr>
                  </a:outerShdw>
                </a:effectLst>
              </a:defRPr>
            </a:pPr>
            <a:r>
              <a:t>I fall in with others’ plans and fill my free time with their agendas: seldom, often, never?  </a:t>
            </a:r>
          </a:p>
          <a:p>
            <a:pPr marL="391159" indent="-391159" algn="l" defTabSz="363220">
              <a:spcBef>
                <a:spcPts val="3200"/>
              </a:spcBef>
              <a:buSzPct val="100000"/>
              <a:buAutoNum type="arabicPeriod" startAt="11"/>
              <a:defRPr sz="2200">
                <a:effectLst>
                  <a:outerShdw sx="100000" sy="100000" kx="0" ky="0" algn="b" rotWithShape="0" blurRad="11176" dist="5588" dir="0">
                    <a:srgbClr val="FFFFFF">
                      <a:alpha val="45000"/>
                    </a:srgbClr>
                  </a:outerShdw>
                </a:effectLst>
              </a:defRPr>
            </a:pPr>
            <a:r>
              <a:t>I allow myself down time to do nothing: seldom, often, never?</a:t>
            </a:r>
          </a:p>
          <a:p>
            <a:pPr marL="391159" indent="-391159" algn="l" defTabSz="363220">
              <a:spcBef>
                <a:spcPts val="3200"/>
              </a:spcBef>
              <a:buSzPct val="100000"/>
              <a:buAutoNum type="arabicPeriod" startAt="11"/>
              <a:defRPr sz="2200">
                <a:effectLst>
                  <a:outerShdw sx="100000" sy="100000" kx="0" ky="0" algn="b" rotWithShape="0" blurRad="11176" dist="5588" dir="0">
                    <a:srgbClr val="FFFFFF">
                      <a:alpha val="45000"/>
                    </a:srgbClr>
                  </a:outerShdw>
                </a:effectLst>
              </a:defRPr>
            </a:pPr>
            <a:r>
              <a:t>I use the word deadline to describe and rationalize my work load: seldom, often, never? </a:t>
            </a:r>
          </a:p>
          <a:p>
            <a:pPr marL="391159" indent="-391159" algn="l" defTabSz="363220">
              <a:spcBef>
                <a:spcPts val="3200"/>
              </a:spcBef>
              <a:buSzPct val="100000"/>
              <a:buAutoNum type="arabicPeriod" startAt="11"/>
              <a:defRPr sz="2200">
                <a:effectLst>
                  <a:outerShdw sx="100000" sy="100000" kx="0" ky="0" algn="b" rotWithShape="0" blurRad="11176" dist="5588" dir="0">
                    <a:srgbClr val="FFFFFF">
                      <a:alpha val="45000"/>
                    </a:srgbClr>
                  </a:outerShdw>
                </a:effectLst>
              </a:defRPr>
            </a:pPr>
            <a:r>
              <a:t> Going somewhere, even to dinner, with a notebook or my work numbers is something I do: seldom, often, never?</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9" name="Untitled design (1).png" descr="Untitled design (1).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50" name="Workaholism"/>
          <p:cNvSpPr txBox="1"/>
          <p:nvPr>
            <p:ph type="title"/>
          </p:nvPr>
        </p:nvSpPr>
        <p:spPr>
          <a:prstGeom prst="rect">
            <a:avLst/>
          </a:prstGeom>
        </p:spPr>
        <p:txBody>
          <a:bodyPr/>
          <a:lstStyle/>
          <a:p>
            <a:pPr/>
            <a:r>
              <a:t>Workaholism</a:t>
            </a:r>
          </a:p>
        </p:txBody>
      </p:sp>
      <p:sp>
        <p:nvSpPr>
          <p:cNvPr id="151" name="“If people are too busy to write morning pages, or too busy to take an artist date, they are probably too busy to hear the voice of authentic creative urges. To return to the concept of a radio set, the workaholic jams the signals with self-induced stati"/>
          <p:cNvSpPr txBox="1"/>
          <p:nvPr>
            <p:ph type="body" sz="half" idx="1"/>
          </p:nvPr>
        </p:nvSpPr>
        <p:spPr>
          <a:xfrm>
            <a:off x="781629" y="3898900"/>
            <a:ext cx="12780592" cy="8750300"/>
          </a:xfrm>
          <a:prstGeom prst="rect">
            <a:avLst/>
          </a:prstGeom>
        </p:spPr>
        <p:txBody>
          <a:bodyPr/>
          <a:lstStyle/>
          <a:p>
            <a:pPr marL="453009" indent="-453009" defTabSz="718184">
              <a:spcBef>
                <a:spcPts val="4400"/>
              </a:spcBef>
              <a:buBlip>
                <a:blip r:embed="rId3"/>
              </a:buBlip>
              <a:defRPr sz="3828">
                <a:effectLst>
                  <a:outerShdw sx="100000" sy="100000" kx="0" ky="0" algn="b" rotWithShape="0" blurRad="22098" dist="11049" dir="0">
                    <a:srgbClr val="FFFFFF">
                      <a:alpha val="45000"/>
                    </a:srgbClr>
                  </a:outerShdw>
                </a:effectLst>
              </a:defRPr>
            </a:pPr>
            <a:r>
              <a:t>“If people are too busy to write morning pages, or too busy to take an artist date, they are probably too busy to hear the voice of authentic creative urges. To return to the concept of a radio set, the workaholic jams the signals with self-induced static.”</a:t>
            </a:r>
          </a:p>
          <a:p>
            <a:pPr marL="453009" indent="-453009" defTabSz="718184">
              <a:spcBef>
                <a:spcPts val="4400"/>
              </a:spcBef>
              <a:buBlip>
                <a:blip r:embed="rId3"/>
              </a:buBlip>
              <a:defRPr sz="3828">
                <a:effectLst>
                  <a:outerShdw sx="100000" sy="100000" kx="0" ky="0" algn="b" rotWithShape="0" blurRad="22098" dist="11049" dir="0">
                    <a:srgbClr val="FFFFFF">
                      <a:alpha val="45000"/>
                    </a:srgbClr>
                  </a:outerShdw>
                </a:effectLst>
              </a:defRPr>
            </a:pPr>
            <a:r>
              <a:t>“Play can make a workaholic very nervous. Fun is scary.”</a:t>
            </a:r>
          </a:p>
          <a:p>
            <a:pPr marL="453009" indent="-453009" defTabSz="718184">
              <a:spcBef>
                <a:spcPts val="4400"/>
              </a:spcBef>
              <a:buBlip>
                <a:blip r:embed="rId3"/>
              </a:buBlip>
              <a:defRPr sz="3828">
                <a:effectLst>
                  <a:outerShdw sx="100000" sy="100000" kx="0" ky="0" algn="b" rotWithShape="0" blurRad="22098" dist="11049" dir="0">
                    <a:srgbClr val="FFFFFF">
                      <a:alpha val="45000"/>
                    </a:srgbClr>
                  </a:outerShdw>
                </a:effectLst>
              </a:defRPr>
            </a:pPr>
            <a:r>
              <a:t>“‘If I had more time, I’d have more fun,’ we like to tell ourselves, but this is seldom the truth. To test the validity of this assertion, ask yourself how much time you allot each week to fun: pure, unadulterated, nonproductive fun?”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1">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5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5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51">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51"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3" name="Untitled design (1).png" descr="Untitled design (1).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54" name="Workaholism"/>
          <p:cNvSpPr txBox="1"/>
          <p:nvPr>
            <p:ph type="title"/>
          </p:nvPr>
        </p:nvSpPr>
        <p:spPr>
          <a:prstGeom prst="rect">
            <a:avLst/>
          </a:prstGeom>
        </p:spPr>
        <p:txBody>
          <a:bodyPr/>
          <a:lstStyle/>
          <a:p>
            <a:pPr/>
            <a:r>
              <a:t>Workaholism</a:t>
            </a:r>
          </a:p>
        </p:txBody>
      </p:sp>
      <p:sp>
        <p:nvSpPr>
          <p:cNvPr id="155" name="“In order to recover our creativity, we must learn to see workaholism as a block instead of a building block.”…"/>
          <p:cNvSpPr txBox="1"/>
          <p:nvPr>
            <p:ph type="body" sz="half" idx="1"/>
          </p:nvPr>
        </p:nvSpPr>
        <p:spPr>
          <a:xfrm>
            <a:off x="781629" y="3898900"/>
            <a:ext cx="12780592" cy="8750300"/>
          </a:xfrm>
          <a:prstGeom prst="rect">
            <a:avLst/>
          </a:prstGeom>
        </p:spPr>
        <p:txBody>
          <a:bodyPr/>
          <a:lstStyle/>
          <a:p>
            <a:pPr marL="302005" indent="-302005" defTabSz="478790">
              <a:spcBef>
                <a:spcPts val="2900"/>
              </a:spcBef>
              <a:buBlip>
                <a:blip r:embed="rId3"/>
              </a:buBlip>
              <a:defRPr sz="2551">
                <a:effectLst>
                  <a:outerShdw sx="100000" sy="100000" kx="0" ky="0" algn="b" rotWithShape="0" blurRad="14732" dist="7366" dir="0">
                    <a:srgbClr val="FFFFFF">
                      <a:alpha val="45000"/>
                    </a:srgbClr>
                  </a:outerShdw>
                </a:effectLst>
              </a:defRPr>
            </a:pPr>
            <a:r>
              <a:t>“In order to recover our creativity, we must learn to see workaholism as a block instead of a building block.”</a:t>
            </a:r>
          </a:p>
          <a:p>
            <a:pPr marL="302005" indent="-302005" defTabSz="478790">
              <a:spcBef>
                <a:spcPts val="2900"/>
              </a:spcBef>
              <a:buBlip>
                <a:blip r:embed="rId3"/>
              </a:buBlip>
              <a:defRPr sz="2551">
                <a:effectLst>
                  <a:outerShdw sx="100000" sy="100000" kx="0" ky="0" algn="b" rotWithShape="0" blurRad="14732" dist="7366" dir="0">
                    <a:srgbClr val="FFFFFF">
                      <a:alpha val="45000"/>
                    </a:srgbClr>
                  </a:outerShdw>
                </a:effectLst>
              </a:defRPr>
            </a:pPr>
            <a:r>
              <a:t>“There is a difference between zestful work toward a cherished goal and workaholism. That difference lies less in the hours than it does in the emotional quality of the hours spent. There is a treadmill quality to workaholism.”</a:t>
            </a:r>
          </a:p>
          <a:p>
            <a:pPr marL="302005" indent="-302005" defTabSz="478790">
              <a:spcBef>
                <a:spcPts val="2900"/>
              </a:spcBef>
              <a:buBlip>
                <a:blip r:embed="rId3"/>
              </a:buBlip>
              <a:defRPr sz="2551">
                <a:effectLst>
                  <a:outerShdw sx="100000" sy="100000" kx="0" ky="0" algn="b" rotWithShape="0" blurRad="14732" dist="7366" dir="0">
                    <a:srgbClr val="FFFFFF">
                      <a:alpha val="45000"/>
                    </a:srgbClr>
                  </a:outerShdw>
                </a:effectLst>
              </a:defRPr>
            </a:pPr>
            <a:r>
              <a:t>"For a workaholic, work is synonymous with worth, and so we are hesitant to jettison any part of it.”</a:t>
            </a:r>
          </a:p>
          <a:p>
            <a:pPr marL="302005" indent="-302005" defTabSz="478790">
              <a:spcBef>
                <a:spcPts val="2900"/>
              </a:spcBef>
              <a:buBlip>
                <a:blip r:embed="rId3"/>
              </a:buBlip>
              <a:defRPr sz="2551">
                <a:effectLst>
                  <a:outerShdw sx="100000" sy="100000" kx="0" ky="0" algn="b" rotWithShape="0" blurRad="14732" dist="7366" dir="0">
                    <a:srgbClr val="FFFFFF">
                      <a:alpha val="45000"/>
                    </a:srgbClr>
                  </a:outerShdw>
                </a:effectLst>
              </a:defRPr>
            </a:pPr>
            <a:r>
              <a:t>“One way to achieve clarity about our time expenditures is to keep a daily checklist and record of our time spent. Even an hour of creative work/play can go a long way toward offsetting the sense of workaholic desperation that keeps our dreams at bay.”</a:t>
            </a:r>
          </a:p>
          <a:p>
            <a:pPr marL="302005" indent="-302005" defTabSz="478790">
              <a:spcBef>
                <a:spcPts val="2900"/>
              </a:spcBef>
              <a:buBlip>
                <a:blip r:embed="rId3"/>
              </a:buBlip>
              <a:defRPr sz="2551">
                <a:effectLst>
                  <a:outerShdw sx="100000" sy="100000" kx="0" ky="0" algn="b" rotWithShape="0" blurRad="14732" dist="7366" dir="0">
                    <a:srgbClr val="FFFFFF">
                      <a:alpha val="45000"/>
                    </a:srgbClr>
                  </a:outerShdw>
                </a:effectLst>
              </a:defRPr>
            </a:pPr>
            <a:r>
              <a:t>“Because workaholism is a process addiction (an addiction to a behavior rather than a substance), it is difficult to tell when we are indulging in it… The trick is to define overwork—and this is where we often lie to ourselves, bargaining to hold on to those abusive behaviors that still serve us.”</a:t>
            </a:r>
          </a:p>
          <a:p>
            <a:pPr marL="302005" indent="-302005" defTabSz="478790">
              <a:spcBef>
                <a:spcPts val="2900"/>
              </a:spcBef>
              <a:buBlip>
                <a:blip r:embed="rId3"/>
              </a:buBlip>
              <a:defRPr sz="2551">
                <a:effectLst>
                  <a:outerShdw sx="100000" sy="100000" kx="0" ky="0" algn="b" rotWithShape="0" blurRad="14732" dist="7366" dir="0">
                    <a:srgbClr val="FFFFFF">
                      <a:alpha val="45000"/>
                    </a:srgbClr>
                  </a:outerShdw>
                </a:effectLst>
              </a:defRPr>
            </a:pPr>
            <a:r>
              <a:t>Post this sign where you will see it: “Workaholism is a block, not a building block.”</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5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5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5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5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55">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55">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55"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truth or truth"/>
          <p:cNvSpPr txBox="1"/>
          <p:nvPr>
            <p:ph type="title"/>
          </p:nvPr>
        </p:nvSpPr>
        <p:spPr>
          <a:prstGeom prst="rect">
            <a:avLst/>
          </a:prstGeom>
        </p:spPr>
        <p:txBody>
          <a:bodyPr/>
          <a:lstStyle/>
          <a:p>
            <a:pPr/>
            <a:r>
              <a:t>truth or truth</a:t>
            </a:r>
          </a:p>
        </p:txBody>
      </p:sp>
      <p:sp>
        <p:nvSpPr>
          <p:cNvPr id="158" name="Tell the truth. What habit do you have that gets in the way of your creativity?…"/>
          <p:cNvSpPr txBox="1"/>
          <p:nvPr>
            <p:ph type="body" idx="1"/>
          </p:nvPr>
        </p:nvSpPr>
        <p:spPr>
          <a:prstGeom prst="rect">
            <a:avLst/>
          </a:prstGeom>
        </p:spPr>
        <p:txBody>
          <a:bodyPr/>
          <a:lstStyle/>
          <a:p>
            <a:pPr>
              <a:buBlip>
                <a:blip r:embed="rId2"/>
              </a:buBlip>
            </a:pPr>
            <a:r>
              <a:t>Tell the truth. What habit do you have that gets in the way of your creativity?</a:t>
            </a:r>
          </a:p>
          <a:p>
            <a:pPr>
              <a:buBlip>
                <a:blip r:embed="rId2"/>
              </a:buBlip>
            </a:pPr>
            <a:r>
              <a:t> Tell the truth. What do you think might be a problem? It is.</a:t>
            </a:r>
          </a:p>
          <a:p>
            <a:pPr>
              <a:buBlip>
                <a:blip r:embed="rId2"/>
              </a:buBlip>
            </a:pPr>
            <a:r>
              <a:t> What do you plan to do about the habit or problem?</a:t>
            </a:r>
          </a:p>
          <a:p>
            <a:pPr>
              <a:buBlip>
                <a:blip r:embed="rId2"/>
              </a:buBlip>
            </a:pPr>
            <a:r>
              <a:t> What is your payoff in holding on to this block?</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0" name="Untitled design (2).png" descr="Untitled design (2).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61" name="drought"/>
          <p:cNvSpPr txBox="1"/>
          <p:nvPr>
            <p:ph type="title"/>
          </p:nvPr>
        </p:nvSpPr>
        <p:spPr>
          <a:prstGeom prst="rect">
            <a:avLst/>
          </a:prstGeom>
        </p:spPr>
        <p:txBody>
          <a:bodyPr/>
          <a:lstStyle/>
          <a:p>
            <a:pPr/>
            <a:r>
              <a:t>drought</a:t>
            </a:r>
          </a:p>
        </p:txBody>
      </p:sp>
      <p:sp>
        <p:nvSpPr>
          <p:cNvPr id="162" name="“In any creative life there are dry seasons.”…"/>
          <p:cNvSpPr txBox="1"/>
          <p:nvPr>
            <p:ph type="body" sz="half" idx="1"/>
          </p:nvPr>
        </p:nvSpPr>
        <p:spPr>
          <a:xfrm>
            <a:off x="781629" y="3898900"/>
            <a:ext cx="12780592" cy="8750300"/>
          </a:xfrm>
          <a:prstGeom prst="rect">
            <a:avLst/>
          </a:prstGeom>
        </p:spPr>
        <p:txBody>
          <a:bodyPr/>
          <a:lstStyle/>
          <a:p>
            <a:pPr marL="380111" indent="-380111" defTabSz="602615">
              <a:spcBef>
                <a:spcPts val="3700"/>
              </a:spcBef>
              <a:buBlip>
                <a:blip r:embed="rId3"/>
              </a:buBlip>
              <a:defRPr sz="3212">
                <a:effectLst>
                  <a:outerShdw sx="100000" sy="100000" kx="0" ky="0" algn="b" rotWithShape="0" blurRad="18542" dist="9271" dir="0">
                    <a:srgbClr val="FFFFFF">
                      <a:alpha val="45000"/>
                    </a:srgbClr>
                  </a:outerShdw>
                </a:effectLst>
              </a:defRPr>
            </a:pPr>
            <a:r>
              <a:t>“In any creative life there are dry seasons.”</a:t>
            </a:r>
          </a:p>
          <a:p>
            <a:pPr marL="380111" indent="-380111" defTabSz="602615">
              <a:spcBef>
                <a:spcPts val="3700"/>
              </a:spcBef>
              <a:buBlip>
                <a:blip r:embed="rId3"/>
              </a:buBlip>
              <a:defRPr sz="3212">
                <a:effectLst>
                  <a:outerShdw sx="100000" sy="100000" kx="0" ky="0" algn="b" rotWithShape="0" blurRad="18542" dist="9271" dir="0">
                    <a:srgbClr val="FFFFFF">
                      <a:alpha val="45000"/>
                    </a:srgbClr>
                  </a:outerShdw>
                </a:effectLst>
              </a:defRPr>
            </a:pPr>
            <a:r>
              <a:t>“Life loses its sweetness; our work feels mechanical, empty, forced. We feel we have nothing to say, and we are tempted to say nothing.”</a:t>
            </a:r>
          </a:p>
          <a:p>
            <a:pPr marL="380111" indent="-380111" defTabSz="602615">
              <a:spcBef>
                <a:spcPts val="3700"/>
              </a:spcBef>
              <a:buBlip>
                <a:blip r:embed="rId3"/>
              </a:buBlip>
              <a:defRPr sz="3212">
                <a:effectLst>
                  <a:outerShdw sx="100000" sy="100000" kx="0" ky="0" algn="b" rotWithShape="0" blurRad="18542" dist="9271" dir="0">
                    <a:srgbClr val="FFFFFF">
                      <a:alpha val="45000"/>
                    </a:srgbClr>
                  </a:outerShdw>
                </a:effectLst>
              </a:defRPr>
            </a:pPr>
            <a:r>
              <a:t>“These are the times when the morning pages are the most difficult and most valuable.”</a:t>
            </a:r>
          </a:p>
          <a:p>
            <a:pPr marL="380111" indent="-380111" defTabSz="602615">
              <a:spcBef>
                <a:spcPts val="3700"/>
              </a:spcBef>
              <a:buBlip>
                <a:blip r:embed="rId3"/>
              </a:buBlip>
              <a:defRPr sz="3212">
                <a:effectLst>
                  <a:outerShdw sx="100000" sy="100000" kx="0" ky="0" algn="b" rotWithShape="0" blurRad="18542" dist="9271" dir="0">
                    <a:srgbClr val="FFFFFF">
                      <a:alpha val="45000"/>
                    </a:srgbClr>
                  </a:outerShdw>
                </a:effectLst>
              </a:defRPr>
            </a:pPr>
            <a:r>
              <a:t>“During a drought (during a doubt, I just accurately wrote with a slip of the finger),” we seek water/comfort/solace → use the tool of the morning pages: “To write is to right things.” </a:t>
            </a:r>
          </a:p>
          <a:p>
            <a:pPr marL="380111" indent="-380111" defTabSz="602615">
              <a:spcBef>
                <a:spcPts val="3700"/>
              </a:spcBef>
              <a:buBlip>
                <a:blip r:embed="rId3"/>
              </a:buBlip>
              <a:defRPr sz="3212">
                <a:effectLst>
                  <a:outerShdw sx="100000" sy="100000" kx="0" ky="0" algn="b" rotWithShape="0" blurRad="18542" dist="9271" dir="0">
                    <a:srgbClr val="FFFFFF">
                      <a:alpha val="45000"/>
                    </a:srgbClr>
                  </a:outerShdw>
                </a:effectLst>
              </a:defRPr>
            </a:pPr>
            <a:r>
              <a:t>“A path will emerge. An insight will be a landmark that shows the way out of the wilderness. Dancer, sculptor, actor, painter, playwright, poet, performance artist, potter, artists all—the morning pages are both our wilderness and our trail.”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2">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6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6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6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6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62">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62" grpId="1"/>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 name="touchstones"/>
          <p:cNvSpPr txBox="1"/>
          <p:nvPr>
            <p:ph type="title"/>
          </p:nvPr>
        </p:nvSpPr>
        <p:spPr>
          <a:prstGeom prst="rect">
            <a:avLst/>
          </a:prstGeom>
        </p:spPr>
        <p:txBody>
          <a:bodyPr/>
          <a:lstStyle/>
          <a:p>
            <a:pPr/>
            <a:r>
              <a:t>touchstones</a:t>
            </a:r>
          </a:p>
        </p:txBody>
      </p:sp>
      <p:sp>
        <p:nvSpPr>
          <p:cNvPr id="165" name="Make a quick list of things you love, happiness touchstones for you.…"/>
          <p:cNvSpPr txBox="1"/>
          <p:nvPr>
            <p:ph type="body" idx="1"/>
          </p:nvPr>
        </p:nvSpPr>
        <p:spPr>
          <a:prstGeom prst="rect">
            <a:avLst/>
          </a:prstGeom>
        </p:spPr>
        <p:txBody>
          <a:bodyPr/>
          <a:lstStyle>
            <a:lvl1pPr>
              <a:buBlip>
                <a:blip r:embed="rId2"/>
              </a:buBlip>
            </a:lvl1pPr>
            <a:lvl2pPr>
              <a:buBlip>
                <a:blip r:embed="rId2"/>
              </a:buBlip>
            </a:lvl2pPr>
          </a:lstStyle>
          <a:p>
            <a:pPr/>
            <a:r>
              <a:t>Make a quick list of things you love, happiness touchstones for you. </a:t>
            </a:r>
          </a:p>
          <a:p>
            <a:pPr lvl="1"/>
            <a:r>
              <a:t>Eg. River rocks worn smooth, willow trees, cornflowers, chicory, real Italian bread, homemade vegetable soup, the Bo Deans’ music, black beans and rice, the smell of new-mown grass, blue velvet (the cloth and the song), Aunt Minnie’s crumb pie …</a:t>
            </a:r>
          </a:p>
        </p:txBody>
      </p:sp>
      <p:pic>
        <p:nvPicPr>
          <p:cNvPr id="166" name="Untitled design (2).png" descr="Untitled design (2).png"/>
          <p:cNvPicPr>
            <a:picLocks noChangeAspect="1"/>
          </p:cNvPicPr>
          <p:nvPr/>
        </p:nvPicPr>
        <p:blipFill>
          <a:blip r:embed="rId3">
            <a:extLst/>
          </a:blip>
          <a:stretch>
            <a:fillRect/>
          </a:stretch>
        </p:blipFill>
        <p:spPr>
          <a:xfrm rot="18779850">
            <a:off x="16658386" y="77306"/>
            <a:ext cx="6588520" cy="6588519"/>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8" name="Untitled design (3).png" descr="Untitled design (3).png"/>
          <p:cNvPicPr>
            <a:picLocks noChangeAspect="0"/>
          </p:cNvPicPr>
          <p:nvPr>
            <p:ph type="pic" idx="21"/>
          </p:nvPr>
        </p:nvPicPr>
        <p:blipFill>
          <a:blip r:embed="rId2">
            <a:extLst/>
          </a:blip>
          <a:stretch>
            <a:fillRect/>
          </a:stretch>
        </p:blipFill>
        <p:spPr>
          <a:xfrm>
            <a:off x="15348121" y="4543297"/>
            <a:ext cx="7129023" cy="7461506"/>
          </a:xfrm>
          <a:prstGeom prst="rect">
            <a:avLst/>
          </a:prstGeom>
        </p:spPr>
      </p:pic>
      <p:sp>
        <p:nvSpPr>
          <p:cNvPr id="169" name="FAME"/>
          <p:cNvSpPr txBox="1"/>
          <p:nvPr>
            <p:ph type="title"/>
          </p:nvPr>
        </p:nvSpPr>
        <p:spPr>
          <a:prstGeom prst="rect">
            <a:avLst/>
          </a:prstGeom>
        </p:spPr>
        <p:txBody>
          <a:bodyPr/>
          <a:lstStyle/>
          <a:p>
            <a:pPr/>
            <a:r>
              <a:t>FAME</a:t>
            </a:r>
          </a:p>
        </p:txBody>
      </p:sp>
      <p:sp>
        <p:nvSpPr>
          <p:cNvPr id="170" name="“Fame encourages us to believe that if it hasn’t happened yet, it won’t happen. Fame is not the same as success, and in our true souls we know that. We know—and have felt—success at the end of a good day’s work. But fame? It is addictive, and it always l"/>
          <p:cNvSpPr txBox="1"/>
          <p:nvPr>
            <p:ph type="body" sz="half" idx="1"/>
          </p:nvPr>
        </p:nvSpPr>
        <p:spPr>
          <a:xfrm>
            <a:off x="781629" y="3898900"/>
            <a:ext cx="14346585" cy="8750300"/>
          </a:xfrm>
          <a:prstGeom prst="rect">
            <a:avLst/>
          </a:prstGeom>
        </p:spPr>
        <p:txBody>
          <a:bodyPr/>
          <a:lstStyle/>
          <a:p>
            <a:pPr marL="275970" indent="-275970" defTabSz="437514">
              <a:spcBef>
                <a:spcPts val="2700"/>
              </a:spcBef>
              <a:buBlip>
                <a:blip r:embed="rId3"/>
              </a:buBlip>
              <a:defRPr sz="2332">
                <a:effectLst>
                  <a:outerShdw sx="100000" sy="100000" kx="0" ky="0" algn="b" rotWithShape="0" blurRad="13461" dist="6730" dir="0">
                    <a:srgbClr val="FFFFFF">
                      <a:alpha val="45000"/>
                    </a:srgbClr>
                  </a:outerShdw>
                </a:effectLst>
              </a:defRPr>
            </a:pPr>
            <a:r>
              <a:t>“Fame encourages us to believe that if it hasn’t happened yet, it won’t happen. Fame is not the same as success, and in our true souls we know that. We know—and have felt—success at the end of a good day’s work. But fame? It is addictive, and it always leaves us hungry.”</a:t>
            </a:r>
          </a:p>
          <a:p>
            <a:pPr marL="275970" indent="-275970" defTabSz="437514">
              <a:spcBef>
                <a:spcPts val="2700"/>
              </a:spcBef>
              <a:buBlip>
                <a:blip r:embed="rId3"/>
              </a:buBlip>
              <a:defRPr sz="2332">
                <a:effectLst>
                  <a:outerShdw sx="100000" sy="100000" kx="0" ky="0" algn="b" rotWithShape="0" blurRad="13461" dist="6730" dir="0">
                    <a:srgbClr val="FFFFFF">
                      <a:alpha val="45000"/>
                    </a:srgbClr>
                  </a:outerShdw>
                </a:effectLst>
              </a:defRPr>
            </a:pPr>
            <a:r>
              <a:t>“Fame is a spiritual drug. It is often a by-product of our artistic work, but like nuclear waste, it can be a very dangerous by-product. Fame, the desire to attain it, the desire to hold on to it, can produce the ‘How am I doing?’ syndrome. This question is not ‘Is the work going well?’ This question is ‘How does it look to them?’”</a:t>
            </a:r>
          </a:p>
          <a:p>
            <a:pPr marL="275970" indent="-275970" defTabSz="437514">
              <a:spcBef>
                <a:spcPts val="2700"/>
              </a:spcBef>
              <a:buBlip>
                <a:blip r:embed="rId3"/>
              </a:buBlip>
              <a:defRPr sz="2332">
                <a:effectLst>
                  <a:outerShdw sx="100000" sy="100000" kx="0" ky="0" algn="b" rotWithShape="0" blurRad="13461" dist="6730" dir="0">
                    <a:srgbClr val="FFFFFF">
                      <a:alpha val="45000"/>
                    </a:srgbClr>
                  </a:outerShdw>
                </a:effectLst>
              </a:defRPr>
            </a:pPr>
            <a:r>
              <a:t>“</a:t>
            </a:r>
            <a:r>
              <a:rPr i="1"/>
              <a:t>The point of the work is the work</a:t>
            </a:r>
            <a:r>
              <a:t>. Fame interferes with that perception. Instead of acting being about acting, it becomes about being a famous actor. Instead of writing being about writing, it becomes about being recognized, not just published.”</a:t>
            </a:r>
          </a:p>
          <a:p>
            <a:pPr marL="275970" indent="-275970" defTabSz="437514">
              <a:spcBef>
                <a:spcPts val="2700"/>
              </a:spcBef>
              <a:buBlip>
                <a:blip r:embed="rId3"/>
              </a:buBlip>
              <a:defRPr sz="2332">
                <a:effectLst>
                  <a:outerShdw sx="100000" sy="100000" kx="0" ky="0" algn="b" rotWithShape="0" blurRad="13461" dist="6730" dir="0">
                    <a:srgbClr val="FFFFFF">
                      <a:alpha val="45000"/>
                    </a:srgbClr>
                  </a:outerShdw>
                </a:effectLst>
              </a:defRPr>
            </a:pPr>
            <a:r>
              <a:t>“We all like credit where credit is due. As artists, we don’t always get it. Yet, focusing on fame—on whether we are getting enough—creates a continual feeling of lack.”</a:t>
            </a:r>
          </a:p>
          <a:p>
            <a:pPr marL="275970" indent="-275970" defTabSz="437514">
              <a:spcBef>
                <a:spcPts val="2700"/>
              </a:spcBef>
              <a:buBlip>
                <a:blip r:embed="rId3"/>
              </a:buBlip>
              <a:defRPr sz="2332">
                <a:effectLst>
                  <a:outerShdw sx="100000" sy="100000" kx="0" ky="0" algn="b" rotWithShape="0" blurRad="13461" dist="6730" dir="0">
                    <a:srgbClr val="FFFFFF">
                      <a:alpha val="45000"/>
                    </a:srgbClr>
                  </a:outerShdw>
                </a:effectLst>
              </a:defRPr>
            </a:pPr>
            <a:r>
              <a:t>Send yourself a fan letter/postcard — “You’re doing great!” In the long run, fan letters from ourselves—and our creative self—are what we are really after. Fame is really a shortcut for self-approval. Try approving of yourself just as you are—and spoiling yourself rotten with small kid’s pleasures.”</a:t>
            </a:r>
          </a:p>
          <a:p>
            <a:pPr marL="275970" indent="-275970" defTabSz="437514">
              <a:spcBef>
                <a:spcPts val="2700"/>
              </a:spcBef>
              <a:buBlip>
                <a:blip r:embed="rId3"/>
              </a:buBlip>
              <a:defRPr sz="2332">
                <a:effectLst>
                  <a:outerShdw sx="100000" sy="100000" kx="0" ky="0" algn="b" rotWithShape="0" blurRad="13461" dist="6730" dir="0">
                    <a:srgbClr val="FFFFFF">
                      <a:alpha val="45000"/>
                    </a:srgbClr>
                  </a:outerShdw>
                </a:effectLst>
              </a:defRPr>
            </a:pPr>
            <a:r>
              <a:t>The antidote to the fear of not being loved is “concrete, small, loving actions. We must actively, consciously, consistently, and creatively nurture our artist selves.”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7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7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7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70">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70">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70">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70" grpId="1"/>
    </p:bldLs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2" name="Untitled design.png" descr="Untitled design.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73" name="competition"/>
          <p:cNvSpPr txBox="1"/>
          <p:nvPr>
            <p:ph type="title"/>
          </p:nvPr>
        </p:nvSpPr>
        <p:spPr>
          <a:prstGeom prst="rect">
            <a:avLst/>
          </a:prstGeom>
        </p:spPr>
        <p:txBody>
          <a:bodyPr/>
          <a:lstStyle/>
          <a:p>
            <a:pPr/>
            <a:r>
              <a:t>competition</a:t>
            </a:r>
          </a:p>
        </p:txBody>
      </p:sp>
      <p:sp>
        <p:nvSpPr>
          <p:cNvPr id="174" name="“Competition is another spiritual drug. When we focus on competition we poison our own well, impede our own progress. When we are ogling the accomplishments of others, we take our eye away from our own through line.”…"/>
          <p:cNvSpPr txBox="1"/>
          <p:nvPr>
            <p:ph type="body" sz="half" idx="1"/>
          </p:nvPr>
        </p:nvSpPr>
        <p:spPr>
          <a:xfrm>
            <a:off x="781629" y="3898900"/>
            <a:ext cx="12780592" cy="8750300"/>
          </a:xfrm>
          <a:prstGeom prst="rect">
            <a:avLst/>
          </a:prstGeom>
        </p:spPr>
        <p:txBody>
          <a:bodyPr/>
          <a:lstStyle/>
          <a:p>
            <a:pPr marL="239522" indent="-239522" defTabSz="379729">
              <a:spcBef>
                <a:spcPts val="2300"/>
              </a:spcBef>
              <a:buBlip>
                <a:blip r:embed="rId3"/>
              </a:buBlip>
              <a:defRPr sz="2024">
                <a:effectLst>
                  <a:outerShdw sx="100000" sy="100000" kx="0" ky="0" algn="b" rotWithShape="0" blurRad="11684" dist="5842" dir="0">
                    <a:srgbClr val="FFFFFF">
                      <a:alpha val="45000"/>
                    </a:srgbClr>
                  </a:outerShdw>
                </a:effectLst>
              </a:defRPr>
            </a:pPr>
            <a:r>
              <a:t>“Competition is another spiritual drug. When we focus on competition we poison our own well, impede our own progress. When we are ogling the accomplishments of others, we take our eye away from our own through line.” </a:t>
            </a:r>
          </a:p>
          <a:p>
            <a:pPr marL="239522" indent="-239522" defTabSz="379729">
              <a:spcBef>
                <a:spcPts val="2300"/>
              </a:spcBef>
              <a:buBlip>
                <a:blip r:embed="rId3"/>
              </a:buBlip>
              <a:defRPr sz="2024">
                <a:effectLst>
                  <a:outerShdw sx="100000" sy="100000" kx="0" ky="0" algn="b" rotWithShape="0" blurRad="11684" dist="5842" dir="0">
                    <a:srgbClr val="FFFFFF">
                      <a:alpha val="45000"/>
                    </a:srgbClr>
                  </a:outerShdw>
                </a:effectLst>
              </a:defRPr>
            </a:pPr>
            <a:r>
              <a:t>“We ask ourselves the wrong questions, and those wrong questions give us the wrong answers. ‘Why do I have such rotten luck?’ 'Why did he get his movie/article/play out before I got mine out?’ ‘What’s the use?’ ‘What do I have to offer?’ We often ask these questions as we try to talk ourselves out of creating.”</a:t>
            </a:r>
          </a:p>
          <a:p>
            <a:pPr marL="239522" indent="-239522" defTabSz="379729">
              <a:spcBef>
                <a:spcPts val="2300"/>
              </a:spcBef>
              <a:buBlip>
                <a:blip r:embed="rId3"/>
              </a:buBlip>
              <a:defRPr sz="2024">
                <a:effectLst>
                  <a:outerShdw sx="100000" sy="100000" kx="0" ky="0" algn="b" rotWithShape="0" blurRad="11684" dist="5842" dir="0">
                    <a:srgbClr val="FFFFFF">
                      <a:alpha val="45000"/>
                    </a:srgbClr>
                  </a:outerShdw>
                </a:effectLst>
              </a:defRPr>
            </a:pPr>
            <a:r>
              <a:t>Competitive thinking “asks us to define our own creativity in terms of someone else’s.”</a:t>
            </a:r>
          </a:p>
          <a:p>
            <a:pPr marL="239522" indent="-239522" defTabSz="379729">
              <a:spcBef>
                <a:spcPts val="2300"/>
              </a:spcBef>
              <a:buBlip>
                <a:blip r:embed="rId3"/>
              </a:buBlip>
              <a:defRPr sz="2024">
                <a:effectLst>
                  <a:outerShdw sx="100000" sy="100000" kx="0" ky="0" algn="b" rotWithShape="0" blurRad="11684" dist="5842" dir="0">
                    <a:srgbClr val="FFFFFF">
                      <a:alpha val="45000"/>
                    </a:srgbClr>
                  </a:outerShdw>
                </a:effectLst>
              </a:defRPr>
            </a:pPr>
            <a:r>
              <a:t>“Whenever you are angered about someone else beating you out, remember this: the footrace mentality is always the ego’s demand to be not just good but also first and best.” — an impossible task! </a:t>
            </a:r>
          </a:p>
          <a:p>
            <a:pPr marL="239522" indent="-239522" defTabSz="379729">
              <a:spcBef>
                <a:spcPts val="2300"/>
              </a:spcBef>
              <a:buBlip>
                <a:blip r:embed="rId3"/>
              </a:buBlip>
              <a:defRPr sz="2024">
                <a:effectLst>
                  <a:outerShdw sx="100000" sy="100000" kx="0" ky="0" algn="b" rotWithShape="0" blurRad="11684" dist="5842" dir="0">
                    <a:srgbClr val="FFFFFF">
                      <a:alpha val="45000"/>
                    </a:srgbClr>
                  </a:outerShdw>
                </a:effectLst>
              </a:defRPr>
            </a:pPr>
            <a:r>
              <a:t>“All work is influenced by other work. All people are influenced by other people. No man is an island and no piece of art is a continent unto itself.”</a:t>
            </a:r>
          </a:p>
          <a:p>
            <a:pPr marL="239522" indent="-239522" defTabSz="379729">
              <a:spcBef>
                <a:spcPts val="2300"/>
              </a:spcBef>
              <a:buBlip>
                <a:blip r:embed="rId3"/>
              </a:buBlip>
              <a:defRPr sz="2024">
                <a:effectLst>
                  <a:outerShdw sx="100000" sy="100000" kx="0" ky="0" algn="b" rotWithShape="0" blurRad="11684" dist="5842" dir="0">
                    <a:srgbClr val="FFFFFF">
                      <a:alpha val="45000"/>
                    </a:srgbClr>
                  </a:outerShdw>
                </a:effectLst>
              </a:defRPr>
            </a:pPr>
            <a:r>
              <a:t>Competitive thinking leads to too-early-criticism, not allowing incubation, seeking outside approval, or not doing the work at all</a:t>
            </a:r>
          </a:p>
          <a:p>
            <a:pPr marL="239522" indent="-239522" defTabSz="379729">
              <a:spcBef>
                <a:spcPts val="2300"/>
              </a:spcBef>
              <a:buBlip>
                <a:blip r:embed="rId3"/>
              </a:buBlip>
              <a:defRPr sz="2024">
                <a:effectLst>
                  <a:outerShdw sx="100000" sy="100000" kx="0" ky="0" algn="b" rotWithShape="0" blurRad="11684" dist="5842" dir="0">
                    <a:srgbClr val="FFFFFF">
                      <a:alpha val="45000"/>
                    </a:srgbClr>
                  </a:outerShdw>
                </a:effectLst>
              </a:defRPr>
            </a:pPr>
            <a:r>
              <a:t>More helpful questions:</a:t>
            </a:r>
          </a:p>
          <a:p>
            <a:pPr lvl="1" marL="479044" indent="-239522" defTabSz="379729">
              <a:spcBef>
                <a:spcPts val="2300"/>
              </a:spcBef>
              <a:buBlip>
                <a:blip r:embed="rId3"/>
              </a:buBlip>
              <a:defRPr sz="2024">
                <a:effectLst>
                  <a:outerShdw sx="100000" sy="100000" kx="0" ky="0" algn="b" rotWithShape="0" blurRad="11684" dist="5842" dir="0">
                    <a:srgbClr val="FFFFFF">
                      <a:alpha val="45000"/>
                    </a:srgbClr>
                  </a:outerShdw>
                </a:effectLst>
              </a:defRPr>
            </a:pPr>
            <a:r>
              <a:t>Did I work on my play today? </a:t>
            </a:r>
          </a:p>
          <a:p>
            <a:pPr lvl="1" marL="479044" indent="-239522" defTabSz="379729">
              <a:spcBef>
                <a:spcPts val="2300"/>
              </a:spcBef>
              <a:buBlip>
                <a:blip r:embed="rId3"/>
              </a:buBlip>
              <a:defRPr sz="2024">
                <a:effectLst>
                  <a:outerShdw sx="100000" sy="100000" kx="0" ky="0" algn="b" rotWithShape="0" blurRad="11684" dist="5842" dir="0">
                    <a:srgbClr val="FFFFFF">
                      <a:alpha val="45000"/>
                    </a:srgbClr>
                  </a:outerShdw>
                </a:effectLst>
              </a:defRPr>
            </a:pPr>
            <a:r>
              <a:t>Did I make the deadline to mail it off where it needed to go? </a:t>
            </a:r>
          </a:p>
          <a:p>
            <a:pPr lvl="1" marL="479044" indent="-239522" defTabSz="379729">
              <a:spcBef>
                <a:spcPts val="2300"/>
              </a:spcBef>
              <a:buBlip>
                <a:blip r:embed="rId3"/>
              </a:buBlip>
              <a:defRPr sz="2024">
                <a:effectLst>
                  <a:outerShdw sx="100000" sy="100000" kx="0" ky="0" algn="b" rotWithShape="0" blurRad="11684" dist="5842" dir="0">
                    <a:srgbClr val="FFFFFF">
                      <a:alpha val="45000"/>
                    </a:srgbClr>
                  </a:outerShdw>
                </a:effectLst>
              </a:defRPr>
            </a:pPr>
            <a:r>
              <a:t>Have I done any networking on the play’s behalf?</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4">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7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7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7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7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74">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74">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174">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1" fill="hold">
                                  <p:stCondLst>
                                    <p:cond delay="0"/>
                                  </p:stCondLst>
                                  <p:iterate type="el" backwards="0">
                                    <p:tmAbs val="0"/>
                                  </p:iterate>
                                  <p:childTnLst>
                                    <p:set>
                                      <p:cBhvr>
                                        <p:cTn id="36" fill="hold"/>
                                        <p:tgtEl>
                                          <p:spTgt spid="174">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Class="entr" nodeType="clickEffect" presetSubtype="0" presetID="1" grpId="1" fill="hold">
                                  <p:stCondLst>
                                    <p:cond delay="0"/>
                                  </p:stCondLst>
                                  <p:iterate type="el" backwards="0">
                                    <p:tmAbs val="0"/>
                                  </p:iterate>
                                  <p:childTnLst>
                                    <p:set>
                                      <p:cBhvr>
                                        <p:cTn id="40" fill="hold"/>
                                        <p:tgtEl>
                                          <p:spTgt spid="174">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Class="entr" nodeType="clickEffect" presetSubtype="0" presetID="1" grpId="1" fill="hold">
                                  <p:stCondLst>
                                    <p:cond delay="0"/>
                                  </p:stCondLst>
                                  <p:iterate type="el" backwards="0">
                                    <p:tmAbs val="0"/>
                                  </p:iterate>
                                  <p:childTnLst>
                                    <p:set>
                                      <p:cBhvr>
                                        <p:cTn id="44" fill="hold"/>
                                        <p:tgtEl>
                                          <p:spTgt spid="174">
                                            <p:txEl>
                                              <p:pRg st="9" end="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74" grpId="1"/>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week 10 tasks"/>
          <p:cNvSpPr txBox="1"/>
          <p:nvPr>
            <p:ph type="title"/>
          </p:nvPr>
        </p:nvSpPr>
        <p:spPr>
          <a:prstGeom prst="rect">
            <a:avLst/>
          </a:prstGeom>
        </p:spPr>
        <p:txBody>
          <a:bodyPr/>
          <a:lstStyle/>
          <a:p>
            <a:pPr/>
            <a:r>
              <a:t>week 10 tasks</a:t>
            </a:r>
          </a:p>
        </p:txBody>
      </p:sp>
      <p:sp>
        <p:nvSpPr>
          <p:cNvPr id="177" name="The Deadlies (strips of paper)…"/>
          <p:cNvSpPr txBox="1"/>
          <p:nvPr>
            <p:ph type="body" idx="1"/>
          </p:nvPr>
        </p:nvSpPr>
        <p:spPr>
          <a:prstGeom prst="rect">
            <a:avLst/>
          </a:prstGeom>
        </p:spPr>
        <p:txBody>
          <a:bodyPr/>
          <a:lstStyle/>
          <a:p>
            <a:pPr marL="515619" indent="-515619" defTabSz="478790">
              <a:spcBef>
                <a:spcPts val="4200"/>
              </a:spcBef>
              <a:buSzPct val="100000"/>
              <a:buAutoNum type="arabicPeriod" startAt="1"/>
              <a:defRPr sz="2900">
                <a:effectLst>
                  <a:outerShdw sx="100000" sy="100000" kx="0" ky="0" algn="b" rotWithShape="0" blurRad="14732" dist="7366" dir="0">
                    <a:srgbClr val="FFFFFF">
                      <a:alpha val="45000"/>
                    </a:srgbClr>
                  </a:outerShdw>
                </a:effectLst>
              </a:defRPr>
            </a:pPr>
            <a:r>
              <a:t>The Deadlies (strips of paper) </a:t>
            </a:r>
          </a:p>
          <a:p>
            <a:pPr marL="515619" indent="-515619" defTabSz="478790">
              <a:spcBef>
                <a:spcPts val="4200"/>
              </a:spcBef>
              <a:buSzPct val="100000"/>
              <a:buAutoNum type="arabicPeriod" startAt="1"/>
              <a:defRPr sz="2900">
                <a:effectLst>
                  <a:outerShdw sx="100000" sy="100000" kx="0" ky="0" algn="b" rotWithShape="0" blurRad="14732" dist="7366" dir="0">
                    <a:srgbClr val="FFFFFF">
                      <a:alpha val="45000"/>
                    </a:srgbClr>
                  </a:outerShdw>
                </a:effectLst>
              </a:defRPr>
            </a:pPr>
            <a:r>
              <a:t>Touchstones </a:t>
            </a:r>
          </a:p>
          <a:p>
            <a:pPr lvl="1" marL="604011" indent="-302005" defTabSz="478790">
              <a:spcBef>
                <a:spcPts val="2900"/>
              </a:spcBef>
              <a:buBlip>
                <a:blip r:embed="rId2"/>
              </a:buBlip>
              <a:defRPr sz="2551">
                <a:effectLst>
                  <a:outerShdw sx="100000" sy="100000" kx="0" ky="0" algn="b" rotWithShape="0" blurRad="14732" dist="7366" dir="0">
                    <a:srgbClr val="FFFFFF">
                      <a:alpha val="45000"/>
                    </a:srgbClr>
                  </a:outerShdw>
                </a:effectLst>
              </a:defRPr>
            </a:pPr>
            <a:r>
              <a:t>Post your list where it can console you and remind you of the things you love &amp; that make you happy </a:t>
            </a:r>
          </a:p>
          <a:p>
            <a:pPr lvl="1" marL="604011" indent="-302005" defTabSz="478790">
              <a:spcBef>
                <a:spcPts val="2900"/>
              </a:spcBef>
              <a:buBlip>
                <a:blip r:embed="rId2"/>
              </a:buBlip>
              <a:defRPr sz="2551">
                <a:effectLst>
                  <a:outerShdw sx="100000" sy="100000" kx="0" ky="0" algn="b" rotWithShape="0" blurRad="14732" dist="7366" dir="0">
                    <a:srgbClr val="FFFFFF">
                      <a:alpha val="45000"/>
                    </a:srgbClr>
                  </a:outerShdw>
                </a:effectLst>
              </a:defRPr>
            </a:pPr>
            <a:r>
              <a:t>Draw the items, or acquire them. Eg. If you love blue velvet, get a remnant and use it as a runner on a sideboard or dresser, or tack it to the wall and mount images on it. Play a little.</a:t>
            </a:r>
          </a:p>
          <a:p>
            <a:pPr marL="453745" indent="-453745" defTabSz="478790">
              <a:spcBef>
                <a:spcPts val="2900"/>
              </a:spcBef>
              <a:buSzPct val="100000"/>
              <a:buAutoNum type="arabicPeriod" startAt="3"/>
              <a:defRPr sz="2551">
                <a:effectLst>
                  <a:outerShdw sx="100000" sy="100000" kx="0" ky="0" algn="b" rotWithShape="0" blurRad="14732" dist="7366" dir="0">
                    <a:srgbClr val="FFFFFF">
                      <a:alpha val="45000"/>
                    </a:srgbClr>
                  </a:outerShdw>
                </a:effectLst>
              </a:defRPr>
            </a:pPr>
            <a:r>
              <a:t>The Awful Truth: continue to work through questions</a:t>
            </a:r>
          </a:p>
          <a:p>
            <a:pPr marL="453745" indent="-453745" defTabSz="478790">
              <a:spcBef>
                <a:spcPts val="2900"/>
              </a:spcBef>
              <a:buSzPct val="100000"/>
              <a:buAutoNum type="arabicPeriod" startAt="3"/>
              <a:defRPr sz="2551">
                <a:effectLst>
                  <a:outerShdw sx="100000" sy="100000" kx="0" ky="0" algn="b" rotWithShape="0" blurRad="14732" dist="7366" dir="0">
                    <a:srgbClr val="FFFFFF">
                      <a:alpha val="45000"/>
                    </a:srgbClr>
                  </a:outerShdw>
                </a:effectLst>
              </a:defRPr>
            </a:pPr>
            <a:r>
              <a:t>Setting a Bottom Line</a:t>
            </a:r>
          </a:p>
          <a:p>
            <a:pPr lvl="1" marL="604011" indent="-302005" defTabSz="478790">
              <a:spcBef>
                <a:spcPts val="2900"/>
              </a:spcBef>
              <a:buBlip>
                <a:blip r:embed="rId2"/>
              </a:buBlip>
              <a:defRPr sz="2551">
                <a:effectLst>
                  <a:outerShdw sx="100000" sy="100000" kx="0" ky="0" algn="b" rotWithShape="0" blurRad="14732" dist="7366" dir="0">
                    <a:srgbClr val="FFFFFF">
                      <a:alpha val="45000"/>
                    </a:srgbClr>
                  </a:outerShdw>
                </a:effectLst>
              </a:defRPr>
            </a:pPr>
            <a:r>
              <a:t>Using your answers from number 3, try setting a bottom line for yourself </a:t>
            </a:r>
          </a:p>
          <a:p>
            <a:pPr lvl="1" marL="604011" indent="-302005" defTabSz="478790">
              <a:spcBef>
                <a:spcPts val="2900"/>
              </a:spcBef>
              <a:buBlip>
                <a:blip r:embed="rId2"/>
              </a:buBlip>
              <a:defRPr sz="2551">
                <a:effectLst>
                  <a:outerShdw sx="100000" sy="100000" kx="0" ky="0" algn="b" rotWithShape="0" blurRad="14732" dist="7366" dir="0">
                    <a:srgbClr val="FFFFFF">
                      <a:alpha val="45000"/>
                    </a:srgbClr>
                  </a:outerShdw>
                </a:effectLst>
              </a:defRPr>
            </a:pPr>
            <a:r>
              <a:t>Eg. If you notice your evenings are typically gobbled by your boss’s extra assignments, then a rule must come into play: no work after six. If you wake at six and could write for an hour if you were not interrupted to look for socks and make breakfast and do ironing, the rules might be “No interrupting Mommy before 7:00 A.M.”  If you are working too many jobs and too many hours, you may need to look at your billing. Are you pricing yourself appropriately? Do some footwork. What are others in your field receiving? Raise your prices and lower your work load.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7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7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7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7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77">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77">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177">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1" fill="hold">
                                  <p:stCondLst>
                                    <p:cond delay="0"/>
                                  </p:stCondLst>
                                  <p:iterate type="el" backwards="0">
                                    <p:tmAbs val="0"/>
                                  </p:iterate>
                                  <p:childTnLst>
                                    <p:set>
                                      <p:cBhvr>
                                        <p:cTn id="36" fill="hold"/>
                                        <p:tgtEl>
                                          <p:spTgt spid="177">
                                            <p:txEl>
                                              <p:pRg st="7" end="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77" grpId="1"/>
    </p:bld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week 10 tasks"/>
          <p:cNvSpPr txBox="1"/>
          <p:nvPr>
            <p:ph type="title"/>
          </p:nvPr>
        </p:nvSpPr>
        <p:spPr>
          <a:prstGeom prst="rect">
            <a:avLst/>
          </a:prstGeom>
        </p:spPr>
        <p:txBody>
          <a:bodyPr/>
          <a:lstStyle/>
          <a:p>
            <a:pPr/>
            <a:r>
              <a:t>week 10 tasks</a:t>
            </a:r>
          </a:p>
        </p:txBody>
      </p:sp>
      <p:sp>
        <p:nvSpPr>
          <p:cNvPr id="180" name="Cherishing…"/>
          <p:cNvSpPr txBox="1"/>
          <p:nvPr>
            <p:ph type="body" idx="1"/>
          </p:nvPr>
        </p:nvSpPr>
        <p:spPr>
          <a:prstGeom prst="rect">
            <a:avLst/>
          </a:prstGeom>
        </p:spPr>
        <p:txBody>
          <a:bodyPr/>
          <a:lstStyle/>
          <a:p>
            <a:pPr marL="782319" indent="-782319" defTabSz="726440">
              <a:spcBef>
                <a:spcPts val="6400"/>
              </a:spcBef>
              <a:buSzPct val="100000"/>
              <a:buAutoNum type="arabicPeriod" startAt="5"/>
              <a:defRPr sz="4400">
                <a:effectLst>
                  <a:outerShdw sx="100000" sy="100000" kx="0" ky="0" algn="b" rotWithShape="0" blurRad="22352" dist="11176" dir="0">
                    <a:srgbClr val="FFFFFF">
                      <a:alpha val="45000"/>
                    </a:srgbClr>
                  </a:outerShdw>
                </a:effectLst>
              </a:defRPr>
            </a:pPr>
            <a:r>
              <a:t>Cherishing</a:t>
            </a:r>
          </a:p>
          <a:p>
            <a:pPr lvl="1" marL="1564639" indent="-782319" defTabSz="726440">
              <a:spcBef>
                <a:spcPts val="6400"/>
              </a:spcBef>
              <a:buSzPct val="100000"/>
              <a:buAutoNum type="alphaLcParenBoth" startAt="1"/>
              <a:defRPr sz="4400">
                <a:effectLst>
                  <a:outerShdw sx="100000" sy="100000" kx="0" ky="0" algn="b" rotWithShape="0" blurRad="22352" dist="11176" dir="0">
                    <a:srgbClr val="FFFFFF">
                      <a:alpha val="45000"/>
                    </a:srgbClr>
                  </a:outerShdw>
                </a:effectLst>
              </a:defRPr>
            </a:pPr>
            <a:r>
              <a:t>List five small victories</a:t>
            </a:r>
          </a:p>
          <a:p>
            <a:pPr lvl="1" marL="1564639" indent="-782319" defTabSz="726440">
              <a:spcBef>
                <a:spcPts val="6400"/>
              </a:spcBef>
              <a:buSzPct val="100000"/>
              <a:buAutoNum type="alphaLcParenBoth" startAt="1"/>
              <a:defRPr sz="4400">
                <a:effectLst>
                  <a:outerShdw sx="100000" sy="100000" kx="0" ky="0" algn="b" rotWithShape="0" blurRad="22352" dist="11176" dir="0">
                    <a:srgbClr val="FFFFFF">
                      <a:alpha val="45000"/>
                    </a:srgbClr>
                  </a:outerShdw>
                </a:effectLst>
              </a:defRPr>
            </a:pPr>
            <a:r>
              <a:t>List three nurturing actions you took for your artist.</a:t>
            </a:r>
          </a:p>
          <a:p>
            <a:pPr lvl="1" marL="1564639" indent="-782319" defTabSz="726440">
              <a:spcBef>
                <a:spcPts val="6400"/>
              </a:spcBef>
              <a:buSzPct val="100000"/>
              <a:buAutoNum type="alphaLcParenBoth" startAt="1"/>
              <a:defRPr sz="4400">
                <a:effectLst>
                  <a:outerShdw sx="100000" sy="100000" kx="0" ky="0" algn="b" rotWithShape="0" blurRad="22352" dist="11176" dir="0">
                    <a:srgbClr val="FFFFFF">
                      <a:alpha val="45000"/>
                    </a:srgbClr>
                  </a:outerShdw>
                </a:effectLst>
              </a:defRPr>
            </a:pPr>
            <a:r>
              <a:t>List three actions you could take to comfort your artist. </a:t>
            </a:r>
          </a:p>
          <a:p>
            <a:pPr lvl="1" marL="1564639" indent="-782319" defTabSz="726440">
              <a:spcBef>
                <a:spcPts val="6400"/>
              </a:spcBef>
              <a:buSzPct val="100000"/>
              <a:buAutoNum type="alphaLcParenBoth" startAt="1"/>
              <a:defRPr sz="4400">
                <a:effectLst>
                  <a:outerShdw sx="100000" sy="100000" kx="0" ky="0" algn="b" rotWithShape="0" blurRad="22352" dist="11176" dir="0">
                    <a:srgbClr val="FFFFFF">
                      <a:alpha val="45000"/>
                    </a:srgbClr>
                  </a:outerShdw>
                </a:effectLst>
              </a:defRPr>
            </a:pPr>
            <a:r>
              <a:t>Make three nice promises to yourself. Keep them.  </a:t>
            </a:r>
          </a:p>
          <a:p>
            <a:pPr lvl="1" marL="1564639" indent="-782319" defTabSz="726440">
              <a:spcBef>
                <a:spcPts val="6400"/>
              </a:spcBef>
              <a:buSzPct val="100000"/>
              <a:buAutoNum type="alphaLcParenBoth" startAt="1"/>
              <a:defRPr sz="4400">
                <a:effectLst>
                  <a:outerShdw sx="100000" sy="100000" kx="0" ky="0" algn="b" rotWithShape="0" blurRad="22352" dist="11176" dir="0">
                    <a:srgbClr val="FFFFFF">
                      <a:alpha val="45000"/>
                    </a:srgbClr>
                  </a:outerShdw>
                </a:effectLst>
              </a:defRPr>
            </a:pPr>
            <a:r>
              <a:t>Do one lovely thing for yourself each day this week.</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8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8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8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80">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80">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80">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80" grpId="1"/>
    </p:bldLst>
  </p:timing>
</p:sld>
</file>

<file path=ppt/theme/_rels/theme1.xml.rels><?xml version="1.0" encoding="UTF-8"?>
<Relationships xmlns="http://schemas.openxmlformats.org/package/2006/relationships"><Relationship Id="rId1" Type="http://schemas.openxmlformats.org/officeDocument/2006/relationships/image" Target="../media/image2.png"/></Relationships>

</file>

<file path=ppt/theme/_rels/theme2.xml.rels><?xml version="1.0" encoding="UTF-8"?>
<Relationships xmlns="http://schemas.openxmlformats.org/package/2006/relationships"><Relationship Id="rId1" Type="http://schemas.openxmlformats.org/officeDocument/2006/relationships/image" Target="../media/image3.png"/></Relationships>

</file>

<file path=ppt/theme/theme1.xml><?xml version="1.0" encoding="utf-8"?>
<a:theme xmlns:a="http://schemas.openxmlformats.org/drawingml/2006/main" xmlns:r="http://schemas.openxmlformats.org/officeDocument/2006/relationships" name="Kyoto">
  <a:themeElements>
    <a:clrScheme name="Kyoto">
      <a:dk1>
        <a:srgbClr val="4F5C3F"/>
      </a:dk1>
      <a:lt1>
        <a:srgbClr val="3A1D5C"/>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Kyoto">
  <a:themeElements>
    <a:clrScheme name="Kyoto">
      <a:dk1>
        <a:srgbClr val="000000"/>
      </a:dk1>
      <a:lt1>
        <a:srgbClr val="FFFFFF"/>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