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1pPr>
    <a:lvl2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2pPr>
    <a:lvl3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3pPr>
    <a:lvl4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4pPr>
    <a:lvl5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5pPr>
    <a:lvl6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6pPr>
    <a:lvl7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7pPr>
    <a:lvl8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8pPr>
    <a:lvl9pPr marL="0" marR="0" indent="0" algn="ctr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4F5C3F"/>
        </a:solidFill>
        <a:effectLst>
          <a:outerShdw sx="100000" sy="100000" kx="0" ky="0" algn="b" rotWithShape="0" blurRad="25400" dist="12700" dir="0">
            <a:srgbClr val="FFFFFF">
              <a:alpha val="45000"/>
            </a:srgbClr>
          </a:outerShdw>
        </a:effectLst>
        <a:uFillTx/>
        <a:latin typeface="+mn-lt"/>
        <a:ea typeface="+mn-ea"/>
        <a:cs typeface="+mn-cs"/>
        <a:sym typeface="Georg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6E5DA">
              <a:alpha val="6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chemeClr val="accent1">
            <a:satOff val="15300"/>
            <a:lumOff val="-29822"/>
            <a:alpha val="80000"/>
          </a:schemeClr>
        </a:fontRef>
        <a:schemeClr val="accent1">
          <a:satOff val="15300"/>
          <a:lumOff val="-29822"/>
          <a:alpha val="80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0CFCA">
              <a:alpha val="75000"/>
            </a:srgbClr>
          </a:solidFill>
        </a:fill>
      </a:tcStyle>
    </a:band2H>
    <a:firstCol>
      <a:tcTxStyle b="off" i="off">
        <a:fontRef idx="minor">
          <a:schemeClr val="accent1">
            <a:satOff val="15300"/>
            <a:lumOff val="-29822"/>
            <a:alpha val="80000"/>
          </a:schemeClr>
        </a:fontRef>
        <a:schemeClr val="accent1">
          <a:satOff val="15300"/>
          <a:lumOff val="-29822"/>
          <a:alpha val="80000"/>
        </a:schemeClr>
      </a:tcTxStyle>
      <a:tcStyle>
        <a:tcBdr>
          <a:left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left>
          <a:right>
            <a:ln w="254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EDEAD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satOff val="15300"/>
                  <a:lumOff val="-29822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DFDBD1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DD9AC">
              <a:alpha val="70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chemeClr val="accent1">
                  <a:satOff val="15300"/>
                  <a:lumOff val="-29822"/>
                  <a:alpha val="80000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solidFill>
                <a:srgbClr val="DFDBD1"/>
              </a:solidFill>
              <a:prstDash val="solid"/>
              <a:miter lim="400000"/>
            </a:ln>
          </a:left>
          <a:right>
            <a:ln w="12700" cap="flat">
              <a:solidFill>
                <a:srgbClr val="DFDBD1"/>
              </a:solidFill>
              <a:prstDash val="solid"/>
              <a:miter lim="400000"/>
            </a:ln>
          </a:right>
          <a:top>
            <a:ln w="254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satOff val="15300"/>
                  <a:lumOff val="-29822"/>
                  <a:alpha val="80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DFDBD1"/>
              </a:solidFill>
              <a:prstDash val="solid"/>
              <a:miter lim="400000"/>
            </a:ln>
          </a:insideH>
          <a:insideV>
            <a:ln w="12700" cap="flat">
              <a:solidFill>
                <a:srgbClr val="DFDBD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DFDBD1"/>
        </a:fontRef>
        <a:srgbClr val="DFDBD1"/>
      </a:tcTxStyle>
      <a:tcStyle>
        <a:tcBdr>
          <a:left>
            <a:ln w="12700" cap="flat">
              <a:solidFill>
                <a:srgbClr val="DFDBD1"/>
              </a:solidFill>
              <a:prstDash val="solid"/>
              <a:miter lim="400000"/>
            </a:ln>
          </a:left>
          <a:right>
            <a:ln w="12700" cap="flat">
              <a:solidFill>
                <a:srgbClr val="DFDBD1"/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satOff val="15300"/>
                  <a:lumOff val="-29822"/>
                  <a:alpha val="80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171743"/>
                  <a:satOff val="2189"/>
                  <a:lumOff val="-14463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rgbClr val="DFDBD1"/>
              </a:solidFill>
              <a:prstDash val="solid"/>
              <a:miter lim="400000"/>
            </a:ln>
          </a:insideH>
          <a:insideV>
            <a:ln w="12700" cap="flat">
              <a:solidFill>
                <a:srgbClr val="DFDBD1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B07342"/>
              </a:solidFill>
              <a:prstDash val="solid"/>
              <a:miter lim="400000"/>
            </a:ln>
          </a:left>
          <a:right>
            <a:ln w="12700" cap="flat">
              <a:solidFill>
                <a:srgbClr val="B07342"/>
              </a:solidFill>
              <a:prstDash val="solid"/>
              <a:miter lim="400000"/>
            </a:ln>
          </a:right>
          <a:top>
            <a:ln w="12700" cap="flat">
              <a:solidFill>
                <a:srgbClr val="B07342"/>
              </a:solidFill>
              <a:prstDash val="solid"/>
              <a:miter lim="400000"/>
            </a:ln>
          </a:top>
          <a:bottom>
            <a:ln w="12700" cap="flat">
              <a:solidFill>
                <a:srgbClr val="B07342"/>
              </a:solidFill>
              <a:prstDash val="solid"/>
              <a:miter lim="400000"/>
            </a:ln>
          </a:bottom>
          <a:insideH>
            <a:ln w="12700" cap="flat">
              <a:solidFill>
                <a:srgbClr val="B07342"/>
              </a:solidFill>
              <a:prstDash val="solid"/>
              <a:miter lim="400000"/>
            </a:ln>
          </a:insideH>
          <a:insideV>
            <a:ln w="12700" cap="flat">
              <a:solidFill>
                <a:srgbClr val="B0734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DBBD">
              <a:alpha val="55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B0734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0734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C9C5BC"/>
              </a:solidFill>
              <a:prstDash val="solid"/>
              <a:miter lim="400000"/>
            </a:ln>
          </a:left>
          <a:right>
            <a:ln w="12700" cap="flat">
              <a:solidFill>
                <a:srgbClr val="C9C5BC"/>
              </a:solidFill>
              <a:prstDash val="solid"/>
              <a:miter lim="400000"/>
            </a:ln>
          </a:right>
          <a:top>
            <a:ln w="12700" cap="flat">
              <a:solidFill>
                <a:srgbClr val="C9C5BC"/>
              </a:solidFill>
              <a:prstDash val="solid"/>
              <a:miter lim="400000"/>
            </a:ln>
          </a:top>
          <a:bottom>
            <a:ln w="12700" cap="flat">
              <a:solidFill>
                <a:srgbClr val="C9C5BC"/>
              </a:solidFill>
              <a:prstDash val="solid"/>
              <a:miter lim="400000"/>
            </a:ln>
          </a:bottom>
          <a:insideH>
            <a:ln w="12700" cap="flat">
              <a:solidFill>
                <a:srgbClr val="C9C5BC"/>
              </a:solidFill>
              <a:prstDash val="solid"/>
              <a:miter lim="400000"/>
            </a:ln>
          </a:insideH>
          <a:insideV>
            <a:ln w="12700" cap="flat">
              <a:solidFill>
                <a:srgbClr val="C9C5BC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2DED3">
              <a:alpha val="80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51473B"/>
              </a:solidFill>
              <a:prstDash val="solid"/>
              <a:miter lim="400000"/>
            </a:ln>
          </a:left>
          <a:right>
            <a:ln w="25400" cap="flat">
              <a:solidFill>
                <a:srgbClr val="51504B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5BC">
                  <a:alpha val="8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EDEADB"/>
              </a:solidFill>
              <a:prstDash val="solid"/>
              <a:miter lim="400000"/>
            </a:ln>
          </a:left>
          <a:right>
            <a:ln w="12700" cap="flat">
              <a:solidFill>
                <a:srgbClr val="EDEADB"/>
              </a:solidFill>
              <a:prstDash val="solid"/>
              <a:miter lim="400000"/>
            </a:ln>
          </a:right>
          <a:top>
            <a:ln w="25400" cap="flat">
              <a:solidFill>
                <a:srgbClr val="51473B"/>
              </a:solidFill>
              <a:prstDash val="solid"/>
              <a:miter lim="400000"/>
            </a:ln>
          </a:top>
          <a:bottom>
            <a:ln w="12700" cap="flat">
              <a:solidFill>
                <a:srgbClr val="51473B"/>
              </a:solidFill>
              <a:prstDash val="solid"/>
              <a:miter lim="400000"/>
            </a:ln>
          </a:bottom>
          <a:insideH>
            <a:ln w="12700" cap="flat">
              <a:solidFill>
                <a:srgbClr val="EDEADB"/>
              </a:solidFill>
              <a:prstDash val="solid"/>
              <a:miter lim="400000"/>
            </a:ln>
          </a:insideH>
          <a:insideV>
            <a:ln w="12700" cap="flat">
              <a:solidFill>
                <a:srgbClr val="EDEAD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solidFill>
                <a:srgbClr val="EDEADB"/>
              </a:solidFill>
              <a:prstDash val="solid"/>
              <a:miter lim="400000"/>
            </a:ln>
          </a:left>
          <a:right>
            <a:ln w="12700" cap="flat">
              <a:solidFill>
                <a:srgbClr val="EDEADB"/>
              </a:solidFill>
              <a:prstDash val="solid"/>
              <a:miter lim="400000"/>
            </a:ln>
          </a:right>
          <a:top>
            <a:ln w="12700" cap="flat">
              <a:solidFill>
                <a:srgbClr val="51473B"/>
              </a:solidFill>
              <a:prstDash val="solid"/>
              <a:miter lim="400000"/>
            </a:ln>
          </a:top>
          <a:bottom>
            <a:ln w="25400" cap="flat">
              <a:solidFill>
                <a:srgbClr val="51473B"/>
              </a:solidFill>
              <a:prstDash val="solid"/>
              <a:miter lim="400000"/>
            </a:ln>
          </a:bottom>
          <a:insideH>
            <a:ln w="12700" cap="flat">
              <a:solidFill>
                <a:srgbClr val="EDEADB"/>
              </a:solidFill>
              <a:prstDash val="solid"/>
              <a:miter lim="400000"/>
            </a:ln>
          </a:insideH>
          <a:insideV>
            <a:ln w="12700" cap="flat">
              <a:solidFill>
                <a:srgbClr val="EDEADB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EE3BA">
              <a:alpha val="63000"/>
            </a:srgbClr>
          </a:solidFill>
        </a:fill>
      </a:tcStyle>
    </a:band2H>
    <a:firstCol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2"/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F5C3F"/>
        </a:fontRef>
        <a:srgbClr val="4F5C3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2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alpha val="60000"/>
                </a:scheme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49400" y="4292600"/>
            <a:ext cx="21285200" cy="3200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49400" y="7467600"/>
            <a:ext cx="21285200" cy="181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  <a:lvl2pPr marL="0" indent="0" algn="ctr">
              <a:spcBef>
                <a:spcPts val="0"/>
              </a:spcBef>
              <a:buSzTx/>
              <a:buNone/>
              <a:defRPr i="1" sz="4400"/>
            </a:lvl2pPr>
            <a:lvl3pPr marL="0" indent="0" algn="ctr">
              <a:spcBef>
                <a:spcPts val="0"/>
              </a:spcBef>
              <a:buSzTx/>
              <a:buNone/>
              <a:defRPr i="1" sz="4400"/>
            </a:lvl3pPr>
            <a:lvl4pPr marL="0" indent="0" algn="ctr">
              <a:spcBef>
                <a:spcPts val="0"/>
              </a:spcBef>
              <a:buSzTx/>
              <a:buNone/>
              <a:defRPr i="1" sz="4400"/>
            </a:lvl4pPr>
            <a:lvl5pPr marL="0" indent="0" algn="ctr">
              <a:spcBef>
                <a:spcPts val="0"/>
              </a:spcBef>
              <a:buSzTx/>
              <a:buNone/>
              <a:defRPr i="1"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7D0B2"/>
                </a:solidFill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sz="half" idx="21"/>
          </p:nvPr>
        </p:nvSpPr>
        <p:spPr>
          <a:xfrm>
            <a:off x="784225" y="-1331384"/>
            <a:ext cx="9017000" cy="1202266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Image"/>
          <p:cNvSpPr/>
          <p:nvPr>
            <p:ph type="pic" sz="half" idx="22"/>
          </p:nvPr>
        </p:nvSpPr>
        <p:spPr>
          <a:xfrm>
            <a:off x="9952677" y="755650"/>
            <a:ext cx="14051536" cy="8876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1549400" y="10033000"/>
            <a:ext cx="21285200" cy="1663700"/>
          </a:xfrm>
          <a:prstGeom prst="rect">
            <a:avLst/>
          </a:prstGeom>
          <a:effectLst/>
        </p:spPr>
        <p:txBody>
          <a:bodyPr anchor="b"/>
          <a:lstStyle>
            <a:lvl1pPr>
              <a:defRPr>
                <a:solidFill>
                  <a:srgbClr val="FBF9E6"/>
                </a:solidFill>
                <a:effectLst>
                  <a:outerShdw sx="100000" sy="100000" kx="0" ky="0" algn="b" rotWithShape="0" blurRad="25400" dist="25400" dir="1620000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1549400" y="11684000"/>
            <a:ext cx="21285200" cy="1244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6600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sx="100000" sy="100000" kx="0" ky="0" algn="b" rotWithShape="0" blurRad="12700" dist="25400" dir="1620000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spcBef>
                <a:spcPts val="0"/>
              </a:spcBef>
              <a:buSzTx/>
              <a:buNone/>
              <a:defRPr i="1" sz="6000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sx="100000" sy="100000" kx="0" ky="0" algn="b" rotWithShape="0" blurRad="12700" dist="25400" dir="1620000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spcBef>
                <a:spcPts val="0"/>
              </a:spcBef>
              <a:buSzTx/>
              <a:buNone/>
              <a:defRPr i="1" sz="6000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sx="100000" sy="100000" kx="0" ky="0" algn="b" rotWithShape="0" blurRad="12700" dist="25400" dir="1620000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spcBef>
                <a:spcPts val="0"/>
              </a:spcBef>
              <a:buSzTx/>
              <a:buNone/>
              <a:defRPr i="1" sz="6000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sx="100000" sy="100000" kx="0" ky="0" algn="b" rotWithShape="0" blurRad="12700" dist="25400" dir="1620000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spcBef>
                <a:spcPts val="0"/>
              </a:spcBef>
              <a:buSzTx/>
              <a:buNone/>
              <a:defRPr i="1" sz="6000">
                <a:solidFill>
                  <a:schemeClr val="accent3">
                    <a:hueOff val="288578"/>
                    <a:satOff val="30944"/>
                    <a:lumOff val="14509"/>
                  </a:schemeClr>
                </a:solidFill>
                <a:effectLst>
                  <a:outerShdw sx="100000" sy="100000" kx="0" ky="0" algn="b" rotWithShape="0" blurRad="12700" dist="25400" dir="16200000">
                    <a:srgbClr val="000000">
                      <a:alpha val="30000"/>
                    </a:srgbClr>
                  </a:outerShdw>
                </a:effectLst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7D0B2"/>
                </a:solidFill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Image"/>
          <p:cNvSpPr/>
          <p:nvPr>
            <p:ph type="pic" sz="half" idx="21"/>
          </p:nvPr>
        </p:nvSpPr>
        <p:spPr>
          <a:xfrm>
            <a:off x="14230563" y="1443103"/>
            <a:ext cx="8136471" cy="1084862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0" name="Title Text"/>
          <p:cNvSpPr txBox="1"/>
          <p:nvPr>
            <p:ph type="title"/>
          </p:nvPr>
        </p:nvSpPr>
        <p:spPr>
          <a:xfrm>
            <a:off x="1549400" y="2120900"/>
            <a:ext cx="10972800" cy="51308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quarter" idx="1"/>
          </p:nvPr>
        </p:nvSpPr>
        <p:spPr>
          <a:xfrm>
            <a:off x="1549400" y="7239000"/>
            <a:ext cx="10972800" cy="4406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  <a:lvl2pPr marL="0" indent="0" algn="ctr">
              <a:spcBef>
                <a:spcPts val="0"/>
              </a:spcBef>
              <a:buSzTx/>
              <a:buNone/>
              <a:defRPr i="1" sz="4400"/>
            </a:lvl2pPr>
            <a:lvl3pPr marL="0" indent="0" algn="ctr">
              <a:spcBef>
                <a:spcPts val="0"/>
              </a:spcBef>
              <a:buSzTx/>
              <a:buNone/>
              <a:defRPr i="1" sz="4400"/>
            </a:lvl3pPr>
            <a:lvl4pPr marL="0" indent="0" algn="ctr">
              <a:spcBef>
                <a:spcPts val="0"/>
              </a:spcBef>
              <a:buSzTx/>
              <a:buNone/>
              <a:defRPr i="1" sz="4400"/>
            </a:lvl4pPr>
            <a:lvl5pPr marL="0" indent="0" algn="ctr">
              <a:spcBef>
                <a:spcPts val="0"/>
              </a:spcBef>
              <a:buSzTx/>
              <a:buNone/>
              <a:defRPr i="1"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xfrm>
            <a:off x="1549400" y="76200"/>
            <a:ext cx="21285200" cy="2857500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FBF9E6"/>
                </a:solidFill>
                <a:effectLst>
                  <a:outerShdw sx="100000" sy="100000" kx="0" ky="0" algn="b" rotWithShape="0" blurRad="25400" dist="25400" dir="1620000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xfrm>
            <a:off x="1549400" y="76200"/>
            <a:ext cx="21285200" cy="2857500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FBF9E6"/>
                </a:solidFill>
                <a:effectLst>
                  <a:outerShdw sx="100000" sy="100000" kx="0" ky="0" algn="b" rotWithShape="0" blurRad="25400" dist="25400" dir="1620000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8" name="Body Level One…"/>
          <p:cNvSpPr txBox="1"/>
          <p:nvPr>
            <p:ph type="body" idx="1"/>
          </p:nvPr>
        </p:nvSpPr>
        <p:spPr>
          <a:xfrm>
            <a:off x="1549400" y="3810000"/>
            <a:ext cx="21285200" cy="8750300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Image"/>
          <p:cNvSpPr/>
          <p:nvPr>
            <p:ph type="pic" sz="half" idx="21"/>
          </p:nvPr>
        </p:nvSpPr>
        <p:spPr>
          <a:xfrm>
            <a:off x="13993812" y="1918723"/>
            <a:ext cx="8486777" cy="11315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7" name="Title Text"/>
          <p:cNvSpPr txBox="1"/>
          <p:nvPr>
            <p:ph type="title"/>
          </p:nvPr>
        </p:nvSpPr>
        <p:spPr>
          <a:xfrm>
            <a:off x="1549400" y="76200"/>
            <a:ext cx="21285200" cy="2857500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rgbClr val="FBF9E6"/>
                </a:solidFill>
                <a:effectLst>
                  <a:outerShdw sx="100000" sy="100000" kx="0" ky="0" algn="b" rotWithShape="0" blurRad="25400" dist="25400" dir="1620000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sz="half" idx="1"/>
          </p:nvPr>
        </p:nvSpPr>
        <p:spPr>
          <a:xfrm>
            <a:off x="1524000" y="3898900"/>
            <a:ext cx="10172700" cy="8750300"/>
          </a:xfrm>
          <a:prstGeom prst="rect">
            <a:avLst/>
          </a:prstGeom>
        </p:spPr>
        <p:txBody>
          <a:bodyPr/>
          <a:lstStyle>
            <a:lvl1pPr marL="520700" indent="-520700">
              <a:spcBef>
                <a:spcPts val="5100"/>
              </a:spcBef>
              <a:buBlip>
                <a:blip r:embed="rId3"/>
              </a:buBlip>
              <a:defRPr sz="4400"/>
            </a:lvl1pPr>
            <a:lvl2pPr marL="1041400" indent="-520700">
              <a:spcBef>
                <a:spcPts val="5100"/>
              </a:spcBef>
              <a:buBlip>
                <a:blip r:embed="rId3"/>
              </a:buBlip>
              <a:defRPr sz="4400"/>
            </a:lvl2pPr>
            <a:lvl3pPr marL="1562100" indent="-520700">
              <a:spcBef>
                <a:spcPts val="5100"/>
              </a:spcBef>
              <a:buBlip>
                <a:blip r:embed="rId3"/>
              </a:buBlip>
              <a:defRPr sz="4400"/>
            </a:lvl3pPr>
            <a:lvl4pPr marL="2082800" indent="-520700">
              <a:spcBef>
                <a:spcPts val="5100"/>
              </a:spcBef>
              <a:buBlip>
                <a:blip r:embed="rId3"/>
              </a:buBlip>
              <a:defRPr sz="4400"/>
            </a:lvl4pPr>
            <a:lvl5pPr marL="2603500" indent="-520700">
              <a:spcBef>
                <a:spcPts val="5100"/>
              </a:spcBef>
              <a:buBlip>
                <a:blip r:embed="rId3"/>
              </a:buBlip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embossed_background_hd.jpeg" descr="embossed_background_hd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6000" y="1054100"/>
            <a:ext cx="22352000" cy="115951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Image"/>
          <p:cNvSpPr/>
          <p:nvPr>
            <p:ph type="pic" sz="half" idx="21"/>
          </p:nvPr>
        </p:nvSpPr>
        <p:spPr>
          <a:xfrm>
            <a:off x="12814300" y="5003800"/>
            <a:ext cx="10185400" cy="753046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Image"/>
          <p:cNvSpPr/>
          <p:nvPr>
            <p:ph type="pic" sz="half" idx="22"/>
          </p:nvPr>
        </p:nvSpPr>
        <p:spPr>
          <a:xfrm>
            <a:off x="12812117" y="55033"/>
            <a:ext cx="10202334" cy="67987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7" name="Image"/>
          <p:cNvSpPr/>
          <p:nvPr>
            <p:ph type="pic" idx="23"/>
          </p:nvPr>
        </p:nvSpPr>
        <p:spPr>
          <a:xfrm>
            <a:off x="1383287" y="-835415"/>
            <a:ext cx="11181647" cy="1547641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-Johnny Appleseed"/>
          <p:cNvSpPr txBox="1"/>
          <p:nvPr>
            <p:ph type="body" sz="quarter" idx="21"/>
          </p:nvPr>
        </p:nvSpPr>
        <p:spPr>
          <a:xfrm>
            <a:off x="2387600" y="8991600"/>
            <a:ext cx="196342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i="1" sz="3800"/>
            </a:lvl1pPr>
          </a:lstStyle>
          <a:p>
            <a:pPr/>
            <a:r>
              <a:t>-Johnny Appleseed</a:t>
            </a:r>
          </a:p>
        </p:txBody>
      </p:sp>
      <p:sp>
        <p:nvSpPr>
          <p:cNvPr id="96" name="“Type a quote here.”"/>
          <p:cNvSpPr txBox="1"/>
          <p:nvPr>
            <p:ph type="body" sz="quarter" idx="22"/>
          </p:nvPr>
        </p:nvSpPr>
        <p:spPr>
          <a:xfrm>
            <a:off x="2387600" y="6108700"/>
            <a:ext cx="19621500" cy="736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55000"/>
              </a:lnSpc>
              <a:spcBef>
                <a:spcPts val="3400"/>
              </a:spcBef>
              <a:buSzTx/>
              <a:buNone/>
              <a:defRPr sz="44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/>
          <p:nvPr>
            <p:ph type="pic" idx="21"/>
          </p:nvPr>
        </p:nvSpPr>
        <p:spPr>
          <a:xfrm>
            <a:off x="0" y="-4064000"/>
            <a:ext cx="24384000" cy="18028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549400" y="5257800"/>
            <a:ext cx="21285200" cy="32004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12700" dir="540000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549400" y="1155700"/>
            <a:ext cx="21285200" cy="11391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500" y="12649200"/>
            <a:ext cx="419100" cy="5080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" dist="12700" dir="5400000">
              <a:srgbClr val="FFFFFF">
                <a:alpha val="20000"/>
              </a:srgbClr>
            </a:outerShdw>
          </a:effectLst>
        </p:spPr>
        <p:txBody>
          <a:bodyPr wrap="none" lIns="50800" tIns="50800" rIns="50800" bIns="50800">
            <a:spAutoFit/>
          </a:bodyPr>
          <a:lstStyle>
            <a:lvl1pPr>
              <a:lnSpc>
                <a:spcPct val="100000"/>
              </a:lnSpc>
              <a:defRPr sz="2400"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1pPr>
      <a:lvl2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2pPr>
      <a:lvl3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3pPr>
      <a:lvl4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4pPr>
      <a:lvl5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5pPr>
      <a:lvl6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6pPr>
      <a:lvl7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7pPr>
      <a:lvl8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8pPr>
      <a:lvl9pPr marL="0" marR="0" indent="0" algn="ctr" defTabSz="8255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500" strike="noStrike" sz="10000" u="none">
          <a:solidFill>
            <a:srgbClr val="4F5C3F">
              <a:alpha val="69000"/>
            </a:srgbClr>
          </a:solidFill>
          <a:effectLst>
            <a:outerShdw sx="100000" sy="100000" kx="0" ky="0" algn="b" rotWithShape="0" blurRad="25400" dist="12700" dir="16200000">
              <a:srgbClr val="3A3A3A">
                <a:alpha val="3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9pPr>
    </p:titleStyle>
    <p:bodyStyle>
      <a:lvl1pPr marL="6096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1pPr>
      <a:lvl2pPr marL="12192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2pPr>
      <a:lvl3pPr marL="18288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3pPr>
      <a:lvl4pPr marL="24384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4pPr>
      <a:lvl5pPr marL="30480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5pPr>
      <a:lvl6pPr marL="36576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6pPr>
      <a:lvl7pPr marL="42672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7pPr>
      <a:lvl8pPr marL="48768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8pPr>
      <a:lvl9pPr marL="5486400" marR="0" indent="-609600" algn="l" defTabSz="825500" rtl="0" latinLnBrk="0">
        <a:lnSpc>
          <a:spcPct val="120000"/>
        </a:lnSpc>
        <a:spcBef>
          <a:spcPts val="7300"/>
        </a:spcBef>
        <a:spcAft>
          <a:spcPts val="0"/>
        </a:spcAft>
        <a:buClrTx/>
        <a:buSzPct val="35000"/>
        <a:buFontTx/>
        <a:buBlip>
          <a:blip r:embed="rId3"/>
        </a:buBlip>
        <a:tabLst/>
        <a:defRPr b="0" baseline="0" cap="none" i="0" spc="0" strike="noStrike" sz="5000" u="none">
          <a:solidFill>
            <a:srgbClr val="4F5C3F"/>
          </a:solidFill>
          <a:effectLst>
            <a:outerShdw sx="100000" sy="100000" kx="0" ky="0" algn="b" rotWithShape="0" blurRad="25400" dist="12700" dir="0">
              <a:srgbClr val="FFFFFF">
                <a:alpha val="45000"/>
              </a:srgbClr>
            </a:outerShdw>
          </a:effectLst>
          <a:uFillTx/>
          <a:latin typeface="+mn-lt"/>
          <a:ea typeface="+mn-ea"/>
          <a:cs typeface="+mn-cs"/>
          <a:sym typeface="Georgia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hyperlink" Target="https://youtu.be/9DDdM66_nSI?t=207" TargetMode="Externa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Artist’s way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Artist’s way</a:t>
            </a:r>
          </a:p>
        </p:txBody>
      </p:sp>
      <p:sp>
        <p:nvSpPr>
          <p:cNvPr id="122" name="2021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Untitled design.png" descr="Untitled design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800"/>
            <a:ext cx="8458200" cy="8826500"/>
          </a:xfrm>
          <a:prstGeom prst="rect">
            <a:avLst/>
          </a:prstGeom>
        </p:spPr>
      </p:pic>
      <p:sp>
        <p:nvSpPr>
          <p:cNvPr id="125" name="what to expe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to expect</a:t>
            </a:r>
          </a:p>
        </p:txBody>
      </p:sp>
      <p:sp>
        <p:nvSpPr>
          <p:cNvPr id="126" name="12 week commitment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12 week commitment</a:t>
            </a:r>
          </a:p>
          <a:p>
            <a:pPr>
              <a:buBlip>
                <a:blip r:embed="rId3"/>
              </a:buBlip>
            </a:pPr>
            <a:r>
              <a:t>We will work through the book together</a:t>
            </a:r>
          </a:p>
          <a:p>
            <a:pPr>
              <a:buBlip>
                <a:blip r:embed="rId3"/>
              </a:buBlip>
            </a:pPr>
            <a:r>
              <a:t>Read chapter; exercises; share challenges &amp; discoveries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2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nap.png" descr="snap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800"/>
            <a:ext cx="8458201" cy="8826500"/>
          </a:xfrm>
          <a:prstGeom prst="rect">
            <a:avLst/>
          </a:prstGeom>
        </p:spPr>
      </p:pic>
      <p:sp>
        <p:nvSpPr>
          <p:cNvPr id="129" name="what to expe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to expect</a:t>
            </a:r>
          </a:p>
        </p:txBody>
      </p:sp>
      <p:sp>
        <p:nvSpPr>
          <p:cNvPr id="130" name="“There is no quick fix for instant, pain-free creativity…”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“There is no quick fix for instant, pain-free creativity…”</a:t>
            </a:r>
          </a:p>
          <a:p>
            <a:pPr>
              <a:buBlip>
                <a:blip r:embed="rId3"/>
              </a:buBlip>
            </a:pPr>
            <a:r>
              <a:t>“…creative recovery (or discovery) is a teachable, trackable process”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  <p:bldP build="p" bldLvl="5" animBg="1" rev="0" advAuto="0" spid="13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mountains.png" descr="mountains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799"/>
            <a:ext cx="8458201" cy="8826501"/>
          </a:xfrm>
          <a:prstGeom prst="rect">
            <a:avLst/>
          </a:prstGeom>
        </p:spPr>
      </p:pic>
      <p:sp>
        <p:nvSpPr>
          <p:cNvPr id="133" name="stages of recove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stages of recovery</a:t>
            </a:r>
          </a:p>
        </p:txBody>
      </p:sp>
      <p:sp>
        <p:nvSpPr>
          <p:cNvPr id="134" name="Defiance &amp; giddiness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Defiance &amp; giddiness </a:t>
            </a:r>
          </a:p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Anger </a:t>
            </a:r>
          </a:p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Grief</a:t>
            </a:r>
          </a:p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Resistance and hope </a:t>
            </a:r>
          </a:p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Bargaining Period: The Creative U-turn</a:t>
            </a:r>
          </a:p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Ego surrender </a:t>
            </a:r>
          </a:p>
          <a:p>
            <a:pPr marL="494665" indent="-494665" defTabSz="784225">
              <a:spcBef>
                <a:spcPts val="4800"/>
              </a:spcBef>
              <a:buBlip>
                <a:blip r:embed="rId3"/>
              </a:buBlip>
              <a:defRPr sz="4180">
                <a:effectLst>
                  <a:outerShdw sx="100000" sy="100000" kx="0" ky="0" algn="b" rotWithShape="0" blurRad="24130" dist="12065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New sense of self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mountains.png" descr="mountains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799"/>
            <a:ext cx="8458201" cy="8826501"/>
          </a:xfrm>
          <a:prstGeom prst="rect">
            <a:avLst/>
          </a:prstGeom>
        </p:spPr>
      </p:pic>
      <p:sp>
        <p:nvSpPr>
          <p:cNvPr id="137" name="stages of recove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stages of recovery</a:t>
            </a:r>
          </a:p>
        </p:txBody>
      </p:sp>
      <p:sp>
        <p:nvSpPr>
          <p:cNvPr id="138" name="“If this sounds like a lot of emotional tumult, it is. When we engage in a creativity recovery, we enter into a withdrawal process from life as we know it.”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pPr/>
            <a:r>
              <a:t>“If this sounds like a lot of emotional tumult, it is. When we engage in a creativity recovery, we enter into a withdrawal process from life as we know it.”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he sacred circ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sacred circle</a:t>
            </a:r>
          </a:p>
        </p:txBody>
      </p:sp>
      <p:sp>
        <p:nvSpPr>
          <p:cNvPr id="141" name="This is a safe place to learn &amp; grow together…"/>
          <p:cNvSpPr txBox="1"/>
          <p:nvPr>
            <p:ph type="body" sz="half" idx="4294967295"/>
          </p:nvPr>
        </p:nvSpPr>
        <p:spPr>
          <a:xfrm>
            <a:off x="1476599" y="3803650"/>
            <a:ext cx="12266148" cy="8750300"/>
          </a:xfrm>
          <a:prstGeom prst="rect">
            <a:avLst/>
          </a:prstGeom>
        </p:spPr>
        <p:txBody>
          <a:bodyPr/>
          <a:lstStyle/>
          <a:p>
            <a:pPr marL="406146" indent="-406146" defTabSz="643889">
              <a:spcBef>
                <a:spcPts val="3900"/>
              </a:spcBef>
              <a:buBlip>
                <a:blip r:embed="rId2"/>
              </a:buBlip>
              <a:defRPr sz="4601">
                <a:effectLst>
                  <a:outerShdw sx="100000" sy="100000" kx="0" ky="0" algn="b" rotWithShape="0" blurRad="19812" dist="9906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This is a safe place to learn &amp; grow together </a:t>
            </a:r>
          </a:p>
          <a:p>
            <a:pPr marL="406146" indent="-406146" defTabSz="643889">
              <a:spcBef>
                <a:spcPts val="3900"/>
              </a:spcBef>
              <a:buBlip>
                <a:blip r:embed="rId2"/>
              </a:buBlip>
              <a:defRPr sz="4601">
                <a:effectLst>
                  <a:outerShdw sx="100000" sy="100000" kx="0" ky="0" algn="b" rotWithShape="0" blurRad="19812" dist="9906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“Envy, backbiting, criticism have no place in our midst, nor do ill temper, hostility, sarcasm, chivvying for position.” </a:t>
            </a:r>
          </a:p>
          <a:p>
            <a:pPr marL="406146" indent="-406146" defTabSz="643889">
              <a:spcBef>
                <a:spcPts val="3900"/>
              </a:spcBef>
              <a:buBlip>
                <a:blip r:embed="rId2"/>
              </a:buBlip>
              <a:defRPr sz="4601">
                <a:effectLst>
                  <a:outerShdw sx="100000" sy="100000" kx="0" ky="0" algn="b" rotWithShape="0" blurRad="19812" dist="9906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“Let there be, always, a place for the artist toddler to try, to falter, to fail, to try again.” </a:t>
            </a:r>
          </a:p>
          <a:p>
            <a:pPr marL="406146" indent="-406146" defTabSz="643889">
              <a:spcBef>
                <a:spcPts val="3900"/>
              </a:spcBef>
              <a:buBlip>
                <a:blip r:embed="rId2"/>
              </a:buBlip>
              <a:defRPr sz="4601">
                <a:effectLst>
                  <a:outerShdw sx="100000" sy="100000" kx="0" ky="0" algn="b" rotWithShape="0" blurRad="19812" dist="9906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“A believing mirror”: a friend to your creativity, someone who believes in your and your creativity</a:t>
            </a:r>
          </a:p>
        </p:txBody>
      </p:sp>
      <p:pic>
        <p:nvPicPr>
          <p:cNvPr id="142" name="Untitled design (2).png" descr="Untitled design (2)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71430" y="4520711"/>
            <a:ext cx="7316179" cy="73161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roup ru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group rules</a:t>
            </a:r>
          </a:p>
        </p:txBody>
      </p:sp>
      <p:sp>
        <p:nvSpPr>
          <p:cNvPr id="145" name="Creativity flourishes in a place of safety and acceptance…"/>
          <p:cNvSpPr txBox="1"/>
          <p:nvPr>
            <p:ph type="body" idx="4294967295"/>
          </p:nvPr>
        </p:nvSpPr>
        <p:spPr>
          <a:xfrm>
            <a:off x="1476599" y="3803650"/>
            <a:ext cx="21430802" cy="8750300"/>
          </a:xfrm>
          <a:prstGeom prst="rect">
            <a:avLst/>
          </a:prstGeom>
        </p:spPr>
        <p:txBody>
          <a:bodyPr/>
          <a:lstStyle/>
          <a:p>
            <a:pPr marL="520700" indent="-520700">
              <a:spcBef>
                <a:spcPts val="5100"/>
              </a:spcBef>
              <a:buBlip>
                <a:blip r:embed="rId2"/>
              </a:buBlip>
              <a:defRPr sz="5900"/>
            </a:pPr>
            <a:r>
              <a:t>Creativity flourishes in a place of safety and acceptance</a:t>
            </a:r>
          </a:p>
          <a:p>
            <a:pPr marL="520700" indent="-520700">
              <a:spcBef>
                <a:spcPts val="5100"/>
              </a:spcBef>
              <a:buBlip>
                <a:blip r:embed="rId2"/>
              </a:buBlip>
              <a:defRPr sz="5900"/>
            </a:pPr>
            <a:r>
              <a:t>Creativity grows among friends, withers among enemies</a:t>
            </a:r>
          </a:p>
          <a:p>
            <a:pPr marL="520700" indent="-520700">
              <a:spcBef>
                <a:spcPts val="5100"/>
              </a:spcBef>
              <a:buBlip>
                <a:blip r:embed="rId2"/>
              </a:buBlip>
              <a:defRPr sz="5900"/>
            </a:pPr>
            <a:r>
              <a:t>All creative ideas are children who deserve our protection</a:t>
            </a:r>
          </a:p>
          <a:p>
            <a:pPr marL="520700" indent="-520700">
              <a:spcBef>
                <a:spcPts val="5100"/>
              </a:spcBef>
              <a:buBlip>
                <a:blip r:embed="rId2"/>
              </a:buBlip>
              <a:defRPr sz="5900"/>
            </a:pPr>
            <a:r>
              <a:t>All creative success requires creative failure </a:t>
            </a:r>
          </a:p>
          <a:p>
            <a:pPr marL="520700" indent="-520700">
              <a:spcBef>
                <a:spcPts val="5100"/>
              </a:spcBef>
              <a:buBlip>
                <a:blip r:embed="rId2"/>
              </a:buBlip>
              <a:defRPr sz="5900"/>
            </a:pPr>
            <a:r>
              <a:t>Fulfilling our creativity is a sacred trust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roup ru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group rules</a:t>
            </a:r>
          </a:p>
        </p:txBody>
      </p:sp>
      <p:sp>
        <p:nvSpPr>
          <p:cNvPr id="148" name="Violating someone’s creativity violates a sacred trust…"/>
          <p:cNvSpPr txBox="1"/>
          <p:nvPr>
            <p:ph type="body" idx="4294967295"/>
          </p:nvPr>
        </p:nvSpPr>
        <p:spPr>
          <a:xfrm>
            <a:off x="1476599" y="3803650"/>
            <a:ext cx="21430802" cy="8750300"/>
          </a:xfrm>
          <a:prstGeom prst="rect">
            <a:avLst/>
          </a:prstGeom>
        </p:spPr>
        <p:txBody>
          <a:bodyPr/>
          <a:lstStyle/>
          <a:p>
            <a:pPr marL="499872" indent="-499872" defTabSz="792479">
              <a:spcBef>
                <a:spcPts val="4800"/>
              </a:spcBef>
              <a:buBlip>
                <a:blip r:embed="rId2"/>
              </a:buBlip>
              <a:defRPr sz="5664">
                <a:effectLst>
                  <a:outerShdw sx="100000" sy="100000" kx="0" ky="0" algn="b" rotWithShape="0" blurRad="24384" dist="12192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Violating someone’s creativity violates a sacred trust</a:t>
            </a:r>
          </a:p>
          <a:p>
            <a:pPr marL="499872" indent="-499872" defTabSz="792479">
              <a:spcBef>
                <a:spcPts val="4800"/>
              </a:spcBef>
              <a:buBlip>
                <a:blip r:embed="rId2"/>
              </a:buBlip>
              <a:defRPr sz="5664">
                <a:effectLst>
                  <a:outerShdw sx="100000" sy="100000" kx="0" ky="0" algn="b" rotWithShape="0" blurRad="24384" dist="12192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Creative feedback must support the creative child, never shame it</a:t>
            </a:r>
          </a:p>
          <a:p>
            <a:pPr marL="499872" indent="-499872" defTabSz="792479">
              <a:spcBef>
                <a:spcPts val="4800"/>
              </a:spcBef>
              <a:buBlip>
                <a:blip r:embed="rId2"/>
              </a:buBlip>
              <a:defRPr sz="5664">
                <a:effectLst>
                  <a:outerShdw sx="100000" sy="100000" kx="0" ky="0" algn="b" rotWithShape="0" blurRad="24384" dist="12192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Creative feedback must build on strengths, never focus on weaknesses</a:t>
            </a:r>
          </a:p>
          <a:p>
            <a:pPr marL="499872" indent="-499872" defTabSz="792479">
              <a:spcBef>
                <a:spcPts val="4800"/>
              </a:spcBef>
              <a:buBlip>
                <a:blip r:embed="rId2"/>
              </a:buBlip>
              <a:defRPr sz="5664">
                <a:effectLst>
                  <a:outerShdw sx="100000" sy="100000" kx="0" ky="0" algn="b" rotWithShape="0" blurRad="24384" dist="12192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Success occurs in clusters and is born in generosity </a:t>
            </a:r>
          </a:p>
          <a:p>
            <a:pPr marL="499872" indent="-499872" defTabSz="792479">
              <a:spcBef>
                <a:spcPts val="4800"/>
              </a:spcBef>
              <a:buBlip>
                <a:blip r:embed="rId2"/>
              </a:buBlip>
              <a:defRPr sz="5664">
                <a:effectLst>
                  <a:outerShdw sx="100000" sy="100000" kx="0" ky="0" algn="b" rotWithShape="0" blurRad="24384" dist="12192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 good of another can never block our own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Untitled design (3).png" descr="Untitled design (3)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379685" y="3860800"/>
            <a:ext cx="8458201" cy="8826500"/>
          </a:xfrm>
          <a:prstGeom prst="rect">
            <a:avLst/>
          </a:prstGeom>
        </p:spPr>
      </p:pic>
      <p:sp>
        <p:nvSpPr>
          <p:cNvPr id="151" name="spiritual electric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spiritual electricity</a:t>
            </a:r>
          </a:p>
        </p:txBody>
      </p:sp>
      <p:sp>
        <p:nvSpPr>
          <p:cNvPr id="152" name="“creator” “artist” “the divine”…"/>
          <p:cNvSpPr txBox="1"/>
          <p:nvPr>
            <p:ph type="body" sz="half" idx="1"/>
          </p:nvPr>
        </p:nvSpPr>
        <p:spPr>
          <a:xfrm>
            <a:off x="1530350" y="3898900"/>
            <a:ext cx="10172700" cy="875030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“creator” “artist” “the divine” </a:t>
            </a:r>
          </a:p>
          <a:p>
            <a:pPr>
              <a:buBlip>
                <a:blip r:embed="rId3"/>
              </a:buBlip>
            </a:pPr>
            <a:r>
              <a:t>the role of the artist</a:t>
            </a:r>
          </a:p>
          <a:p>
            <a:pPr>
              <a:buBlip>
                <a:blip r:embed="rId3"/>
              </a:buBlip>
            </a:pPr>
            <a:r>
              <a:t>We undertake exercises to achieve alignment with the creative energy of the universe.</a:t>
            </a:r>
          </a:p>
          <a:p>
            <a:pPr>
              <a:buBlip>
                <a:blip r:embed="rId3"/>
              </a:buBlip>
            </a:pPr>
            <a:r>
              <a:t>synchronicity </a:t>
            </a:r>
          </a:p>
        </p:txBody>
      </p:sp>
      <p:pic>
        <p:nvPicPr>
          <p:cNvPr id="153" name="Heart Heart" descr="Heart Heart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699757" y="7493898"/>
            <a:ext cx="4223174" cy="3775998"/>
          </a:xfrm>
          <a:prstGeom prst="rect">
            <a:avLst/>
          </a:prstGeom>
        </p:spPr>
      </p:pic>
      <p:pic>
        <p:nvPicPr>
          <p:cNvPr id="155" name="Film Clacker Film Clacker" descr="Film Clacker Film Clacker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19434617">
            <a:off x="14926223" y="10378577"/>
            <a:ext cx="1367354" cy="1409466"/>
          </a:xfrm>
          <a:prstGeom prst="rect">
            <a:avLst/>
          </a:prstGeom>
        </p:spPr>
      </p:pic>
      <p:grpSp>
        <p:nvGrpSpPr>
          <p:cNvPr id="159" name="Shape"/>
          <p:cNvGrpSpPr/>
          <p:nvPr/>
        </p:nvGrpSpPr>
        <p:grpSpPr>
          <a:xfrm>
            <a:off x="15686530" y="4002250"/>
            <a:ext cx="2573885" cy="4185879"/>
            <a:chOff x="0" y="0"/>
            <a:chExt cx="2573883" cy="4185877"/>
          </a:xfrm>
        </p:grpSpPr>
        <p:sp>
          <p:nvSpPr>
            <p:cNvPr id="158" name="Shape"/>
            <p:cNvSpPr/>
            <p:nvPr/>
          </p:nvSpPr>
          <p:spPr>
            <a:xfrm>
              <a:off x="95249" y="114136"/>
              <a:ext cx="2383385" cy="3976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574" fill="norm" stroke="1" extrusionOk="0">
                  <a:moveTo>
                    <a:pt x="15373" y="0"/>
                  </a:moveTo>
                  <a:lnTo>
                    <a:pt x="14827" y="78"/>
                  </a:lnTo>
                  <a:lnTo>
                    <a:pt x="17618" y="7502"/>
                  </a:lnTo>
                  <a:cubicBezTo>
                    <a:pt x="17373" y="7434"/>
                    <a:pt x="17087" y="7399"/>
                    <a:pt x="16760" y="7407"/>
                  </a:cubicBezTo>
                  <a:cubicBezTo>
                    <a:pt x="16605" y="7411"/>
                    <a:pt x="16448" y="7425"/>
                    <a:pt x="16294" y="7446"/>
                  </a:cubicBezTo>
                  <a:cubicBezTo>
                    <a:pt x="15217" y="7595"/>
                    <a:pt x="14196" y="8149"/>
                    <a:pt x="13892" y="8787"/>
                  </a:cubicBezTo>
                  <a:cubicBezTo>
                    <a:pt x="13544" y="9516"/>
                    <a:pt x="14264" y="10079"/>
                    <a:pt x="15499" y="10047"/>
                  </a:cubicBezTo>
                  <a:cubicBezTo>
                    <a:pt x="16734" y="10015"/>
                    <a:pt x="18015" y="9398"/>
                    <a:pt x="18363" y="8669"/>
                  </a:cubicBezTo>
                  <a:cubicBezTo>
                    <a:pt x="18452" y="8483"/>
                    <a:pt x="18471" y="8308"/>
                    <a:pt x="18430" y="8150"/>
                  </a:cubicBezTo>
                  <a:lnTo>
                    <a:pt x="18434" y="8150"/>
                  </a:lnTo>
                  <a:lnTo>
                    <a:pt x="16346" y="2588"/>
                  </a:lnTo>
                  <a:cubicBezTo>
                    <a:pt x="17786" y="2772"/>
                    <a:pt x="19716" y="3175"/>
                    <a:pt x="20282" y="4115"/>
                  </a:cubicBezTo>
                  <a:cubicBezTo>
                    <a:pt x="20983" y="5278"/>
                    <a:pt x="20446" y="6203"/>
                    <a:pt x="20258" y="6582"/>
                  </a:cubicBezTo>
                  <a:cubicBezTo>
                    <a:pt x="20597" y="6190"/>
                    <a:pt x="21383" y="5605"/>
                    <a:pt x="20850" y="4186"/>
                  </a:cubicBezTo>
                  <a:cubicBezTo>
                    <a:pt x="20405" y="3003"/>
                    <a:pt x="18462" y="2159"/>
                    <a:pt x="17947" y="1921"/>
                  </a:cubicBezTo>
                  <a:cubicBezTo>
                    <a:pt x="17130" y="1543"/>
                    <a:pt x="15961" y="1132"/>
                    <a:pt x="15489" y="269"/>
                  </a:cubicBezTo>
                  <a:cubicBezTo>
                    <a:pt x="15450" y="202"/>
                    <a:pt x="15434" y="158"/>
                    <a:pt x="15415" y="110"/>
                  </a:cubicBezTo>
                  <a:lnTo>
                    <a:pt x="15373" y="0"/>
                  </a:lnTo>
                  <a:close/>
                  <a:moveTo>
                    <a:pt x="7049" y="9039"/>
                  </a:moveTo>
                  <a:lnTo>
                    <a:pt x="6594" y="9106"/>
                  </a:lnTo>
                  <a:lnTo>
                    <a:pt x="8923" y="15301"/>
                  </a:lnTo>
                  <a:cubicBezTo>
                    <a:pt x="8718" y="15245"/>
                    <a:pt x="8481" y="15216"/>
                    <a:pt x="8208" y="15223"/>
                  </a:cubicBezTo>
                  <a:cubicBezTo>
                    <a:pt x="8079" y="15227"/>
                    <a:pt x="7948" y="15238"/>
                    <a:pt x="7820" y="15256"/>
                  </a:cubicBezTo>
                  <a:cubicBezTo>
                    <a:pt x="6920" y="15380"/>
                    <a:pt x="6071" y="15841"/>
                    <a:pt x="5817" y="16373"/>
                  </a:cubicBezTo>
                  <a:cubicBezTo>
                    <a:pt x="5796" y="16415"/>
                    <a:pt x="5790" y="16455"/>
                    <a:pt x="5778" y="16496"/>
                  </a:cubicBezTo>
                  <a:cubicBezTo>
                    <a:pt x="5288" y="15609"/>
                    <a:pt x="3858" y="14978"/>
                    <a:pt x="3456" y="14793"/>
                  </a:cubicBezTo>
                  <a:cubicBezTo>
                    <a:pt x="2774" y="14477"/>
                    <a:pt x="1799" y="14135"/>
                    <a:pt x="1404" y="13415"/>
                  </a:cubicBezTo>
                  <a:cubicBezTo>
                    <a:pt x="1372" y="13359"/>
                    <a:pt x="1361" y="13322"/>
                    <a:pt x="1345" y="13281"/>
                  </a:cubicBezTo>
                  <a:lnTo>
                    <a:pt x="1310" y="13189"/>
                  </a:lnTo>
                  <a:lnTo>
                    <a:pt x="854" y="13253"/>
                  </a:lnTo>
                  <a:lnTo>
                    <a:pt x="3183" y="19450"/>
                  </a:lnTo>
                  <a:cubicBezTo>
                    <a:pt x="2979" y="19394"/>
                    <a:pt x="2738" y="19363"/>
                    <a:pt x="2465" y="19370"/>
                  </a:cubicBezTo>
                  <a:cubicBezTo>
                    <a:pt x="2337" y="19374"/>
                    <a:pt x="2209" y="19385"/>
                    <a:pt x="2080" y="19403"/>
                  </a:cubicBezTo>
                  <a:cubicBezTo>
                    <a:pt x="1181" y="19528"/>
                    <a:pt x="328" y="19988"/>
                    <a:pt x="74" y="20520"/>
                  </a:cubicBezTo>
                  <a:cubicBezTo>
                    <a:pt x="-217" y="21129"/>
                    <a:pt x="384" y="21600"/>
                    <a:pt x="1415" y="21573"/>
                  </a:cubicBezTo>
                  <a:cubicBezTo>
                    <a:pt x="2445" y="21546"/>
                    <a:pt x="3516" y="21032"/>
                    <a:pt x="3806" y="20423"/>
                  </a:cubicBezTo>
                  <a:cubicBezTo>
                    <a:pt x="3881" y="20268"/>
                    <a:pt x="3897" y="20122"/>
                    <a:pt x="3863" y="19991"/>
                  </a:cubicBezTo>
                  <a:lnTo>
                    <a:pt x="3866" y="19991"/>
                  </a:lnTo>
                  <a:lnTo>
                    <a:pt x="2122" y="15348"/>
                  </a:lnTo>
                  <a:cubicBezTo>
                    <a:pt x="3324" y="15502"/>
                    <a:pt x="4934" y="15838"/>
                    <a:pt x="5407" y="16623"/>
                  </a:cubicBezTo>
                  <a:cubicBezTo>
                    <a:pt x="5991" y="17593"/>
                    <a:pt x="5543" y="18367"/>
                    <a:pt x="5386" y="18684"/>
                  </a:cubicBezTo>
                  <a:cubicBezTo>
                    <a:pt x="5628" y="18403"/>
                    <a:pt x="6139" y="17999"/>
                    <a:pt x="6002" y="17146"/>
                  </a:cubicBezTo>
                  <a:cubicBezTo>
                    <a:pt x="6246" y="17331"/>
                    <a:pt x="6648" y="17439"/>
                    <a:pt x="7154" y="17426"/>
                  </a:cubicBezTo>
                  <a:cubicBezTo>
                    <a:pt x="8184" y="17399"/>
                    <a:pt x="9255" y="16885"/>
                    <a:pt x="9546" y="16276"/>
                  </a:cubicBezTo>
                  <a:cubicBezTo>
                    <a:pt x="9620" y="16121"/>
                    <a:pt x="9636" y="15975"/>
                    <a:pt x="9602" y="15843"/>
                  </a:cubicBezTo>
                  <a:lnTo>
                    <a:pt x="9605" y="15841"/>
                  </a:lnTo>
                  <a:lnTo>
                    <a:pt x="7862" y="11201"/>
                  </a:lnTo>
                  <a:cubicBezTo>
                    <a:pt x="9063" y="11355"/>
                    <a:pt x="10674" y="11689"/>
                    <a:pt x="11146" y="12474"/>
                  </a:cubicBezTo>
                  <a:cubicBezTo>
                    <a:pt x="11731" y="13444"/>
                    <a:pt x="11282" y="14217"/>
                    <a:pt x="11125" y="14534"/>
                  </a:cubicBezTo>
                  <a:cubicBezTo>
                    <a:pt x="11408" y="14207"/>
                    <a:pt x="12067" y="13718"/>
                    <a:pt x="11623" y="12534"/>
                  </a:cubicBezTo>
                  <a:cubicBezTo>
                    <a:pt x="11252" y="11547"/>
                    <a:pt x="9625" y="10842"/>
                    <a:pt x="9196" y="10643"/>
                  </a:cubicBezTo>
                  <a:cubicBezTo>
                    <a:pt x="8514" y="10328"/>
                    <a:pt x="7538" y="9985"/>
                    <a:pt x="7144" y="9265"/>
                  </a:cubicBezTo>
                  <a:cubicBezTo>
                    <a:pt x="7111" y="9210"/>
                    <a:pt x="7100" y="9172"/>
                    <a:pt x="7084" y="9132"/>
                  </a:cubicBezTo>
                  <a:lnTo>
                    <a:pt x="7049" y="90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defRPr>
                  <a:effectLst/>
                </a:defRPr>
              </a:pPr>
            </a:p>
          </p:txBody>
        </p:sp>
        <p:pic>
          <p:nvPicPr>
            <p:cNvPr id="157" name="Shape Shape" descr="Shape Shape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0"/>
              <a:ext cx="2573885" cy="4185878"/>
            </a:xfrm>
            <a:prstGeom prst="rect">
              <a:avLst/>
            </a:prstGeom>
            <a:effectLst/>
          </p:spPr>
        </p:pic>
      </p:grpSp>
      <p:pic>
        <p:nvPicPr>
          <p:cNvPr id="160" name="Open Book Open Book" descr="Open Book Open Book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19329972">
            <a:off x="21060463" y="10644622"/>
            <a:ext cx="1544998" cy="1379846"/>
          </a:xfrm>
          <a:prstGeom prst="rect">
            <a:avLst/>
          </a:prstGeom>
        </p:spPr>
      </p:pic>
      <p:sp>
        <p:nvSpPr>
          <p:cNvPr id="162" name="Easel"/>
          <p:cNvSpPr/>
          <p:nvPr/>
        </p:nvSpPr>
        <p:spPr>
          <a:xfrm rot="20499631">
            <a:off x="21203508" y="4576864"/>
            <a:ext cx="1443732" cy="2999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825" y="0"/>
                </a:moveTo>
                <a:lnTo>
                  <a:pt x="9825" y="4165"/>
                </a:lnTo>
                <a:lnTo>
                  <a:pt x="5779" y="4165"/>
                </a:lnTo>
                <a:lnTo>
                  <a:pt x="5779" y="5312"/>
                </a:lnTo>
                <a:lnTo>
                  <a:pt x="6943" y="5312"/>
                </a:lnTo>
                <a:lnTo>
                  <a:pt x="4492" y="12196"/>
                </a:lnTo>
                <a:lnTo>
                  <a:pt x="0" y="12196"/>
                </a:lnTo>
                <a:lnTo>
                  <a:pt x="0" y="12769"/>
                </a:lnTo>
                <a:lnTo>
                  <a:pt x="3096" y="12769"/>
                </a:lnTo>
                <a:lnTo>
                  <a:pt x="3096" y="13345"/>
                </a:lnTo>
                <a:lnTo>
                  <a:pt x="4082" y="13345"/>
                </a:lnTo>
                <a:lnTo>
                  <a:pt x="1143" y="21600"/>
                </a:lnTo>
                <a:lnTo>
                  <a:pt x="3124" y="21600"/>
                </a:lnTo>
                <a:lnTo>
                  <a:pt x="6070" y="13345"/>
                </a:lnTo>
                <a:lnTo>
                  <a:pt x="9825" y="13345"/>
                </a:lnTo>
                <a:lnTo>
                  <a:pt x="9825" y="17170"/>
                </a:lnTo>
                <a:lnTo>
                  <a:pt x="11775" y="17170"/>
                </a:lnTo>
                <a:lnTo>
                  <a:pt x="11775" y="13345"/>
                </a:lnTo>
                <a:lnTo>
                  <a:pt x="15530" y="13345"/>
                </a:lnTo>
                <a:lnTo>
                  <a:pt x="18476" y="21600"/>
                </a:lnTo>
                <a:lnTo>
                  <a:pt x="20457" y="21600"/>
                </a:lnTo>
                <a:lnTo>
                  <a:pt x="17518" y="13345"/>
                </a:lnTo>
                <a:lnTo>
                  <a:pt x="18504" y="13345"/>
                </a:lnTo>
                <a:lnTo>
                  <a:pt x="18504" y="12769"/>
                </a:lnTo>
                <a:lnTo>
                  <a:pt x="21600" y="12769"/>
                </a:lnTo>
                <a:lnTo>
                  <a:pt x="21600" y="12196"/>
                </a:lnTo>
                <a:lnTo>
                  <a:pt x="17108" y="12196"/>
                </a:lnTo>
                <a:lnTo>
                  <a:pt x="14657" y="5312"/>
                </a:lnTo>
                <a:lnTo>
                  <a:pt x="15821" y="5312"/>
                </a:lnTo>
                <a:lnTo>
                  <a:pt x="15821" y="4165"/>
                </a:lnTo>
                <a:lnTo>
                  <a:pt x="11775" y="4165"/>
                </a:lnTo>
                <a:lnTo>
                  <a:pt x="11775" y="0"/>
                </a:lnTo>
                <a:lnTo>
                  <a:pt x="9825" y="0"/>
                </a:lnTo>
                <a:close/>
                <a:moveTo>
                  <a:pt x="8931" y="5312"/>
                </a:moveTo>
                <a:lnTo>
                  <a:pt x="9825" y="5312"/>
                </a:lnTo>
                <a:lnTo>
                  <a:pt x="9825" y="12196"/>
                </a:lnTo>
                <a:lnTo>
                  <a:pt x="6476" y="12196"/>
                </a:lnTo>
                <a:lnTo>
                  <a:pt x="8931" y="5312"/>
                </a:lnTo>
                <a:close/>
                <a:moveTo>
                  <a:pt x="11775" y="5312"/>
                </a:moveTo>
                <a:lnTo>
                  <a:pt x="12669" y="5312"/>
                </a:lnTo>
                <a:lnTo>
                  <a:pt x="15124" y="12196"/>
                </a:lnTo>
                <a:lnTo>
                  <a:pt x="11775" y="12196"/>
                </a:lnTo>
                <a:lnTo>
                  <a:pt x="11775" y="5312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defRPr>
                <a:effectLst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Class="entr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9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4" dur="5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2" grpId="3"/>
      <p:bldP build="whole" bldLvl="1" animBg="1" rev="0" advAuto="0" spid="153" grpId="6"/>
      <p:bldP build="whole" bldLvl="1" animBg="1" rev="0" advAuto="0" spid="159" grpId="2"/>
      <p:bldP build="p" bldLvl="5" animBg="1" rev="0" advAuto="0" spid="152" grpId="1"/>
      <p:bldP build="whole" bldLvl="1" animBg="1" rev="0" advAuto="0" spid="160" grpId="4"/>
      <p:bldP build="whole" bldLvl="1" animBg="1" rev="0" advAuto="0" spid="155" grpId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creen Shot 2021-01-02 at 10.21.15 AM.png" descr="Screen Shot 2021-01-02 at 10.21.15 AM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799"/>
            <a:ext cx="8458201" cy="8826501"/>
          </a:xfrm>
          <a:prstGeom prst="rect">
            <a:avLst/>
          </a:prstGeom>
        </p:spPr>
      </p:pic>
      <p:sp>
        <p:nvSpPr>
          <p:cNvPr id="165" name="“withdrawal”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“withdrawal”</a:t>
            </a:r>
          </a:p>
        </p:txBody>
      </p:sp>
      <p:sp>
        <p:nvSpPr>
          <p:cNvPr id="166" name="“Withdrawal is another way of saying detachment or non attachment, which is emblematic of consistent work with any meditation practice.”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53009" indent="-453009" defTabSz="718184">
              <a:spcBef>
                <a:spcPts val="4400"/>
              </a:spcBef>
              <a:buBlip>
                <a:blip r:embed="rId3"/>
              </a:buBlip>
              <a:defRPr sz="3828">
                <a:effectLst>
                  <a:outerShdw sx="100000" sy="100000" kx="0" ky="0" algn="b" rotWithShape="0" blurRad="22098" dist="1104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“Withdrawal is another way of saying detachment or non attachment, which is emblematic of consistent work with any meditation practice.” </a:t>
            </a:r>
          </a:p>
          <a:p>
            <a:pPr marL="453009" indent="-453009" defTabSz="718184">
              <a:spcBef>
                <a:spcPts val="4400"/>
              </a:spcBef>
              <a:buBlip>
                <a:blip r:embed="rId3"/>
              </a:buBlip>
              <a:defRPr sz="3828">
                <a:effectLst>
                  <a:outerShdw sx="100000" sy="100000" kx="0" ky="0" algn="b" rotWithShape="0" blurRad="22098" dist="1104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“Ordinarily… we think of having a substance removed from us. We give up alcohol, drugs, sugar, fats, caffeine — and we suffer withdrawal. It’s useful to view creative withdrawal a little differently. We ourselves are the substance we withdraw </a:t>
            </a:r>
            <a:r>
              <a:rPr i="1"/>
              <a:t>to</a:t>
            </a:r>
            <a:r>
              <a:t>, not from, as we pull our overextended and misplaced creative energy back into our own core.”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basic principles"/>
          <p:cNvSpPr txBox="1"/>
          <p:nvPr>
            <p:ph type="title"/>
          </p:nvPr>
        </p:nvSpPr>
        <p:spPr>
          <a:xfrm>
            <a:off x="1549400" y="76200"/>
            <a:ext cx="21285200" cy="1020607"/>
          </a:xfrm>
          <a:prstGeom prst="rect">
            <a:avLst/>
          </a:prstGeom>
        </p:spPr>
        <p:txBody>
          <a:bodyPr/>
          <a:lstStyle>
            <a:lvl1pPr defTabSz="520065">
              <a:defRPr spc="315" sz="6300">
                <a:effectLst>
                  <a:outerShdw sx="100000" sy="100000" kx="0" ky="0" algn="b" rotWithShape="0" blurRad="16002" dist="16002" dir="16200000">
                    <a:srgbClr val="3A3A3A">
                      <a:alpha val="70000"/>
                    </a:srgbClr>
                  </a:outerShdw>
                </a:effectLst>
              </a:defRPr>
            </a:lvl1pPr>
          </a:lstStyle>
          <a:p>
            <a:pPr/>
            <a:r>
              <a:t>basic principles </a:t>
            </a:r>
          </a:p>
        </p:txBody>
      </p:sp>
      <p:sp>
        <p:nvSpPr>
          <p:cNvPr id="169" name="Creativity is the natural order of life. Life is energy: pure creative energy…"/>
          <p:cNvSpPr txBox="1"/>
          <p:nvPr>
            <p:ph type="body" idx="1"/>
          </p:nvPr>
        </p:nvSpPr>
        <p:spPr>
          <a:xfrm>
            <a:off x="1549400" y="1343646"/>
            <a:ext cx="21285200" cy="12356812"/>
          </a:xfrm>
          <a:prstGeom prst="rect">
            <a:avLst/>
          </a:prstGeom>
        </p:spPr>
        <p:txBody>
          <a:bodyPr/>
          <a:lstStyle/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Creativity is the natural order of life. Life is energy: pure creative energy 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There is an underlying, in-dwelling creative force infusing all of life — including ourselves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When we open ourselves to our creativity, we open ourselves to the creator’s creativity within us and our lives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We are, ourselves, creations. And we, in turn, are meant to continue creativity by being creative ourselves 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Creativity is God’s gift to us. Using our creativity is our gift back to God. 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 refusal to be creative is self-will and is counter to our true nature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When we open ourselves exploring our creativity, we open ourselves to God: good orderly direction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As we open our creative channel to the creator, many gentle but powerful changes are to be expected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It is safe to open ourselves to greater and greater creativity </a:t>
            </a:r>
          </a:p>
          <a:p>
            <a:pPr marL="595630" indent="-595630" defTabSz="553084">
              <a:spcBef>
                <a:spcPts val="4800"/>
              </a:spcBef>
              <a:buSzPct val="100000"/>
              <a:buAutoNum type="arabicPeriod" startAt="1"/>
              <a:defRPr sz="3350">
                <a:effectLst>
                  <a:outerShdw sx="100000" sy="100000" kx="0" ky="0" algn="b" rotWithShape="0" blurRad="17018" dist="8509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Our creative dreams and yearnings come from a divine source. As we move toward our dreams, we move toward our divinity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he non-negotiable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non-negotiables</a:t>
            </a:r>
          </a:p>
        </p:txBody>
      </p:sp>
      <p:sp>
        <p:nvSpPr>
          <p:cNvPr id="172" name="mornings pages &amp; artist dat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mornings pages &amp; artist date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Untitled design (4).png" descr="Untitled design (4)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800"/>
            <a:ext cx="8458200" cy="8826500"/>
          </a:xfrm>
          <a:prstGeom prst="rect">
            <a:avLst/>
          </a:prstGeom>
        </p:spPr>
      </p:pic>
      <p:sp>
        <p:nvSpPr>
          <p:cNvPr id="175" name="morning p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morning pages</a:t>
            </a:r>
          </a:p>
        </p:txBody>
      </p:sp>
      <p:sp>
        <p:nvSpPr>
          <p:cNvPr id="176" name="three pages of longhand writing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three pages of </a:t>
            </a:r>
            <a:r>
              <a:rPr b="1"/>
              <a:t>longhand writing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strictly stream-of-consciousness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there is no wrong way to do morning pages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they are not meant to be art 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they are not even meant to be writing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they are the act of moving the hand across the page and writing whatever comes to mind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nobody is allowed to read them except for you (don’t read back for the first 8 weeks or so)</a:t>
            </a:r>
          </a:p>
          <a:p>
            <a:pPr marL="369696" indent="-369696" defTabSz="586104">
              <a:spcBef>
                <a:spcPts val="3600"/>
              </a:spcBef>
              <a:buBlip>
                <a:blip r:embed="rId3"/>
              </a:buBlip>
              <a:defRPr b="1" sz="3124">
                <a:effectLst>
                  <a:outerShdw sx="100000" sy="100000" kx="0" ky="0" algn="b" rotWithShape="0" blurRad="18034" dist="9017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non-negotiable!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7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Untitled design (4).png" descr="Untitled design (4)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800"/>
            <a:ext cx="8458200" cy="8826500"/>
          </a:xfrm>
          <a:prstGeom prst="rect">
            <a:avLst/>
          </a:prstGeom>
        </p:spPr>
      </p:pic>
      <p:sp>
        <p:nvSpPr>
          <p:cNvPr id="179" name="morning p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morning pages</a:t>
            </a:r>
          </a:p>
        </p:txBody>
      </p:sp>
      <p:sp>
        <p:nvSpPr>
          <p:cNvPr id="180" name="the censor"/>
          <p:cNvSpPr txBox="1"/>
          <p:nvPr>
            <p:ph type="body" sz="quarter" idx="1"/>
          </p:nvPr>
        </p:nvSpPr>
        <p:spPr>
          <a:xfrm>
            <a:off x="1530350" y="3892550"/>
            <a:ext cx="10172700" cy="4203459"/>
          </a:xfrm>
          <a:prstGeom prst="rect">
            <a:avLst/>
          </a:prstGeom>
        </p:spPr>
        <p:txBody>
          <a:bodyPr anchor="t"/>
          <a:lstStyle>
            <a:lvl1pPr>
              <a:buBlip>
                <a:blip r:embed="rId3"/>
              </a:buBlip>
            </a:lvl1pPr>
          </a:lstStyle>
          <a:p>
            <a:pPr/>
            <a:r>
              <a:t>the censor </a:t>
            </a:r>
          </a:p>
        </p:txBody>
      </p:sp>
      <p:sp>
        <p:nvSpPr>
          <p:cNvPr id="181" name="You call that writing? You’re a joke!…"/>
          <p:cNvSpPr txBox="1"/>
          <p:nvPr/>
        </p:nvSpPr>
        <p:spPr>
          <a:xfrm>
            <a:off x="2391719" y="4751388"/>
            <a:ext cx="11825637" cy="4213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2600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You call that writing? You’re a joke!</a:t>
            </a:r>
          </a:p>
          <a:p>
            <a:pPr>
              <a:defRPr>
                <a:solidFill>
                  <a:srgbClr val="FF2600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You can’t spell</a:t>
            </a:r>
          </a:p>
          <a:p>
            <a:pPr>
              <a:defRPr>
                <a:solidFill>
                  <a:srgbClr val="FF2600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You’re too old</a:t>
            </a:r>
          </a:p>
          <a:p>
            <a:pPr>
              <a:defRPr>
                <a:solidFill>
                  <a:srgbClr val="FF2600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You can’t create</a:t>
            </a:r>
          </a:p>
          <a:p>
            <a:pPr>
              <a:defRPr>
                <a:solidFill>
                  <a:srgbClr val="FF2600"/>
                </a:solidFill>
                <a:latin typeface="Chalkduster"/>
                <a:ea typeface="Chalkduster"/>
                <a:cs typeface="Chalkduster"/>
                <a:sym typeface="Chalkduster"/>
              </a:defRPr>
            </a:pPr>
            <a:r>
              <a:t>You’re not good enough</a:t>
            </a:r>
          </a:p>
        </p:txBody>
      </p:sp>
      <p:pic>
        <p:nvPicPr>
          <p:cNvPr id="182" name="Untitled design (5).png" descr="Untitled design (5)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773554" y="6194869"/>
            <a:ext cx="10172701" cy="10172701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https://youtu.be/9DDdM66_nSI?t=207"/>
          <p:cNvSpPr txBox="1"/>
          <p:nvPr/>
        </p:nvSpPr>
        <p:spPr>
          <a:xfrm>
            <a:off x="1570049" y="11889616"/>
            <a:ext cx="100933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u="sng">
                <a:hlinkClick r:id="rId5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5" invalidUrl="" action="" tgtFrame="" tooltip="" history="1" highlightClick="0" endSnd="0"/>
              </a:rPr>
              <a:t>https://youtu.be/9DDdM66_nSI?t=207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2" grpId="1"/>
      <p:bldP build="p" bldLvl="5" animBg="1" rev="0" advAuto="0" spid="181" grpId="3"/>
      <p:bldP build="whole" bldLvl="1" animBg="1" rev="0" advAuto="0" spid="183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Untitled design (6).png" descr="Untitled design (6)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099" y="3860800"/>
            <a:ext cx="8458201" cy="8826501"/>
          </a:xfrm>
          <a:prstGeom prst="rect">
            <a:avLst/>
          </a:prstGeom>
        </p:spPr>
      </p:pic>
      <p:sp>
        <p:nvSpPr>
          <p:cNvPr id="186" name="morning p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morning pages</a:t>
            </a:r>
          </a:p>
        </p:txBody>
      </p:sp>
      <p:sp>
        <p:nvSpPr>
          <p:cNvPr id="187" name="Logic brain = survival &amp; censor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Logic brain = survival &amp; censor </a:t>
            </a:r>
          </a:p>
          <a:p>
            <a:pPr>
              <a:buBlip>
                <a:blip r:embed="rId3"/>
              </a:buBlip>
            </a:pPr>
            <a:r>
              <a:t>Artist brain = creative &amp; holistic </a:t>
            </a:r>
          </a:p>
          <a:p>
            <a:pPr>
              <a:buBlip>
                <a:blip r:embed="rId3"/>
              </a:buBlip>
            </a:pPr>
            <a:r>
              <a:t>“Morning pages teach logic brain to stand aside and let artist brain play” </a:t>
            </a:r>
          </a:p>
          <a:p>
            <a:pPr>
              <a:buBlip>
                <a:blip r:embed="rId3"/>
              </a:buBlip>
            </a:pPr>
            <a:r>
              <a:t>A pathway to a strong and clear sense of self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Untitled design.png" descr="Untitled design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800"/>
            <a:ext cx="8458200" cy="8826500"/>
          </a:xfrm>
          <a:prstGeom prst="rect">
            <a:avLst/>
          </a:prstGeom>
        </p:spPr>
      </p:pic>
      <p:sp>
        <p:nvSpPr>
          <p:cNvPr id="190" name="artist  da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artist  date</a:t>
            </a:r>
          </a:p>
        </p:txBody>
      </p:sp>
      <p:sp>
        <p:nvSpPr>
          <p:cNvPr id="191" name="“A block of time especially set aside and committed to nurturing your creative consciousness, your inner artist”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79044" indent="-479044" defTabSz="759459">
              <a:spcBef>
                <a:spcPts val="4600"/>
              </a:spcBef>
              <a:buBlip>
                <a:blip r:embed="rId3"/>
              </a:buBlip>
              <a:defRPr sz="4048">
                <a:effectLst>
                  <a:outerShdw sx="100000" sy="100000" kx="0" ky="0" algn="b" rotWithShape="0" blurRad="23368" dist="11684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“A block of time especially set aside and committed to nurturing your creative consciousness, your inner artist” </a:t>
            </a:r>
          </a:p>
          <a:p>
            <a:pPr marL="479044" indent="-479044" defTabSz="759459">
              <a:spcBef>
                <a:spcPts val="4600"/>
              </a:spcBef>
              <a:buBlip>
                <a:blip r:embed="rId3"/>
              </a:buBlip>
              <a:defRPr sz="4048">
                <a:effectLst>
                  <a:outerShdw sx="100000" sy="100000" kx="0" ky="0" algn="b" rotWithShape="0" blurRad="23368" dist="11684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only for you - “no taggers-on”</a:t>
            </a:r>
          </a:p>
          <a:p>
            <a:pPr marL="479044" indent="-479044" defTabSz="759459">
              <a:spcBef>
                <a:spcPts val="4600"/>
              </a:spcBef>
              <a:buBlip>
                <a:blip r:embed="rId3"/>
              </a:buBlip>
              <a:defRPr sz="4048">
                <a:effectLst>
                  <a:outerShdw sx="100000" sy="100000" kx="0" ky="0" algn="b" rotWithShape="0" blurRad="23368" dist="11684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“your artist needs to be taken out, pampered, and listened to”</a:t>
            </a:r>
          </a:p>
          <a:p>
            <a:pPr marL="479044" indent="-479044" defTabSz="759459">
              <a:spcBef>
                <a:spcPts val="4600"/>
              </a:spcBef>
              <a:buBlip>
                <a:blip r:embed="rId3"/>
              </a:buBlip>
              <a:defRPr sz="4048">
                <a:effectLst>
                  <a:outerShdw sx="100000" sy="100000" kx="0" ky="0" algn="b" rotWithShape="0" blurRad="23368" dist="11684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fear = “you are likely to find yourself avoiding your artist date”</a:t>
            </a:r>
          </a:p>
          <a:p>
            <a:pPr marL="479044" indent="-479044" defTabSz="759459">
              <a:spcBef>
                <a:spcPts val="4600"/>
              </a:spcBef>
              <a:buBlip>
                <a:blip r:embed="rId3"/>
              </a:buBlip>
              <a:defRPr sz="4048">
                <a:effectLst>
                  <a:outerShdw sx="100000" sy="100000" kx="0" ky="0" algn="b" rotWithShape="0" blurRad="23368" dist="11684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fun!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Untitled design (1).png" descr="Untitled design (1).png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4008100" y="3860800"/>
            <a:ext cx="8458200" cy="8826500"/>
          </a:xfrm>
          <a:prstGeom prst="rect">
            <a:avLst/>
          </a:prstGeom>
        </p:spPr>
      </p:pic>
      <p:sp>
        <p:nvSpPr>
          <p:cNvPr id="194" name="filling the wel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filling the well</a:t>
            </a:r>
          </a:p>
        </p:txBody>
      </p:sp>
      <p:sp>
        <p:nvSpPr>
          <p:cNvPr id="195" name="“as artist’s we must learn to be self-nourishing. We must become alert enough to consciously replenish our creative resources as we draw on them.”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80111" indent="-380111" defTabSz="602615">
              <a:spcBef>
                <a:spcPts val="3700"/>
              </a:spcBef>
              <a:buBlip>
                <a:blip r:embed="rId3"/>
              </a:buBlip>
              <a:defRPr sz="3212">
                <a:effectLst>
                  <a:outerShdw sx="100000" sy="100000" kx="0" ky="0" algn="b" rotWithShape="0" blurRad="18542" dist="9271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“as artist’s we must learn to be self-nourishing. We must become alert enough to consciously replenish our creative resources as we draw on them.” </a:t>
            </a:r>
          </a:p>
          <a:p>
            <a:pPr marL="380111" indent="-380111" defTabSz="602615">
              <a:spcBef>
                <a:spcPts val="3700"/>
              </a:spcBef>
              <a:buBlip>
                <a:blip r:embed="rId3"/>
              </a:buBlip>
              <a:defRPr sz="3212">
                <a:effectLst>
                  <a:outerShdw sx="100000" sy="100000" kx="0" ky="0" algn="b" rotWithShape="0" blurRad="18542" dist="9271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“…involves the active pursuit of images to refresh our artistic reservoirs. Art is born in attention.” </a:t>
            </a:r>
          </a:p>
          <a:p>
            <a:pPr marL="380111" indent="-380111" defTabSz="602615">
              <a:spcBef>
                <a:spcPts val="3700"/>
              </a:spcBef>
              <a:buBlip>
                <a:blip r:embed="rId3"/>
              </a:buBlip>
              <a:defRPr sz="3212">
                <a:effectLst>
                  <a:outerShdw sx="100000" sy="100000" kx="0" ky="0" algn="b" rotWithShape="0" blurRad="18542" dist="9271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“We feed [the artist brain] images” </a:t>
            </a:r>
          </a:p>
          <a:p>
            <a:pPr marL="380111" indent="-380111" defTabSz="602615">
              <a:spcBef>
                <a:spcPts val="3700"/>
              </a:spcBef>
              <a:buBlip>
                <a:blip r:embed="rId3"/>
              </a:buBlip>
              <a:defRPr sz="3212">
                <a:effectLst>
                  <a:outerShdw sx="100000" sy="100000" kx="0" ky="0" algn="b" rotWithShape="0" blurRad="18542" dist="9271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“Think magic. Think delight. Think fun… Do not think what you </a:t>
            </a:r>
            <a:r>
              <a:rPr i="1"/>
              <a:t>should</a:t>
            </a:r>
            <a:r>
              <a:t> do.” </a:t>
            </a:r>
          </a:p>
          <a:p>
            <a:pPr marL="380111" indent="-380111" defTabSz="602615">
              <a:spcBef>
                <a:spcPts val="3700"/>
              </a:spcBef>
              <a:buBlip>
                <a:blip r:embed="rId3"/>
              </a:buBlip>
              <a:defRPr sz="3212">
                <a:effectLst>
                  <a:outerShdw sx="100000" sy="100000" kx="0" ky="0" algn="b" rotWithShape="0" blurRad="18542" dist="9271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“mystery not mastery” </a:t>
            </a:r>
          </a:p>
          <a:p>
            <a:pPr marL="380111" indent="-380111" defTabSz="602615">
              <a:spcBef>
                <a:spcPts val="3700"/>
              </a:spcBef>
              <a:buBlip>
                <a:blip r:embed="rId3"/>
              </a:buBlip>
              <a:defRPr sz="3212">
                <a:effectLst>
                  <a:outerShdw sx="100000" sy="100000" kx="0" ky="0" algn="b" rotWithShape="0" blurRad="18542" dist="9271" dir="0">
                    <a:srgbClr val="FFFFFF">
                      <a:alpha val="45000"/>
                    </a:srgbClr>
                  </a:outerShdw>
                </a:effectLst>
              </a:defRPr>
            </a:pPr>
            <a:r>
              <a:t>lighting incense, music, dancing barefoot, cooking, showering, swimming… paying attention to the detail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artist's way creativity contract.pdf" descr="artist's way creativity contract.pdf"/>
          <p:cNvPicPr>
            <a:picLocks noChangeAspect="1"/>
          </p:cNvPicPr>
          <p:nvPr/>
        </p:nvPicPr>
        <p:blipFill>
          <a:blip r:embed="rId2">
            <a:extLst/>
          </a:blip>
          <a:srcRect l="0" t="11903" r="3918" b="33274"/>
          <a:stretch>
            <a:fillRect/>
          </a:stretch>
        </p:blipFill>
        <p:spPr>
          <a:xfrm>
            <a:off x="3618726" y="915256"/>
            <a:ext cx="16096368" cy="118854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ake a break! 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take a break! 😊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Kyoto">
  <a:themeElements>
    <a:clrScheme name="Kyoto">
      <a:dk1>
        <a:srgbClr val="4F5C3F"/>
      </a:dk1>
      <a:lt1>
        <a:srgbClr val="3A1D5C"/>
      </a:lt1>
      <a:dk2>
        <a:srgbClr val="585752"/>
      </a:dk2>
      <a:lt2>
        <a:srgbClr val="D0CDBF"/>
      </a:lt2>
      <a:accent1>
        <a:srgbClr val="56758A"/>
      </a:accent1>
      <a:accent2>
        <a:srgbClr val="828852"/>
      </a:accent2>
      <a:accent3>
        <a:srgbClr val="D5B682"/>
      </a:accent3>
      <a:accent4>
        <a:srgbClr val="BB5809"/>
      </a:accent4>
      <a:accent5>
        <a:srgbClr val="AB1701"/>
      </a:accent5>
      <a:accent6>
        <a:srgbClr val="792255"/>
      </a:accent6>
      <a:hlink>
        <a:srgbClr val="0000FF"/>
      </a:hlink>
      <a:folHlink>
        <a:srgbClr val="FF00FF"/>
      </a:folHlink>
    </a:clrScheme>
    <a:fontScheme name="Kyoto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Kyo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3">
              <a:satOff val="-11003"/>
              <a:lumOff val="-15119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4F5C3F"/>
            </a:solidFill>
            <a:effectLst>
              <a:outerShdw sx="100000" sy="100000" kx="0" ky="0" algn="b" rotWithShape="0" blurRad="25400" dist="12700" dir="0">
                <a:srgbClr val="FFFFFF">
                  <a:alpha val="45000"/>
                </a:srgbClr>
              </a:outerShdw>
            </a:effectLst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Kyoto">
  <a:themeElements>
    <a:clrScheme name="Kyoto">
      <a:dk1>
        <a:srgbClr val="000000"/>
      </a:dk1>
      <a:lt1>
        <a:srgbClr val="FFFFFF"/>
      </a:lt1>
      <a:dk2>
        <a:srgbClr val="585752"/>
      </a:dk2>
      <a:lt2>
        <a:srgbClr val="D0CDBF"/>
      </a:lt2>
      <a:accent1>
        <a:srgbClr val="56758A"/>
      </a:accent1>
      <a:accent2>
        <a:srgbClr val="828852"/>
      </a:accent2>
      <a:accent3>
        <a:srgbClr val="D5B682"/>
      </a:accent3>
      <a:accent4>
        <a:srgbClr val="BB5809"/>
      </a:accent4>
      <a:accent5>
        <a:srgbClr val="AB1701"/>
      </a:accent5>
      <a:accent6>
        <a:srgbClr val="792255"/>
      </a:accent6>
      <a:hlink>
        <a:srgbClr val="0000FF"/>
      </a:hlink>
      <a:folHlink>
        <a:srgbClr val="FF00FF"/>
      </a:folHlink>
    </a:clrScheme>
    <a:fontScheme name="Kyoto">
      <a:majorFont>
        <a:latin typeface="Georgia"/>
        <a:ea typeface="Georgia"/>
        <a:cs typeface="Georgia"/>
      </a:majorFont>
      <a:minorFont>
        <a:latin typeface="Georgia"/>
        <a:ea typeface="Georgia"/>
        <a:cs typeface="Georgia"/>
      </a:minorFont>
    </a:fontScheme>
    <a:fmtScheme name="Kyo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3">
              <a:satOff val="-11003"/>
              <a:lumOff val="-15119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4F5C3F"/>
            </a:solidFill>
            <a:effectLst>
              <a:outerShdw sx="100000" sy="100000" kx="0" ky="0" algn="b" rotWithShape="0" blurRad="25400" dist="12700" dir="0">
                <a:srgbClr val="FFFFFF">
                  <a:alpha val="45000"/>
                </a:srgbClr>
              </a:outerShdw>
            </a:effectLst>
            <a:uFillTx/>
            <a:latin typeface="+mn-lt"/>
            <a:ea typeface="+mn-ea"/>
            <a:cs typeface="+mn-cs"/>
            <a:sym typeface="Georg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