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s://www.brainpickings.org/2016/10/03/dinner-with-lenny-leonard-bernstein-jonathan-cott/"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2"/>
          <p:cNvSpPr txBox="1"/>
          <p:nvPr>
            <p:ph type="ctrTitle"/>
          </p:nvPr>
        </p:nvSpPr>
        <p:spPr>
          <a:prstGeom prst="rect">
            <a:avLst/>
          </a:prstGeom>
        </p:spPr>
        <p:txBody>
          <a:bodyPr/>
          <a:lstStyle/>
          <a:p>
            <a:pPr/>
            <a:r>
              <a:t>Week 2</a:t>
            </a:r>
          </a:p>
        </p:txBody>
      </p:sp>
      <p:sp>
        <p:nvSpPr>
          <p:cNvPr id="122" name="Recovering a Sense of Identity"/>
          <p:cNvSpPr txBox="1"/>
          <p:nvPr>
            <p:ph type="subTitle" sz="quarter" idx="1"/>
          </p:nvPr>
        </p:nvSpPr>
        <p:spPr>
          <a:prstGeom prst="rect">
            <a:avLst/>
          </a:prstGeom>
        </p:spPr>
        <p:txBody>
          <a:bodyPr/>
          <a:lstStyle/>
          <a:p>
            <a:pPr/>
            <a:r>
              <a:t>Recovering a Sense of Identity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the sacred circle"/>
          <p:cNvSpPr txBox="1"/>
          <p:nvPr>
            <p:ph type="title"/>
          </p:nvPr>
        </p:nvSpPr>
        <p:spPr>
          <a:prstGeom prst="rect">
            <a:avLst/>
          </a:prstGeom>
        </p:spPr>
        <p:txBody>
          <a:bodyPr/>
          <a:lstStyle/>
          <a:p>
            <a:pPr/>
            <a:r>
              <a:t>the sacred circle</a:t>
            </a:r>
          </a:p>
        </p:txBody>
      </p:sp>
      <p:sp>
        <p:nvSpPr>
          <p:cNvPr id="125" name="This is a safe place to learn &amp; grow together…"/>
          <p:cNvSpPr txBox="1"/>
          <p:nvPr>
            <p:ph type="body" sz="half" idx="4294967295"/>
          </p:nvPr>
        </p:nvSpPr>
        <p:spPr>
          <a:xfrm>
            <a:off x="1476599" y="3803650"/>
            <a:ext cx="12266148" cy="8750300"/>
          </a:xfrm>
          <a:prstGeom prst="rect">
            <a:avLst/>
          </a:prstGeom>
        </p:spPr>
        <p:txBody>
          <a:bodyPr/>
          <a:lstStyle/>
          <a:p>
            <a:pPr marL="328041" indent="-328041" defTabSz="520065">
              <a:spcBef>
                <a:spcPts val="3200"/>
              </a:spcBef>
              <a:buBlip>
                <a:blip r:embed="rId2"/>
              </a:buBlip>
              <a:defRPr sz="3716">
                <a:effectLst>
                  <a:outerShdw sx="100000" sy="100000" kx="0" ky="0" algn="b" rotWithShape="0" blurRad="16002" dist="8001" dir="0">
                    <a:srgbClr val="FFFFFF">
                      <a:alpha val="45000"/>
                    </a:srgbClr>
                  </a:outerShdw>
                </a:effectLst>
              </a:defRPr>
            </a:pPr>
            <a:r>
              <a:t>This is a safe place to learn &amp; grow together </a:t>
            </a:r>
          </a:p>
          <a:p>
            <a:pPr marL="328041" indent="-328041" defTabSz="520065">
              <a:spcBef>
                <a:spcPts val="3200"/>
              </a:spcBef>
              <a:buBlip>
                <a:blip r:embed="rId2"/>
              </a:buBlip>
              <a:defRPr sz="3716">
                <a:effectLst>
                  <a:outerShdw sx="100000" sy="100000" kx="0" ky="0" algn="b" rotWithShape="0" blurRad="16002" dist="8001" dir="0">
                    <a:srgbClr val="FFFFFF">
                      <a:alpha val="45000"/>
                    </a:srgbClr>
                  </a:outerShdw>
                </a:effectLst>
              </a:defRPr>
            </a:pPr>
            <a:r>
              <a:t>“Envy, backbiting, criticism have no place in our midst, nor do ill temper, hostility, sarcasm, chivvying for position.” </a:t>
            </a:r>
          </a:p>
          <a:p>
            <a:pPr marL="328041" indent="-328041" defTabSz="520065">
              <a:spcBef>
                <a:spcPts val="3200"/>
              </a:spcBef>
              <a:buBlip>
                <a:blip r:embed="rId2"/>
              </a:buBlip>
              <a:defRPr sz="3716">
                <a:effectLst>
                  <a:outerShdw sx="100000" sy="100000" kx="0" ky="0" algn="b" rotWithShape="0" blurRad="16002" dist="8001" dir="0">
                    <a:srgbClr val="FFFFFF">
                      <a:alpha val="45000"/>
                    </a:srgbClr>
                  </a:outerShdw>
                </a:effectLst>
              </a:defRPr>
            </a:pPr>
            <a:r>
              <a:t>“Let there be, always, a place for the artist toddler to try, to falter, to fail, to try again.” </a:t>
            </a:r>
          </a:p>
          <a:p>
            <a:pPr marL="328041" indent="-328041" defTabSz="520065">
              <a:spcBef>
                <a:spcPts val="3200"/>
              </a:spcBef>
              <a:buBlip>
                <a:blip r:embed="rId2"/>
              </a:buBlip>
              <a:defRPr sz="3716">
                <a:effectLst>
                  <a:outerShdw sx="100000" sy="100000" kx="0" ky="0" algn="b" rotWithShape="0" blurRad="16002" dist="8001" dir="0">
                    <a:srgbClr val="FFFFFF">
                      <a:alpha val="45000"/>
                    </a:srgbClr>
                  </a:outerShdw>
                </a:effectLst>
              </a:defRPr>
            </a:pPr>
            <a:r>
              <a:t>“A believing mirror”: a friend to your creativity, someone who believes in your and your creativity</a:t>
            </a:r>
          </a:p>
          <a:p>
            <a:pPr marL="328041" indent="-328041" defTabSz="520065">
              <a:spcBef>
                <a:spcPts val="3200"/>
              </a:spcBef>
              <a:buBlip>
                <a:blip r:embed="rId2"/>
              </a:buBlip>
              <a:defRPr sz="3716">
                <a:effectLst>
                  <a:outerShdw sx="100000" sy="100000" kx="0" ky="0" algn="b" rotWithShape="0" blurRad="16002" dist="8001" dir="0">
                    <a:srgbClr val="FFFFFF">
                      <a:alpha val="45000"/>
                    </a:srgbClr>
                  </a:outerShdw>
                </a:effectLst>
              </a:defRPr>
            </a:pPr>
            <a:r>
              <a:t>“a sacred circle of believing mirrors to potentiate each other’s growth, to mirror a “yes” to each others creativity</a:t>
            </a:r>
          </a:p>
        </p:txBody>
      </p:sp>
      <p:pic>
        <p:nvPicPr>
          <p:cNvPr id="126" name="Untitled design (2).png" descr="Untitled design (2).png"/>
          <p:cNvPicPr>
            <a:picLocks noChangeAspect="1"/>
          </p:cNvPicPr>
          <p:nvPr/>
        </p:nvPicPr>
        <p:blipFill>
          <a:blip r:embed="rId3">
            <a:extLst/>
          </a:blip>
          <a:stretch>
            <a:fillRect/>
          </a:stretch>
        </p:blipFill>
        <p:spPr>
          <a:xfrm>
            <a:off x="15171430" y="4520711"/>
            <a:ext cx="7316179" cy="731617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2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5"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Ch 2 summary"/>
          <p:cNvSpPr txBox="1"/>
          <p:nvPr>
            <p:ph type="title"/>
          </p:nvPr>
        </p:nvSpPr>
        <p:spPr>
          <a:prstGeom prst="rect">
            <a:avLst/>
          </a:prstGeom>
        </p:spPr>
        <p:txBody>
          <a:bodyPr/>
          <a:lstStyle/>
          <a:p>
            <a:pPr/>
            <a:r>
              <a:t>Ch 2 summary</a:t>
            </a:r>
          </a:p>
        </p:txBody>
      </p:sp>
      <p:sp>
        <p:nvSpPr>
          <p:cNvPr id="129" name="Outside Threats…"/>
          <p:cNvSpPr txBox="1"/>
          <p:nvPr>
            <p:ph type="body" idx="1"/>
          </p:nvPr>
        </p:nvSpPr>
        <p:spPr>
          <a:xfrm>
            <a:off x="1257058" y="3195785"/>
            <a:ext cx="21869884" cy="10032276"/>
          </a:xfrm>
          <a:prstGeom prst="rect">
            <a:avLst/>
          </a:prstGeom>
        </p:spPr>
        <p:txBody>
          <a:bodyPr/>
          <a:lstStyle/>
          <a:p>
            <a:pPr marL="0" indent="0" defTabSz="487044">
              <a:spcBef>
                <a:spcPts val="3000"/>
              </a:spcBef>
              <a:buSzTx/>
              <a:buNone/>
              <a:defRPr b="1" sz="2596">
                <a:effectLst>
                  <a:outerShdw sx="100000" sy="100000" kx="0" ky="0" algn="b" rotWithShape="0" blurRad="14985" dist="7492" dir="0">
                    <a:srgbClr val="FFFFFF">
                      <a:alpha val="45000"/>
                    </a:srgbClr>
                  </a:outerShdw>
                </a:effectLst>
              </a:defRPr>
            </a:pPr>
            <a:r>
              <a:t>Outside Threats </a:t>
            </a:r>
          </a:p>
          <a:p>
            <a:pPr marL="307212"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Poisonous Playmates</a:t>
            </a:r>
          </a:p>
          <a:p>
            <a:pPr lvl="2" marL="921638"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blocked friends may find your recovery disturbing &amp; try to stop you in your own growth: fear &amp; jealousy; guilt </a:t>
            </a:r>
          </a:p>
          <a:p>
            <a:pPr lvl="2" marL="921638"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“Be very careful to safeguard your newly recovering artist.” </a:t>
            </a:r>
          </a:p>
          <a:p>
            <a:pPr marL="307212"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Crazymakers </a:t>
            </a:r>
          </a:p>
          <a:p>
            <a:pPr lvl="2" marL="921638"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personalities that cause drama</a:t>
            </a:r>
          </a:p>
          <a:p>
            <a:pPr lvl="2" marL="921638"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can exist in any setting, in any art form</a:t>
            </a:r>
          </a:p>
          <a:p>
            <a:pPr lvl="2" marL="921638"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toxic people: make + seek drama, discount your reality, blame others, create chaos</a:t>
            </a:r>
          </a:p>
          <a:p>
            <a:pPr lvl="2" marL="0" indent="0" defTabSz="487044">
              <a:spcBef>
                <a:spcPts val="3000"/>
              </a:spcBef>
              <a:buSzTx/>
              <a:buNone/>
              <a:defRPr b="1" sz="2596">
                <a:effectLst>
                  <a:outerShdw sx="100000" sy="100000" kx="0" ky="0" algn="b" rotWithShape="0" blurRad="14985" dist="7492" dir="0">
                    <a:srgbClr val="FFFFFF">
                      <a:alpha val="45000"/>
                    </a:srgbClr>
                  </a:outerShdw>
                </a:effectLst>
              </a:defRPr>
            </a:pPr>
            <a:r>
              <a:t>Inner Threats</a:t>
            </a:r>
          </a:p>
          <a:p>
            <a:pPr marL="307212"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“The Secret Doubt: being closed to possibility </a:t>
            </a:r>
          </a:p>
          <a:p>
            <a:pPr lvl="2" marL="921638" indent="-307212" defTabSz="487044">
              <a:spcBef>
                <a:spcPts val="3000"/>
              </a:spcBef>
              <a:buBlip>
                <a:blip r:embed="rId2"/>
              </a:buBlip>
              <a:defRPr sz="2596">
                <a:effectLst>
                  <a:outerShdw sx="100000" sy="100000" kx="0" ky="0" algn="b" rotWithShape="0" blurRad="14985" dist="7492" dir="0">
                    <a:srgbClr val="FFFFFF">
                      <a:alpha val="45000"/>
                    </a:srgbClr>
                  </a:outerShdw>
                </a:effectLst>
              </a:defRPr>
            </a:pPr>
            <a:r>
              <a:t>“I like to think of the mind as a room…The room has a door. That door is ever so slightly ajar, and outside we can see a great deal of dazzling light. Out there in the dazzling light are a lot of new ideas that we consider too far-out for us and so we keep them out there… In our ordinary, prerecovery life, when we would hear something weird or threatening, we’d just grab the doorknob and pull the door shut. Fast.”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2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29">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29">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29">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29">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0" presetID="1" grpId="1" fill="hold">
                                  <p:stCondLst>
                                    <p:cond delay="0"/>
                                  </p:stCondLst>
                                  <p:iterate type="el" backwards="0">
                                    <p:tmAbs val="0"/>
                                  </p:iterate>
                                  <p:childTnLst>
                                    <p:set>
                                      <p:cBhvr>
                                        <p:cTn id="44" fill="hold"/>
                                        <p:tgtEl>
                                          <p:spTgt spid="129">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0" presetID="1" grpId="1" fill="hold">
                                  <p:stCondLst>
                                    <p:cond delay="0"/>
                                  </p:stCondLst>
                                  <p:iterate type="el" backwards="0">
                                    <p:tmAbs val="0"/>
                                  </p:iterate>
                                  <p:childTnLst>
                                    <p:set>
                                      <p:cBhvr>
                                        <p:cTn id="48" fill="hold"/>
                                        <p:tgtEl>
                                          <p:spTgt spid="129">
                                            <p:txEl>
                                              <p:pRg st="10" end="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9"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Ch 2 summary"/>
          <p:cNvSpPr txBox="1"/>
          <p:nvPr>
            <p:ph type="title"/>
          </p:nvPr>
        </p:nvSpPr>
        <p:spPr>
          <a:prstGeom prst="rect">
            <a:avLst/>
          </a:prstGeom>
        </p:spPr>
        <p:txBody>
          <a:bodyPr/>
          <a:lstStyle/>
          <a:p>
            <a:pPr/>
            <a:r>
              <a:t>Ch 2 summary</a:t>
            </a:r>
          </a:p>
        </p:txBody>
      </p:sp>
      <p:sp>
        <p:nvSpPr>
          <p:cNvPr id="132" name="Paying Attention…"/>
          <p:cNvSpPr txBox="1"/>
          <p:nvPr>
            <p:ph type="body" idx="1"/>
          </p:nvPr>
        </p:nvSpPr>
        <p:spPr>
          <a:prstGeom prst="rect">
            <a:avLst/>
          </a:prstGeom>
        </p:spPr>
        <p:txBody>
          <a:bodyPr/>
          <a:lstStyle/>
          <a:p>
            <a:pPr marL="469391"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Paying Attention</a:t>
            </a:r>
          </a:p>
          <a:p>
            <a:pPr lvl="2" marL="1408175"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“These days cry out, as never before, for us to pay attention, so we can move through them and get our joy and pride back.” Anne Lamott </a:t>
            </a:r>
          </a:p>
          <a:p>
            <a:pPr lvl="2" marL="1408175"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Attention is a way to connect and survive </a:t>
            </a:r>
          </a:p>
          <a:p>
            <a:pPr lvl="2" marL="1408175"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Attention is an act of connection </a:t>
            </a:r>
          </a:p>
          <a:p>
            <a:pPr lvl="2" marL="1408175" indent="-469391" defTabSz="635634">
              <a:spcBef>
                <a:spcPts val="5600"/>
              </a:spcBef>
              <a:buBlip>
                <a:blip r:embed="rId2"/>
              </a:buBlip>
              <a:defRPr sz="3850">
                <a:effectLst>
                  <a:outerShdw sx="100000" sy="100000" kx="0" ky="0" algn="b" rotWithShape="0" blurRad="19558" dist="9779" dir="0">
                    <a:srgbClr val="FFFFFF">
                      <a:alpha val="45000"/>
                    </a:srgbClr>
                  </a:outerShdw>
                </a:effectLst>
              </a:defRPr>
            </a:pPr>
            <a:r>
              <a:t>For some extra reading: “Leonard Bernstein on Cynicism, Instant Gratification, and Why Paying Attention Is a Countercultural Act of Courage and Resistance”</a:t>
            </a:r>
            <a:r>
              <a:t> </a:t>
            </a:r>
            <a:r>
              <a:rPr u="sng">
                <a:hlinkClick r:id="rId3" invalidUrl="" action="" tgtFrame="" tooltip="" history="1" highlightClick="0" endSnd="0"/>
              </a:rPr>
              <a:t>https://www.brainpickings.org/2016/10/03/dinner-with-lenny-leonard-bernstein-jonathan-cott/</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2">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2"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4" name="basic principles"/>
          <p:cNvSpPr txBox="1"/>
          <p:nvPr>
            <p:ph type="title"/>
          </p:nvPr>
        </p:nvSpPr>
        <p:spPr>
          <a:xfrm>
            <a:off x="1549400" y="76200"/>
            <a:ext cx="21285200" cy="1020607"/>
          </a:xfrm>
          <a:prstGeom prst="rect">
            <a:avLst/>
          </a:prstGeom>
        </p:spPr>
        <p:txBody>
          <a:bodyPr/>
          <a:lstStyle>
            <a:lvl1pPr defTabSz="520065">
              <a:defRPr spc="315" sz="6300">
                <a:effectLst>
                  <a:outerShdw sx="100000" sy="100000" kx="0" ky="0" algn="b" rotWithShape="0" blurRad="16002" dist="16002" dir="16200000">
                    <a:srgbClr val="3A3A3A">
                      <a:alpha val="70000"/>
                    </a:srgbClr>
                  </a:outerShdw>
                </a:effectLst>
              </a:defRPr>
            </a:lvl1pPr>
          </a:lstStyle>
          <a:p>
            <a:pPr/>
            <a:r>
              <a:t>basic principles </a:t>
            </a:r>
          </a:p>
        </p:txBody>
      </p:sp>
      <p:sp>
        <p:nvSpPr>
          <p:cNvPr id="135" name="Creativity is the natural order of life. Life is energy: pure creative energy…"/>
          <p:cNvSpPr txBox="1"/>
          <p:nvPr>
            <p:ph type="body" idx="1"/>
          </p:nvPr>
        </p:nvSpPr>
        <p:spPr>
          <a:xfrm>
            <a:off x="1549400" y="1343646"/>
            <a:ext cx="21285200" cy="12356812"/>
          </a:xfrm>
          <a:prstGeom prst="rect">
            <a:avLst/>
          </a:prstGeom>
        </p:spPr>
        <p:txBody>
          <a:bodyPr/>
          <a:lstStyle/>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Creativity is the natural order of life. Life is energy: pure creative energy </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There is an underlying, in-dwelling creative force infusing all of life — including ourselves</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When we open ourselves to our creativity, we open ourselves to the creator’s creativity within us and our lives</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We are, ourselves, creations. And we, in turn, are meant to continue creativity by being creative ourselves </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Creativity is God’s gift to us. Using our creativity is our gift back to God. </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The refusal to be creative is self-will and is counter to our true nature</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When we open ourselves exploring our creativity, we open ourselves to God: good orderly direction</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As we open our creative channel to the creator, many gentle but powerful changes are to be expected</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It is safe to open ourselves to greater and greater creativity </a:t>
            </a:r>
          </a:p>
          <a:p>
            <a:pPr marL="595630" indent="-595630" defTabSz="553084">
              <a:spcBef>
                <a:spcPts val="4800"/>
              </a:spcBef>
              <a:buSzPct val="100000"/>
              <a:buAutoNum type="arabicPeriod" startAt="1"/>
              <a:defRPr sz="3350">
                <a:effectLst>
                  <a:outerShdw sx="100000" sy="100000" kx="0" ky="0" algn="b" rotWithShape="0" blurRad="17018" dist="8509" dir="0">
                    <a:srgbClr val="FFFFFF">
                      <a:alpha val="45000"/>
                    </a:srgbClr>
                  </a:outerShdw>
                </a:effectLst>
              </a:defRPr>
            </a:pPr>
            <a:r>
              <a:t>Our creative dreams and yearnings come from a divine source. As we move toward our dreams, we move toward our divinity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3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35">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35">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35">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0" presetID="1" grpId="1" fill="hold">
                                  <p:stCondLst>
                                    <p:cond delay="0"/>
                                  </p:stCondLst>
                                  <p:iterate type="el" backwards="0">
                                    <p:tmAbs val="0"/>
                                  </p:iterate>
                                  <p:childTnLst>
                                    <p:set>
                                      <p:cBhvr>
                                        <p:cTn id="44" fill="hold"/>
                                        <p:tgtEl>
                                          <p:spTgt spid="135">
                                            <p:txEl>
                                              <p:pRg st="9" end="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5"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Week 2 tasks"/>
          <p:cNvSpPr txBox="1"/>
          <p:nvPr>
            <p:ph type="title"/>
          </p:nvPr>
        </p:nvSpPr>
        <p:spPr>
          <a:prstGeom prst="rect">
            <a:avLst/>
          </a:prstGeom>
        </p:spPr>
        <p:txBody>
          <a:bodyPr/>
          <a:lstStyle/>
          <a:p>
            <a:pPr/>
            <a:r>
              <a:t>Week 2 tasks</a:t>
            </a:r>
          </a:p>
        </p:txBody>
      </p:sp>
      <p:sp>
        <p:nvSpPr>
          <p:cNvPr id="138" name="basic principles…"/>
          <p:cNvSpPr txBox="1"/>
          <p:nvPr>
            <p:ph type="body" idx="1"/>
          </p:nvPr>
        </p:nvSpPr>
        <p:spPr>
          <a:prstGeom prst="rect">
            <a:avLst/>
          </a:prstGeom>
        </p:spPr>
        <p:txBody>
          <a:bodyPr/>
          <a:lstStyle/>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basic principles</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where does your time go?</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20 things you enjoy doing</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from 20 things, 2 things you’ve avoided. do them.</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read affirmations from wk 1.</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5+ imaginary lives</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life pie </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ten tiny changes</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make a change a goal</a:t>
            </a:r>
          </a:p>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do the change </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