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Override PartName="/ppt/media/media1.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s://archive.org/details/223463118SYNCHRONICITYAnAcausalConnectingPrincipleJung/page/n10/mode/1up" TargetMode="External"/></Relationships>

</file>

<file path=ppt/slides/_rels/slide1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Artist’s way"/>
          <p:cNvSpPr txBox="1"/>
          <p:nvPr>
            <p:ph type="ctrTitle"/>
          </p:nvPr>
        </p:nvSpPr>
        <p:spPr>
          <a:prstGeom prst="rect">
            <a:avLst/>
          </a:prstGeom>
        </p:spPr>
        <p:txBody>
          <a:bodyPr/>
          <a:lstStyle/>
          <a:p>
            <a:pPr/>
            <a:r>
              <a:t>Artist’s way </a:t>
            </a:r>
          </a:p>
        </p:txBody>
      </p:sp>
      <p:sp>
        <p:nvSpPr>
          <p:cNvPr id="122" name="Week 3: Recovering a Sense of Power"/>
          <p:cNvSpPr txBox="1"/>
          <p:nvPr>
            <p:ph type="subTitle" sz="quarter" idx="1"/>
          </p:nvPr>
        </p:nvSpPr>
        <p:spPr>
          <a:prstGeom prst="rect">
            <a:avLst/>
          </a:prstGeom>
        </p:spPr>
        <p:txBody>
          <a:bodyPr/>
          <a:lstStyle/>
          <a:p>
            <a:pPr/>
            <a:r>
              <a:t>Week 3: Recovering a Sense of Power</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today’s agenda"/>
          <p:cNvSpPr txBox="1"/>
          <p:nvPr>
            <p:ph type="title"/>
          </p:nvPr>
        </p:nvSpPr>
        <p:spPr>
          <a:prstGeom prst="rect">
            <a:avLst/>
          </a:prstGeom>
        </p:spPr>
        <p:txBody>
          <a:bodyPr/>
          <a:lstStyle/>
          <a:p>
            <a:pPr/>
            <a:r>
              <a:t>today’s agenda</a:t>
            </a:r>
          </a:p>
        </p:txBody>
      </p:sp>
      <p:sp>
        <p:nvSpPr>
          <p:cNvPr id="125" name="Week 2 check-in…"/>
          <p:cNvSpPr txBox="1"/>
          <p:nvPr>
            <p:ph type="body" idx="1"/>
          </p:nvPr>
        </p:nvSpPr>
        <p:spPr>
          <a:prstGeom prst="rect">
            <a:avLst/>
          </a:prstGeom>
        </p:spPr>
        <p:txBody>
          <a:bodyPr/>
          <a:lstStyle/>
          <a:p>
            <a:pPr>
              <a:buBlip>
                <a:blip r:embed="rId2"/>
              </a:buBlip>
            </a:pPr>
            <a:r>
              <a:t>Week 2 check-in </a:t>
            </a:r>
          </a:p>
          <a:p>
            <a:pPr>
              <a:buBlip>
                <a:blip r:embed="rId2"/>
              </a:buBlip>
            </a:pPr>
            <a:r>
              <a:t>Week 3 summary  </a:t>
            </a:r>
          </a:p>
          <a:p>
            <a:pPr>
              <a:buBlip>
                <a:blip r:embed="rId2"/>
              </a:buBlip>
            </a:pPr>
            <a:r>
              <a:t>Synchronicity</a:t>
            </a:r>
          </a:p>
          <a:p>
            <a:pPr>
              <a:buBlip>
                <a:blip r:embed="rId2"/>
              </a:buBlip>
            </a:pPr>
            <a:r>
              <a:t>Week 3 Tasks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5">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5"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7" name="ListeningPath3D.png" descr="ListeningPath3D.png"/>
          <p:cNvPicPr>
            <a:picLocks noChangeAspect="0"/>
          </p:cNvPicPr>
          <p:nvPr>
            <p:ph type="pic" idx="21"/>
          </p:nvPr>
        </p:nvPicPr>
        <p:blipFill>
          <a:blip r:embed="rId2">
            <a:extLst/>
          </a:blip>
          <a:stretch>
            <a:fillRect/>
          </a:stretch>
        </p:blipFill>
        <p:spPr>
          <a:xfrm>
            <a:off x="14008099" y="3860800"/>
            <a:ext cx="8458201" cy="8826501"/>
          </a:xfrm>
          <a:prstGeom prst="rect">
            <a:avLst/>
          </a:prstGeom>
        </p:spPr>
      </p:pic>
      <p:sp>
        <p:nvSpPr>
          <p:cNvPr id="128" name="Julia Cameron"/>
          <p:cNvSpPr txBox="1"/>
          <p:nvPr>
            <p:ph type="title"/>
          </p:nvPr>
        </p:nvSpPr>
        <p:spPr>
          <a:prstGeom prst="rect">
            <a:avLst/>
          </a:prstGeom>
        </p:spPr>
        <p:txBody>
          <a:bodyPr/>
          <a:lstStyle/>
          <a:p>
            <a:pPr/>
            <a:r>
              <a:t>Julia Cameron</a:t>
            </a:r>
          </a:p>
        </p:txBody>
      </p:sp>
      <p:sp>
        <p:nvSpPr>
          <p:cNvPr id="129" name="3 tools…"/>
          <p:cNvSpPr txBox="1"/>
          <p:nvPr>
            <p:ph type="body" sz="half" idx="1"/>
          </p:nvPr>
        </p:nvSpPr>
        <p:spPr>
          <a:prstGeom prst="rect">
            <a:avLst/>
          </a:prstGeom>
        </p:spPr>
        <p:txBody>
          <a:bodyPr/>
          <a:lstStyle/>
          <a:p>
            <a:pPr>
              <a:buBlip>
                <a:blip r:embed="rId3"/>
              </a:buBlip>
            </a:pPr>
            <a:r>
              <a:t>3 tools</a:t>
            </a:r>
          </a:p>
          <a:p>
            <a:pPr lvl="2">
              <a:buBlip>
                <a:blip r:embed="rId3"/>
              </a:buBlip>
            </a:pPr>
            <a:r>
              <a:t>morning pages</a:t>
            </a:r>
          </a:p>
          <a:p>
            <a:pPr lvl="2">
              <a:buBlip>
                <a:blip r:embed="rId3"/>
              </a:buBlip>
            </a:pPr>
            <a:r>
              <a:t>artist date</a:t>
            </a:r>
          </a:p>
          <a:p>
            <a:pPr lvl="2">
              <a:buBlip>
                <a:blip r:embed="rId3"/>
              </a:buBlip>
            </a:pPr>
            <a:r>
              <a:t>walking </a:t>
            </a:r>
          </a:p>
          <a:p>
            <a:pPr>
              <a:buBlip>
                <a:blip r:embed="rId3"/>
              </a:buBlip>
            </a:pPr>
            <a:r>
              <a:t>“simple and repetitive”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2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9"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ListeningPath3D.png" descr="ListeningPath3D.png"/>
          <p:cNvPicPr>
            <a:picLocks noChangeAspect="0"/>
          </p:cNvPicPr>
          <p:nvPr>
            <p:ph type="pic" idx="21"/>
          </p:nvPr>
        </p:nvPicPr>
        <p:blipFill>
          <a:blip r:embed="rId2">
            <a:extLst/>
          </a:blip>
          <a:stretch>
            <a:fillRect/>
          </a:stretch>
        </p:blipFill>
        <p:spPr>
          <a:xfrm>
            <a:off x="14008099" y="3860800"/>
            <a:ext cx="8458201" cy="8826501"/>
          </a:xfrm>
          <a:prstGeom prst="rect">
            <a:avLst/>
          </a:prstGeom>
        </p:spPr>
      </p:pic>
      <p:sp>
        <p:nvSpPr>
          <p:cNvPr id="132" name="Julia Cameron"/>
          <p:cNvSpPr txBox="1"/>
          <p:nvPr>
            <p:ph type="title"/>
          </p:nvPr>
        </p:nvSpPr>
        <p:spPr>
          <a:prstGeom prst="rect">
            <a:avLst/>
          </a:prstGeom>
        </p:spPr>
        <p:txBody>
          <a:bodyPr/>
          <a:lstStyle/>
          <a:p>
            <a:pPr/>
            <a:r>
              <a:t>Julia Cameron</a:t>
            </a:r>
          </a:p>
        </p:txBody>
      </p:sp>
      <p:sp>
        <p:nvSpPr>
          <p:cNvPr id="133" name="morning pages…"/>
          <p:cNvSpPr txBox="1"/>
          <p:nvPr>
            <p:ph type="body" sz="half" idx="1"/>
          </p:nvPr>
        </p:nvSpPr>
        <p:spPr>
          <a:prstGeom prst="rect">
            <a:avLst/>
          </a:prstGeom>
        </p:spPr>
        <p:txBody>
          <a:bodyPr/>
          <a:lstStyle/>
          <a:p>
            <a:pPr marL="453009"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morning pages</a:t>
            </a:r>
          </a:p>
          <a:p>
            <a:pPr lvl="1" marL="906018"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compel us to action</a:t>
            </a:r>
          </a:p>
          <a:p>
            <a:pPr lvl="1" marL="906018"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compel us to expand </a:t>
            </a:r>
          </a:p>
          <a:p>
            <a:pPr lvl="1" marL="906018"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become more authentic </a:t>
            </a:r>
          </a:p>
          <a:p>
            <a:pPr lvl="1" marL="906018"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make us less lonely</a:t>
            </a:r>
          </a:p>
          <a:p>
            <a:pPr lvl="1" marL="906018"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a witnessing document “This is how you feel” </a:t>
            </a:r>
          </a:p>
          <a:p>
            <a:pPr lvl="1" marL="906018"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3 pages: compel to future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3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33">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3"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ListeningPath3D.png" descr="ListeningPath3D.png"/>
          <p:cNvPicPr>
            <a:picLocks noChangeAspect="0"/>
          </p:cNvPicPr>
          <p:nvPr>
            <p:ph type="pic" idx="21"/>
          </p:nvPr>
        </p:nvPicPr>
        <p:blipFill>
          <a:blip r:embed="rId2">
            <a:extLst/>
          </a:blip>
          <a:stretch>
            <a:fillRect/>
          </a:stretch>
        </p:blipFill>
        <p:spPr>
          <a:xfrm>
            <a:off x="14008099" y="3860800"/>
            <a:ext cx="8458201" cy="8826501"/>
          </a:xfrm>
          <a:prstGeom prst="rect">
            <a:avLst/>
          </a:prstGeom>
        </p:spPr>
      </p:pic>
      <p:sp>
        <p:nvSpPr>
          <p:cNvPr id="136" name="Julia Cameron"/>
          <p:cNvSpPr txBox="1"/>
          <p:nvPr>
            <p:ph type="title"/>
          </p:nvPr>
        </p:nvSpPr>
        <p:spPr>
          <a:prstGeom prst="rect">
            <a:avLst/>
          </a:prstGeom>
        </p:spPr>
        <p:txBody>
          <a:bodyPr/>
          <a:lstStyle/>
          <a:p>
            <a:pPr/>
            <a:r>
              <a:t>Julia Cameron</a:t>
            </a:r>
          </a:p>
        </p:txBody>
      </p:sp>
      <p:sp>
        <p:nvSpPr>
          <p:cNvPr id="137" name="artist date…"/>
          <p:cNvSpPr txBox="1"/>
          <p:nvPr>
            <p:ph type="body" sz="half" idx="1"/>
          </p:nvPr>
        </p:nvSpPr>
        <p:spPr>
          <a:prstGeom prst="rect">
            <a:avLst/>
          </a:prstGeom>
        </p:spPr>
        <p:txBody>
          <a:bodyPr/>
          <a:lstStyle/>
          <a:p>
            <a:pPr>
              <a:buBlip>
                <a:blip r:embed="rId3"/>
              </a:buBlip>
            </a:pPr>
            <a:r>
              <a:t>artist date</a:t>
            </a:r>
          </a:p>
          <a:p>
            <a:pPr lvl="1" marL="1146047" indent="-536447">
              <a:buSzPct val="119999"/>
              <a:buChar char="•"/>
            </a:pPr>
            <a:r>
              <a:t>“enchanting and interesting”</a:t>
            </a:r>
          </a:p>
          <a:p>
            <a:pPr lvl="1" marL="1146047" indent="-536447">
              <a:buSzPct val="119999"/>
              <a:buChar char="•"/>
            </a:pPr>
            <a:r>
              <a:t>delight a younger part of yourself </a:t>
            </a:r>
          </a:p>
          <a:p>
            <a:pPr lvl="1" marL="1146047" indent="-536447">
              <a:buSzPct val="119999"/>
              <a:buChar char="•"/>
            </a:pPr>
            <a:r>
              <a:t>“festive” </a:t>
            </a:r>
          </a:p>
          <a:p>
            <a:pPr lvl="1" marL="1146047" indent="-536447">
              <a:buSzPct val="119999"/>
              <a:buChar char="•"/>
            </a:pPr>
            <a:r>
              <a:t>“please sweet pea, take an artist date”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7"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shame"/>
          <p:cNvSpPr txBox="1"/>
          <p:nvPr>
            <p:ph type="title"/>
          </p:nvPr>
        </p:nvSpPr>
        <p:spPr>
          <a:prstGeom prst="rect">
            <a:avLst/>
          </a:prstGeom>
        </p:spPr>
        <p:txBody>
          <a:bodyPr/>
          <a:lstStyle/>
          <a:p>
            <a:pPr/>
            <a:r>
              <a:t>shame</a:t>
            </a:r>
          </a:p>
        </p:txBody>
      </p:sp>
      <p:sp>
        <p:nvSpPr>
          <p:cNvPr id="140" name="“Shame is a controlling device. Shaming someone is an attempt to prevent the person from behaving in a way that embarrasses us.”…"/>
          <p:cNvSpPr txBox="1"/>
          <p:nvPr>
            <p:ph type="body" idx="1"/>
          </p:nvPr>
        </p:nvSpPr>
        <p:spPr>
          <a:prstGeom prst="rect">
            <a:avLst/>
          </a:prstGeom>
        </p:spPr>
        <p:txBody>
          <a:bodyPr/>
          <a:lstStyle/>
          <a:p>
            <a:pPr marL="402336" indent="-402336" defTabSz="544830">
              <a:spcBef>
                <a:spcPts val="4800"/>
              </a:spcBef>
              <a:buBlip>
                <a:blip r:embed="rId2"/>
              </a:buBlip>
              <a:defRPr sz="3300">
                <a:effectLst>
                  <a:outerShdw sx="100000" sy="100000" kx="0" ky="0" algn="b" rotWithShape="0" blurRad="16764" dist="8382" dir="0">
                    <a:srgbClr val="FFFFFF">
                      <a:alpha val="45000"/>
                    </a:srgbClr>
                  </a:outerShdw>
                </a:effectLst>
              </a:defRPr>
            </a:pPr>
            <a:r>
              <a:t>“Shame is a controlling device. Shaming someone is an attempt to prevent the person from behaving in a way that embarrasses us.” </a:t>
            </a:r>
          </a:p>
          <a:p>
            <a:pPr marL="402336" indent="-402336" defTabSz="544830">
              <a:spcBef>
                <a:spcPts val="4800"/>
              </a:spcBef>
              <a:buBlip>
                <a:blip r:embed="rId2"/>
              </a:buBlip>
              <a:defRPr sz="3300">
                <a:effectLst>
                  <a:outerShdw sx="100000" sy="100000" kx="0" ky="0" algn="b" rotWithShape="0" blurRad="16764" dist="8382" dir="0">
                    <a:srgbClr val="FFFFFF">
                      <a:alpha val="45000"/>
                    </a:srgbClr>
                  </a:outerShdw>
                </a:effectLst>
              </a:defRPr>
            </a:pPr>
            <a:r>
              <a:t>It asks the question “What will they think of me once they know this?” This is a frightening question, particularly if we have ever been made to feel ashamed for our curiosities and explorations — social, sexual, spiritual.” </a:t>
            </a:r>
          </a:p>
          <a:p>
            <a:pPr marL="402336" indent="-402336" defTabSz="544830">
              <a:spcBef>
                <a:spcPts val="4800"/>
              </a:spcBef>
              <a:buBlip>
                <a:blip r:embed="rId2"/>
              </a:buBlip>
              <a:defRPr sz="3300">
                <a:effectLst>
                  <a:outerShdw sx="100000" sy="100000" kx="0" ky="0" algn="b" rotWithShape="0" blurRad="16764" dist="8382" dir="0">
                    <a:srgbClr val="FFFFFF">
                      <a:alpha val="45000"/>
                    </a:srgbClr>
                  </a:outerShdw>
                </a:effectLst>
              </a:defRPr>
            </a:pPr>
            <a:r>
              <a:t>“The act of making art exposes a society to itself. Art brings things to light. It illuminates us. It sheds light on our lingering darkness. It casts a beam into the heart of our own darkness and says, “See?” </a:t>
            </a:r>
          </a:p>
          <a:p>
            <a:pPr marL="402336" indent="-402336" defTabSz="544830">
              <a:spcBef>
                <a:spcPts val="4800"/>
              </a:spcBef>
              <a:buBlip>
                <a:blip r:embed="rId2"/>
              </a:buBlip>
              <a:defRPr sz="3300">
                <a:effectLst>
                  <a:outerShdw sx="100000" sy="100000" kx="0" ky="0" algn="b" rotWithShape="0" blurRad="16764" dist="8382" dir="0">
                    <a:srgbClr val="FFFFFF">
                      <a:alpha val="45000"/>
                    </a:srgbClr>
                  </a:outerShdw>
                </a:effectLst>
              </a:defRPr>
            </a:pPr>
            <a:r>
              <a:t>“But before a wound can heal it must be seen, and this act of exposing the wound to air and light, the artist’s act, is often reacted to with shaming.” </a:t>
            </a:r>
          </a:p>
          <a:p>
            <a:pPr marL="402336" indent="-402336" defTabSz="544830">
              <a:spcBef>
                <a:spcPts val="4800"/>
              </a:spcBef>
              <a:buBlip>
                <a:blip r:embed="rId2"/>
              </a:buBlip>
              <a:defRPr sz="3300">
                <a:effectLst>
                  <a:outerShdw sx="100000" sy="100000" kx="0" ky="0" algn="b" rotWithShape="0" blurRad="16764" dist="8382" dir="0">
                    <a:srgbClr val="FFFFFF">
                      <a:alpha val="45000"/>
                    </a:srgbClr>
                  </a:outerShdw>
                </a:effectLst>
              </a:defRPr>
            </a:pPr>
            <a:r>
              <a:t>“If a child has ever been made to feel foolish for believing themselves talented, the act of actually finishing a piece of art will be fraught with internal shaming.”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4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0"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Criticism"/>
          <p:cNvSpPr txBox="1"/>
          <p:nvPr>
            <p:ph type="title"/>
          </p:nvPr>
        </p:nvSpPr>
        <p:spPr>
          <a:prstGeom prst="rect">
            <a:avLst/>
          </a:prstGeom>
        </p:spPr>
        <p:txBody>
          <a:bodyPr/>
          <a:lstStyle/>
          <a:p>
            <a:pPr/>
            <a:r>
              <a:t>Criticism</a:t>
            </a:r>
          </a:p>
        </p:txBody>
      </p:sp>
      <p:sp>
        <p:nvSpPr>
          <p:cNvPr id="143" name="“We don’t make art with its eventual criticism foremost in mind, but criticism that asks a question like “How could you?” can make an artist feel like a shamed child.…"/>
          <p:cNvSpPr txBox="1"/>
          <p:nvPr>
            <p:ph type="body" idx="1"/>
          </p:nvPr>
        </p:nvSpPr>
        <p:spPr>
          <a:prstGeom prst="rect">
            <a:avLst/>
          </a:prstGeom>
        </p:spPr>
        <p:txBody>
          <a:bodyPr/>
          <a:lstStyle/>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“We don’t make art with its eventual criticism foremost in mind, but criticism that asks a question like “How could you?” can make an artist feel like a shamed child.</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“Let me be clear. Not all criticism is shaming. In fact, even the most severe criticism when it fairly hits the mark is apt to be greeted by an internal </a:t>
            </a:r>
            <a:r>
              <a:rPr i="1"/>
              <a:t>ah-hah!</a:t>
            </a:r>
            <a:r>
              <a:t> if it shows the artist a new and valid path for work. The criticism that damages is that which disparages, dismisses, ridicules, or condemns. It is frequently vicious but vague and difficult to refute.”</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“As artists we must learn to be very self-protective. Does this mean no criticism? No. It means learning where and when to seek out right criticism… when criticism is appropriate and from whom.”</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“As artists we cannot control all the criticism we will receive. We cannot make our professional critics more healthy or more loving or more constructive than they are. But we can learn to comfort our artist child over unfair criticism; we can learn to find friends with whom we can safely vent our pain.” </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“Art requires a safe hatchery… As artists, we must learn to create our own safe environments.”</a:t>
            </a:r>
          </a:p>
          <a:p>
            <a:pPr marL="335280" indent="-335280" defTabSz="454025">
              <a:spcBef>
                <a:spcPts val="4000"/>
              </a:spcBef>
              <a:buBlip>
                <a:blip r:embed="rId2"/>
              </a:buBlip>
              <a:defRPr sz="2750">
                <a:effectLst>
                  <a:outerShdw sx="100000" sy="100000" kx="0" ky="0" algn="b" rotWithShape="0" blurRad="13970" dist="6985" dir="0">
                    <a:srgbClr val="FFFFFF">
                      <a:alpha val="45000"/>
                    </a:srgbClr>
                  </a:outerShdw>
                </a:effectLst>
              </a:defRPr>
            </a:pPr>
            <a:r>
              <a:t>“By telling our shame secrets around our art and telling them through our art, we release ourselves and others from darkness. This release is not always welcomed.”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4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43">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3"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dealing with criticism"/>
          <p:cNvSpPr txBox="1"/>
          <p:nvPr>
            <p:ph type="title"/>
          </p:nvPr>
        </p:nvSpPr>
        <p:spPr>
          <a:prstGeom prst="rect">
            <a:avLst/>
          </a:prstGeom>
        </p:spPr>
        <p:txBody>
          <a:bodyPr/>
          <a:lstStyle/>
          <a:p>
            <a:pPr/>
            <a:r>
              <a:t>dealing with criticism</a:t>
            </a:r>
          </a:p>
        </p:txBody>
      </p:sp>
      <p:sp>
        <p:nvSpPr>
          <p:cNvPr id="146" name="Receive the criticism all the way through and get it over with…"/>
          <p:cNvSpPr txBox="1"/>
          <p:nvPr>
            <p:ph type="body" idx="1"/>
          </p:nvPr>
        </p:nvSpPr>
        <p:spPr>
          <a:prstGeom prst="rect">
            <a:avLst/>
          </a:prstGeom>
        </p:spPr>
        <p:txBody>
          <a:bodyPr/>
          <a:lstStyle/>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Receive the criticism all the way through and get it over with </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Jot down notes to yourself on what concepts or phrases bother you</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Jot down notes on what concepts or phrases seem useful</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Do something very nurturing for yourself — read an old good review or recall a compliment </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Remember that even if you have made a truly rotten piece of art, it may be a </a:t>
            </a:r>
            <a:r>
              <a:rPr i="1"/>
              <a:t>necessary</a:t>
            </a:r>
            <a:r>
              <a:t> stepping-stone to your next work. Art matures spasmodically and </a:t>
            </a:r>
            <a:r>
              <a:rPr i="1"/>
              <a:t>requires</a:t>
            </a:r>
            <a:r>
              <a:t> ugly-duckling growth stages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46">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6"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dealing with criticism"/>
          <p:cNvSpPr txBox="1"/>
          <p:nvPr>
            <p:ph type="title"/>
          </p:nvPr>
        </p:nvSpPr>
        <p:spPr>
          <a:prstGeom prst="rect">
            <a:avLst/>
          </a:prstGeom>
        </p:spPr>
        <p:txBody>
          <a:bodyPr/>
          <a:lstStyle/>
          <a:p>
            <a:pPr/>
            <a:r>
              <a:t>dealing with criticism</a:t>
            </a:r>
          </a:p>
        </p:txBody>
      </p:sp>
      <p:sp>
        <p:nvSpPr>
          <p:cNvPr id="149" name="Look at the criticism again. Does it remind you of any criticism from your past — particularly shaming childhood criticism? Acknowledge to yourself that the current criticism is triggering grief over a long-standing wound.…"/>
          <p:cNvSpPr txBox="1"/>
          <p:nvPr>
            <p:ph type="body" idx="1"/>
          </p:nvPr>
        </p:nvSpPr>
        <p:spPr>
          <a:prstGeom prst="rect">
            <a:avLst/>
          </a:prstGeom>
        </p:spPr>
        <p:txBody>
          <a:bodyPr/>
          <a:lstStyle/>
          <a:p>
            <a:pPr marL="800100" indent="-800100" defTabSz="742950">
              <a:spcBef>
                <a:spcPts val="6500"/>
              </a:spcBef>
              <a:buSzPct val="100000"/>
              <a:buAutoNum type="arabicPeriod" startAt="6"/>
              <a:defRPr sz="4500">
                <a:effectLst>
                  <a:outerShdw sx="100000" sy="100000" kx="0" ky="0" algn="b" rotWithShape="0" blurRad="22860" dist="11430" dir="0">
                    <a:srgbClr val="FFFFFF">
                      <a:alpha val="45000"/>
                    </a:srgbClr>
                  </a:outerShdw>
                </a:effectLst>
              </a:defRPr>
            </a:pPr>
            <a:r>
              <a:t> Look at the criticism again. Does it remind you of any criticism from your past — particularly shaming childhood criticism? Acknowledge to yourself that the current criticism is triggering grief over a long-standing wound.</a:t>
            </a:r>
          </a:p>
          <a:p>
            <a:pPr marL="800100" indent="-800100" defTabSz="742950">
              <a:spcBef>
                <a:spcPts val="6500"/>
              </a:spcBef>
              <a:buSzPct val="100000"/>
              <a:buAutoNum type="arabicPeriod" startAt="6"/>
              <a:defRPr sz="4500">
                <a:effectLst>
                  <a:outerShdw sx="100000" sy="100000" kx="0" ky="0" algn="b" rotWithShape="0" blurRad="22860" dist="11430" dir="0">
                    <a:srgbClr val="FFFFFF">
                      <a:alpha val="45000"/>
                    </a:srgbClr>
                  </a:outerShdw>
                </a:effectLst>
              </a:defRPr>
            </a:pPr>
            <a:r>
              <a:t>Write a letter to the critic — not to be sent, most probably! Defend your work </a:t>
            </a:r>
            <a:r>
              <a:rPr i="1"/>
              <a:t>and </a:t>
            </a:r>
            <a:r>
              <a:t>acknowledge what was helpful, if anything, in the criticism proffered. </a:t>
            </a:r>
          </a:p>
          <a:p>
            <a:pPr marL="800100" indent="-800100" defTabSz="742950">
              <a:spcBef>
                <a:spcPts val="6500"/>
              </a:spcBef>
              <a:buSzPct val="100000"/>
              <a:buAutoNum type="arabicPeriod" startAt="6"/>
              <a:defRPr sz="4500">
                <a:effectLst>
                  <a:outerShdw sx="100000" sy="100000" kx="0" ky="0" algn="b" rotWithShape="0" blurRad="22860" dist="11430" dir="0">
                    <a:srgbClr val="FFFFFF">
                      <a:alpha val="45000"/>
                    </a:srgbClr>
                  </a:outerShdw>
                </a:effectLst>
              </a:defRPr>
            </a:pPr>
            <a:r>
              <a:t>Get back on the horse. Make an immediate commitment to do something creative. </a:t>
            </a:r>
          </a:p>
          <a:p>
            <a:pPr marL="800100" indent="-800100" defTabSz="742950">
              <a:spcBef>
                <a:spcPts val="6500"/>
              </a:spcBef>
              <a:buSzPct val="100000"/>
              <a:buAutoNum type="arabicPeriod" startAt="6"/>
              <a:defRPr sz="4500">
                <a:effectLst>
                  <a:outerShdw sx="100000" sy="100000" kx="0" ky="0" algn="b" rotWithShape="0" blurRad="22860" dist="11430" dir="0">
                    <a:srgbClr val="FFFFFF">
                      <a:alpha val="45000"/>
                    </a:srgbClr>
                  </a:outerShdw>
                </a:effectLst>
              </a:defRPr>
            </a:pPr>
            <a:r>
              <a:t>Do it. Creativity is the only cure for criticism.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9"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Growth"/>
          <p:cNvSpPr txBox="1"/>
          <p:nvPr>
            <p:ph type="title"/>
          </p:nvPr>
        </p:nvSpPr>
        <p:spPr>
          <a:prstGeom prst="rect">
            <a:avLst/>
          </a:prstGeom>
        </p:spPr>
        <p:txBody>
          <a:bodyPr/>
          <a:lstStyle/>
          <a:p>
            <a:pPr/>
            <a:r>
              <a:t>Growth</a:t>
            </a:r>
          </a:p>
        </p:txBody>
      </p:sp>
      <p:sp>
        <p:nvSpPr>
          <p:cNvPr id="152" name="“Growth is an erratic forward movement: two steps forward, one step back.”…"/>
          <p:cNvSpPr txBox="1"/>
          <p:nvPr>
            <p:ph type="body" idx="1"/>
          </p:nvPr>
        </p:nvSpPr>
        <p:spPr>
          <a:prstGeom prst="rect">
            <a:avLst/>
          </a:prstGeom>
        </p:spPr>
        <p:txBody>
          <a:bodyPr/>
          <a:lstStyle/>
          <a:p>
            <a:pPr marL="493776" indent="-493776" defTabSz="668655">
              <a:spcBef>
                <a:spcPts val="5900"/>
              </a:spcBef>
              <a:buBlip>
                <a:blip r:embed="rId2"/>
              </a:buBlip>
              <a:defRPr sz="4050">
                <a:effectLst>
                  <a:outerShdw sx="100000" sy="100000" kx="0" ky="0" algn="b" rotWithShape="0" blurRad="20574" dist="10287" dir="0">
                    <a:srgbClr val="FFFFFF">
                      <a:alpha val="45000"/>
                    </a:srgbClr>
                  </a:outerShdw>
                </a:effectLst>
              </a:defRPr>
            </a:pPr>
            <a:r>
              <a:t>“Growth is an erratic forward movement: two steps forward, one step back.”</a:t>
            </a:r>
          </a:p>
          <a:p>
            <a:pPr marL="493776" indent="-493776" defTabSz="668655">
              <a:spcBef>
                <a:spcPts val="5900"/>
              </a:spcBef>
              <a:buBlip>
                <a:blip r:embed="rId2"/>
              </a:buBlip>
              <a:defRPr sz="4050">
                <a:effectLst>
                  <a:outerShdw sx="100000" sy="100000" kx="0" ky="0" algn="b" rotWithShape="0" blurRad="20574" dist="10287" dir="0">
                    <a:srgbClr val="FFFFFF">
                      <a:alpha val="45000"/>
                    </a:srgbClr>
                  </a:outerShdw>
                </a:effectLst>
              </a:defRPr>
            </a:pPr>
            <a:r>
              <a:t>“Remember that and be very gentle with yourself.”</a:t>
            </a:r>
          </a:p>
          <a:p>
            <a:pPr marL="493776" indent="-493776" defTabSz="668655">
              <a:spcBef>
                <a:spcPts val="5900"/>
              </a:spcBef>
              <a:buBlip>
                <a:blip r:embed="rId2"/>
              </a:buBlip>
              <a:defRPr sz="4050">
                <a:effectLst>
                  <a:outerShdw sx="100000" sy="100000" kx="0" ky="0" algn="b" rotWithShape="0" blurRad="20574" dist="10287" dir="0">
                    <a:srgbClr val="FFFFFF">
                      <a:alpha val="45000"/>
                    </a:srgbClr>
                  </a:outerShdw>
                </a:effectLst>
              </a:defRPr>
            </a:pPr>
            <a:r>
              <a:t>“Easy accomplishes it” </a:t>
            </a:r>
          </a:p>
          <a:p>
            <a:pPr marL="493776" indent="-493776" defTabSz="668655">
              <a:spcBef>
                <a:spcPts val="5900"/>
              </a:spcBef>
              <a:buBlip>
                <a:blip r:embed="rId2"/>
              </a:buBlip>
              <a:defRPr sz="4050">
                <a:effectLst>
                  <a:outerShdw sx="100000" sy="100000" kx="0" ky="0" algn="b" rotWithShape="0" blurRad="20574" dist="10287" dir="0">
                    <a:srgbClr val="FFFFFF">
                      <a:alpha val="45000"/>
                    </a:srgbClr>
                  </a:outerShdw>
                </a:effectLst>
              </a:defRPr>
            </a:pPr>
            <a:r>
              <a:t>“If you will hew to a practice of writing 3 pages every morning and doing one kind thing for yourself every day, you will begin to notice a slight lightness of heart.” </a:t>
            </a:r>
          </a:p>
          <a:p>
            <a:pPr marL="493776" indent="-493776" defTabSz="668655">
              <a:spcBef>
                <a:spcPts val="5900"/>
              </a:spcBef>
              <a:buBlip>
                <a:blip r:embed="rId2"/>
              </a:buBlip>
              <a:defRPr sz="4050">
                <a:effectLst>
                  <a:outerShdw sx="100000" sy="100000" kx="0" ky="0" algn="b" rotWithShape="0" blurRad="20574" dist="10287" dir="0">
                    <a:srgbClr val="FFFFFF">
                      <a:alpha val="45000"/>
                    </a:srgbClr>
                  </a:outerShdw>
                </a:effectLst>
              </a:defRPr>
            </a:pPr>
            <a:r>
              <a:t>“Practice being kind to yourself in small, concrete ways.” </a:t>
            </a:r>
          </a:p>
          <a:p>
            <a:pPr marL="493776" indent="-493776" defTabSz="668655">
              <a:spcBef>
                <a:spcPts val="5900"/>
              </a:spcBef>
              <a:buBlip>
                <a:blip r:embed="rId2"/>
              </a:buBlip>
              <a:defRPr sz="4050">
                <a:effectLst>
                  <a:outerShdw sx="100000" sy="100000" kx="0" ky="0" algn="b" rotWithShape="0" blurRad="20574" dist="10287" dir="0">
                    <a:srgbClr val="FFFFFF">
                      <a:alpha val="45000"/>
                    </a:srgbClr>
                  </a:outerShdw>
                </a:effectLst>
              </a:defRPr>
            </a:pPr>
            <a:r>
              <a:t>“As a creative being you will be more productive when coaxed than when bullied.”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52">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2"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synchronicity"/>
          <p:cNvSpPr txBox="1"/>
          <p:nvPr>
            <p:ph type="title"/>
          </p:nvPr>
        </p:nvSpPr>
        <p:spPr>
          <a:prstGeom prst="rect">
            <a:avLst/>
          </a:prstGeom>
        </p:spPr>
        <p:txBody>
          <a:bodyPr/>
          <a:lstStyle/>
          <a:p>
            <a:pPr/>
            <a:r>
              <a:t>synchronicity</a:t>
            </a:r>
          </a:p>
        </p:txBody>
      </p:sp>
      <p:sp>
        <p:nvSpPr>
          <p:cNvPr id="155" name="Carl G. Jung (1960), Synchronicity: An Acausal Connecting Principle (Internet Archive)…"/>
          <p:cNvSpPr txBox="1"/>
          <p:nvPr>
            <p:ph type="body" idx="1"/>
          </p:nvPr>
        </p:nvSpPr>
        <p:spPr>
          <a:prstGeom prst="rect">
            <a:avLst/>
          </a:prstGeom>
        </p:spPr>
        <p:txBody>
          <a:bodyPr/>
          <a:lstStyle/>
          <a:p>
            <a:pPr marL="481584" indent="-481584" defTabSz="652145">
              <a:spcBef>
                <a:spcPts val="5700"/>
              </a:spcBef>
              <a:buBlip>
                <a:blip r:embed="rId2"/>
              </a:buBlip>
              <a:defRPr sz="3950">
                <a:effectLst>
                  <a:outerShdw sx="100000" sy="100000" kx="0" ky="0" algn="b" rotWithShape="0" blurRad="20066" dist="10033" dir="0">
                    <a:srgbClr val="FFFFFF">
                      <a:alpha val="45000"/>
                    </a:srgbClr>
                  </a:outerShdw>
                </a:effectLst>
              </a:defRPr>
            </a:pPr>
            <a:r>
              <a:t>Carl G. Jung (1960), </a:t>
            </a:r>
            <a:r>
              <a:rPr i="1"/>
              <a:t>Synchronicity: An Acausal Connecting Principle (</a:t>
            </a:r>
            <a:r>
              <a:rPr u="sng">
                <a:hlinkClick r:id="rId3" invalidUrl="" action="" tgtFrame="" tooltip="" history="1" highlightClick="0" endSnd="0"/>
              </a:rPr>
              <a:t>Internet Archive</a:t>
            </a:r>
            <a:r>
              <a:rPr i="1"/>
              <a:t>)</a:t>
            </a:r>
          </a:p>
          <a:p>
            <a:pPr lvl="2" marL="1444752" indent="-481584" defTabSz="652145">
              <a:spcBef>
                <a:spcPts val="5700"/>
              </a:spcBef>
              <a:buBlip>
                <a:blip r:embed="rId2"/>
              </a:buBlip>
              <a:defRPr sz="3950">
                <a:effectLst>
                  <a:outerShdw sx="100000" sy="100000" kx="0" ky="0" algn="b" rotWithShape="0" blurRad="20066" dist="10033" dir="0">
                    <a:srgbClr val="FFFFFF">
                      <a:alpha val="45000"/>
                    </a:srgbClr>
                  </a:outerShdw>
                </a:effectLst>
              </a:defRPr>
            </a:pPr>
            <a:r>
              <a:t>“meaningful coincidence” </a:t>
            </a:r>
          </a:p>
          <a:p>
            <a:pPr marL="481584" indent="-481584" defTabSz="652145">
              <a:spcBef>
                <a:spcPts val="5700"/>
              </a:spcBef>
              <a:buBlip>
                <a:blip r:embed="rId2"/>
              </a:buBlip>
              <a:defRPr sz="3950">
                <a:effectLst>
                  <a:outerShdw sx="100000" sy="100000" kx="0" ky="0" algn="b" rotWithShape="0" blurRad="20066" dist="10033" dir="0">
                    <a:srgbClr val="FFFFFF">
                      <a:alpha val="45000"/>
                    </a:srgbClr>
                  </a:outerShdw>
                </a:effectLst>
              </a:defRPr>
            </a:pPr>
            <a:r>
              <a:t>“Loosely defined as a fortuitous intermeshing of events”; also called serendipity </a:t>
            </a:r>
          </a:p>
          <a:p>
            <a:pPr marL="481584" indent="-481584" defTabSz="652145">
              <a:spcBef>
                <a:spcPts val="5700"/>
              </a:spcBef>
              <a:buBlip>
                <a:blip r:embed="rId2"/>
              </a:buBlip>
              <a:defRPr sz="3950">
                <a:effectLst>
                  <a:outerShdw sx="100000" sy="100000" kx="0" ky="0" algn="b" rotWithShape="0" blurRad="20066" dist="10033" dir="0">
                    <a:srgbClr val="FFFFFF">
                      <a:alpha val="45000"/>
                    </a:srgbClr>
                  </a:outerShdw>
                </a:effectLst>
              </a:defRPr>
            </a:pPr>
            <a:r>
              <a:t>“the possibility of an intelligent and responsive universe, acting and reacting to our interests.” </a:t>
            </a:r>
          </a:p>
          <a:p>
            <a:pPr marL="481584" indent="-481584" defTabSz="652145">
              <a:spcBef>
                <a:spcPts val="5700"/>
              </a:spcBef>
              <a:buBlip>
                <a:blip r:embed="rId2"/>
              </a:buBlip>
              <a:defRPr sz="3950">
                <a:effectLst>
                  <a:outerShdw sx="100000" sy="100000" kx="0" ky="0" algn="b" rotWithShape="0" blurRad="20066" dist="10033" dir="0">
                    <a:srgbClr val="FFFFFF">
                      <a:alpha val="45000"/>
                    </a:srgbClr>
                  </a:outerShdw>
                </a:effectLst>
              </a:defRPr>
            </a:pPr>
            <a:r>
              <a:t>“It is my experience that this </a:t>
            </a:r>
            <a:r>
              <a:rPr i="1"/>
              <a:t>is</a:t>
            </a:r>
            <a:r>
              <a:t> the case. I have learned as a rule of thumb, never to ask whether can do something. Say, instead, you are doing it. Then fasten your seatbelt.” </a:t>
            </a:r>
          </a:p>
          <a:p>
            <a:pPr marL="481584" indent="-481584" defTabSz="652145">
              <a:spcBef>
                <a:spcPts val="5700"/>
              </a:spcBef>
              <a:buBlip>
                <a:blip r:embed="rId2"/>
              </a:buBlip>
              <a:defRPr sz="3950">
                <a:effectLst>
                  <a:outerShdw sx="100000" sy="100000" kx="0" ky="0" algn="b" rotWithShape="0" blurRad="20066" dist="10033" dir="0">
                    <a:srgbClr val="FFFFFF">
                      <a:alpha val="45000"/>
                    </a:srgbClr>
                  </a:outerShdw>
                </a:effectLst>
              </a:defRPr>
            </a:pPr>
            <a:r>
              <a:t>“Leap, and the net will appear.”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55">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5"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EnormousBouncyEuropeanpolecat-mobile.mp4" descr="EnormousBouncyEuropeanpolecat-mobile.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669222" y="1620472"/>
            <a:ext cx="19045556" cy="1047505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000" fill="hold"/>
                                        <p:tgtEl>
                                          <p:spTgt spid="15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57"/>
                </p:tgtEl>
              </p:cMediaNode>
            </p:video>
            <p:seq concurrent="1" prevAc="none" nextAc="seek">
              <p:cTn id="8" evtFilter="cancelBubble" nodeType="interactiveSeq" restart="whenNotActive" fill="hold">
                <p:stCondLst>
                  <p:cond delay="0" evt="onClick">
                    <p:tgtEl>
                      <p:spTgt spid="15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57"/>
                                        </p:tgtEl>
                                      </p:cBhvr>
                                    </p:cmd>
                                  </p:childTnLst>
                                </p:cTn>
                              </p:par>
                            </p:childTnLst>
                          </p:cTn>
                        </p:par>
                      </p:childTnLst>
                    </p:cTn>
                  </p:par>
                </p:childTnLst>
              </p:cTn>
              <p:nextCondLst>
                <p:cond delay="0" evt="onClick">
                  <p:tgtEl>
                    <p:spTgt spid="15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week 3 tasks"/>
          <p:cNvSpPr txBox="1"/>
          <p:nvPr>
            <p:ph type="title"/>
          </p:nvPr>
        </p:nvSpPr>
        <p:spPr>
          <a:prstGeom prst="rect">
            <a:avLst/>
          </a:prstGeom>
        </p:spPr>
        <p:txBody>
          <a:bodyPr/>
          <a:lstStyle/>
          <a:p>
            <a:pPr/>
            <a:r>
              <a:t>week 3 tasks</a:t>
            </a:r>
          </a:p>
        </p:txBody>
      </p:sp>
      <p:sp>
        <p:nvSpPr>
          <p:cNvPr id="160" name="Describe your childhood room. What’s your favorite thing about your room right now?…"/>
          <p:cNvSpPr txBox="1"/>
          <p:nvPr>
            <p:ph type="body" idx="1"/>
          </p:nvPr>
        </p:nvSpPr>
        <p:spPr>
          <a:prstGeom prst="rect">
            <a:avLst/>
          </a:prstGeom>
        </p:spPr>
        <p:txBody>
          <a:bodyPr/>
          <a:lstStyle/>
          <a:p>
            <a:pPr marL="746759" indent="-746759" defTabSz="693419">
              <a:spcBef>
                <a:spcPts val="6100"/>
              </a:spcBef>
              <a:buSzPct val="100000"/>
              <a:buAutoNum type="arabicPeriod" startAt="1"/>
              <a:defRPr sz="4200">
                <a:effectLst>
                  <a:outerShdw sx="100000" sy="100000" kx="0" ky="0" algn="b" rotWithShape="0" blurRad="21336" dist="10668" dir="0">
                    <a:srgbClr val="FFFFFF">
                      <a:alpha val="45000"/>
                    </a:srgbClr>
                  </a:outerShdw>
                </a:effectLst>
              </a:defRPr>
            </a:pPr>
            <a:r>
              <a:t>Describe your childhood room. What’s your favorite thing about your room right now? </a:t>
            </a:r>
          </a:p>
          <a:p>
            <a:pPr marL="746759" indent="-746759" defTabSz="693419">
              <a:spcBef>
                <a:spcPts val="6100"/>
              </a:spcBef>
              <a:buSzPct val="100000"/>
              <a:buAutoNum type="arabicPeriod" startAt="1"/>
              <a:defRPr sz="4200">
                <a:effectLst>
                  <a:outerShdw sx="100000" sy="100000" kx="0" ky="0" algn="b" rotWithShape="0" blurRad="21336" dist="10668" dir="0">
                    <a:srgbClr val="FFFFFF">
                      <a:alpha val="45000"/>
                    </a:srgbClr>
                  </a:outerShdw>
                </a:effectLst>
              </a:defRPr>
            </a:pPr>
            <a:r>
              <a:t>Describe 5 traits you like in yourself as a child.</a:t>
            </a:r>
          </a:p>
          <a:p>
            <a:pPr marL="746759" indent="-746759" defTabSz="693419">
              <a:spcBef>
                <a:spcPts val="6100"/>
              </a:spcBef>
              <a:buSzPct val="100000"/>
              <a:buAutoNum type="arabicPeriod" startAt="1"/>
              <a:defRPr sz="4200">
                <a:effectLst>
                  <a:outerShdw sx="100000" sy="100000" kx="0" ky="0" algn="b" rotWithShape="0" blurRad="21336" dist="10668" dir="0">
                    <a:srgbClr val="FFFFFF">
                      <a:alpha val="45000"/>
                    </a:srgbClr>
                  </a:outerShdw>
                </a:effectLst>
              </a:defRPr>
            </a:pPr>
            <a:r>
              <a:t>5 childhood accomplishments. List 5 favorite childhood foods. Buy yourself one this week! </a:t>
            </a:r>
          </a:p>
          <a:p>
            <a:pPr marL="746759" indent="-746759" defTabSz="693419">
              <a:spcBef>
                <a:spcPts val="6100"/>
              </a:spcBef>
              <a:buSzPct val="100000"/>
              <a:buAutoNum type="arabicPeriod" startAt="1"/>
              <a:defRPr sz="4200">
                <a:effectLst>
                  <a:outerShdw sx="100000" sy="100000" kx="0" ky="0" algn="b" rotWithShape="0" blurRad="21336" dist="10668" dir="0">
                    <a:srgbClr val="FFFFFF">
                      <a:alpha val="45000"/>
                    </a:srgbClr>
                  </a:outerShdw>
                </a:effectLst>
              </a:defRPr>
            </a:pPr>
            <a:r>
              <a:t>Take a look at your habits. List 3 obvious rotten habits. What’s the payoff in continuing them? List 3 of your subtle foes. what use do these forms of sabotage have? </a:t>
            </a:r>
          </a:p>
          <a:p>
            <a:pPr marL="746759" indent="-746759" defTabSz="693419">
              <a:spcBef>
                <a:spcPts val="6100"/>
              </a:spcBef>
              <a:buSzPct val="100000"/>
              <a:buAutoNum type="arabicPeriod" startAt="1"/>
              <a:defRPr sz="4200">
                <a:effectLst>
                  <a:outerShdw sx="100000" sy="100000" kx="0" ky="0" algn="b" rotWithShape="0" blurRad="21336" dist="10668" dir="0">
                    <a:srgbClr val="FFFFFF">
                      <a:alpha val="45000"/>
                    </a:srgbClr>
                  </a:outerShdw>
                </a:effectLst>
              </a:defRPr>
            </a:pPr>
            <a:r>
              <a:t>Make a list of friends who </a:t>
            </a:r>
            <a:r>
              <a:rPr i="1"/>
              <a:t>nurture</a:t>
            </a:r>
            <a:r>
              <a:t> you. Which of their traits serve you well?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0"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week 3 tasks"/>
          <p:cNvSpPr txBox="1"/>
          <p:nvPr>
            <p:ph type="title"/>
          </p:nvPr>
        </p:nvSpPr>
        <p:spPr>
          <a:prstGeom prst="rect">
            <a:avLst/>
          </a:prstGeom>
        </p:spPr>
        <p:txBody>
          <a:bodyPr/>
          <a:lstStyle/>
          <a:p>
            <a:pPr/>
            <a:r>
              <a:t>week 3 tasks</a:t>
            </a:r>
          </a:p>
        </p:txBody>
      </p:sp>
      <p:sp>
        <p:nvSpPr>
          <p:cNvPr id="163" name="Call a friend who treats you like you are a really good and bright person who can accomplish things.…"/>
          <p:cNvSpPr txBox="1"/>
          <p:nvPr>
            <p:ph type="body" idx="1"/>
          </p:nvPr>
        </p:nvSpPr>
        <p:spPr>
          <a:prstGeom prst="rect">
            <a:avLst/>
          </a:prstGeom>
        </p:spPr>
        <p:txBody>
          <a:bodyPr/>
          <a:lstStyle/>
          <a:p>
            <a:pPr marL="702310" indent="-702310" defTabSz="652145">
              <a:spcBef>
                <a:spcPts val="5700"/>
              </a:spcBef>
              <a:buSzPct val="100000"/>
              <a:buAutoNum type="arabicPeriod" startAt="6"/>
              <a:defRPr sz="3950">
                <a:effectLst>
                  <a:outerShdw sx="100000" sy="100000" kx="0" ky="0" algn="b" rotWithShape="0" blurRad="20066" dist="10033" dir="0">
                    <a:srgbClr val="FFFFFF">
                      <a:alpha val="45000"/>
                    </a:srgbClr>
                  </a:outerShdw>
                </a:effectLst>
              </a:defRPr>
            </a:pPr>
            <a:r>
              <a:t>Call a friend who treats you like you are a really good and bright person who can accomplish things.</a:t>
            </a:r>
          </a:p>
          <a:p>
            <a:pPr marL="702310" indent="-702310" defTabSz="652145">
              <a:spcBef>
                <a:spcPts val="5700"/>
              </a:spcBef>
              <a:buSzPct val="100000"/>
              <a:buAutoNum type="arabicPeriod" startAt="6"/>
              <a:defRPr sz="3950">
                <a:effectLst>
                  <a:outerShdw sx="100000" sy="100000" kx="0" ky="0" algn="b" rotWithShape="0" blurRad="20066" dist="10033" dir="0">
                    <a:srgbClr val="FFFFFF">
                      <a:alpha val="45000"/>
                    </a:srgbClr>
                  </a:outerShdw>
                </a:effectLst>
              </a:defRPr>
            </a:pPr>
            <a:r>
              <a:t>Take an hour to follow to your inner compass by doing an artist-brain activity and </a:t>
            </a:r>
            <a:r>
              <a:rPr i="1"/>
              <a:t>listening </a:t>
            </a:r>
            <a:r>
              <a:t>what insights bubble up (morning pages, painting, driving, walking, scrubbing, writing…) </a:t>
            </a:r>
          </a:p>
          <a:p>
            <a:pPr marL="702310" indent="-702310" defTabSz="652145">
              <a:spcBef>
                <a:spcPts val="5700"/>
              </a:spcBef>
              <a:buSzPct val="100000"/>
              <a:buAutoNum type="arabicPeriod" startAt="6"/>
              <a:defRPr sz="3950">
                <a:effectLst>
                  <a:outerShdw sx="100000" sy="100000" kx="0" ky="0" algn="b" rotWithShape="0" blurRad="20066" dist="10033" dir="0">
                    <a:srgbClr val="FFFFFF">
                      <a:alpha val="45000"/>
                    </a:srgbClr>
                  </a:outerShdw>
                </a:effectLst>
              </a:defRPr>
            </a:pPr>
            <a:r>
              <a:t>5 people you admire. 5 people you secretly admire. What traits can you cultivate in yourself? </a:t>
            </a:r>
          </a:p>
          <a:p>
            <a:pPr marL="702310" indent="-702310" defTabSz="652145">
              <a:spcBef>
                <a:spcPts val="5700"/>
              </a:spcBef>
              <a:buSzPct val="100000"/>
              <a:buAutoNum type="arabicPeriod" startAt="6"/>
              <a:defRPr sz="3950">
                <a:effectLst>
                  <a:outerShdw sx="100000" sy="100000" kx="0" ky="0" algn="b" rotWithShape="0" blurRad="20066" dist="10033" dir="0">
                    <a:srgbClr val="FFFFFF">
                      <a:alpha val="45000"/>
                    </a:srgbClr>
                  </a:outerShdw>
                </a:effectLst>
              </a:defRPr>
            </a:pPr>
            <a:r>
              <a:t>5 dead people you wish you had met. 5 eternity buddies. What traits do you find in these people that you can find in your friends? </a:t>
            </a:r>
          </a:p>
          <a:p>
            <a:pPr marL="702310" indent="-702310" defTabSz="652145">
              <a:spcBef>
                <a:spcPts val="5700"/>
              </a:spcBef>
              <a:buSzPct val="100000"/>
              <a:buAutoNum type="arabicPeriod" startAt="6"/>
              <a:defRPr sz="3950">
                <a:effectLst>
                  <a:outerShdw sx="100000" sy="100000" kx="0" ky="0" algn="b" rotWithShape="0" blurRad="20066" dist="10033" dir="0">
                    <a:srgbClr val="FFFFFF">
                      <a:alpha val="45000"/>
                    </a:srgbClr>
                  </a:outerShdw>
                </a:effectLst>
              </a:defRPr>
            </a:pPr>
            <a:r>
              <a:t> Look at 8 &amp; 9. Who “should” you admire? Who does your heart want to admire?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3" grpId="1"/>
    </p:bldLst>
  </p:timing>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