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b="def" i="def"/>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alpha val="80000"/>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alpha val="80000"/>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alpha val="80000"/>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b="def" i="def"/>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b="def" i="def"/>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504B">
                  <a:alpha val="80000"/>
                </a:srgbClr>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b="def" i="def"/>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549400" y="4292600"/>
            <a:ext cx="21285200" cy="3200400"/>
          </a:xfrm>
          <a:prstGeom prst="rect">
            <a:avLst/>
          </a:prstGeom>
        </p:spPr>
        <p:txBody>
          <a:bodyPr anchor="b"/>
          <a:lstStyle/>
          <a:p>
            <a:pPr/>
            <a:r>
              <a:t>Title Text</a:t>
            </a:r>
          </a:p>
        </p:txBody>
      </p:sp>
      <p:sp>
        <p:nvSpPr>
          <p:cNvPr id="12" name="Body Level One…"/>
          <p:cNvSpPr txBox="1"/>
          <p:nvPr>
            <p:ph type="body" sz="quarter" idx="1"/>
          </p:nvPr>
        </p:nvSpPr>
        <p:spPr>
          <a:xfrm>
            <a:off x="1549400" y="7467600"/>
            <a:ext cx="21285200" cy="18161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21"/>
          </p:nvPr>
        </p:nvSpPr>
        <p:spPr>
          <a:xfrm>
            <a:off x="784225" y="-1331384"/>
            <a:ext cx="9017000" cy="12022668"/>
          </a:xfrm>
          <a:prstGeom prst="rect">
            <a:avLst/>
          </a:prstGeom>
          <a:ln w="9525">
            <a:round/>
          </a:ln>
        </p:spPr>
        <p:txBody>
          <a:bodyPr lIns="91439" tIns="45719" rIns="91439" bIns="45719" anchor="t">
            <a:noAutofit/>
          </a:bodyPr>
          <a:lstStyle/>
          <a:p>
            <a:pPr/>
          </a:p>
        </p:txBody>
      </p:sp>
      <p:sp>
        <p:nvSpPr>
          <p:cNvPr id="21" name="Image"/>
          <p:cNvSpPr/>
          <p:nvPr>
            <p:ph type="pic" sz="half" idx="22"/>
          </p:nvPr>
        </p:nvSpPr>
        <p:spPr>
          <a:xfrm>
            <a:off x="9952677" y="755650"/>
            <a:ext cx="14051536" cy="8876438"/>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1549400" y="10033000"/>
            <a:ext cx="21285200" cy="1663700"/>
          </a:xfrm>
          <a:prstGeom prst="rect">
            <a:avLst/>
          </a:prstGeom>
          <a:effectLst/>
        </p:spPr>
        <p:txBody>
          <a:bodyPr anchor="b"/>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23" name="Body Level One…"/>
          <p:cNvSpPr txBox="1"/>
          <p:nvPr>
            <p:ph type="body" sz="quarter" idx="1"/>
          </p:nvPr>
        </p:nvSpPr>
        <p:spPr>
          <a:xfrm>
            <a:off x="1549400" y="11684000"/>
            <a:ext cx="21285200" cy="1244600"/>
          </a:xfrm>
          <a:prstGeom prst="rect">
            <a:avLst/>
          </a:prstGeom>
        </p:spPr>
        <p:txBody>
          <a:bodyPr anchor="t"/>
          <a:lstStyle>
            <a:lvl1pPr marL="0" indent="0" algn="ctr">
              <a:spcBef>
                <a:spcPts val="0"/>
              </a:spcBef>
              <a:buSzTx/>
              <a:buNone/>
              <a:defRPr i="1" sz="66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1pPr>
            <a:lvl2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2pPr>
            <a:lvl3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3pPr>
            <a:lvl4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4pPr>
            <a:lvl5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21"/>
          </p:nvPr>
        </p:nvSpPr>
        <p:spPr>
          <a:xfrm>
            <a:off x="14230563" y="1443103"/>
            <a:ext cx="8136471" cy="10848627"/>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1549400" y="2120900"/>
            <a:ext cx="10972800" cy="5130800"/>
          </a:xfrm>
          <a:prstGeom prst="rect">
            <a:avLst/>
          </a:prstGeom>
        </p:spPr>
        <p:txBody>
          <a:bodyPr anchor="b"/>
          <a:lstStyle/>
          <a:p>
            <a:pPr/>
            <a:r>
              <a:t>Title Text</a:t>
            </a:r>
          </a:p>
        </p:txBody>
      </p:sp>
      <p:sp>
        <p:nvSpPr>
          <p:cNvPr id="41" name="Body Level One…"/>
          <p:cNvSpPr txBox="1"/>
          <p:nvPr>
            <p:ph type="body" sz="quarter" idx="1"/>
          </p:nvPr>
        </p:nvSpPr>
        <p:spPr>
          <a:xfrm>
            <a:off x="1549400" y="7239000"/>
            <a:ext cx="10972800" cy="44069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8" name="Body Level One…"/>
          <p:cNvSpPr txBox="1"/>
          <p:nvPr>
            <p:ph type="body" idx="1"/>
          </p:nvPr>
        </p:nvSpPr>
        <p:spPr>
          <a:xfrm>
            <a:off x="1549400" y="3810000"/>
            <a:ext cx="21285200" cy="87503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half" idx="21"/>
          </p:nvPr>
        </p:nvSpPr>
        <p:spPr>
          <a:xfrm>
            <a:off x="13993812" y="1918723"/>
            <a:ext cx="8486777" cy="11315701"/>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68" name="Body Level One…"/>
          <p:cNvSpPr txBox="1"/>
          <p:nvPr>
            <p:ph type="body" sz="half" idx="1"/>
          </p:nvPr>
        </p:nvSpPr>
        <p:spPr>
          <a:xfrm>
            <a:off x="1524000" y="3898900"/>
            <a:ext cx="10172700" cy="8750300"/>
          </a:xfrm>
          <a:prstGeom prst="rect">
            <a:avLst/>
          </a:prstGeom>
        </p:spPr>
        <p:txBody>
          <a:bodyPr/>
          <a:lstStyle>
            <a:lvl1pPr marL="520700" indent="-520700">
              <a:spcBef>
                <a:spcPts val="5100"/>
              </a:spcBef>
              <a:buBlip>
                <a:blip r:embed="rId3"/>
              </a:buBlip>
              <a:defRPr sz="4400"/>
            </a:lvl1pPr>
            <a:lvl2pPr marL="1041400" indent="-520700">
              <a:spcBef>
                <a:spcPts val="5100"/>
              </a:spcBef>
              <a:buBlip>
                <a:blip r:embed="rId3"/>
              </a:buBlip>
              <a:defRPr sz="4400"/>
            </a:lvl2pPr>
            <a:lvl3pPr marL="1562100" indent="-520700">
              <a:spcBef>
                <a:spcPts val="5100"/>
              </a:spcBef>
              <a:buBlip>
                <a:blip r:embed="rId3"/>
              </a:buBlip>
              <a:defRPr sz="4400"/>
            </a:lvl3pPr>
            <a:lvl4pPr marL="2082800" indent="-520700">
              <a:spcBef>
                <a:spcPts val="5100"/>
              </a:spcBef>
              <a:buBlip>
                <a:blip r:embed="rId3"/>
              </a:buBlip>
              <a:defRPr sz="4400"/>
            </a:lvl4pPr>
            <a:lvl5pPr marL="2603500" indent="-520700">
              <a:spcBef>
                <a:spcPts val="5100"/>
              </a:spcBef>
              <a:buBlip>
                <a:blip r:embed="rId3"/>
              </a:buBlip>
              <a:defRPr sz="44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pic>
        <p:nvPicPr>
          <p:cNvPr id="84" name="embossed_background_hd.jpeg" descr="embossed_background_hd.jpeg"/>
          <p:cNvPicPr>
            <a:picLocks noChangeAspect="1"/>
          </p:cNvPicPr>
          <p:nvPr/>
        </p:nvPicPr>
        <p:blipFill>
          <a:blip r:embed="rId2">
            <a:extLst/>
          </a:blip>
          <a:stretch>
            <a:fillRect/>
          </a:stretch>
        </p:blipFill>
        <p:spPr>
          <a:xfrm>
            <a:off x="1016000" y="1054100"/>
            <a:ext cx="22352000" cy="11595100"/>
          </a:xfrm>
          <a:prstGeom prst="rect">
            <a:avLst/>
          </a:prstGeom>
          <a:ln w="12700">
            <a:miter lim="400000"/>
          </a:ln>
        </p:spPr>
      </p:pic>
      <p:sp>
        <p:nvSpPr>
          <p:cNvPr id="85" name="Image"/>
          <p:cNvSpPr/>
          <p:nvPr>
            <p:ph type="pic" sz="half" idx="21"/>
          </p:nvPr>
        </p:nvSpPr>
        <p:spPr>
          <a:xfrm>
            <a:off x="12814300" y="5003800"/>
            <a:ext cx="10185400" cy="7530467"/>
          </a:xfrm>
          <a:prstGeom prst="rect">
            <a:avLst/>
          </a:prstGeom>
          <a:ln w="9525">
            <a:round/>
          </a:ln>
        </p:spPr>
        <p:txBody>
          <a:bodyPr lIns="91439" tIns="45719" rIns="91439" bIns="45719" anchor="t">
            <a:noAutofit/>
          </a:bodyPr>
          <a:lstStyle/>
          <a:p>
            <a:pPr/>
          </a:p>
        </p:txBody>
      </p:sp>
      <p:sp>
        <p:nvSpPr>
          <p:cNvPr id="86" name="Image"/>
          <p:cNvSpPr/>
          <p:nvPr>
            <p:ph type="pic" sz="half" idx="22"/>
          </p:nvPr>
        </p:nvSpPr>
        <p:spPr>
          <a:xfrm>
            <a:off x="12812117" y="55033"/>
            <a:ext cx="10202334" cy="6798734"/>
          </a:xfrm>
          <a:prstGeom prst="rect">
            <a:avLst/>
          </a:prstGeom>
          <a:ln w="9525">
            <a:round/>
          </a:ln>
        </p:spPr>
        <p:txBody>
          <a:bodyPr lIns="91439" tIns="45719" rIns="91439" bIns="45719" anchor="t">
            <a:noAutofit/>
          </a:bodyPr>
          <a:lstStyle/>
          <a:p>
            <a:pPr/>
          </a:p>
        </p:txBody>
      </p:sp>
      <p:sp>
        <p:nvSpPr>
          <p:cNvPr id="87" name="Image"/>
          <p:cNvSpPr/>
          <p:nvPr>
            <p:ph type="pic" idx="23"/>
          </p:nvPr>
        </p:nvSpPr>
        <p:spPr>
          <a:xfrm>
            <a:off x="1383287" y="-835415"/>
            <a:ext cx="11181647" cy="15476414"/>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21"/>
          </p:nvPr>
        </p:nvSpPr>
        <p:spPr>
          <a:xfrm>
            <a:off x="2387600" y="8991600"/>
            <a:ext cx="19634200" cy="647700"/>
          </a:xfrm>
          <a:prstGeom prst="rect">
            <a:avLst/>
          </a:prstGeom>
        </p:spPr>
        <p:txBody>
          <a:bodyPr>
            <a:spAutoFit/>
          </a:bodyPr>
          <a:lstStyle>
            <a:lvl1pPr marL="0" indent="0" algn="ctr">
              <a:lnSpc>
                <a:spcPct val="100000"/>
              </a:lnSpc>
              <a:spcBef>
                <a:spcPts val="0"/>
              </a:spcBef>
              <a:buSzTx/>
              <a:buNone/>
              <a:defRPr i="1" sz="3800"/>
            </a:lvl1pPr>
          </a:lstStyle>
          <a:p>
            <a:pPr/>
            <a:r>
              <a:t>-Johnny Appleseed</a:t>
            </a:r>
          </a:p>
        </p:txBody>
      </p:sp>
      <p:sp>
        <p:nvSpPr>
          <p:cNvPr id="96" name="“Type a quote here.”"/>
          <p:cNvSpPr txBox="1"/>
          <p:nvPr>
            <p:ph type="body" sz="quarter" idx="22"/>
          </p:nvPr>
        </p:nvSpPr>
        <p:spPr>
          <a:xfrm>
            <a:off x="2387600" y="6108700"/>
            <a:ext cx="19621500" cy="736600"/>
          </a:xfrm>
          <a:prstGeom prst="rect">
            <a:avLst/>
          </a:prstGeom>
        </p:spPr>
        <p:txBody>
          <a:bodyPr>
            <a:spAutoFit/>
          </a:bodyPr>
          <a:lstStyle>
            <a:lvl1pPr marL="0" indent="0" algn="ctr">
              <a:lnSpc>
                <a:spcPct val="155000"/>
              </a:lnSpc>
              <a:spcBef>
                <a:spcPts val="3400"/>
              </a:spcBef>
              <a:buSzTx/>
              <a:buNone/>
              <a:defRPr sz="4400"/>
            </a:lvl1pPr>
          </a:lstStyle>
          <a:p>
            <a:pPr/>
            <a:r>
              <a:t>“Type a quote here.”</a:t>
            </a:r>
          </a:p>
        </p:txBody>
      </p:sp>
      <p:sp>
        <p:nvSpPr>
          <p:cNvPr id="9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4" name="Image"/>
          <p:cNvSpPr/>
          <p:nvPr>
            <p:ph type="pic" idx="21"/>
          </p:nvPr>
        </p:nvSpPr>
        <p:spPr>
          <a:xfrm>
            <a:off x="0" y="-4064000"/>
            <a:ext cx="24384000" cy="1802805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549400" y="5257800"/>
            <a:ext cx="21285200" cy="3200400"/>
          </a:xfrm>
          <a:prstGeom prst="rect">
            <a:avLst/>
          </a:prstGeom>
          <a:ln w="12700">
            <a:miter lim="400000"/>
          </a:ln>
          <a:effectLst>
            <a:outerShdw sx="100000" sy="100000" kx="0" ky="0" algn="b" rotWithShape="0" blurRad="25400" dist="12700" dir="5400000">
              <a:srgbClr val="FFFFFF"/>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549400" y="1155700"/>
            <a:ext cx="21285200" cy="1139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01500" y="12649200"/>
            <a:ext cx="419100" cy="508000"/>
          </a:xfrm>
          <a:prstGeom prst="rect">
            <a:avLst/>
          </a:prstGeom>
          <a:ln w="12700">
            <a:miter lim="400000"/>
          </a:ln>
          <a:effectLst>
            <a:outerShdw sx="100000" sy="100000" kx="0" ky="0" algn="b" rotWithShape="0" blurRad="12700" dist="12700" dir="5400000">
              <a:srgbClr val="FFFFFF">
                <a:alpha val="20000"/>
              </a:srgbClr>
            </a:outerShdw>
          </a:effectLst>
        </p:spPr>
        <p:txBody>
          <a:bodyPr wrap="none" lIns="50800" tIns="50800" rIns="50800" bIns="50800">
            <a:spAutoFit/>
          </a:bodyPr>
          <a:lstStyle>
            <a:lvl1pPr>
              <a:lnSpc>
                <a:spcPct val="100000"/>
              </a:lnSpc>
              <a:defRPr sz="2400">
                <a:latin typeface="Palatino"/>
                <a:ea typeface="Palatino"/>
                <a:cs typeface="Palatino"/>
                <a:sym typeface="Palatino"/>
              </a:defRPr>
            </a:lvl1pPr>
          </a:lstStyle>
          <a:p>
            <a:pPr>
              <a:defRPr>
                <a:effectLst/>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1pPr>
      <a:lvl2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2pPr>
      <a:lvl3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3pPr>
      <a:lvl4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4pPr>
      <a:lvl5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5pPr>
      <a:lvl6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6pPr>
      <a:lvl7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7pPr>
      <a:lvl8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8pPr>
      <a:lvl9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9pPr>
    </p:titleStyle>
    <p:bodyStyle>
      <a:lvl1pPr marL="609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1219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1828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2438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30480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3657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4267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4876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5486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hyperlink" Target="https://sanskritclassics.com/about_OK.html" TargetMode="External"/><Relationship Id="rId4" Type="http://schemas.openxmlformats.org/officeDocument/2006/relationships/hyperlink" Target="https://www.yogapedia.com/definition/5022/kriya" TargetMode="External"/><Relationship Id="rId5" Type="http://schemas.openxmlformats.org/officeDocument/2006/relationships/hyperlink" Target="https://elemental.yoga/blog/2018/6/9/what-is-kriya" TargetMode="External"/><Relationship Id="rId6" Type="http://schemas.openxmlformats.org/officeDocument/2006/relationships/hyperlink" Target="https://kundalinisymptoms.com/info/kriyas/"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Week 4"/>
          <p:cNvSpPr txBox="1"/>
          <p:nvPr>
            <p:ph type="ctrTitle"/>
          </p:nvPr>
        </p:nvSpPr>
        <p:spPr>
          <a:prstGeom prst="rect">
            <a:avLst/>
          </a:prstGeom>
        </p:spPr>
        <p:txBody>
          <a:bodyPr/>
          <a:lstStyle/>
          <a:p>
            <a:pPr/>
            <a:r>
              <a:t>Week 4</a:t>
            </a:r>
          </a:p>
        </p:txBody>
      </p:sp>
      <p:sp>
        <p:nvSpPr>
          <p:cNvPr id="122" name="Recovering a Sense of Integrity"/>
          <p:cNvSpPr txBox="1"/>
          <p:nvPr>
            <p:ph type="subTitle" sz="quarter" idx="1"/>
          </p:nvPr>
        </p:nvSpPr>
        <p:spPr>
          <a:prstGeom prst="rect">
            <a:avLst/>
          </a:prstGeom>
        </p:spPr>
        <p:txBody>
          <a:bodyPr/>
          <a:lstStyle/>
          <a:p>
            <a:pPr/>
            <a:r>
              <a:t>Recovering a Sense of Integrity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honest changes"/>
          <p:cNvSpPr txBox="1"/>
          <p:nvPr>
            <p:ph type="title"/>
          </p:nvPr>
        </p:nvSpPr>
        <p:spPr>
          <a:prstGeom prst="rect">
            <a:avLst/>
          </a:prstGeom>
        </p:spPr>
        <p:txBody>
          <a:bodyPr/>
          <a:lstStyle/>
          <a:p>
            <a:pPr/>
            <a:r>
              <a:t>honest changes</a:t>
            </a:r>
          </a:p>
        </p:txBody>
      </p:sp>
      <p:sp>
        <p:nvSpPr>
          <p:cNvPr id="125" name="“Working with the morning pages, we begin to sort through the differences between our real feelings, which are often secret, and our official feelings, those on the record for public display.”…"/>
          <p:cNvSpPr txBox="1"/>
          <p:nvPr>
            <p:ph type="body" idx="1"/>
          </p:nvPr>
        </p:nvSpPr>
        <p:spPr>
          <a:prstGeom prst="rect">
            <a:avLst/>
          </a:prstGeom>
        </p:spPr>
        <p:txBody>
          <a:bodyPr/>
          <a:lstStyle/>
          <a:p>
            <a:pPr marL="469391" indent="-469391" defTabSz="635634">
              <a:spcBef>
                <a:spcPts val="5600"/>
              </a:spcBef>
              <a:buBlip>
                <a:blip r:embed="rId2"/>
              </a:buBlip>
              <a:defRPr sz="3850">
                <a:effectLst>
                  <a:outerShdw sx="100000" sy="100000" kx="0" ky="0" algn="b" rotWithShape="0" blurRad="19558" dist="9779" dir="0">
                    <a:srgbClr val="FFFFFF">
                      <a:alpha val="45000"/>
                    </a:srgbClr>
                  </a:outerShdw>
                </a:effectLst>
              </a:defRPr>
            </a:pPr>
            <a:r>
              <a:t>“Working with the morning pages, we begin to sort through the differences between our </a:t>
            </a:r>
            <a:r>
              <a:rPr i="1"/>
              <a:t>real </a:t>
            </a:r>
            <a:r>
              <a:t>feelings, which are often secret, and our </a:t>
            </a:r>
            <a:r>
              <a:rPr i="1"/>
              <a:t>official </a:t>
            </a:r>
            <a:r>
              <a:t>feelings, those on the record for public display.” </a:t>
            </a:r>
          </a:p>
          <a:p>
            <a:pPr marL="469391" indent="-469391" defTabSz="635634">
              <a:spcBef>
                <a:spcPts val="5600"/>
              </a:spcBef>
              <a:buBlip>
                <a:blip r:embed="rId2"/>
              </a:buBlip>
              <a:defRPr sz="3850">
                <a:effectLst>
                  <a:outerShdw sx="100000" sy="100000" kx="0" ky="0" algn="b" rotWithShape="0" blurRad="19558" dist="9779" dir="0">
                    <a:srgbClr val="FFFFFF">
                      <a:alpha val="45000"/>
                    </a:srgbClr>
                  </a:outerShdw>
                </a:effectLst>
              </a:defRPr>
            </a:pPr>
            <a:r>
              <a:t>Public feelings = “I feel okay”, “It’s okay” → “At the root of a successful creative recovery is the commitment to puncture our denial, to stop saying “it’s okay” when it fact it’s something else. The morning pages press us to answer what else.” </a:t>
            </a:r>
          </a:p>
          <a:p>
            <a:pPr marL="469391" indent="-469391" defTabSz="635634">
              <a:spcBef>
                <a:spcPts val="5600"/>
              </a:spcBef>
              <a:buBlip>
                <a:blip r:embed="rId2"/>
              </a:buBlip>
              <a:defRPr sz="3850">
                <a:effectLst>
                  <a:outerShdw sx="100000" sy="100000" kx="0" ky="0" algn="b" rotWithShape="0" blurRad="19558" dist="9779" dir="0">
                    <a:srgbClr val="FFFFFF">
                      <a:alpha val="45000"/>
                    </a:srgbClr>
                  </a:outerShdw>
                </a:effectLst>
              </a:defRPr>
            </a:pPr>
            <a:r>
              <a:t>Not doing morning pages: not facing what you need to face → “I was to crabby to write them” v “I didn’t write them so I am crabby.” </a:t>
            </a:r>
          </a:p>
          <a:p>
            <a:pPr marL="469391" indent="-469391" defTabSz="635634">
              <a:spcBef>
                <a:spcPts val="5600"/>
              </a:spcBef>
              <a:buBlip>
                <a:blip r:embed="rId2"/>
              </a:buBlip>
              <a:defRPr sz="3850">
                <a:effectLst>
                  <a:outerShdw sx="100000" sy="100000" kx="0" ky="0" algn="b" rotWithShape="0" blurRad="19558" dist="9779" dir="0">
                    <a:srgbClr val="FFFFFF">
                      <a:alpha val="45000"/>
                    </a:srgbClr>
                  </a:outerShdw>
                </a:effectLst>
              </a:defRPr>
            </a:pPr>
            <a:r>
              <a:t>“Over any considerable period of time, the morning pages perform spiritual chiropractic. They realign our values.”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honest changes"/>
          <p:cNvSpPr txBox="1"/>
          <p:nvPr>
            <p:ph type="title"/>
          </p:nvPr>
        </p:nvSpPr>
        <p:spPr>
          <a:prstGeom prst="rect">
            <a:avLst/>
          </a:prstGeom>
        </p:spPr>
        <p:txBody>
          <a:bodyPr/>
          <a:lstStyle/>
          <a:p>
            <a:pPr/>
            <a:r>
              <a:t>honest changes</a:t>
            </a:r>
          </a:p>
        </p:txBody>
      </p:sp>
      <p:sp>
        <p:nvSpPr>
          <p:cNvPr id="128" name="Morning pages show us “I, myself, feel this way… and that way… and this way… No else need agree with me, but this is what I feel.”…"/>
          <p:cNvSpPr txBox="1"/>
          <p:nvPr>
            <p:ph type="body" idx="1"/>
          </p:nvPr>
        </p:nvSpPr>
        <p:spPr>
          <a:prstGeom prst="rect">
            <a:avLst/>
          </a:prstGeom>
        </p:spPr>
        <p:txBody>
          <a:bodyPr/>
          <a:lstStyle/>
          <a:p>
            <a:pPr>
              <a:buBlip>
                <a:blip r:embed="rId2"/>
              </a:buBlip>
            </a:pPr>
            <a:r>
              <a:t>Morning pages show us “I, myself, feel this way… and that way… and this way… No else need agree with me, but this is what </a:t>
            </a:r>
            <a:r>
              <a:rPr i="1"/>
              <a:t>I</a:t>
            </a:r>
            <a:r>
              <a:t> feel.” </a:t>
            </a:r>
          </a:p>
          <a:p>
            <a:pPr>
              <a:buBlip>
                <a:blip r:embed="rId2"/>
              </a:buBlip>
            </a:pPr>
            <a:r>
              <a:t>Resistance to what the pages are telling us.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kriya"/>
          <p:cNvSpPr txBox="1"/>
          <p:nvPr>
            <p:ph type="title"/>
          </p:nvPr>
        </p:nvSpPr>
        <p:spPr>
          <a:prstGeom prst="rect">
            <a:avLst/>
          </a:prstGeom>
        </p:spPr>
        <p:txBody>
          <a:bodyPr/>
          <a:lstStyle/>
          <a:p>
            <a:pPr/>
            <a:r>
              <a:t>kriya</a:t>
            </a:r>
          </a:p>
        </p:txBody>
      </p:sp>
      <p:sp>
        <p:nvSpPr>
          <p:cNvPr id="131" name="“a Sanskrit word meaning a spiritual emergency or surrender… Perhaps they should be spelled crias because they are cries of the soul as it wrung through changes.”…"/>
          <p:cNvSpPr txBox="1"/>
          <p:nvPr>
            <p:ph type="body" idx="1"/>
          </p:nvPr>
        </p:nvSpPr>
        <p:spPr>
          <a:prstGeom prst="rect">
            <a:avLst/>
          </a:prstGeom>
        </p:spPr>
        <p:txBody>
          <a:bodyPr/>
          <a:lstStyle/>
          <a:p>
            <a:pPr marL="505968" indent="-505968" defTabSz="685165">
              <a:spcBef>
                <a:spcPts val="6000"/>
              </a:spcBef>
              <a:buBlip>
                <a:blip r:embed="rId2"/>
              </a:buBlip>
              <a:defRPr sz="4150">
                <a:effectLst>
                  <a:outerShdw sx="100000" sy="100000" kx="0" ky="0" algn="b" rotWithShape="0" blurRad="21082" dist="10541" dir="0">
                    <a:srgbClr val="FFFFFF">
                      <a:alpha val="45000"/>
                    </a:srgbClr>
                  </a:outerShdw>
                </a:effectLst>
              </a:defRPr>
            </a:pPr>
            <a:r>
              <a:t>“a Sanskrit word meaning a spiritual emergency or surrender… Perhaps they should be spelled </a:t>
            </a:r>
            <a:r>
              <a:rPr i="1"/>
              <a:t>crias</a:t>
            </a:r>
            <a:r>
              <a:t> because they are cries of the soul as it wrung through changes.” </a:t>
            </a:r>
          </a:p>
          <a:p>
            <a:pPr marL="505968" indent="-505968" defTabSz="685165">
              <a:spcBef>
                <a:spcPts val="6000"/>
              </a:spcBef>
              <a:buBlip>
                <a:blip r:embed="rId2"/>
              </a:buBlip>
              <a:defRPr sz="4150">
                <a:effectLst>
                  <a:outerShdw sx="100000" sy="100000" kx="0" ky="0" algn="b" rotWithShape="0" blurRad="21082" dist="10541" dir="0">
                    <a:srgbClr val="FFFFFF">
                      <a:alpha val="45000"/>
                    </a:srgbClr>
                  </a:outerShdw>
                </a:effectLst>
              </a:defRPr>
            </a:pPr>
            <a:r>
              <a:t>“Be prepared for bursts of tears and of laughter. A certain giddiness may accompany sudden stabs of loss. Think of yourself as an accident victim walking away from the crash: your old life has crashed and burned; your new life isn’t apparent yet. You may feel yourself to be temporarily without a vehicle. Just keep walking. If this description sounds dramatic, it is only to prepare you for possible emotional pyrotechnics.” </a:t>
            </a:r>
          </a:p>
          <a:p>
            <a:pPr marL="505968" indent="-505968" defTabSz="685165">
              <a:spcBef>
                <a:spcPts val="6000"/>
              </a:spcBef>
              <a:buBlip>
                <a:blip r:embed="rId2"/>
              </a:buBlip>
              <a:defRPr sz="4150">
                <a:effectLst>
                  <a:outerShdw sx="100000" sy="100000" kx="0" ky="0" algn="b" rotWithShape="0" blurRad="21082" dist="10541" dir="0">
                    <a:srgbClr val="FFFFFF">
                      <a:alpha val="45000"/>
                    </a:srgbClr>
                  </a:outerShdw>
                </a:effectLst>
              </a:defRPr>
            </a:pPr>
            <a:r>
              <a:t>“It is important to know that matter which form your growth takes, there is another kind of change, slower and more subtle, accumulating daily whether you sense its presence or not.”</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what does “Kriya” mean"/>
          <p:cNvSpPr txBox="1"/>
          <p:nvPr>
            <p:ph type="title"/>
          </p:nvPr>
        </p:nvSpPr>
        <p:spPr>
          <a:prstGeom prst="rect">
            <a:avLst/>
          </a:prstGeom>
        </p:spPr>
        <p:txBody>
          <a:bodyPr/>
          <a:lstStyle/>
          <a:p>
            <a:pPr/>
            <a:r>
              <a:t>what does “Kriya” mean</a:t>
            </a:r>
          </a:p>
        </p:txBody>
      </p:sp>
      <p:sp>
        <p:nvSpPr>
          <p:cNvPr id="134" name="“The Sanskrit root ‘kri’ means ‘action’ or ‘effort.’ And ‘ya’ is the Atman or soul. So its literal translation is some sort of action or effort involving your transcendental Self. “…"/>
          <p:cNvSpPr txBox="1"/>
          <p:nvPr>
            <p:ph type="body" idx="1"/>
          </p:nvPr>
        </p:nvSpPr>
        <p:spPr>
          <a:prstGeom prst="rect">
            <a:avLst/>
          </a:prstGeom>
        </p:spPr>
        <p:txBody>
          <a:bodyPr/>
          <a:lstStyle/>
          <a:p>
            <a:pPr marL="445008" indent="-445008" defTabSz="602615">
              <a:spcBef>
                <a:spcPts val="5300"/>
              </a:spcBef>
              <a:buBlip>
                <a:blip r:embed="rId2"/>
              </a:buBlip>
              <a:defRPr sz="3650">
                <a:effectLst>
                  <a:outerShdw sx="100000" sy="100000" kx="0" ky="0" algn="b" rotWithShape="0" blurRad="18542" dist="9271" dir="0">
                    <a:srgbClr val="FFFFFF">
                      <a:alpha val="45000"/>
                    </a:srgbClr>
                  </a:outerShdw>
                </a:effectLst>
              </a:defRPr>
            </a:pPr>
            <a:r>
              <a:t>“The Sanskrit root ‘kri’ means ‘action’ or ‘effort.’ And ‘ya’ is the Atman or soul. So its literal translation is some sort of action or effort involving your transcendental Self. “</a:t>
            </a:r>
          </a:p>
          <a:p>
            <a:pPr marL="445008" indent="-445008" defTabSz="602615">
              <a:spcBef>
                <a:spcPts val="5300"/>
              </a:spcBef>
              <a:buBlip>
                <a:blip r:embed="rId2"/>
              </a:buBlip>
              <a:defRPr sz="3650">
                <a:effectLst>
                  <a:outerShdw sx="100000" sy="100000" kx="0" ky="0" algn="b" rotWithShape="0" blurRad="18542" dist="9271" dir="0">
                    <a:srgbClr val="FFFFFF">
                      <a:alpha val="45000"/>
                    </a:srgbClr>
                  </a:outerShdw>
                </a:effectLst>
              </a:defRPr>
            </a:pPr>
            <a:r>
              <a:t>“Kriyas are involuntary movements that can occur during or outside meditation in the process of a spiritual awakening.” </a:t>
            </a:r>
          </a:p>
          <a:p>
            <a:pPr marL="445008" indent="-445008" defTabSz="602615">
              <a:spcBef>
                <a:spcPts val="5300"/>
              </a:spcBef>
              <a:buBlip>
                <a:blip r:embed="rId2"/>
              </a:buBlip>
              <a:defRPr sz="3650">
                <a:effectLst>
                  <a:outerShdw sx="100000" sy="100000" kx="0" ky="0" algn="b" rotWithShape="0" blurRad="18542" dist="9271" dir="0">
                    <a:srgbClr val="FFFFFF">
                      <a:alpha val="45000"/>
                    </a:srgbClr>
                  </a:outerShdw>
                </a:effectLst>
              </a:defRPr>
            </a:pPr>
            <a:r>
              <a:t>“The Sanskrit root verb </a:t>
            </a:r>
            <a:r>
              <a:rPr i="1"/>
              <a:t>Kri</a:t>
            </a:r>
            <a:r>
              <a:t> means “to do,” that is, “action.” The word </a:t>
            </a:r>
            <a:r>
              <a:rPr i="1"/>
              <a:t>Kriya </a:t>
            </a:r>
            <a:r>
              <a:t>is derived from the root verb </a:t>
            </a:r>
            <a:r>
              <a:rPr i="1"/>
              <a:t>Kri. </a:t>
            </a:r>
            <a:r>
              <a:t>Hence </a:t>
            </a:r>
            <a:r>
              <a:rPr i="1"/>
              <a:t>Kriya </a:t>
            </a:r>
            <a:r>
              <a:t>literally means “action” </a:t>
            </a:r>
          </a:p>
          <a:p>
            <a:pPr marL="0" indent="0" defTabSz="602615">
              <a:spcBef>
                <a:spcPts val="5300"/>
              </a:spcBef>
              <a:buSzTx/>
              <a:buNone/>
              <a:defRPr sz="2847">
                <a:effectLst>
                  <a:outerShdw sx="100000" sy="100000" kx="0" ky="0" algn="b" rotWithShape="0" blurRad="18542" dist="9271" dir="0">
                    <a:srgbClr val="FFFFFF">
                      <a:alpha val="45000"/>
                    </a:srgbClr>
                  </a:outerShdw>
                </a:effectLst>
              </a:defRPr>
            </a:pPr>
            <a:r>
              <a:t>Sources</a:t>
            </a:r>
            <a:br/>
            <a:r>
              <a:rPr u="sng">
                <a:hlinkClick r:id="rId3" invalidUrl="" action="" tgtFrame="" tooltip="" history="1" highlightClick="0" endSnd="0"/>
              </a:rPr>
              <a:t>https://sanskritclassics.com/about_OK.html</a:t>
            </a:r>
            <a:r>
              <a:t> </a:t>
            </a:r>
            <a:br/>
            <a:r>
              <a:rPr u="sng">
                <a:hlinkClick r:id="rId4" invalidUrl="" action="" tgtFrame="" tooltip="" history="1" highlightClick="0" endSnd="0"/>
              </a:rPr>
              <a:t>https://www.yogapedia.com/definition/5022/kriya</a:t>
            </a:r>
            <a:r>
              <a:t> </a:t>
            </a:r>
            <a:br/>
            <a:r>
              <a:rPr u="sng">
                <a:hlinkClick r:id="rId5" invalidUrl="" action="" tgtFrame="" tooltip="" history="1" highlightClick="0" endSnd="0"/>
              </a:rPr>
              <a:t>https://elemental.yoga/blog/2018/6/9/what-is-kriya</a:t>
            </a:r>
            <a:r>
              <a:t> </a:t>
            </a:r>
            <a:br/>
            <a:r>
              <a:rPr u="sng">
                <a:hlinkClick r:id="rId6" invalidUrl="" action="" tgtFrame="" tooltip="" history="1" highlightClick="0" endSnd="0"/>
              </a:rPr>
              <a:t>https://kundalinisymptoms.com/info/kriyas/</a:t>
            </a:r>
            <a:r>
              <a:t> </a:t>
            </a:r>
            <a:br/>
            <a:r>
              <a:t>https://www.wisdomlib.org/definition/kriya</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what is kriya?"/>
          <p:cNvSpPr txBox="1"/>
          <p:nvPr>
            <p:ph type="ctrTitle"/>
          </p:nvPr>
        </p:nvSpPr>
        <p:spPr>
          <a:prstGeom prst="rect">
            <a:avLst/>
          </a:prstGeom>
        </p:spPr>
        <p:txBody>
          <a:bodyPr/>
          <a:lstStyle/>
          <a:p>
            <a:pPr/>
            <a:r>
              <a:t>what is kriya?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affirmations"/>
          <p:cNvSpPr txBox="1"/>
          <p:nvPr>
            <p:ph type="title"/>
          </p:nvPr>
        </p:nvSpPr>
        <p:spPr>
          <a:prstGeom prst="rect">
            <a:avLst/>
          </a:prstGeom>
        </p:spPr>
        <p:txBody>
          <a:bodyPr/>
          <a:lstStyle/>
          <a:p>
            <a:pPr/>
            <a:r>
              <a:t>affirmations</a:t>
            </a:r>
          </a:p>
        </p:txBody>
      </p:sp>
      <p:sp>
        <p:nvSpPr>
          <p:cNvPr id="139" name="Continuing to work with affirmations…"/>
          <p:cNvSpPr txBox="1"/>
          <p:nvPr>
            <p:ph type="body" idx="1"/>
          </p:nvPr>
        </p:nvSpPr>
        <p:spPr>
          <a:prstGeom prst="rect">
            <a:avLst/>
          </a:prstGeom>
        </p:spPr>
        <p:txBody>
          <a:bodyPr/>
          <a:lstStyle/>
          <a:p>
            <a:pPr>
              <a:buBlip>
                <a:blip r:embed="rId2"/>
              </a:buBlip>
            </a:pPr>
            <a:r>
              <a:t>Continuing to work with affirmations</a:t>
            </a:r>
          </a:p>
          <a:p>
            <a:pPr lvl="2">
              <a:buBlip>
                <a:blip r:embed="rId2"/>
              </a:buBlip>
            </a:pPr>
            <a:r>
              <a:t>“I receive your good willingly” </a:t>
            </a:r>
          </a:p>
          <a:p>
            <a:pPr lvl="2">
              <a:buBlip>
                <a:blip r:embed="rId2"/>
              </a:buBlip>
            </a:pPr>
            <a:r>
              <a:t>“I trust my perceptions” </a:t>
            </a:r>
          </a:p>
          <a:p>
            <a:pPr lvl="2">
              <a:buBlip>
                <a:blip r:embed="rId2"/>
              </a:buBlip>
            </a:pPr>
            <a:r>
              <a:t>“A stronger and clearer me is emerging.” </a:t>
            </a:r>
          </a:p>
          <a:p>
            <a:pPr lvl="2">
              <a:buBlip>
                <a:blip r:embed="rId2"/>
              </a:buBlip>
            </a:pPr>
            <a:r>
              <a:t>“I recover and enjoy my identity.”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1" name="Untitled design.png" descr="Untitled design.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42" name="buried dreams"/>
          <p:cNvSpPr txBox="1"/>
          <p:nvPr>
            <p:ph type="title"/>
          </p:nvPr>
        </p:nvSpPr>
        <p:spPr>
          <a:prstGeom prst="rect">
            <a:avLst/>
          </a:prstGeom>
        </p:spPr>
        <p:txBody>
          <a:bodyPr/>
          <a:lstStyle/>
          <a:p>
            <a:pPr/>
            <a:r>
              <a:t>buried dreams</a:t>
            </a:r>
          </a:p>
        </p:txBody>
      </p:sp>
      <p:sp>
        <p:nvSpPr>
          <p:cNvPr id="143" name="5 hobbies that sound fun…"/>
          <p:cNvSpPr txBox="1"/>
          <p:nvPr>
            <p:ph type="body" sz="half" idx="1"/>
          </p:nvPr>
        </p:nvSpPr>
        <p:spPr>
          <a:prstGeom prst="rect">
            <a:avLst/>
          </a:prstGeom>
        </p:spPr>
        <p:txBody>
          <a:bodyPr/>
          <a:lstStyle/>
          <a:p>
            <a:pPr marL="758850" indent="-758850" defTabSz="800735">
              <a:spcBef>
                <a:spcPts val="4900"/>
              </a:spcBef>
              <a:buSzPct val="100000"/>
              <a:buAutoNum type="arabicPeriod" startAt="1"/>
              <a:defRPr sz="4268">
                <a:effectLst>
                  <a:outerShdw sx="100000" sy="100000" kx="0" ky="0" algn="b" rotWithShape="0" blurRad="24638" dist="12319" dir="0">
                    <a:srgbClr val="FFFFFF">
                      <a:alpha val="45000"/>
                    </a:srgbClr>
                  </a:outerShdw>
                </a:effectLst>
              </a:defRPr>
            </a:pPr>
            <a:r>
              <a:t>5 hobbies that sound fun</a:t>
            </a:r>
          </a:p>
          <a:p>
            <a:pPr marL="758850" indent="-758850" defTabSz="800735">
              <a:spcBef>
                <a:spcPts val="4900"/>
              </a:spcBef>
              <a:buSzPct val="100000"/>
              <a:buAutoNum type="arabicPeriod" startAt="1"/>
              <a:defRPr sz="4268">
                <a:effectLst>
                  <a:outerShdw sx="100000" sy="100000" kx="0" ky="0" algn="b" rotWithShape="0" blurRad="24638" dist="12319" dir="0">
                    <a:srgbClr val="FFFFFF">
                      <a:alpha val="45000"/>
                    </a:srgbClr>
                  </a:outerShdw>
                </a:effectLst>
              </a:defRPr>
            </a:pPr>
            <a:r>
              <a:t>5 classes that sound fun</a:t>
            </a:r>
          </a:p>
          <a:p>
            <a:pPr marL="758850" indent="-758850" defTabSz="800735">
              <a:spcBef>
                <a:spcPts val="4900"/>
              </a:spcBef>
              <a:buSzPct val="100000"/>
              <a:buAutoNum type="arabicPeriod" startAt="1"/>
              <a:defRPr sz="4268">
                <a:effectLst>
                  <a:outerShdw sx="100000" sy="100000" kx="0" ky="0" algn="b" rotWithShape="0" blurRad="24638" dist="12319" dir="0">
                    <a:srgbClr val="FFFFFF">
                      <a:alpha val="45000"/>
                    </a:srgbClr>
                  </a:outerShdw>
                </a:effectLst>
              </a:defRPr>
            </a:pPr>
            <a:r>
              <a:t>5 things you personally would </a:t>
            </a:r>
            <a:r>
              <a:rPr i="1"/>
              <a:t>never</a:t>
            </a:r>
            <a:r>
              <a:t> do that sound fun</a:t>
            </a:r>
          </a:p>
          <a:p>
            <a:pPr marL="758850" indent="-758850" defTabSz="800735">
              <a:spcBef>
                <a:spcPts val="4900"/>
              </a:spcBef>
              <a:buSzPct val="100000"/>
              <a:buAutoNum type="arabicPeriod" startAt="1"/>
              <a:defRPr sz="4268">
                <a:effectLst>
                  <a:outerShdw sx="100000" sy="100000" kx="0" ky="0" algn="b" rotWithShape="0" blurRad="24638" dist="12319" dir="0">
                    <a:srgbClr val="FFFFFF">
                      <a:alpha val="45000"/>
                    </a:srgbClr>
                  </a:outerShdw>
                </a:effectLst>
              </a:defRPr>
            </a:pPr>
            <a:r>
              <a:t>5 skills it would be fun to have</a:t>
            </a:r>
          </a:p>
          <a:p>
            <a:pPr marL="758850" indent="-758850" defTabSz="800735">
              <a:spcBef>
                <a:spcPts val="4900"/>
              </a:spcBef>
              <a:buSzPct val="100000"/>
              <a:buAutoNum type="arabicPeriod" startAt="1"/>
              <a:defRPr sz="4268">
                <a:effectLst>
                  <a:outerShdw sx="100000" sy="100000" kx="0" ky="0" algn="b" rotWithShape="0" blurRad="24638" dist="12319" dir="0">
                    <a:srgbClr val="FFFFFF">
                      <a:alpha val="45000"/>
                    </a:srgbClr>
                  </a:outerShdw>
                </a:effectLst>
              </a:defRPr>
            </a:pPr>
            <a:r>
              <a:t>5 things you used to enjoy doing</a:t>
            </a:r>
          </a:p>
          <a:p>
            <a:pPr marL="758850" indent="-758850" defTabSz="800735">
              <a:spcBef>
                <a:spcPts val="4900"/>
              </a:spcBef>
              <a:buSzPct val="100000"/>
              <a:buAutoNum type="arabicPeriod" startAt="1"/>
              <a:defRPr sz="4268">
                <a:effectLst>
                  <a:outerShdw sx="100000" sy="100000" kx="0" ky="0" algn="b" rotWithShape="0" blurRad="24638" dist="12319" dir="0">
                    <a:srgbClr val="FFFFFF">
                      <a:alpha val="45000"/>
                    </a:srgbClr>
                  </a:outerShdw>
                </a:effectLst>
              </a:defRPr>
            </a:pPr>
            <a:r>
              <a:t>5 silly things you would like to try once</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5" name="Untitled design (1).png" descr="Untitled design (1).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46" name="“No reading? That’s right: no reading.”…"/>
          <p:cNvSpPr txBox="1"/>
          <p:nvPr>
            <p:ph type="body" sz="half" idx="1"/>
          </p:nvPr>
        </p:nvSpPr>
        <p:spPr>
          <a:prstGeom prst="rect">
            <a:avLst/>
          </a:prstGeom>
        </p:spPr>
        <p:txBody>
          <a:bodyPr/>
          <a:lstStyle/>
          <a:p>
            <a:pPr marL="463295" indent="-463295" defTabSz="627379">
              <a:spcBef>
                <a:spcPts val="5500"/>
              </a:spcBef>
              <a:buBlip>
                <a:blip r:embed="rId3"/>
              </a:buBlip>
              <a:defRPr sz="3800">
                <a:effectLst>
                  <a:outerShdw sx="100000" sy="100000" kx="0" ky="0" algn="b" rotWithShape="0" blurRad="19304" dist="9652" dir="0">
                    <a:srgbClr val="FFFFFF">
                      <a:alpha val="45000"/>
                    </a:srgbClr>
                  </a:outerShdw>
                </a:effectLst>
              </a:defRPr>
            </a:pPr>
            <a:r>
              <a:t>“No reading? That’s right: no reading.”</a:t>
            </a:r>
          </a:p>
          <a:p>
            <a:pPr marL="463295" indent="-463295" defTabSz="627379">
              <a:spcBef>
                <a:spcPts val="5500"/>
              </a:spcBef>
              <a:buBlip>
                <a:blip r:embed="rId3"/>
              </a:buBlip>
              <a:defRPr sz="3800">
                <a:effectLst>
                  <a:outerShdw sx="100000" sy="100000" kx="0" ky="0" algn="b" rotWithShape="0" blurRad="19304" dist="9652" dir="0">
                    <a:srgbClr val="FFFFFF">
                      <a:alpha val="45000"/>
                    </a:srgbClr>
                  </a:outerShdw>
                </a:effectLst>
              </a:defRPr>
            </a:pPr>
            <a:r>
              <a:t>“Reading depravation is a very powerful tool — and a very frightening one.” </a:t>
            </a:r>
          </a:p>
          <a:p>
            <a:pPr marL="463295" indent="-463295" defTabSz="627379">
              <a:spcBef>
                <a:spcPts val="5500"/>
              </a:spcBef>
              <a:buBlip>
                <a:blip r:embed="rId3"/>
              </a:buBlip>
              <a:defRPr sz="3800">
                <a:effectLst>
                  <a:outerShdw sx="100000" sy="100000" kx="0" ky="0" algn="b" rotWithShape="0" blurRad="19304" dist="9652" dir="0">
                    <a:srgbClr val="FFFFFF">
                      <a:alpha val="45000"/>
                    </a:srgbClr>
                  </a:outerShdw>
                </a:effectLst>
              </a:defRPr>
            </a:pPr>
            <a:r>
              <a:t>“At least one student always explains to me— pointedly, in no uncertain terms—that he is or she is a very important and busy person with duties and obligations that include reading. This information is inevitably relayed in a withering tone that implies I am an idiot child, an artistic flake, unable to grasp the complexities of an adult’s life.” </a:t>
            </a:r>
          </a:p>
        </p:txBody>
      </p:sp>
      <p:sp>
        <p:nvSpPr>
          <p:cNvPr id="147" name="reading deprivation!"/>
          <p:cNvSpPr txBox="1"/>
          <p:nvPr>
            <p:ph type="title"/>
          </p:nvPr>
        </p:nvSpPr>
        <p:spPr>
          <a:prstGeom prst="rect">
            <a:avLst/>
          </a:prstGeom>
        </p:spPr>
        <p:txBody>
          <a:bodyPr/>
          <a:lstStyle/>
          <a:p>
            <a:pPr/>
            <a:r>
              <a:t>reading deprivation!</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things to do instead"/>
          <p:cNvSpPr txBox="1"/>
          <p:nvPr>
            <p:ph type="title"/>
          </p:nvPr>
        </p:nvSpPr>
        <p:spPr>
          <a:prstGeom prst="rect">
            <a:avLst/>
          </a:prstGeom>
        </p:spPr>
        <p:txBody>
          <a:bodyPr/>
          <a:lstStyle/>
          <a:p>
            <a:pPr/>
            <a:r>
              <a:t>things to do instead</a:t>
            </a:r>
          </a:p>
        </p:txBody>
      </p:sp>
      <p:sp>
        <p:nvSpPr>
          <p:cNvPr id="150" name="listen to music"/>
          <p:cNvSpPr txBox="1"/>
          <p:nvPr>
            <p:ph type="body" sz="quarter" idx="1"/>
          </p:nvPr>
        </p:nvSpPr>
        <p:spPr>
          <a:xfrm>
            <a:off x="1549400" y="11684000"/>
            <a:ext cx="3519702" cy="1244600"/>
          </a:xfrm>
          <a:prstGeom prst="rect">
            <a:avLst/>
          </a:prstGeom>
        </p:spPr>
        <p:txBody>
          <a:bodyPr/>
          <a:lstStyle>
            <a:lvl1pPr defTabSz="635634">
              <a:defRPr sz="5082">
                <a:effectLst>
                  <a:outerShdw sx="100000" sy="100000" kx="0" ky="0" algn="b" rotWithShape="0" blurRad="9779" dist="19558" dir="16200000">
                    <a:srgbClr val="000000">
                      <a:alpha val="30000"/>
                    </a:srgbClr>
                  </a:outerShdw>
                </a:effectLst>
              </a:defRPr>
            </a:lvl1pPr>
          </a:lstStyle>
          <a:p>
            <a:pPr/>
            <a:r>
              <a:t>listen to music</a:t>
            </a:r>
          </a:p>
        </p:txBody>
      </p:sp>
      <p:sp>
        <p:nvSpPr>
          <p:cNvPr id="151" name="make curtains"/>
          <p:cNvSpPr txBox="1"/>
          <p:nvPr/>
        </p:nvSpPr>
        <p:spPr>
          <a:xfrm>
            <a:off x="4038863" y="12484100"/>
            <a:ext cx="3519703" cy="124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635634">
              <a:defRPr i="1" sz="5082">
                <a:solidFill>
                  <a:schemeClr val="accent3">
                    <a:hueOff val="288578"/>
                    <a:satOff val="30944"/>
                    <a:lumOff val="14509"/>
                  </a:schemeClr>
                </a:solidFill>
                <a:effectLst>
                  <a:outerShdw sx="100000" sy="100000" kx="0" ky="0" algn="b" rotWithShape="0" blurRad="9779" dist="19558" dir="16200000">
                    <a:srgbClr val="000000">
                      <a:alpha val="30000"/>
                    </a:srgbClr>
                  </a:outerShdw>
                </a:effectLst>
                <a:latin typeface="Hoefler Text"/>
                <a:ea typeface="Hoefler Text"/>
                <a:cs typeface="Hoefler Text"/>
                <a:sym typeface="Hoefler Text"/>
              </a:defRPr>
            </a:lvl1pPr>
          </a:lstStyle>
          <a:p>
            <a:pPr/>
            <a:r>
              <a:t>make curtains</a:t>
            </a:r>
          </a:p>
        </p:txBody>
      </p:sp>
      <p:sp>
        <p:nvSpPr>
          <p:cNvPr id="152" name="sort closets"/>
          <p:cNvSpPr txBox="1"/>
          <p:nvPr/>
        </p:nvSpPr>
        <p:spPr>
          <a:xfrm>
            <a:off x="5600216" y="11436152"/>
            <a:ext cx="2924692" cy="9299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685165">
              <a:defRPr i="1" sz="5478">
                <a:solidFill>
                  <a:schemeClr val="accent3">
                    <a:hueOff val="288578"/>
                    <a:satOff val="30944"/>
                    <a:lumOff val="14509"/>
                  </a:schemeClr>
                </a:solidFill>
                <a:effectLst>
                  <a:outerShdw sx="100000" sy="100000" kx="0" ky="0" algn="b" rotWithShape="0" blurRad="10541" dist="21082" dir="16200000">
                    <a:srgbClr val="000000">
                      <a:alpha val="30000"/>
                    </a:srgbClr>
                  </a:outerShdw>
                </a:effectLst>
                <a:latin typeface="Hoefler Text"/>
                <a:ea typeface="Hoefler Text"/>
                <a:cs typeface="Hoefler Text"/>
                <a:sym typeface="Hoefler Text"/>
              </a:defRPr>
            </a:lvl1pPr>
          </a:lstStyle>
          <a:p>
            <a:pPr/>
            <a:r>
              <a:t>sort closets  </a:t>
            </a:r>
          </a:p>
        </p:txBody>
      </p:sp>
      <p:sp>
        <p:nvSpPr>
          <p:cNvPr id="153" name="write letters"/>
          <p:cNvSpPr txBox="1"/>
          <p:nvPr/>
        </p:nvSpPr>
        <p:spPr>
          <a:xfrm>
            <a:off x="8005305" y="12210017"/>
            <a:ext cx="2924693" cy="9299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602615">
              <a:defRPr i="1" sz="4818">
                <a:solidFill>
                  <a:schemeClr val="accent3">
                    <a:hueOff val="288578"/>
                    <a:satOff val="30944"/>
                    <a:lumOff val="14509"/>
                  </a:schemeClr>
                </a:solidFill>
                <a:effectLst>
                  <a:outerShdw sx="100000" sy="100000" kx="0" ky="0" algn="b" rotWithShape="0" blurRad="9271" dist="18542" dir="16200000">
                    <a:srgbClr val="000000">
                      <a:alpha val="30000"/>
                    </a:srgbClr>
                  </a:outerShdw>
                </a:effectLst>
                <a:latin typeface="Hoefler Text"/>
                <a:ea typeface="Hoefler Text"/>
                <a:cs typeface="Hoefler Text"/>
                <a:sym typeface="Hoefler Text"/>
              </a:defRPr>
            </a:lvl1pPr>
          </a:lstStyle>
          <a:p>
            <a:pPr/>
            <a:r>
              <a:t>write letters</a:t>
            </a:r>
          </a:p>
        </p:txBody>
      </p:sp>
      <p:sp>
        <p:nvSpPr>
          <p:cNvPr id="154" name="mend"/>
          <p:cNvSpPr txBox="1"/>
          <p:nvPr/>
        </p:nvSpPr>
        <p:spPr>
          <a:xfrm>
            <a:off x="10279880" y="12843259"/>
            <a:ext cx="2924692" cy="9299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685165">
              <a:defRPr i="1" sz="5478">
                <a:solidFill>
                  <a:schemeClr val="accent3">
                    <a:hueOff val="288578"/>
                    <a:satOff val="30944"/>
                    <a:lumOff val="14509"/>
                  </a:schemeClr>
                </a:solidFill>
                <a:effectLst>
                  <a:outerShdw sx="100000" sy="100000" kx="0" ky="0" algn="b" rotWithShape="0" blurRad="10541" dist="21082" dir="16200000">
                    <a:srgbClr val="000000">
                      <a:alpha val="30000"/>
                    </a:srgbClr>
                  </a:outerShdw>
                </a:effectLst>
                <a:latin typeface="Hoefler Text"/>
                <a:ea typeface="Hoefler Text"/>
                <a:cs typeface="Hoefler Text"/>
                <a:sym typeface="Hoefler Text"/>
              </a:defRPr>
            </a:lvl1pPr>
          </a:lstStyle>
          <a:p>
            <a:pPr/>
            <a:r>
              <a:t>mend</a:t>
            </a:r>
          </a:p>
        </p:txBody>
      </p:sp>
      <p:sp>
        <p:nvSpPr>
          <p:cNvPr id="155" name="cook"/>
          <p:cNvSpPr txBox="1"/>
          <p:nvPr/>
        </p:nvSpPr>
        <p:spPr>
          <a:xfrm>
            <a:off x="9056022" y="11436152"/>
            <a:ext cx="2924692" cy="9299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685165">
              <a:defRPr i="1" sz="5478">
                <a:solidFill>
                  <a:schemeClr val="accent3">
                    <a:hueOff val="288578"/>
                    <a:satOff val="30944"/>
                    <a:lumOff val="14509"/>
                  </a:schemeClr>
                </a:solidFill>
                <a:effectLst>
                  <a:outerShdw sx="100000" sy="100000" kx="0" ky="0" algn="b" rotWithShape="0" blurRad="10541" dist="21082" dir="16200000">
                    <a:srgbClr val="000000">
                      <a:alpha val="30000"/>
                    </a:srgbClr>
                  </a:outerShdw>
                </a:effectLst>
                <a:latin typeface="Hoefler Text"/>
                <a:ea typeface="Hoefler Text"/>
                <a:cs typeface="Hoefler Text"/>
                <a:sym typeface="Hoefler Text"/>
              </a:defRPr>
            </a:lvl1pPr>
          </a:lstStyle>
          <a:p>
            <a:pPr/>
            <a:r>
              <a:t>cook</a:t>
            </a:r>
          </a:p>
        </p:txBody>
      </p:sp>
      <p:sp>
        <p:nvSpPr>
          <p:cNvPr id="156" name="watercolor"/>
          <p:cNvSpPr txBox="1"/>
          <p:nvPr/>
        </p:nvSpPr>
        <p:spPr>
          <a:xfrm>
            <a:off x="11576247" y="11841321"/>
            <a:ext cx="2924693" cy="9299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676909">
              <a:defRPr i="1" sz="5412">
                <a:solidFill>
                  <a:schemeClr val="accent3">
                    <a:hueOff val="288578"/>
                    <a:satOff val="30944"/>
                    <a:lumOff val="14509"/>
                  </a:schemeClr>
                </a:solidFill>
                <a:effectLst>
                  <a:outerShdw sx="100000" sy="100000" kx="0" ky="0" algn="b" rotWithShape="0" blurRad="10414" dist="20828" dir="16200000">
                    <a:srgbClr val="000000">
                      <a:alpha val="30000"/>
                    </a:srgbClr>
                  </a:outerShdw>
                </a:effectLst>
                <a:latin typeface="Hoefler Text"/>
                <a:ea typeface="Hoefler Text"/>
                <a:cs typeface="Hoefler Text"/>
                <a:sym typeface="Hoefler Text"/>
              </a:defRPr>
            </a:lvl1pPr>
          </a:lstStyle>
          <a:p>
            <a:pPr/>
            <a:r>
              <a:t>watercolor</a:t>
            </a:r>
          </a:p>
        </p:txBody>
      </p:sp>
      <p:sp>
        <p:nvSpPr>
          <p:cNvPr id="157" name="fix your bike"/>
          <p:cNvSpPr txBox="1"/>
          <p:nvPr/>
        </p:nvSpPr>
        <p:spPr>
          <a:xfrm>
            <a:off x="13866201" y="12641421"/>
            <a:ext cx="2924693" cy="9299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586104">
              <a:defRPr i="1" sz="4685">
                <a:solidFill>
                  <a:schemeClr val="accent3">
                    <a:hueOff val="288578"/>
                    <a:satOff val="30944"/>
                    <a:lumOff val="14509"/>
                  </a:schemeClr>
                </a:solidFill>
                <a:effectLst>
                  <a:outerShdw sx="100000" sy="100000" kx="0" ky="0" algn="b" rotWithShape="0" blurRad="9017" dist="18034" dir="16200000">
                    <a:srgbClr val="000000">
                      <a:alpha val="30000"/>
                    </a:srgbClr>
                  </a:outerShdw>
                </a:effectLst>
                <a:latin typeface="Hoefler Text"/>
                <a:ea typeface="Hoefler Text"/>
                <a:cs typeface="Hoefler Text"/>
                <a:sym typeface="Hoefler Text"/>
              </a:defRPr>
            </a:lvl1pPr>
          </a:lstStyle>
          <a:p>
            <a:pPr/>
            <a:r>
              <a:t>fix your bike</a:t>
            </a:r>
          </a:p>
        </p:txBody>
      </p:sp>
      <p:sp>
        <p:nvSpPr>
          <p:cNvPr id="158" name="re-arrange the kitchen"/>
          <p:cNvSpPr txBox="1"/>
          <p:nvPr/>
        </p:nvSpPr>
        <p:spPr>
          <a:xfrm>
            <a:off x="14865063" y="11436152"/>
            <a:ext cx="5090943" cy="9299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594360">
              <a:defRPr i="1" sz="4752">
                <a:solidFill>
                  <a:schemeClr val="accent3">
                    <a:hueOff val="288578"/>
                    <a:satOff val="30944"/>
                    <a:lumOff val="14509"/>
                  </a:schemeClr>
                </a:solidFill>
                <a:effectLst>
                  <a:outerShdw sx="100000" sy="100000" kx="0" ky="0" algn="b" rotWithShape="0" blurRad="9144" dist="18288" dir="16200000">
                    <a:srgbClr val="000000">
                      <a:alpha val="30000"/>
                    </a:srgbClr>
                  </a:outerShdw>
                </a:effectLst>
                <a:latin typeface="Hoefler Text"/>
                <a:ea typeface="Hoefler Text"/>
                <a:cs typeface="Hoefler Text"/>
                <a:sym typeface="Hoefler Text"/>
              </a:defRPr>
            </a:lvl1pPr>
          </a:lstStyle>
          <a:p>
            <a:pPr/>
            <a:r>
              <a:t>re-arrange the kitchen</a:t>
            </a:r>
          </a:p>
        </p:txBody>
      </p:sp>
      <p:sp>
        <p:nvSpPr>
          <p:cNvPr id="159" name="work out"/>
          <p:cNvSpPr txBox="1"/>
          <p:nvPr/>
        </p:nvSpPr>
        <p:spPr>
          <a:xfrm>
            <a:off x="15967634" y="12095717"/>
            <a:ext cx="4661495" cy="9299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685165">
              <a:defRPr i="1" sz="5478">
                <a:solidFill>
                  <a:schemeClr val="accent3">
                    <a:hueOff val="288578"/>
                    <a:satOff val="30944"/>
                    <a:lumOff val="14509"/>
                  </a:schemeClr>
                </a:solidFill>
                <a:effectLst>
                  <a:outerShdw sx="100000" sy="100000" kx="0" ky="0" algn="b" rotWithShape="0" blurRad="10541" dist="21082" dir="16200000">
                    <a:srgbClr val="000000">
                      <a:alpha val="30000"/>
                    </a:srgbClr>
                  </a:outerShdw>
                </a:effectLst>
                <a:latin typeface="Hoefler Text"/>
                <a:ea typeface="Hoefler Text"/>
                <a:cs typeface="Hoefler Text"/>
                <a:sym typeface="Hoefler Text"/>
              </a:defRPr>
            </a:lvl1pPr>
          </a:lstStyle>
          <a:p>
            <a:pPr/>
            <a:r>
              <a:t>work out</a:t>
            </a:r>
          </a:p>
        </p:txBody>
      </p:sp>
      <p:sp>
        <p:nvSpPr>
          <p:cNvPr id="160" name="meditate"/>
          <p:cNvSpPr txBox="1"/>
          <p:nvPr/>
        </p:nvSpPr>
        <p:spPr>
          <a:xfrm>
            <a:off x="18991465" y="12484100"/>
            <a:ext cx="4661494" cy="9299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685165">
              <a:defRPr i="1" sz="5478">
                <a:solidFill>
                  <a:schemeClr val="accent3">
                    <a:hueOff val="288578"/>
                    <a:satOff val="30944"/>
                    <a:lumOff val="14509"/>
                  </a:schemeClr>
                </a:solidFill>
                <a:effectLst>
                  <a:outerShdw sx="100000" sy="100000" kx="0" ky="0" algn="b" rotWithShape="0" blurRad="10541" dist="21082" dir="16200000">
                    <a:srgbClr val="000000">
                      <a:alpha val="30000"/>
                    </a:srgbClr>
                  </a:outerShdw>
                </a:effectLst>
                <a:latin typeface="Hoefler Text"/>
                <a:ea typeface="Hoefler Text"/>
                <a:cs typeface="Hoefler Text"/>
                <a:sym typeface="Hoefler Text"/>
              </a:defRPr>
            </a:lvl1pPr>
          </a:lstStyle>
          <a:p>
            <a:pPr/>
            <a:r>
              <a:t>meditate</a:t>
            </a:r>
          </a:p>
        </p:txBody>
      </p:sp>
      <p:pic>
        <p:nvPicPr>
          <p:cNvPr id="161" name="Untitled design (6).png" descr="Untitled design (6).png"/>
          <p:cNvPicPr>
            <a:picLocks noChangeAspect="1"/>
          </p:cNvPicPr>
          <p:nvPr/>
        </p:nvPicPr>
        <p:blipFill>
          <a:blip r:embed="rId2">
            <a:extLst/>
          </a:blip>
          <a:srcRect l="22120" t="34981" r="26468" b="27913"/>
          <a:stretch>
            <a:fillRect/>
          </a:stretch>
        </p:blipFill>
        <p:spPr>
          <a:xfrm>
            <a:off x="16908376" y="382353"/>
            <a:ext cx="7037986" cy="5079586"/>
          </a:xfrm>
          <a:prstGeom prst="rect">
            <a:avLst/>
          </a:prstGeom>
          <a:ln w="12700">
            <a:miter lim="400000"/>
          </a:ln>
        </p:spPr>
      </p:pic>
      <p:sp>
        <p:nvSpPr>
          <p:cNvPr id="162" name="dance"/>
          <p:cNvSpPr txBox="1"/>
          <p:nvPr/>
        </p:nvSpPr>
        <p:spPr>
          <a:xfrm>
            <a:off x="19455959" y="11120497"/>
            <a:ext cx="4661495" cy="92995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685165">
              <a:defRPr i="1" sz="5478">
                <a:solidFill>
                  <a:schemeClr val="accent3">
                    <a:hueOff val="288578"/>
                    <a:satOff val="30944"/>
                    <a:lumOff val="14509"/>
                  </a:schemeClr>
                </a:solidFill>
                <a:effectLst>
                  <a:outerShdw sx="100000" sy="100000" kx="0" ky="0" algn="b" rotWithShape="0" blurRad="10541" dist="21082" dir="16200000">
                    <a:srgbClr val="000000">
                      <a:alpha val="30000"/>
                    </a:srgbClr>
                  </a:outerShdw>
                </a:effectLst>
                <a:latin typeface="Hoefler Text"/>
                <a:ea typeface="Hoefler Text"/>
                <a:cs typeface="Hoefler Text"/>
                <a:sym typeface="Hoefler Text"/>
              </a:defRPr>
            </a:lvl1pPr>
          </a:lstStyle>
          <a:p>
            <a:pPr/>
            <a:r>
              <a:t>dance</a:t>
            </a:r>
          </a:p>
        </p:txBody>
      </p:sp>
      <p:pic>
        <p:nvPicPr>
          <p:cNvPr id="163" name="Untitled design (8).png" descr="Untitled design (8).png"/>
          <p:cNvPicPr>
            <a:picLocks noChangeAspect="1"/>
          </p:cNvPicPr>
          <p:nvPr/>
        </p:nvPicPr>
        <p:blipFill>
          <a:blip r:embed="rId3">
            <a:extLst/>
          </a:blip>
          <a:stretch>
            <a:fillRect/>
          </a:stretch>
        </p:blipFill>
        <p:spPr>
          <a:xfrm>
            <a:off x="-410505" y="-1462669"/>
            <a:ext cx="9644413" cy="9644412"/>
          </a:xfrm>
          <a:prstGeom prst="rect">
            <a:avLst/>
          </a:prstGeom>
          <a:ln w="12700">
            <a:miter lim="400000"/>
          </a:ln>
        </p:spPr>
      </p:pic>
      <p:pic>
        <p:nvPicPr>
          <p:cNvPr id="164" name="Untitled design (10).png" descr="Untitled design (10).png"/>
          <p:cNvPicPr>
            <a:picLocks noChangeAspect="1"/>
          </p:cNvPicPr>
          <p:nvPr/>
        </p:nvPicPr>
        <p:blipFill>
          <a:blip r:embed="rId4">
            <a:extLst/>
          </a:blip>
          <a:stretch>
            <a:fillRect/>
          </a:stretch>
        </p:blipFill>
        <p:spPr>
          <a:xfrm rot="20616372">
            <a:off x="8640424" y="-1259943"/>
            <a:ext cx="8796339" cy="8796339"/>
          </a:xfrm>
          <a:prstGeom prst="rect">
            <a:avLst/>
          </a:prstGeom>
          <a:ln w="12700">
            <a:miter lim="400000"/>
          </a:ln>
        </p:spPr>
      </p:pic>
      <p:pic>
        <p:nvPicPr>
          <p:cNvPr id="165" name="Untitled design (3).png" descr="Untitled design (3).png"/>
          <p:cNvPicPr>
            <a:picLocks noChangeAspect="1"/>
          </p:cNvPicPr>
          <p:nvPr/>
        </p:nvPicPr>
        <p:blipFill>
          <a:blip r:embed="rId5">
            <a:extLst/>
          </a:blip>
          <a:stretch>
            <a:fillRect/>
          </a:stretch>
        </p:blipFill>
        <p:spPr>
          <a:xfrm>
            <a:off x="15561295" y="2082516"/>
            <a:ext cx="7551467" cy="7551467"/>
          </a:xfrm>
          <a:prstGeom prst="rect">
            <a:avLst/>
          </a:prstGeom>
          <a:ln w="12700">
            <a:miter lim="400000"/>
          </a:ln>
        </p:spPr>
      </p:pic>
      <p:pic>
        <p:nvPicPr>
          <p:cNvPr id="166" name="Untitled design (2).png" descr="Untitled design (2).png"/>
          <p:cNvPicPr>
            <a:picLocks noChangeAspect="1"/>
          </p:cNvPicPr>
          <p:nvPr/>
        </p:nvPicPr>
        <p:blipFill>
          <a:blip r:embed="rId6">
            <a:extLst/>
          </a:blip>
          <a:stretch>
            <a:fillRect/>
          </a:stretch>
        </p:blipFill>
        <p:spPr>
          <a:xfrm rot="19123564">
            <a:off x="4950788" y="2763004"/>
            <a:ext cx="8189991" cy="8189992"/>
          </a:xfrm>
          <a:prstGeom prst="rect">
            <a:avLst/>
          </a:prstGeom>
          <a:ln w="12700">
            <a:miter lim="400000"/>
          </a:ln>
        </p:spPr>
      </p:pic>
      <p:pic>
        <p:nvPicPr>
          <p:cNvPr id="167" name="Untitled design (7).png" descr="Untitled design (7).png"/>
          <p:cNvPicPr>
            <a:picLocks noChangeAspect="1"/>
          </p:cNvPicPr>
          <p:nvPr/>
        </p:nvPicPr>
        <p:blipFill>
          <a:blip r:embed="rId7">
            <a:extLst/>
          </a:blip>
          <a:stretch>
            <a:fillRect/>
          </a:stretch>
        </p:blipFill>
        <p:spPr>
          <a:xfrm>
            <a:off x="18283818" y="3135386"/>
            <a:ext cx="7551468" cy="7551467"/>
          </a:xfrm>
          <a:prstGeom prst="rect">
            <a:avLst/>
          </a:prstGeom>
          <a:ln w="12700">
            <a:miter lim="400000"/>
          </a:ln>
        </p:spPr>
      </p:pic>
      <p:pic>
        <p:nvPicPr>
          <p:cNvPr id="168" name="Untitled design (4).png" descr="Untitled design (4).png"/>
          <p:cNvPicPr>
            <a:picLocks noChangeAspect="1"/>
          </p:cNvPicPr>
          <p:nvPr/>
        </p:nvPicPr>
        <p:blipFill>
          <a:blip r:embed="rId8">
            <a:extLst/>
          </a:blip>
          <a:stretch>
            <a:fillRect/>
          </a:stretch>
        </p:blipFill>
        <p:spPr>
          <a:xfrm>
            <a:off x="12276121" y="4733684"/>
            <a:ext cx="5547123" cy="5547123"/>
          </a:xfrm>
          <a:prstGeom prst="rect">
            <a:avLst/>
          </a:prstGeom>
          <a:ln w="12700">
            <a:miter lim="400000"/>
          </a:ln>
        </p:spPr>
      </p:pic>
      <p:pic>
        <p:nvPicPr>
          <p:cNvPr id="169" name="Untitled design (9).png" descr="Untitled design (9).png"/>
          <p:cNvPicPr>
            <a:picLocks noChangeAspect="1"/>
          </p:cNvPicPr>
          <p:nvPr/>
        </p:nvPicPr>
        <p:blipFill>
          <a:blip r:embed="rId9">
            <a:extLst/>
          </a:blip>
          <a:stretch>
            <a:fillRect/>
          </a:stretch>
        </p:blipFill>
        <p:spPr>
          <a:xfrm>
            <a:off x="-774070" y="2774679"/>
            <a:ext cx="8166642" cy="8166642"/>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tasks"/>
          <p:cNvSpPr txBox="1"/>
          <p:nvPr>
            <p:ph type="title"/>
          </p:nvPr>
        </p:nvSpPr>
        <p:spPr>
          <a:prstGeom prst="rect">
            <a:avLst/>
          </a:prstGeom>
        </p:spPr>
        <p:txBody>
          <a:bodyPr/>
          <a:lstStyle/>
          <a:p>
            <a:pPr/>
            <a:r>
              <a:t>tasks</a:t>
            </a:r>
          </a:p>
        </p:txBody>
      </p:sp>
      <p:sp>
        <p:nvSpPr>
          <p:cNvPr id="172" name="Describe your ideal environment. Town? Country? Swanky? Cozy? One paragraph. One image, drawn or clipped, that conveys this. What’s your favorite season? Why? Find images/draw it. Place it near your working area.…"/>
          <p:cNvSpPr txBox="1"/>
          <p:nvPr>
            <p:ph type="body" idx="1"/>
          </p:nvPr>
        </p:nvSpPr>
        <p:spPr>
          <a:prstGeom prst="rect">
            <a:avLst/>
          </a:prstGeom>
        </p:spPr>
        <p:txBody>
          <a:bodyPr/>
          <a:lstStyle/>
          <a:p>
            <a:pPr marL="586740" indent="-586740" defTabSz="544830">
              <a:spcBef>
                <a:spcPts val="4800"/>
              </a:spcBef>
              <a:buSzPct val="100000"/>
              <a:buAutoNum type="arabicPeriod" startAt="1"/>
              <a:defRPr sz="3300">
                <a:effectLst>
                  <a:outerShdw sx="100000" sy="100000" kx="0" ky="0" algn="b" rotWithShape="0" blurRad="16764" dist="8382" dir="0">
                    <a:srgbClr val="FFFFFF">
                      <a:alpha val="45000"/>
                    </a:srgbClr>
                  </a:outerShdw>
                </a:effectLst>
              </a:defRPr>
            </a:pPr>
            <a:r>
              <a:t>Describe your ideal environment. Town? Country? Swanky? Cozy? One paragraph. One image, drawn or clipped, that conveys this. What’s your favorite season? Why? Find images/draw it. Place it near your working area.</a:t>
            </a:r>
          </a:p>
          <a:p>
            <a:pPr marL="586740" indent="-586740" defTabSz="544830">
              <a:spcBef>
                <a:spcPts val="4800"/>
              </a:spcBef>
              <a:buSzPct val="100000"/>
              <a:buAutoNum type="arabicPeriod" startAt="1"/>
              <a:defRPr sz="3300">
                <a:effectLst>
                  <a:outerShdw sx="100000" sy="100000" kx="0" ky="0" algn="b" rotWithShape="0" blurRad="16764" dist="8382" dir="0">
                    <a:srgbClr val="FFFFFF">
                      <a:alpha val="45000"/>
                    </a:srgbClr>
                  </a:outerShdw>
                </a:effectLst>
              </a:defRPr>
            </a:pPr>
            <a:r>
              <a:t>Describe yourself at 80. What did you do after 50 that you enjoyed? Write a letter from yourself at 80. What would you tell yourself? What interests would you urge yourself to pursue? What dreams would you encourage? </a:t>
            </a:r>
          </a:p>
          <a:p>
            <a:pPr marL="586740" indent="-586740" defTabSz="544830">
              <a:spcBef>
                <a:spcPts val="4800"/>
              </a:spcBef>
              <a:buSzPct val="100000"/>
              <a:buAutoNum type="arabicPeriod" startAt="1"/>
              <a:defRPr sz="3300">
                <a:effectLst>
                  <a:outerShdw sx="100000" sy="100000" kx="0" ky="0" algn="b" rotWithShape="0" blurRad="16764" dist="8382" dir="0">
                    <a:srgbClr val="FFFFFF">
                      <a:alpha val="45000"/>
                    </a:srgbClr>
                  </a:outerShdw>
                </a:effectLst>
              </a:defRPr>
            </a:pPr>
            <a:r>
              <a:t>Remember yourself at 8. What did you like to do? What were your favorite things? Write a letter from your 8-year-old self to you now. What would you tell yourself? </a:t>
            </a:r>
          </a:p>
          <a:p>
            <a:pPr marL="586740" indent="-586740" defTabSz="544830">
              <a:spcBef>
                <a:spcPts val="4800"/>
              </a:spcBef>
              <a:buSzPct val="100000"/>
              <a:buAutoNum type="arabicPeriod" startAt="1"/>
              <a:defRPr sz="3300">
                <a:effectLst>
                  <a:outerShdw sx="100000" sy="100000" kx="0" ky="0" algn="b" rotWithShape="0" blurRad="16764" dist="8382" dir="0">
                    <a:srgbClr val="FFFFFF">
                      <a:alpha val="45000"/>
                    </a:srgbClr>
                  </a:outerShdw>
                </a:effectLst>
              </a:defRPr>
            </a:pPr>
            <a:r>
              <a:t>Can you make a special/secret room for yourself? Decorate it for fun. </a:t>
            </a:r>
          </a:p>
          <a:p>
            <a:pPr marL="586740" indent="-586740" defTabSz="544830">
              <a:spcBef>
                <a:spcPts val="4800"/>
              </a:spcBef>
              <a:buSzPct val="100000"/>
              <a:buAutoNum type="arabicPeriod" startAt="1"/>
              <a:defRPr sz="3300">
                <a:effectLst>
                  <a:outerShdw sx="100000" sy="100000" kx="0" ky="0" algn="b" rotWithShape="0" blurRad="16764" dist="8382" dir="0">
                    <a:srgbClr val="FFFFFF">
                      <a:alpha val="45000"/>
                    </a:srgbClr>
                  </a:outerShdw>
                </a:effectLst>
              </a:defRPr>
            </a:pPr>
            <a:r>
              <a:t>Review your life pie from week 1. Has it changed shape? (Be careful not to expect too much too soon.) List ongoing self nurturing toys you could buy your artist: books on tape, magazine subscription, theatre tickets, a bowling ball</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Tasks"/>
          <p:cNvSpPr txBox="1"/>
          <p:nvPr>
            <p:ph type="title"/>
          </p:nvPr>
        </p:nvSpPr>
        <p:spPr>
          <a:prstGeom prst="rect">
            <a:avLst/>
          </a:prstGeom>
        </p:spPr>
        <p:txBody>
          <a:bodyPr/>
          <a:lstStyle/>
          <a:p>
            <a:pPr/>
            <a:r>
              <a:t>Tasks</a:t>
            </a:r>
          </a:p>
        </p:txBody>
      </p:sp>
      <p:sp>
        <p:nvSpPr>
          <p:cNvPr id="175" name="Write your own Artist’s Prayer. Use it everyday for a week…"/>
          <p:cNvSpPr txBox="1"/>
          <p:nvPr>
            <p:ph type="body" idx="1"/>
          </p:nvPr>
        </p:nvSpPr>
        <p:spPr>
          <a:prstGeom prst="rect">
            <a:avLst/>
          </a:prstGeom>
        </p:spPr>
        <p:txBody>
          <a:bodyPr/>
          <a:lstStyle/>
          <a:p>
            <a:pPr marL="791209" indent="-791209" defTabSz="734694">
              <a:spcBef>
                <a:spcPts val="6400"/>
              </a:spcBef>
              <a:buSzPct val="100000"/>
              <a:buAutoNum type="arabicPeriod" startAt="6"/>
              <a:defRPr sz="4450">
                <a:effectLst>
                  <a:outerShdw sx="100000" sy="100000" kx="0" ky="0" algn="b" rotWithShape="0" blurRad="22606" dist="11303" dir="0">
                    <a:srgbClr val="FFFFFF">
                      <a:alpha val="45000"/>
                    </a:srgbClr>
                  </a:outerShdw>
                </a:effectLst>
              </a:defRPr>
            </a:pPr>
            <a:r>
              <a:t>Write your own Artist’s Prayer. Use it everyday for a week </a:t>
            </a:r>
          </a:p>
          <a:p>
            <a:pPr marL="791209" indent="-791209" defTabSz="734694">
              <a:spcBef>
                <a:spcPts val="6400"/>
              </a:spcBef>
              <a:buSzPct val="100000"/>
              <a:buAutoNum type="arabicPeriod" startAt="6"/>
              <a:defRPr sz="4450">
                <a:effectLst>
                  <a:outerShdw sx="100000" sy="100000" kx="0" ky="0" algn="b" rotWithShape="0" blurRad="22606" dist="11303" dir="0">
                    <a:srgbClr val="FFFFFF">
                      <a:alpha val="45000"/>
                    </a:srgbClr>
                  </a:outerShdw>
                </a:effectLst>
              </a:defRPr>
            </a:pPr>
            <a:r>
              <a:t>Plan a small vacation for yourself: one weekend day. extended artist’s date</a:t>
            </a:r>
          </a:p>
          <a:p>
            <a:pPr marL="791209" indent="-791209" defTabSz="734694">
              <a:spcBef>
                <a:spcPts val="6400"/>
              </a:spcBef>
              <a:buSzPct val="100000"/>
              <a:buAutoNum type="arabicPeriod" startAt="6"/>
              <a:defRPr sz="4450">
                <a:effectLst>
                  <a:outerShdw sx="100000" sy="100000" kx="0" ky="0" algn="b" rotWithShape="0" blurRad="22606" dist="11303" dir="0">
                    <a:srgbClr val="FFFFFF">
                      <a:alpha val="45000"/>
                    </a:srgbClr>
                  </a:outerShdw>
                </a:effectLst>
              </a:defRPr>
            </a:pPr>
            <a:r>
              <a:t>Open your closet. Throw out/donate/hand-on one low-self-worth outfit. </a:t>
            </a:r>
          </a:p>
          <a:p>
            <a:pPr marL="791209" indent="-791209" defTabSz="734694">
              <a:spcBef>
                <a:spcPts val="6400"/>
              </a:spcBef>
              <a:buSzPct val="100000"/>
              <a:buAutoNum type="arabicPeriod" startAt="6"/>
              <a:defRPr sz="4450">
                <a:effectLst>
                  <a:outerShdw sx="100000" sy="100000" kx="0" ky="0" algn="b" rotWithShape="0" blurRad="22606" dist="11303" dir="0">
                    <a:srgbClr val="FFFFFF">
                      <a:alpha val="45000"/>
                    </a:srgbClr>
                  </a:outerShdw>
                </a:effectLst>
              </a:defRPr>
            </a:pPr>
            <a:r>
              <a:t>Look at one situation in your life that you feel you should change but haven’t yet. What is the payoff for you in staying stuck?</a:t>
            </a:r>
          </a:p>
          <a:p>
            <a:pPr marL="791209" indent="-791209" defTabSz="734694">
              <a:spcBef>
                <a:spcPts val="6400"/>
              </a:spcBef>
              <a:buSzPct val="100000"/>
              <a:buAutoNum type="arabicPeriod" startAt="6"/>
              <a:defRPr sz="4450">
                <a:effectLst>
                  <a:outerShdw sx="100000" sy="100000" kx="0" ky="0" algn="b" rotWithShape="0" blurRad="22606" dist="11303" dir="0">
                    <a:srgbClr val="FFFFFF">
                      <a:alpha val="45000"/>
                    </a:srgbClr>
                  </a:outerShdw>
                </a:effectLst>
              </a:defRPr>
            </a:pPr>
            <a:r>
              <a:t>If you break your reading deprivation, write about how you did it. In a tantrum? A slip-up? A binge? How do you feel about it? Why? </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