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Override PartName="/ppt/media/image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alpha val="80000"/>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alpha val="80000"/>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alpha val="80000"/>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504B">
                  <a:alpha val="80000"/>
                </a:srgbClr>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549400" y="4292600"/>
            <a:ext cx="21285200" cy="3200400"/>
          </a:xfrm>
          <a:prstGeom prst="rect">
            <a:avLst/>
          </a:prstGeom>
        </p:spPr>
        <p:txBody>
          <a:bodyPr anchor="b"/>
          <a:lstStyle/>
          <a:p>
            <a:pPr/>
            <a:r>
              <a:t>Title Text</a:t>
            </a:r>
          </a:p>
        </p:txBody>
      </p:sp>
      <p:sp>
        <p:nvSpPr>
          <p:cNvPr id="12" name="Body Level One…"/>
          <p:cNvSpPr txBox="1"/>
          <p:nvPr>
            <p:ph type="body" sz="quarter" idx="1"/>
          </p:nvPr>
        </p:nvSpPr>
        <p:spPr>
          <a:xfrm>
            <a:off x="1549400" y="7467600"/>
            <a:ext cx="21285200" cy="18161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784225" y="-1331384"/>
            <a:ext cx="9017000" cy="12022668"/>
          </a:xfrm>
          <a:prstGeom prst="rect">
            <a:avLst/>
          </a:prstGeom>
          <a:ln w="9525">
            <a:round/>
          </a:ln>
        </p:spPr>
        <p:txBody>
          <a:bodyPr lIns="91439" tIns="45719" rIns="91439" bIns="45719" anchor="t">
            <a:noAutofit/>
          </a:bodyPr>
          <a:lstStyle/>
          <a:p>
            <a:pPr/>
          </a:p>
        </p:txBody>
      </p:sp>
      <p:sp>
        <p:nvSpPr>
          <p:cNvPr id="21" name="Image"/>
          <p:cNvSpPr/>
          <p:nvPr>
            <p:ph type="pic" sz="half" idx="22"/>
          </p:nvPr>
        </p:nvSpPr>
        <p:spPr>
          <a:xfrm>
            <a:off x="9952677" y="755650"/>
            <a:ext cx="14051536" cy="8876438"/>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549400" y="10033000"/>
            <a:ext cx="21285200" cy="16637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txBox="1"/>
          <p:nvPr>
            <p:ph type="body" sz="quarter" idx="1"/>
          </p:nvPr>
        </p:nvSpPr>
        <p:spPr>
          <a:xfrm>
            <a:off x="1549400" y="11684000"/>
            <a:ext cx="21285200" cy="1244600"/>
          </a:xfrm>
          <a:prstGeom prst="rect">
            <a:avLst/>
          </a:prstGeom>
        </p:spPr>
        <p:txBody>
          <a:bodyPr anchor="t"/>
          <a:lstStyle>
            <a:lvl1pPr marL="0" indent="0" algn="ctr">
              <a:spcBef>
                <a:spcPts val="0"/>
              </a:spcBef>
              <a:buSzTx/>
              <a:buNone/>
              <a:defRPr i="1" sz="66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21"/>
          </p:nvPr>
        </p:nvSpPr>
        <p:spPr>
          <a:xfrm>
            <a:off x="14230563" y="1443103"/>
            <a:ext cx="8136471" cy="10848627"/>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549400" y="2120900"/>
            <a:ext cx="10972800" cy="5130800"/>
          </a:xfrm>
          <a:prstGeom prst="rect">
            <a:avLst/>
          </a:prstGeom>
        </p:spPr>
        <p:txBody>
          <a:bodyPr anchor="b"/>
          <a:lstStyle/>
          <a:p>
            <a:pPr/>
            <a:r>
              <a:t>Title Text</a:t>
            </a:r>
          </a:p>
        </p:txBody>
      </p:sp>
      <p:sp>
        <p:nvSpPr>
          <p:cNvPr id="41" name="Body Level One…"/>
          <p:cNvSpPr txBox="1"/>
          <p:nvPr>
            <p:ph type="body" sz="quarter" idx="1"/>
          </p:nvPr>
        </p:nvSpPr>
        <p:spPr>
          <a:xfrm>
            <a:off x="1549400" y="7239000"/>
            <a:ext cx="10972800" cy="44069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txBox="1"/>
          <p:nvPr>
            <p:ph type="body" idx="1"/>
          </p:nvPr>
        </p:nvSpPr>
        <p:spPr>
          <a:xfrm>
            <a:off x="1549400" y="3810000"/>
            <a:ext cx="21285200" cy="87503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21"/>
          </p:nvPr>
        </p:nvSpPr>
        <p:spPr>
          <a:xfrm>
            <a:off x="13993812" y="1918723"/>
            <a:ext cx="8486777" cy="11315701"/>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txBox="1"/>
          <p:nvPr>
            <p:ph type="body" sz="half" idx="1"/>
          </p:nvPr>
        </p:nvSpPr>
        <p:spPr>
          <a:xfrm>
            <a:off x="1524000" y="3898900"/>
            <a:ext cx="10172700" cy="8750300"/>
          </a:xfrm>
          <a:prstGeom prst="rect">
            <a:avLst/>
          </a:prstGeom>
        </p:spPr>
        <p:txBody>
          <a:bodyPr/>
          <a:lstStyle>
            <a:lvl1pPr marL="520700" indent="-520700">
              <a:spcBef>
                <a:spcPts val="5100"/>
              </a:spcBef>
              <a:buBlip>
                <a:blip r:embed="rId3"/>
              </a:buBlip>
              <a:defRPr sz="4400"/>
            </a:lvl1pPr>
            <a:lvl2pPr marL="1041400" indent="-520700">
              <a:spcBef>
                <a:spcPts val="5100"/>
              </a:spcBef>
              <a:buBlip>
                <a:blip r:embed="rId3"/>
              </a:buBlip>
              <a:defRPr sz="4400"/>
            </a:lvl2pPr>
            <a:lvl3pPr marL="1562100" indent="-520700">
              <a:spcBef>
                <a:spcPts val="5100"/>
              </a:spcBef>
              <a:buBlip>
                <a:blip r:embed="rId3"/>
              </a:buBlip>
              <a:defRPr sz="4400"/>
            </a:lvl3pPr>
            <a:lvl4pPr marL="2082800" indent="-520700">
              <a:spcBef>
                <a:spcPts val="5100"/>
              </a:spcBef>
              <a:buBlip>
                <a:blip r:embed="rId3"/>
              </a:buBlip>
              <a:defRPr sz="4400"/>
            </a:lvl4pPr>
            <a:lvl5pPr marL="2603500" indent="-520700">
              <a:spcBef>
                <a:spcPts val="5100"/>
              </a:spcBef>
              <a:buBlip>
                <a:blip r:embed="rId3"/>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pic>
        <p:nvPicPr>
          <p:cNvPr id="84" name="embossed_background_hd.jpeg" descr="embossed_background_hd.jpeg"/>
          <p:cNvPicPr>
            <a:picLocks noChangeAspect="1"/>
          </p:cNvPicPr>
          <p:nvPr/>
        </p:nvPicPr>
        <p:blipFill>
          <a:blip r:embed="rId2">
            <a:extLst/>
          </a:blip>
          <a:stretch>
            <a:fillRect/>
          </a:stretch>
        </p:blipFill>
        <p:spPr>
          <a:xfrm>
            <a:off x="1016000" y="1054100"/>
            <a:ext cx="22352000" cy="11595100"/>
          </a:xfrm>
          <a:prstGeom prst="rect">
            <a:avLst/>
          </a:prstGeom>
          <a:ln w="12700">
            <a:miter lim="400000"/>
          </a:ln>
        </p:spPr>
      </p:pic>
      <p:sp>
        <p:nvSpPr>
          <p:cNvPr id="85" name="Image"/>
          <p:cNvSpPr/>
          <p:nvPr>
            <p:ph type="pic" sz="half" idx="21"/>
          </p:nvPr>
        </p:nvSpPr>
        <p:spPr>
          <a:xfrm>
            <a:off x="12814300" y="5003800"/>
            <a:ext cx="10185400" cy="7530467"/>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812117" y="55033"/>
            <a:ext cx="10202334" cy="6798734"/>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1383287" y="-835415"/>
            <a:ext cx="11181647" cy="15476414"/>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91600"/>
            <a:ext cx="19634200" cy="647700"/>
          </a:xfrm>
          <a:prstGeom prst="rect">
            <a:avLst/>
          </a:prstGeom>
        </p:spPr>
        <p:txBody>
          <a:bodyPr>
            <a:spAutoFit/>
          </a:bodyPr>
          <a:lstStyle>
            <a:lvl1pPr marL="0" indent="0" algn="ctr">
              <a:lnSpc>
                <a:spcPct val="100000"/>
              </a:lnSpc>
              <a:spcBef>
                <a:spcPts val="0"/>
              </a:spcBef>
              <a:buSzTx/>
              <a:buNone/>
              <a:defRPr i="1" sz="3800"/>
            </a:lvl1pPr>
          </a:lstStyle>
          <a:p>
            <a:pPr/>
            <a:r>
              <a:t>-Johnny Appleseed</a:t>
            </a:r>
          </a:p>
        </p:txBody>
      </p:sp>
      <p:sp>
        <p:nvSpPr>
          <p:cNvPr id="96" name="“Type a quote here.”"/>
          <p:cNvSpPr txBox="1"/>
          <p:nvPr>
            <p:ph type="body" sz="quarter" idx="22"/>
          </p:nvPr>
        </p:nvSpPr>
        <p:spPr>
          <a:xfrm>
            <a:off x="2387600" y="6108700"/>
            <a:ext cx="19621500" cy="736600"/>
          </a:xfrm>
          <a:prstGeom prst="rect">
            <a:avLst/>
          </a:prstGeom>
        </p:spPr>
        <p:txBody>
          <a:bodyPr>
            <a:spAutoFit/>
          </a:bodyPr>
          <a:lstStyle>
            <a:lvl1pPr marL="0" indent="0" algn="ctr">
              <a:lnSpc>
                <a:spcPct val="155000"/>
              </a:lnSpc>
              <a:spcBef>
                <a:spcPts val="3400"/>
              </a:spcBef>
              <a:buSzTx/>
              <a:buNone/>
              <a:defRPr sz="4400"/>
            </a:lvl1pPr>
          </a:lstStyle>
          <a:p>
            <a:pPr/>
            <a:r>
              <a:t>“Type a quote here.”</a:t>
            </a:r>
          </a:p>
        </p:txBody>
      </p:sp>
      <p:sp>
        <p:nvSpPr>
          <p:cNvPr id="9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0" y="-4064000"/>
            <a:ext cx="24384000" cy="1802805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549400" y="5257800"/>
            <a:ext cx="21285200" cy="32004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549400" y="1155700"/>
            <a:ext cx="21285200"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1500" y="12649200"/>
            <a:ext cx="419100" cy="5080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24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609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1219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828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2438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30480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3657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4267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4876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5486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image" Target="../media/image13.png"/><Relationship Id="rId11" Type="http://schemas.openxmlformats.org/officeDocument/2006/relationships/image" Target="../media/image1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6.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image" Target="../media/image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Week 5"/>
          <p:cNvSpPr txBox="1"/>
          <p:nvPr>
            <p:ph type="ctrTitle"/>
          </p:nvPr>
        </p:nvSpPr>
        <p:spPr>
          <a:prstGeom prst="rect">
            <a:avLst/>
          </a:prstGeom>
        </p:spPr>
        <p:txBody>
          <a:bodyPr/>
          <a:lstStyle/>
          <a:p>
            <a:pPr/>
            <a:r>
              <a:t>Week 5</a:t>
            </a:r>
          </a:p>
        </p:txBody>
      </p:sp>
      <p:sp>
        <p:nvSpPr>
          <p:cNvPr id="122" name="Recovering a Sense of Possibility"/>
          <p:cNvSpPr txBox="1"/>
          <p:nvPr>
            <p:ph type="subTitle" sz="quarter" idx="1"/>
          </p:nvPr>
        </p:nvSpPr>
        <p:spPr>
          <a:prstGeom prst="rect">
            <a:avLst/>
          </a:prstGeom>
        </p:spPr>
        <p:txBody>
          <a:bodyPr/>
          <a:lstStyle/>
          <a:p>
            <a:pPr/>
            <a:r>
              <a:t>Recovering a Sense of Possibility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Julia Cameron"/>
          <p:cNvSpPr txBox="1"/>
          <p:nvPr>
            <p:ph type="body" idx="21"/>
          </p:nvPr>
        </p:nvSpPr>
        <p:spPr>
          <a:xfrm>
            <a:off x="2374900" y="10707198"/>
            <a:ext cx="19634200" cy="647701"/>
          </a:xfrm>
          <a:prstGeom prst="rect">
            <a:avLst/>
          </a:prstGeom>
        </p:spPr>
        <p:txBody>
          <a:bodyPr/>
          <a:lstStyle/>
          <a:p>
            <a:pPr/>
            <a:r>
              <a:t>Julia Cameron</a:t>
            </a:r>
          </a:p>
        </p:txBody>
      </p:sp>
      <p:sp>
        <p:nvSpPr>
          <p:cNvPr id="125" name="“This week you are being asked to examine your pay-offs in remaining stuck. You will explore how you curtail your own possibilities by placing limits on the good you can receive. You will examine the cost of settling for appearing good instead of being a"/>
          <p:cNvSpPr txBox="1"/>
          <p:nvPr>
            <p:ph type="body" idx="22"/>
          </p:nvPr>
        </p:nvSpPr>
        <p:spPr>
          <a:xfrm>
            <a:off x="2381250" y="3321050"/>
            <a:ext cx="19621500" cy="7073900"/>
          </a:xfrm>
          <a:prstGeom prst="rect">
            <a:avLst/>
          </a:prstGeom>
        </p:spPr>
        <p:txBody>
          <a:bodyPr/>
          <a:lstStyle/>
          <a:p>
            <a:pPr/>
            <a:r>
              <a:t>“This week you are being asked to examine your pay-offs in remaining stuck. You will explore how you curtail your own possibilities by placing limits on the good you can receive. You will examine the cost of settling for appearing good instead of being authentic. You may find yourself thinking about radical changes, no longer ruling out your growth by making others the cause of your constriction.”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7" name="ana gasteyer wicked.jpeg" descr="ana gasteyer wicked.jpeg"/>
          <p:cNvPicPr>
            <a:picLocks noChangeAspect="0"/>
          </p:cNvPicPr>
          <p:nvPr>
            <p:ph type="pic" idx="21"/>
          </p:nvPr>
        </p:nvPicPr>
        <p:blipFill>
          <a:blip r:embed="rId2">
            <a:extLst/>
          </a:blip>
          <a:stretch>
            <a:fillRect/>
          </a:stretch>
        </p:blipFill>
        <p:spPr>
          <a:xfrm>
            <a:off x="14008100" y="3860799"/>
            <a:ext cx="8458200" cy="8826501"/>
          </a:xfrm>
          <a:prstGeom prst="rect">
            <a:avLst/>
          </a:prstGeom>
        </p:spPr>
      </p:pic>
      <p:sp>
        <p:nvSpPr>
          <p:cNvPr id="128" name="limits"/>
          <p:cNvSpPr txBox="1"/>
          <p:nvPr>
            <p:ph type="title"/>
          </p:nvPr>
        </p:nvSpPr>
        <p:spPr>
          <a:prstGeom prst="rect">
            <a:avLst/>
          </a:prstGeom>
        </p:spPr>
        <p:txBody>
          <a:bodyPr/>
          <a:lstStyle/>
          <a:p>
            <a:pPr/>
            <a:r>
              <a:t>limits</a:t>
            </a:r>
          </a:p>
        </p:txBody>
      </p:sp>
      <p:sp>
        <p:nvSpPr>
          <p:cNvPr id="129" name="“One of the chief barriers to accepting God’s generosity is our limited notion of what we are in fact able to accomplish.”…"/>
          <p:cNvSpPr txBox="1"/>
          <p:nvPr>
            <p:ph type="body" sz="half" idx="1"/>
          </p:nvPr>
        </p:nvSpPr>
        <p:spPr>
          <a:prstGeom prst="rect">
            <a:avLst/>
          </a:prstGeom>
        </p:spPr>
        <p:txBody>
          <a:bodyPr/>
          <a:lstStyle/>
          <a:p>
            <a:pPr marL="494665" indent="-494665" defTabSz="784225">
              <a:spcBef>
                <a:spcPts val="4800"/>
              </a:spcBef>
              <a:buBlip>
                <a:blip r:embed="rId3"/>
              </a:buBlip>
              <a:defRPr sz="4180">
                <a:effectLst>
                  <a:outerShdw sx="100000" sy="100000" kx="0" ky="0" algn="b" rotWithShape="0" blurRad="24130" dist="12065" dir="0">
                    <a:srgbClr val="FFFFFF">
                      <a:alpha val="45000"/>
                    </a:srgbClr>
                  </a:outerShdw>
                </a:effectLst>
              </a:defRPr>
            </a:pPr>
            <a:r>
              <a:t>“One of the chief barriers to accepting God’s generosity is our limited notion of what we are in fact able to accomplish.” </a:t>
            </a:r>
          </a:p>
          <a:p>
            <a:pPr marL="494665" indent="-494665" defTabSz="784225">
              <a:spcBef>
                <a:spcPts val="4800"/>
              </a:spcBef>
              <a:buBlip>
                <a:blip r:embed="rId3"/>
              </a:buBlip>
              <a:defRPr sz="4180">
                <a:effectLst>
                  <a:outerShdw sx="100000" sy="100000" kx="0" ky="0" algn="b" rotWithShape="0" blurRad="24130" dist="12065" dir="0">
                    <a:srgbClr val="FFFFFF">
                      <a:alpha val="45000"/>
                    </a:srgbClr>
                  </a:outerShdw>
                </a:effectLst>
              </a:defRPr>
            </a:pPr>
            <a:r>
              <a:t>“On the one hand, we take ourselves very seriously and don’t want to look like idiots pursuing some patently grandiose scheme. On the other hand, we don’t take ourselves—or God—seriously enough and so we define as grandiose many schemes that, with God’s help, may fall well within our grasp.”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29">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9"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limits"/>
          <p:cNvSpPr txBox="1"/>
          <p:nvPr>
            <p:ph type="title"/>
          </p:nvPr>
        </p:nvSpPr>
        <p:spPr>
          <a:prstGeom prst="rect">
            <a:avLst/>
          </a:prstGeom>
        </p:spPr>
        <p:txBody>
          <a:bodyPr/>
          <a:lstStyle/>
          <a:p>
            <a:pPr/>
            <a:r>
              <a:t>limits</a:t>
            </a:r>
          </a:p>
        </p:txBody>
      </p:sp>
      <p:sp>
        <p:nvSpPr>
          <p:cNvPr id="132" name="“Some of you may be thinking that this sounds like the magic-wand chapter: I pray and presto! Sometimes, that is how it will feel.”…"/>
          <p:cNvSpPr txBox="1"/>
          <p:nvPr>
            <p:ph type="body" idx="1"/>
          </p:nvPr>
        </p:nvSpPr>
        <p:spPr>
          <a:xfrm>
            <a:off x="1524000" y="3898900"/>
            <a:ext cx="21336000" cy="8750300"/>
          </a:xfrm>
          <a:prstGeom prst="rect">
            <a:avLst/>
          </a:prstGeom>
        </p:spPr>
        <p:txBody>
          <a:bodyPr/>
          <a:lstStyle/>
          <a:p>
            <a:pPr>
              <a:buBlip>
                <a:blip r:embed="rId2"/>
              </a:buBlip>
            </a:pPr>
            <a:r>
              <a:t>“Some of you may be thinking that this sounds like the magic-wand chapter: I pray and presto! Sometimes, that </a:t>
            </a:r>
            <a:r>
              <a:rPr i="1"/>
              <a:t>is </a:t>
            </a:r>
            <a:r>
              <a:t>how it will feel.” </a:t>
            </a:r>
          </a:p>
          <a:p>
            <a:pPr>
              <a:buBlip>
                <a:blip r:embed="rId2"/>
              </a:buBlip>
            </a:pPr>
            <a:r>
              <a:t>Clear away the wreckage → learn to accept small pieces of our vision → “then, one day, presto! The vision seems to suddenly be in place.” </a:t>
            </a:r>
          </a:p>
          <a:p>
            <a:pPr>
              <a:buBlip>
                <a:blip r:embed="rId2"/>
              </a:buBlip>
            </a:pPr>
            <a:r>
              <a:t>“We come to recognize that God is unlimited in supply and that everyone has equal access. This begins to clear up guilt about having or getting too much. Since everyone can draw on the universal supply, we deprive no one with our abundance.”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2">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2"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4" name="Untitled design (3).png" descr="Untitled design (3).png"/>
          <p:cNvPicPr>
            <a:picLocks noChangeAspect="1"/>
          </p:cNvPicPr>
          <p:nvPr/>
        </p:nvPicPr>
        <p:blipFill>
          <a:blip r:embed="rId2">
            <a:extLst/>
          </a:blip>
          <a:stretch>
            <a:fillRect/>
          </a:stretch>
        </p:blipFill>
        <p:spPr>
          <a:xfrm>
            <a:off x="8188294" y="-3484105"/>
            <a:ext cx="13716001" cy="13716001"/>
          </a:xfrm>
          <a:prstGeom prst="rect">
            <a:avLst/>
          </a:prstGeom>
          <a:ln w="12700">
            <a:miter lim="400000"/>
          </a:ln>
        </p:spPr>
      </p:pic>
      <p:pic>
        <p:nvPicPr>
          <p:cNvPr id="135" name="Untitled design (10).png" descr="Untitled design (10).png"/>
          <p:cNvPicPr>
            <a:picLocks noChangeAspect="1"/>
          </p:cNvPicPr>
          <p:nvPr/>
        </p:nvPicPr>
        <p:blipFill>
          <a:blip r:embed="rId3">
            <a:extLst/>
          </a:blip>
          <a:stretch>
            <a:fillRect/>
          </a:stretch>
        </p:blipFill>
        <p:spPr>
          <a:xfrm>
            <a:off x="14297445" y="-1799996"/>
            <a:ext cx="13716001" cy="13716001"/>
          </a:xfrm>
          <a:prstGeom prst="rect">
            <a:avLst/>
          </a:prstGeom>
          <a:ln w="12700">
            <a:miter lim="400000"/>
          </a:ln>
        </p:spPr>
      </p:pic>
      <p:pic>
        <p:nvPicPr>
          <p:cNvPr id="136" name="Untitled design (9).png" descr="Untitled design (9).png"/>
          <p:cNvPicPr>
            <a:picLocks noChangeAspect="1"/>
          </p:cNvPicPr>
          <p:nvPr/>
        </p:nvPicPr>
        <p:blipFill>
          <a:blip r:embed="rId4">
            <a:extLst/>
          </a:blip>
          <a:stretch>
            <a:fillRect/>
          </a:stretch>
        </p:blipFill>
        <p:spPr>
          <a:xfrm>
            <a:off x="244442" y="-1828148"/>
            <a:ext cx="9148836" cy="9148835"/>
          </a:xfrm>
          <a:prstGeom prst="rect">
            <a:avLst/>
          </a:prstGeom>
          <a:ln w="12700">
            <a:miter lim="400000"/>
          </a:ln>
        </p:spPr>
      </p:pic>
      <p:pic>
        <p:nvPicPr>
          <p:cNvPr id="137" name="Untitled design (4).png" descr="Untitled design (4).png"/>
          <p:cNvPicPr>
            <a:picLocks noChangeAspect="1"/>
          </p:cNvPicPr>
          <p:nvPr/>
        </p:nvPicPr>
        <p:blipFill>
          <a:blip r:embed="rId5">
            <a:extLst/>
          </a:blip>
          <a:stretch>
            <a:fillRect/>
          </a:stretch>
        </p:blipFill>
        <p:spPr>
          <a:xfrm>
            <a:off x="-537989" y="-985257"/>
            <a:ext cx="13716001" cy="13716001"/>
          </a:xfrm>
          <a:prstGeom prst="rect">
            <a:avLst/>
          </a:prstGeom>
          <a:ln w="12700">
            <a:miter lim="400000"/>
          </a:ln>
        </p:spPr>
      </p:pic>
      <p:pic>
        <p:nvPicPr>
          <p:cNvPr id="138" name="Untitled design (2).png" descr="Untitled design (2).png"/>
          <p:cNvPicPr>
            <a:picLocks noChangeAspect="1"/>
          </p:cNvPicPr>
          <p:nvPr/>
        </p:nvPicPr>
        <p:blipFill>
          <a:blip r:embed="rId6">
            <a:extLst/>
          </a:blip>
          <a:stretch>
            <a:fillRect/>
          </a:stretch>
        </p:blipFill>
        <p:spPr>
          <a:xfrm>
            <a:off x="-4603111" y="2882900"/>
            <a:ext cx="13716001" cy="13716000"/>
          </a:xfrm>
          <a:prstGeom prst="rect">
            <a:avLst/>
          </a:prstGeom>
          <a:ln w="12700">
            <a:miter lim="400000"/>
          </a:ln>
        </p:spPr>
      </p:pic>
      <p:pic>
        <p:nvPicPr>
          <p:cNvPr id="139" name="Untitled design (1).png" descr="Untitled design (1).png"/>
          <p:cNvPicPr>
            <a:picLocks noChangeAspect="1"/>
          </p:cNvPicPr>
          <p:nvPr/>
        </p:nvPicPr>
        <p:blipFill>
          <a:blip r:embed="rId7">
            <a:extLst/>
          </a:blip>
          <a:stretch>
            <a:fillRect/>
          </a:stretch>
        </p:blipFill>
        <p:spPr>
          <a:xfrm>
            <a:off x="1109049" y="1540849"/>
            <a:ext cx="11497902" cy="11497902"/>
          </a:xfrm>
          <a:prstGeom prst="rect">
            <a:avLst/>
          </a:prstGeom>
          <a:ln w="12700">
            <a:miter lim="400000"/>
          </a:ln>
        </p:spPr>
      </p:pic>
      <p:pic>
        <p:nvPicPr>
          <p:cNvPr id="140" name="Untitled design (1).png" descr="Untitled design (1).png"/>
          <p:cNvPicPr>
            <a:picLocks noChangeAspect="1"/>
          </p:cNvPicPr>
          <p:nvPr/>
        </p:nvPicPr>
        <p:blipFill>
          <a:blip r:embed="rId7">
            <a:extLst/>
          </a:blip>
          <a:stretch>
            <a:fillRect/>
          </a:stretch>
        </p:blipFill>
        <p:spPr>
          <a:xfrm rot="16181763">
            <a:off x="12727132" y="926893"/>
            <a:ext cx="11497902" cy="11497903"/>
          </a:xfrm>
          <a:prstGeom prst="rect">
            <a:avLst/>
          </a:prstGeom>
          <a:ln w="12700">
            <a:miter lim="400000"/>
          </a:ln>
        </p:spPr>
      </p:pic>
      <p:pic>
        <p:nvPicPr>
          <p:cNvPr id="141" name="Untitled design (8).png" descr="Untitled design (8).png"/>
          <p:cNvPicPr>
            <a:picLocks noChangeAspect="1"/>
          </p:cNvPicPr>
          <p:nvPr/>
        </p:nvPicPr>
        <p:blipFill>
          <a:blip r:embed="rId8">
            <a:extLst/>
          </a:blip>
          <a:srcRect l="19583" t="2137" r="0" b="40661"/>
          <a:stretch>
            <a:fillRect/>
          </a:stretch>
        </p:blipFill>
        <p:spPr>
          <a:xfrm>
            <a:off x="14465827" y="5323676"/>
            <a:ext cx="11029995" cy="7845657"/>
          </a:xfrm>
          <a:prstGeom prst="rect">
            <a:avLst/>
          </a:prstGeom>
          <a:ln w="12700">
            <a:miter lim="400000"/>
          </a:ln>
        </p:spPr>
      </p:pic>
      <p:pic>
        <p:nvPicPr>
          <p:cNvPr id="142" name="Untitled design (7).png" descr="Untitled design (7).png"/>
          <p:cNvPicPr>
            <a:picLocks noChangeAspect="1"/>
          </p:cNvPicPr>
          <p:nvPr/>
        </p:nvPicPr>
        <p:blipFill>
          <a:blip r:embed="rId9">
            <a:extLst/>
          </a:blip>
          <a:stretch>
            <a:fillRect/>
          </a:stretch>
        </p:blipFill>
        <p:spPr>
          <a:xfrm>
            <a:off x="7507558" y="3229128"/>
            <a:ext cx="13023544" cy="13023544"/>
          </a:xfrm>
          <a:prstGeom prst="rect">
            <a:avLst/>
          </a:prstGeom>
          <a:ln w="12700">
            <a:miter lim="400000"/>
          </a:ln>
        </p:spPr>
      </p:pic>
      <p:pic>
        <p:nvPicPr>
          <p:cNvPr id="143" name="Untitled design.png" descr="Untitled design.png"/>
          <p:cNvPicPr>
            <a:picLocks noChangeAspect="1"/>
          </p:cNvPicPr>
          <p:nvPr/>
        </p:nvPicPr>
        <p:blipFill>
          <a:blip r:embed="rId10">
            <a:extLst/>
          </a:blip>
          <a:stretch>
            <a:fillRect/>
          </a:stretch>
        </p:blipFill>
        <p:spPr>
          <a:xfrm>
            <a:off x="12032843" y="-182156"/>
            <a:ext cx="13716001" cy="13716001"/>
          </a:xfrm>
          <a:prstGeom prst="rect">
            <a:avLst/>
          </a:prstGeom>
          <a:ln w="12700">
            <a:miter lim="400000"/>
          </a:ln>
        </p:spPr>
      </p:pic>
      <p:pic>
        <p:nvPicPr>
          <p:cNvPr id="144" name="Untitled design (5).png" descr="Untitled design (5).png"/>
          <p:cNvPicPr>
            <a:picLocks noChangeAspect="1"/>
          </p:cNvPicPr>
          <p:nvPr/>
        </p:nvPicPr>
        <p:blipFill>
          <a:blip r:embed="rId11">
            <a:extLst/>
          </a:blip>
          <a:stretch>
            <a:fillRect/>
          </a:stretch>
        </p:blipFill>
        <p:spPr>
          <a:xfrm>
            <a:off x="-1125174" y="2660009"/>
            <a:ext cx="13716001" cy="137160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144"/>
                                        </p:tgtEl>
                                        <p:attrNameLst>
                                          <p:attrName>style.visibility</p:attrName>
                                        </p:attrNameLst>
                                      </p:cBhvr>
                                      <p:to>
                                        <p:strVal val="visible"/>
                                      </p:to>
                                    </p:set>
                                    <p:animEffect filter="dissolve" transition="in">
                                      <p:cBhvr>
                                        <p:cTn id="7" dur="1750"/>
                                        <p:tgtEl>
                                          <p:spTgt spid="144"/>
                                        </p:tgtEl>
                                      </p:cBhvr>
                                    </p:animEffect>
                                  </p:childTnLst>
                                </p:cTn>
                              </p:par>
                            </p:childTnLst>
                          </p:cTn>
                        </p:par>
                        <p:par>
                          <p:cTn id="8" fill="hold">
                            <p:stCondLst>
                              <p:cond delay="1750"/>
                            </p:stCondLst>
                            <p:childTnLst>
                              <p:par>
                                <p:cTn id="9" presetClass="entr" nodeType="afterEffect" presetID="10" grpId="2" fill="hold">
                                  <p:stCondLst>
                                    <p:cond delay="0"/>
                                  </p:stCondLst>
                                  <p:iterate type="el" backwards="0">
                                    <p:tmAbs val="0"/>
                                  </p:iterate>
                                  <p:childTnLst>
                                    <p:set>
                                      <p:cBhvr>
                                        <p:cTn id="10" fill="hold"/>
                                        <p:tgtEl>
                                          <p:spTgt spid="142"/>
                                        </p:tgtEl>
                                        <p:attrNameLst>
                                          <p:attrName>style.visibility</p:attrName>
                                        </p:attrNameLst>
                                      </p:cBhvr>
                                      <p:to>
                                        <p:strVal val="visible"/>
                                      </p:to>
                                    </p:set>
                                    <p:animEffect filter="fade" transition="in">
                                      <p:cBhvr>
                                        <p:cTn id="11" dur="1500"/>
                                        <p:tgtEl>
                                          <p:spTgt spid="142"/>
                                        </p:tgtEl>
                                      </p:cBhvr>
                                    </p:animEffect>
                                  </p:childTnLst>
                                </p:cTn>
                              </p:par>
                            </p:childTnLst>
                          </p:cTn>
                        </p:par>
                        <p:par>
                          <p:cTn id="12" fill="hold">
                            <p:stCondLst>
                              <p:cond delay="3250"/>
                            </p:stCondLst>
                            <p:childTnLst>
                              <p:par>
                                <p:cTn id="13" presetClass="entr" nodeType="afterEffect" presetID="9" grpId="3" fill="hold">
                                  <p:stCondLst>
                                    <p:cond delay="0"/>
                                  </p:stCondLst>
                                  <p:iterate type="el" backwards="0">
                                    <p:tmAbs val="0"/>
                                  </p:iterate>
                                  <p:childTnLst>
                                    <p:set>
                                      <p:cBhvr>
                                        <p:cTn id="14" fill="hold"/>
                                        <p:tgtEl>
                                          <p:spTgt spid="140"/>
                                        </p:tgtEl>
                                        <p:attrNameLst>
                                          <p:attrName>style.visibility</p:attrName>
                                        </p:attrNameLst>
                                      </p:cBhvr>
                                      <p:to>
                                        <p:strVal val="visible"/>
                                      </p:to>
                                    </p:set>
                                    <p:animEffect filter="dissolve" transition="in">
                                      <p:cBhvr>
                                        <p:cTn id="15" dur="1500"/>
                                        <p:tgtEl>
                                          <p:spTgt spid="140"/>
                                        </p:tgtEl>
                                      </p:cBhvr>
                                    </p:animEffect>
                                  </p:childTnLst>
                                </p:cTn>
                              </p:par>
                            </p:childTnLst>
                          </p:cTn>
                        </p:par>
                        <p:par>
                          <p:cTn id="16" fill="hold">
                            <p:stCondLst>
                              <p:cond delay="4750"/>
                            </p:stCondLst>
                            <p:childTnLst>
                              <p:par>
                                <p:cTn id="17" presetClass="entr" nodeType="afterEffect" presetID="9" grpId="4" fill="hold">
                                  <p:stCondLst>
                                    <p:cond delay="0"/>
                                  </p:stCondLst>
                                  <p:iterate type="el" backwards="0">
                                    <p:tmAbs val="0"/>
                                  </p:iterate>
                                  <p:childTnLst>
                                    <p:set>
                                      <p:cBhvr>
                                        <p:cTn id="18" fill="hold"/>
                                        <p:tgtEl>
                                          <p:spTgt spid="139"/>
                                        </p:tgtEl>
                                        <p:attrNameLst>
                                          <p:attrName>style.visibility</p:attrName>
                                        </p:attrNameLst>
                                      </p:cBhvr>
                                      <p:to>
                                        <p:strVal val="visible"/>
                                      </p:to>
                                    </p:set>
                                    <p:animEffect filter="dissolve" transition="in">
                                      <p:cBhvr>
                                        <p:cTn id="19" dur="1750"/>
                                        <p:tgtEl>
                                          <p:spTgt spid="139"/>
                                        </p:tgtEl>
                                      </p:cBhvr>
                                    </p:animEffect>
                                  </p:childTnLst>
                                </p:cTn>
                              </p:par>
                            </p:childTnLst>
                          </p:cTn>
                        </p:par>
                        <p:par>
                          <p:cTn id="20" fill="hold">
                            <p:stCondLst>
                              <p:cond delay="6500"/>
                            </p:stCondLst>
                            <p:childTnLst>
                              <p:par>
                                <p:cTn id="21" presetClass="entr" nodeType="afterEffect" presetSubtype="0" presetID="1" grpId="5" fill="hold">
                                  <p:stCondLst>
                                    <p:cond delay="0"/>
                                  </p:stCondLst>
                                  <p:iterate type="el" backwards="0">
                                    <p:tmAbs val="0"/>
                                  </p:iterate>
                                  <p:childTnLst>
                                    <p:set>
                                      <p:cBhvr>
                                        <p:cTn id="22" fill="hold"/>
                                        <p:tgtEl>
                                          <p:spTgt spid="137"/>
                                        </p:tgtEl>
                                        <p:attrNameLst>
                                          <p:attrName>style.visibility</p:attrName>
                                        </p:attrNameLst>
                                      </p:cBhvr>
                                      <p:to>
                                        <p:strVal val="visible"/>
                                      </p:to>
                                    </p:set>
                                  </p:childTnLst>
                                </p:cTn>
                              </p:par>
                            </p:childTnLst>
                          </p:cTn>
                        </p:par>
                        <p:par>
                          <p:cTn id="23" fill="hold">
                            <p:stCondLst>
                              <p:cond delay="6500"/>
                            </p:stCondLst>
                            <p:childTnLst>
                              <p:par>
                                <p:cTn id="24" presetClass="entr" nodeType="afterEffect" presetID="10" grpId="6" fill="hold">
                                  <p:stCondLst>
                                    <p:cond delay="0"/>
                                  </p:stCondLst>
                                  <p:iterate type="el" backwards="0">
                                    <p:tmAbs val="0"/>
                                  </p:iterate>
                                  <p:childTnLst>
                                    <p:set>
                                      <p:cBhvr>
                                        <p:cTn id="25" fill="hold"/>
                                        <p:tgtEl>
                                          <p:spTgt spid="136"/>
                                        </p:tgtEl>
                                        <p:attrNameLst>
                                          <p:attrName>style.visibility</p:attrName>
                                        </p:attrNameLst>
                                      </p:cBhvr>
                                      <p:to>
                                        <p:strVal val="visible"/>
                                      </p:to>
                                    </p:set>
                                    <p:animEffect filter="fade" transition="in">
                                      <p:cBhvr>
                                        <p:cTn id="26" dur="1500"/>
                                        <p:tgtEl>
                                          <p:spTgt spid="136"/>
                                        </p:tgtEl>
                                      </p:cBhvr>
                                    </p:animEffect>
                                  </p:childTnLst>
                                </p:cTn>
                              </p:par>
                            </p:childTnLst>
                          </p:cTn>
                        </p:par>
                        <p:par>
                          <p:cTn id="27" fill="hold">
                            <p:stCondLst>
                              <p:cond delay="8000"/>
                            </p:stCondLst>
                            <p:childTnLst>
                              <p:par>
                                <p:cTn id="28" presetClass="entr" nodeType="afterEffect" presetSubtype="0" presetID="1" grpId="7" fill="hold">
                                  <p:stCondLst>
                                    <p:cond delay="0"/>
                                  </p:stCondLst>
                                  <p:iterate type="el" backwards="0">
                                    <p:tmAbs val="0"/>
                                  </p:iterate>
                                  <p:childTnLst>
                                    <p:set>
                                      <p:cBhvr>
                                        <p:cTn id="29" fill="hold"/>
                                        <p:tgtEl>
                                          <p:spTgt spid="134"/>
                                        </p:tgtEl>
                                        <p:attrNameLst>
                                          <p:attrName>style.visibility</p:attrName>
                                        </p:attrNameLst>
                                      </p:cBhvr>
                                      <p:to>
                                        <p:strVal val="visible"/>
                                      </p:to>
                                    </p:set>
                                  </p:childTnLst>
                                </p:cTn>
                              </p:par>
                            </p:childTnLst>
                          </p:cTn>
                        </p:par>
                        <p:par>
                          <p:cTn id="30" fill="hold">
                            <p:stCondLst>
                              <p:cond delay="8000"/>
                            </p:stCondLst>
                            <p:childTnLst>
                              <p:par>
                                <p:cTn id="31" presetClass="entr" nodeType="afterEffect" presetSubtype="0" presetID="1" grpId="8" fill="hold">
                                  <p:stCondLst>
                                    <p:cond delay="0"/>
                                  </p:stCondLst>
                                  <p:iterate type="el" backwards="0">
                                    <p:tmAbs val="0"/>
                                  </p:iterate>
                                  <p:childTnLst>
                                    <p:set>
                                      <p:cBhvr>
                                        <p:cTn id="32" fill="hold"/>
                                        <p:tgtEl>
                                          <p:spTgt spid="135"/>
                                        </p:tgtEl>
                                        <p:attrNameLst>
                                          <p:attrName>style.visibility</p:attrName>
                                        </p:attrNameLst>
                                      </p:cBhvr>
                                      <p:to>
                                        <p:strVal val="visible"/>
                                      </p:to>
                                    </p:set>
                                  </p:childTnLst>
                                </p:cTn>
                              </p:par>
                            </p:childTnLst>
                          </p:cTn>
                        </p:par>
                        <p:par>
                          <p:cTn id="33" fill="hold">
                            <p:stCondLst>
                              <p:cond delay="8000"/>
                            </p:stCondLst>
                            <p:childTnLst>
                              <p:par>
                                <p:cTn id="34" presetClass="entr" nodeType="afterEffect" presetSubtype="0" presetID="1" grpId="9" fill="hold">
                                  <p:stCondLst>
                                    <p:cond delay="0"/>
                                  </p:stCondLst>
                                  <p:iterate type="el" backwards="0">
                                    <p:tmAbs val="0"/>
                                  </p:iterate>
                                  <p:childTnLst>
                                    <p:set>
                                      <p:cBhvr>
                                        <p:cTn id="35" fill="hold"/>
                                        <p:tgtEl>
                                          <p:spTgt spid="138"/>
                                        </p:tgtEl>
                                        <p:attrNameLst>
                                          <p:attrName>style.visibility</p:attrName>
                                        </p:attrNameLst>
                                      </p:cBhvr>
                                      <p:to>
                                        <p:strVal val="visible"/>
                                      </p:to>
                                    </p:set>
                                  </p:childTnLst>
                                </p:cTn>
                              </p:par>
                            </p:childTnLst>
                          </p:cTn>
                        </p:par>
                        <p:par>
                          <p:cTn id="36" fill="hold">
                            <p:stCondLst>
                              <p:cond delay="8000"/>
                            </p:stCondLst>
                            <p:childTnLst>
                              <p:par>
                                <p:cTn id="37" presetClass="entr" nodeType="afterEffect" presetSubtype="0" presetID="1" grpId="10" fill="hold">
                                  <p:stCondLst>
                                    <p:cond delay="0"/>
                                  </p:stCondLst>
                                  <p:iterate type="el" backwards="0">
                                    <p:tmAbs val="0"/>
                                  </p:iterate>
                                  <p:childTnLst>
                                    <p:set>
                                      <p:cBhvr>
                                        <p:cTn id="38" fill="hold"/>
                                        <p:tgtEl>
                                          <p:spTgt spid="1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6" grpId="6"/>
      <p:bldP build="whole" bldLvl="1" animBg="1" rev="0" advAuto="0" spid="140" grpId="3"/>
      <p:bldP build="whole" bldLvl="1" animBg="1" rev="0" advAuto="0" spid="141" grpId="10"/>
      <p:bldP build="whole" bldLvl="1" animBg="1" rev="0" advAuto="0" spid="138" grpId="9"/>
      <p:bldP build="whole" bldLvl="1" animBg="1" rev="0" advAuto="0" spid="134" grpId="7"/>
      <p:bldP build="whole" bldLvl="1" animBg="1" rev="0" advAuto="0" spid="135" grpId="8"/>
      <p:bldP build="whole" bldLvl="1" animBg="1" rev="0" advAuto="0" spid="137" grpId="5"/>
      <p:bldP build="whole" bldLvl="1" animBg="1" rev="0" advAuto="0" spid="139" grpId="4"/>
      <p:bldP build="whole" bldLvl="1" animBg="1" rev="0" advAuto="0" spid="144" grpId="1"/>
      <p:bldP build="whole" bldLvl="1" animBg="1" rev="0" advAuto="0" spid="142" grpId="2"/>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The desire to be worldly, sophisticated, and smart often blocks our flow. We have ideas and opinions about where our good should come from.”…"/>
          <p:cNvSpPr txBox="1"/>
          <p:nvPr>
            <p:ph type="body" idx="1"/>
          </p:nvPr>
        </p:nvSpPr>
        <p:spPr>
          <a:prstGeom prst="rect">
            <a:avLst/>
          </a:prstGeom>
        </p:spPr>
        <p:txBody>
          <a:bodyPr/>
          <a:lstStyle/>
          <a:p>
            <a:pPr>
              <a:buBlip>
                <a:blip r:embed="rId2"/>
              </a:buBlip>
            </a:pPr>
            <a:r>
              <a:t>“The desire to be worldly, sophisticated, and smart often blocks our flow. We have ideas and opinions about where our good should come from.” </a:t>
            </a:r>
          </a:p>
          <a:p>
            <a:pPr>
              <a:buBlip>
                <a:blip r:embed="rId2"/>
              </a:buBlip>
            </a:pPr>
            <a:r>
              <a:t>Getting breaks from “unusual” places </a:t>
            </a:r>
          </a:p>
          <a:p>
            <a:pPr>
              <a:buBlip>
                <a:blip r:embed="rId2"/>
              </a:buBlip>
            </a:pPr>
            <a:r>
              <a:t>“Any progress is made by leaps of faith, some small and some large.”</a:t>
            </a:r>
          </a:p>
          <a:p>
            <a:pPr lvl="2">
              <a:buBlip>
                <a:blip r:embed="rId2"/>
              </a:buBlip>
            </a:pPr>
            <a:r>
              <a:t>take the first class → more education → a larger workspace → a year off to do the thing → a book/a gallery</a:t>
            </a:r>
          </a:p>
          <a:p>
            <a:pPr>
              <a:buBlip>
                <a:blip r:embed="rId2"/>
              </a:buBlip>
            </a:pPr>
            <a:r>
              <a:t>“Take the concrete steps necessary to trigger our synchronous good.”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46">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6"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If this still sounds airy fairy to you, ask yourself bluntly, what next step are you evading. What dream are you discounting as impossible given your resources? What payoff are you getting for remaining stuck at this point in your expansion?”…"/>
          <p:cNvSpPr txBox="1"/>
          <p:nvPr>
            <p:ph type="body" idx="1"/>
          </p:nvPr>
        </p:nvSpPr>
        <p:spPr>
          <a:prstGeom prst="rect">
            <a:avLst/>
          </a:prstGeom>
        </p:spPr>
        <p:txBody>
          <a:bodyPr/>
          <a:lstStyle/>
          <a:p>
            <a:pPr>
              <a:buBlip>
                <a:blip r:embed="rId2"/>
              </a:buBlip>
            </a:pPr>
            <a:r>
              <a:t>“If this still sounds airy fairy to you, ask yourself bluntly, what next step are you evading. What dream are you discounting as impossible given your resources? What payoff are you getting for remaining stuck at this point in your expansion?” </a:t>
            </a:r>
          </a:p>
          <a:p>
            <a:pPr>
              <a:buBlip>
                <a:blip r:embed="rId2"/>
              </a:buBlip>
            </a:pPr>
            <a:r>
              <a:t>“God as source” or We Live in an Abundant World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8">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8"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0" name="under the sea.jpg" descr="under the sea.jpg"/>
          <p:cNvPicPr>
            <a:picLocks noChangeAspect="1"/>
          </p:cNvPicPr>
          <p:nvPr>
            <p:ph type="pic" idx="21"/>
          </p:nvPr>
        </p:nvPicPr>
        <p:blipFill>
          <a:blip r:embed="rId2">
            <a:extLst/>
          </a:blip>
          <a:srcRect l="0" t="12500" r="0" b="12500"/>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God as my source is a simple but completely effective plan for living. It removes negative dependency—and anxiety— from our lives by assuring us that God will provide. Our job is to listen for how.”…"/>
          <p:cNvSpPr txBox="1"/>
          <p:nvPr>
            <p:ph type="body" idx="1"/>
          </p:nvPr>
        </p:nvSpPr>
        <p:spPr>
          <a:prstGeom prst="rect">
            <a:avLst/>
          </a:prstGeom>
        </p:spPr>
        <p:txBody>
          <a:bodyPr/>
          <a:lstStyle/>
          <a:p>
            <a:pPr>
              <a:buBlip>
                <a:blip r:embed="rId2"/>
              </a:buBlip>
            </a:pPr>
            <a:r>
              <a:t>“God as my source is a simple but completely effective plan for living. It removes negative dependency—and anxiety— from our lives by assuring us that God will provide. Our job is to listen for how.” </a:t>
            </a:r>
          </a:p>
          <a:p>
            <a:pPr>
              <a:buBlip>
                <a:blip r:embed="rId2"/>
              </a:buBlip>
            </a:pPr>
            <a:r>
              <a:t>“One way we listen is by writing morning pages.”</a:t>
            </a:r>
          </a:p>
          <a:p>
            <a:pPr lvl="2">
              <a:buBlip>
                <a:blip r:embed="rId2"/>
              </a:buBlip>
            </a:pPr>
            <a:r>
              <a:t>Ask for help in the evening; listen for answers in the morning</a:t>
            </a:r>
          </a:p>
          <a:p>
            <a:pPr>
              <a:buBlip>
                <a:blip r:embed="rId2"/>
              </a:buBlip>
            </a:pPr>
            <a:r>
              <a:t>“Be open to all help.”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2">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2"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4" name="Untitled design.png" descr="Untitled design.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55" name="finding the river"/>
          <p:cNvSpPr txBox="1"/>
          <p:nvPr>
            <p:ph type="title"/>
          </p:nvPr>
        </p:nvSpPr>
        <p:spPr>
          <a:prstGeom prst="rect">
            <a:avLst/>
          </a:prstGeom>
        </p:spPr>
        <p:txBody>
          <a:bodyPr/>
          <a:lstStyle/>
          <a:p>
            <a:pPr/>
            <a:r>
              <a:t>finding the river</a:t>
            </a:r>
          </a:p>
        </p:txBody>
      </p:sp>
      <p:sp>
        <p:nvSpPr>
          <p:cNvPr id="156" name="“Recovery is the process of finding the river and saying yes to its flow, rapids and all. We startle ourselves by saying yes instead of no to opportunities.”…"/>
          <p:cNvSpPr txBox="1"/>
          <p:nvPr>
            <p:ph type="body" sz="half" idx="1"/>
          </p:nvPr>
        </p:nvSpPr>
        <p:spPr>
          <a:prstGeom prst="rect">
            <a:avLst/>
          </a:prstGeom>
        </p:spPr>
        <p:txBody>
          <a:bodyPr/>
          <a:lstStyle/>
          <a:p>
            <a:pPr marL="494665" indent="-494665" defTabSz="784225">
              <a:spcBef>
                <a:spcPts val="4800"/>
              </a:spcBef>
              <a:buBlip>
                <a:blip r:embed="rId3"/>
              </a:buBlip>
              <a:defRPr sz="4180">
                <a:effectLst>
                  <a:outerShdw sx="100000" sy="100000" kx="0" ky="0" algn="b" rotWithShape="0" blurRad="24130" dist="12065" dir="0">
                    <a:srgbClr val="FFFFFF">
                      <a:alpha val="45000"/>
                    </a:srgbClr>
                  </a:outerShdw>
                </a:effectLst>
              </a:defRPr>
            </a:pPr>
            <a:r>
              <a:t>“Recovery is the process of finding the river and saying yes to its flow, rapids and all. We startle ourselves by saying yes instead of no to opportunities.” </a:t>
            </a:r>
          </a:p>
          <a:p>
            <a:pPr marL="494665" indent="-494665" defTabSz="784225">
              <a:spcBef>
                <a:spcPts val="4800"/>
              </a:spcBef>
              <a:buBlip>
                <a:blip r:embed="rId3"/>
              </a:buBlip>
              <a:defRPr sz="4180">
                <a:effectLst>
                  <a:outerShdw sx="100000" sy="100000" kx="0" ky="0" algn="b" rotWithShape="0" blurRad="24130" dist="12065" dir="0">
                    <a:srgbClr val="FFFFFF">
                      <a:alpha val="45000"/>
                    </a:srgbClr>
                  </a:outerShdw>
                </a:effectLst>
              </a:defRPr>
            </a:pPr>
            <a:r>
              <a:t>Beginning to trust ourselves &amp; find more compassion for ourselves and others </a:t>
            </a:r>
          </a:p>
          <a:p>
            <a:pPr marL="494665" indent="-494665" defTabSz="784225">
              <a:spcBef>
                <a:spcPts val="4800"/>
              </a:spcBef>
              <a:buBlip>
                <a:blip r:embed="rId3"/>
              </a:buBlip>
              <a:defRPr sz="4180">
                <a:effectLst>
                  <a:outerShdw sx="100000" sy="100000" kx="0" ky="0" algn="b" rotWithShape="0" blurRad="24130" dist="12065" dir="0">
                    <a:srgbClr val="FFFFFF">
                      <a:alpha val="45000"/>
                    </a:srgbClr>
                  </a:outerShdw>
                </a:effectLst>
              </a:defRPr>
            </a:pPr>
            <a:r>
              <a:t>“We are learning to give up idolatry—the worshipful dependency on any person, place, or thing. Instead, we place our dependency on the source itself.”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6">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6"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8" name="Untitled design (1).png" descr="Untitled design (1).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59" name="the virtue map"/>
          <p:cNvSpPr txBox="1"/>
          <p:nvPr>
            <p:ph type="title"/>
          </p:nvPr>
        </p:nvSpPr>
        <p:spPr>
          <a:prstGeom prst="rect">
            <a:avLst/>
          </a:prstGeom>
        </p:spPr>
        <p:txBody>
          <a:bodyPr/>
          <a:lstStyle/>
          <a:p>
            <a:pPr/>
            <a:r>
              <a:t>the virtue map</a:t>
            </a:r>
          </a:p>
        </p:txBody>
      </p:sp>
      <p:sp>
        <p:nvSpPr>
          <p:cNvPr id="160" name="“An artist must have downtime. Time to do nothing.”…"/>
          <p:cNvSpPr txBox="1"/>
          <p:nvPr>
            <p:ph type="body" sz="half" idx="1"/>
          </p:nvPr>
        </p:nvSpPr>
        <p:spPr>
          <a:xfrm>
            <a:off x="1524000" y="3898900"/>
            <a:ext cx="12078359" cy="8750300"/>
          </a:xfrm>
          <a:prstGeom prst="rect">
            <a:avLst/>
          </a:prstGeom>
        </p:spPr>
        <p:txBody>
          <a:bodyPr/>
          <a:lstStyle/>
          <a:p>
            <a:pPr marL="343662" indent="-343662" defTabSz="544830">
              <a:spcBef>
                <a:spcPts val="3300"/>
              </a:spcBef>
              <a:buBlip>
                <a:blip r:embed="rId3"/>
              </a:buBlip>
              <a:defRPr sz="2904">
                <a:effectLst>
                  <a:outerShdw sx="100000" sy="100000" kx="0" ky="0" algn="b" rotWithShape="0" blurRad="16764" dist="8382" dir="0">
                    <a:srgbClr val="FFFFFF">
                      <a:alpha val="45000"/>
                    </a:srgbClr>
                  </a:outerShdw>
                </a:effectLst>
              </a:defRPr>
            </a:pPr>
            <a:r>
              <a:t>“An artist must have downtime. Time to do nothing.” </a:t>
            </a:r>
          </a:p>
          <a:p>
            <a:pPr marL="343662" indent="-343662" defTabSz="544830">
              <a:spcBef>
                <a:spcPts val="3300"/>
              </a:spcBef>
              <a:buBlip>
                <a:blip r:embed="rId3"/>
              </a:buBlip>
              <a:defRPr sz="2904">
                <a:effectLst>
                  <a:outerShdw sx="100000" sy="100000" kx="0" ky="0" algn="b" rotWithShape="0" blurRad="16764" dist="8382" dir="0">
                    <a:srgbClr val="FFFFFF">
                      <a:alpha val="45000"/>
                    </a:srgbClr>
                  </a:outerShdw>
                </a:effectLst>
              </a:defRPr>
            </a:pPr>
            <a:r>
              <a:t>“Defending our right to such time takes courage, conviction, and resiliency.” </a:t>
            </a:r>
          </a:p>
          <a:p>
            <a:pPr marL="343662" indent="-343662" defTabSz="544830">
              <a:spcBef>
                <a:spcPts val="3300"/>
              </a:spcBef>
              <a:buBlip>
                <a:blip r:embed="rId3"/>
              </a:buBlip>
              <a:defRPr sz="2904">
                <a:effectLst>
                  <a:outerShdw sx="100000" sy="100000" kx="0" ky="0" algn="b" rotWithShape="0" blurRad="16764" dist="8382" dir="0">
                    <a:srgbClr val="FFFFFF">
                      <a:alpha val="45000"/>
                    </a:srgbClr>
                  </a:outerShdw>
                </a:effectLst>
              </a:defRPr>
            </a:pPr>
            <a:r>
              <a:t>“Such time, space, and quiet will strike our family and friends as a withdrawal from them. It is.”</a:t>
            </a:r>
          </a:p>
          <a:p>
            <a:pPr marL="343662" indent="-343662" defTabSz="544830">
              <a:spcBef>
                <a:spcPts val="3300"/>
              </a:spcBef>
              <a:buBlip>
                <a:blip r:embed="rId3"/>
              </a:buBlip>
              <a:defRPr sz="2904">
                <a:effectLst>
                  <a:outerShdw sx="100000" sy="100000" kx="0" ky="0" algn="b" rotWithShape="0" blurRad="16764" dist="8382" dir="0">
                    <a:srgbClr val="FFFFFF">
                      <a:alpha val="45000"/>
                    </a:srgbClr>
                  </a:outerShdw>
                </a:effectLst>
              </a:defRPr>
            </a:pPr>
            <a:r>
              <a:t>“For an artist, withdrawal is necessary. Without it, the artist in us feels vexed, angry, out of sorts… An artist requires the healing of time alone. Without this period of recharging, our artist becomes depleted.”</a:t>
            </a:r>
          </a:p>
          <a:p>
            <a:pPr marL="343662" indent="-343662" defTabSz="544830">
              <a:spcBef>
                <a:spcPts val="3300"/>
              </a:spcBef>
              <a:buBlip>
                <a:blip r:embed="rId3"/>
              </a:buBlip>
              <a:defRPr sz="2904">
                <a:effectLst>
                  <a:outerShdw sx="100000" sy="100000" kx="0" ky="0" algn="b" rotWithShape="0" blurRad="16764" dist="8382" dir="0">
                    <a:srgbClr val="FFFFFF">
                      <a:alpha val="45000"/>
                    </a:srgbClr>
                  </a:outerShdw>
                </a:effectLst>
              </a:defRPr>
            </a:pPr>
            <a:r>
              <a:t>“Being caught on the treadmill of virtuous production.” </a:t>
            </a:r>
          </a:p>
          <a:p>
            <a:pPr marL="343662" indent="-343662" defTabSz="544830">
              <a:spcBef>
                <a:spcPts val="3300"/>
              </a:spcBef>
              <a:buBlip>
                <a:blip r:embed="rId3"/>
              </a:buBlip>
              <a:defRPr sz="2904">
                <a:effectLst>
                  <a:outerShdw sx="100000" sy="100000" kx="0" ky="0" algn="b" rotWithShape="0" blurRad="16764" dist="8382" dir="0">
                    <a:srgbClr val="FFFFFF">
                      <a:alpha val="45000"/>
                    </a:srgbClr>
                  </a:outerShdw>
                </a:effectLst>
              </a:defRPr>
            </a:pPr>
            <a:r>
              <a:t>“Many recovering creatives sabotage themselves most frequently by making nice… Many of us make a virtue out of deprivation.” → “I call this seductive, faux spirituality the Virtue Trap.”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6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60">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0"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2" name="Untitled design (2).png" descr="Untitled design (2).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63" name="the virtue map"/>
          <p:cNvSpPr txBox="1"/>
          <p:nvPr>
            <p:ph type="title"/>
          </p:nvPr>
        </p:nvSpPr>
        <p:spPr>
          <a:prstGeom prst="rect">
            <a:avLst/>
          </a:prstGeom>
        </p:spPr>
        <p:txBody>
          <a:bodyPr/>
          <a:lstStyle/>
          <a:p>
            <a:pPr/>
            <a:r>
              <a:t>the virtue map</a:t>
            </a:r>
          </a:p>
        </p:txBody>
      </p:sp>
      <p:sp>
        <p:nvSpPr>
          <p:cNvPr id="164" name="“We strive to be good, to be nice, to be helpful, to be unselfish. We want to be generous, of service, of the world.”…"/>
          <p:cNvSpPr txBox="1"/>
          <p:nvPr>
            <p:ph type="body" sz="half" idx="1"/>
          </p:nvPr>
        </p:nvSpPr>
        <p:spPr>
          <a:xfrm>
            <a:off x="1524000" y="3898900"/>
            <a:ext cx="12078359" cy="8750300"/>
          </a:xfrm>
          <a:prstGeom prst="rect">
            <a:avLst/>
          </a:prstGeom>
        </p:spPr>
        <p:txBody>
          <a:bodyPr/>
          <a:lstStyle/>
          <a:p>
            <a:pPr>
              <a:buBlip>
                <a:blip r:embed="rId3"/>
              </a:buBlip>
            </a:pPr>
            <a:r>
              <a:t>“We strive to be good, to be nice, to be helpful, to be unselfish. We want to be generous, of service, of the world.”</a:t>
            </a:r>
          </a:p>
          <a:p>
            <a:pPr>
              <a:buBlip>
                <a:blip r:embed="rId3"/>
              </a:buBlip>
            </a:pPr>
            <a:r>
              <a:t>“</a:t>
            </a:r>
            <a:r>
              <a:rPr i="1"/>
              <a:t>But what we really want is to be left alone.</a:t>
            </a:r>
            <a:r>
              <a:t>” → when we can’t, we abandon ourselves</a:t>
            </a:r>
          </a:p>
          <a:p>
            <a:pPr>
              <a:buBlip>
                <a:blip r:embed="rId3"/>
              </a:buBlip>
            </a:pPr>
            <a:r>
              <a:t>‘Are you self-destructive?’ </a:t>
            </a:r>
          </a:p>
          <a:p>
            <a:pPr lvl="2">
              <a:buBlip>
                <a:blip r:embed="rId3"/>
              </a:buBlip>
            </a:pPr>
            <a:r>
              <a:t>are you destructive of yourself?</a:t>
            </a:r>
          </a:p>
          <a:p>
            <a:pPr lvl="2">
              <a:buBlip>
                <a:blip r:embed="rId3"/>
              </a:buBlip>
            </a:pPr>
            <a:r>
              <a:t>are you destructive of your true nature?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64">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4"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what would i try?"/>
          <p:cNvSpPr txBox="1"/>
          <p:nvPr>
            <p:ph type="title"/>
          </p:nvPr>
        </p:nvSpPr>
        <p:spPr>
          <a:prstGeom prst="rect">
            <a:avLst/>
          </a:prstGeom>
        </p:spPr>
        <p:txBody>
          <a:bodyPr/>
          <a:lstStyle/>
          <a:p>
            <a:pPr/>
            <a:r>
              <a:t>what would i try?</a:t>
            </a:r>
          </a:p>
        </p:txBody>
      </p:sp>
      <p:sp>
        <p:nvSpPr>
          <p:cNvPr id="167" name="What would I try if it weren’t too crazy?…"/>
          <p:cNvSpPr txBox="1"/>
          <p:nvPr>
            <p:ph type="body" sz="half" idx="1"/>
          </p:nvPr>
        </p:nvSpPr>
        <p:spPr>
          <a:xfrm>
            <a:off x="1549400" y="3810000"/>
            <a:ext cx="10033176" cy="8750300"/>
          </a:xfrm>
          <a:prstGeom prst="rect">
            <a:avLst/>
          </a:prstGeom>
        </p:spPr>
        <p:txBody>
          <a:bodyPr/>
          <a:lstStyle/>
          <a:p>
            <a:pPr marL="518160" indent="-518160" defTabSz="701675">
              <a:spcBef>
                <a:spcPts val="6200"/>
              </a:spcBef>
              <a:buBlip>
                <a:blip r:embed="rId2"/>
              </a:buBlip>
              <a:defRPr sz="4250">
                <a:effectLst>
                  <a:outerShdw sx="100000" sy="100000" kx="0" ky="0" algn="b" rotWithShape="0" blurRad="21590" dist="10795" dir="0">
                    <a:srgbClr val="FFFFFF">
                      <a:alpha val="45000"/>
                    </a:srgbClr>
                  </a:outerShdw>
                </a:effectLst>
              </a:defRPr>
            </a:pPr>
            <a:r>
              <a:t>What would I try if it weren’t too crazy? </a:t>
            </a:r>
          </a:p>
          <a:p>
            <a:pPr lvl="1" marL="1511300" indent="-755650" defTabSz="701675">
              <a:spcBef>
                <a:spcPts val="6200"/>
              </a:spcBef>
              <a:buSzPct val="100000"/>
              <a:buAutoNum type="arabicPeriod" startAt="1"/>
              <a:defRPr sz="4250">
                <a:effectLst>
                  <a:outerShdw sx="100000" sy="100000" kx="0" ky="0" algn="b" rotWithShape="0" blurRad="21590" dist="10795" dir="0">
                    <a:srgbClr val="FFFFFF">
                      <a:alpha val="45000"/>
                    </a:srgbClr>
                  </a:outerShdw>
                </a:effectLst>
              </a:defRPr>
            </a:pPr>
            <a:r>
              <a:t> Sky diving, scuba diving</a:t>
            </a:r>
          </a:p>
          <a:p>
            <a:pPr lvl="1" marL="1511300" indent="-755650" defTabSz="701675">
              <a:spcBef>
                <a:spcPts val="6200"/>
              </a:spcBef>
              <a:buSzPct val="100000"/>
              <a:buAutoNum type="arabicPeriod" startAt="1"/>
              <a:defRPr sz="4250">
                <a:effectLst>
                  <a:outerShdw sx="100000" sy="100000" kx="0" ky="0" algn="b" rotWithShape="0" blurRad="21590" dist="10795" dir="0">
                    <a:srgbClr val="FFFFFF">
                      <a:alpha val="45000"/>
                    </a:srgbClr>
                  </a:outerShdw>
                </a:effectLst>
              </a:defRPr>
            </a:pPr>
            <a:r>
              <a:t> Belly dancing, Latin dancing</a:t>
            </a:r>
          </a:p>
          <a:p>
            <a:pPr lvl="1" marL="1511300" indent="-755650" defTabSz="701675">
              <a:spcBef>
                <a:spcPts val="6200"/>
              </a:spcBef>
              <a:buSzPct val="100000"/>
              <a:buAutoNum type="arabicPeriod" startAt="1"/>
              <a:defRPr sz="4250">
                <a:effectLst>
                  <a:outerShdw sx="100000" sy="100000" kx="0" ky="0" algn="b" rotWithShape="0" blurRad="21590" dist="10795" dir="0">
                    <a:srgbClr val="FFFFFF">
                      <a:alpha val="45000"/>
                    </a:srgbClr>
                  </a:outerShdw>
                </a:effectLst>
              </a:defRPr>
            </a:pPr>
            <a:r>
              <a:t> Getting my poems published</a:t>
            </a:r>
          </a:p>
          <a:p>
            <a:pPr lvl="1" marL="1511300" indent="-755650" defTabSz="701675">
              <a:spcBef>
                <a:spcPts val="6200"/>
              </a:spcBef>
              <a:buSzPct val="100000"/>
              <a:buAutoNum type="arabicPeriod" startAt="1"/>
              <a:defRPr sz="4250">
                <a:effectLst>
                  <a:outerShdw sx="100000" sy="100000" kx="0" ky="0" algn="b" rotWithShape="0" blurRad="21590" dist="10795" dir="0">
                    <a:srgbClr val="FFFFFF">
                      <a:alpha val="45000"/>
                    </a:srgbClr>
                  </a:outerShdw>
                </a:effectLst>
              </a:defRPr>
            </a:pPr>
            <a:r>
              <a:t> Buying a drum set</a:t>
            </a:r>
          </a:p>
          <a:p>
            <a:pPr lvl="1" marL="1511300" indent="-755650" defTabSz="701675">
              <a:spcBef>
                <a:spcPts val="6200"/>
              </a:spcBef>
              <a:buSzPct val="100000"/>
              <a:buAutoNum type="arabicPeriod" startAt="1"/>
              <a:defRPr sz="4250">
                <a:effectLst>
                  <a:outerShdw sx="100000" sy="100000" kx="0" ky="0" algn="b" rotWithShape="0" blurRad="21590" dist="10795" dir="0">
                    <a:srgbClr val="FFFFFF">
                      <a:alpha val="45000"/>
                    </a:srgbClr>
                  </a:outerShdw>
                </a:effectLst>
              </a:defRPr>
            </a:pPr>
            <a:r>
              <a:t> Cycling through France</a:t>
            </a:r>
          </a:p>
        </p:txBody>
      </p:sp>
      <p:sp>
        <p:nvSpPr>
          <p:cNvPr id="168" name="What would I try if it weren’t too selfish?…"/>
          <p:cNvSpPr txBox="1"/>
          <p:nvPr/>
        </p:nvSpPr>
        <p:spPr>
          <a:xfrm>
            <a:off x="12194988" y="3803650"/>
            <a:ext cx="10155453" cy="875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marL="493776" indent="-493776" algn="l" defTabSz="668655">
              <a:spcBef>
                <a:spcPts val="5900"/>
              </a:spcBef>
              <a:buSzPct val="35000"/>
              <a:buBlip>
                <a:blip r:embed="rId2"/>
              </a:buBlip>
              <a:defRPr sz="4050">
                <a:effectLst>
                  <a:outerShdw sx="100000" sy="100000" kx="0" ky="0" algn="b" rotWithShape="0" blurRad="20574" dist="10287" dir="0">
                    <a:srgbClr val="FFFFFF">
                      <a:alpha val="45000"/>
                    </a:srgbClr>
                  </a:outerShdw>
                </a:effectLst>
              </a:defRPr>
            </a:pPr>
            <a:r>
              <a:t>What would I try if it weren’t too selfish? </a:t>
            </a:r>
          </a:p>
          <a:p>
            <a:pPr lvl="1" marL="1440180" indent="-720090" algn="l"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 Sign up for scuba lessons</a:t>
            </a:r>
          </a:p>
          <a:p>
            <a:pPr lvl="1" marL="1440180" indent="-720090" algn="l"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 Take the dance class </a:t>
            </a:r>
          </a:p>
          <a:p>
            <a:pPr lvl="1" marL="1440180" indent="-720090" algn="l"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 Submit once a week</a:t>
            </a:r>
          </a:p>
          <a:p>
            <a:pPr lvl="1" marL="1440180" indent="-720090" algn="l"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 Buy cousin’s second-hand drum set</a:t>
            </a:r>
          </a:p>
          <a:p>
            <a:pPr lvl="1" marL="1440180" indent="-720090" algn="l"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 Call my travel agent, check out France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6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67">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2" fill="hold">
                                  <p:stCondLst>
                                    <p:cond delay="0"/>
                                  </p:stCondLst>
                                  <p:iterate type="el" backwards="0">
                                    <p:tmAbs val="0"/>
                                  </p:iterate>
                                  <p:childTnLst>
                                    <p:set>
                                      <p:cBhvr>
                                        <p:cTn id="32" fill="hold"/>
                                        <p:tgtEl>
                                          <p:spTgt spid="168">
                                            <p:bg/>
                                          </p:spTgt>
                                        </p:tgtEl>
                                        <p:attrNameLst>
                                          <p:attrName>style.visibility</p:attrName>
                                        </p:attrNameLst>
                                      </p:cBhvr>
                                      <p:to>
                                        <p:strVal val="visible"/>
                                      </p:to>
                                    </p:set>
                                  </p:childTnLst>
                                </p:cTn>
                              </p:par>
                              <p:par>
                                <p:cTn id="33" presetClass="entr" nodeType="withEffect" presetSubtype="0" presetID="1" grpId="2" fill="hold">
                                  <p:stCondLst>
                                    <p:cond delay="0"/>
                                  </p:stCondLst>
                                  <p:iterate type="el" backwards="0">
                                    <p:tmAbs val="0"/>
                                  </p:iterate>
                                  <p:childTnLst>
                                    <p:set>
                                      <p:cBhvr>
                                        <p:cTn id="34" fill="hold"/>
                                        <p:tgtEl>
                                          <p:spTgt spid="16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2" fill="hold">
                                  <p:stCondLst>
                                    <p:cond delay="0"/>
                                  </p:stCondLst>
                                  <p:iterate type="el" backwards="0">
                                    <p:tmAbs val="0"/>
                                  </p:iterate>
                                  <p:childTnLst>
                                    <p:set>
                                      <p:cBhvr>
                                        <p:cTn id="38" fill="hold"/>
                                        <p:tgtEl>
                                          <p:spTgt spid="16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0" presetID="1" grpId="2" fill="hold">
                                  <p:stCondLst>
                                    <p:cond delay="0"/>
                                  </p:stCondLst>
                                  <p:iterate type="el" backwards="0">
                                    <p:tmAbs val="0"/>
                                  </p:iterate>
                                  <p:childTnLst>
                                    <p:set>
                                      <p:cBhvr>
                                        <p:cTn id="42" fill="hold"/>
                                        <p:tgtEl>
                                          <p:spTgt spid="168">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0" presetID="1" grpId="2" fill="hold">
                                  <p:stCondLst>
                                    <p:cond delay="0"/>
                                  </p:stCondLst>
                                  <p:iterate type="el" backwards="0">
                                    <p:tmAbs val="0"/>
                                  </p:iterate>
                                  <p:childTnLst>
                                    <p:set>
                                      <p:cBhvr>
                                        <p:cTn id="46" fill="hold"/>
                                        <p:tgtEl>
                                          <p:spTgt spid="168">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Class="entr" nodeType="clickEffect" presetSubtype="0" presetID="1" grpId="2" fill="hold">
                                  <p:stCondLst>
                                    <p:cond delay="0"/>
                                  </p:stCondLst>
                                  <p:iterate type="el" backwards="0">
                                    <p:tmAbs val="0"/>
                                  </p:iterate>
                                  <p:childTnLst>
                                    <p:set>
                                      <p:cBhvr>
                                        <p:cTn id="50" fill="hold"/>
                                        <p:tgtEl>
                                          <p:spTgt spid="168">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Class="entr" nodeType="clickEffect" presetSubtype="0" presetID="1" grpId="2" fill="hold">
                                  <p:stCondLst>
                                    <p:cond delay="0"/>
                                  </p:stCondLst>
                                  <p:iterate type="el" backwards="0">
                                    <p:tmAbs val="0"/>
                                  </p:iterate>
                                  <p:childTnLst>
                                    <p:set>
                                      <p:cBhvr>
                                        <p:cTn id="54" fill="hold"/>
                                        <p:tgtEl>
                                          <p:spTgt spid="168">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8" grpId="2"/>
      <p:bldP build="p" bldLvl="5" animBg="1" rev="0" advAuto="0" spid="167"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0" name="forest-5313162_640.jpg" descr="forest-5313162_640.jp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71" name="Forbidden joy exercise"/>
          <p:cNvSpPr txBox="1"/>
          <p:nvPr>
            <p:ph type="title"/>
          </p:nvPr>
        </p:nvSpPr>
        <p:spPr>
          <a:prstGeom prst="rect">
            <a:avLst/>
          </a:prstGeom>
        </p:spPr>
        <p:txBody>
          <a:bodyPr/>
          <a:lstStyle/>
          <a:p>
            <a:pPr/>
            <a:r>
              <a:t>Forbidden joy exercise</a:t>
            </a:r>
          </a:p>
        </p:txBody>
      </p:sp>
      <p:sp>
        <p:nvSpPr>
          <p:cNvPr id="172" name="List 10 things you love to do but are not allowed to do"/>
          <p:cNvSpPr txBox="1"/>
          <p:nvPr>
            <p:ph type="body" sz="half" idx="1"/>
          </p:nvPr>
        </p:nvSpPr>
        <p:spPr>
          <a:prstGeom prst="rect">
            <a:avLst/>
          </a:prstGeom>
        </p:spPr>
        <p:txBody>
          <a:bodyPr/>
          <a:lstStyle>
            <a:lvl1pPr>
              <a:buBlip>
                <a:blip r:embed="rId3"/>
              </a:buBlip>
            </a:lvl1pPr>
          </a:lstStyle>
          <a:p>
            <a:pPr/>
            <a:r>
              <a:t>List 10 things you love to do but are not allowed to do</a:t>
            </a:r>
          </a:p>
        </p:txBody>
      </p:sp>
      <p:sp>
        <p:nvSpPr>
          <p:cNvPr id="173" name="(photo by Mark Barnwell)"/>
          <p:cNvSpPr txBox="1"/>
          <p:nvPr/>
        </p:nvSpPr>
        <p:spPr>
          <a:xfrm>
            <a:off x="16365509" y="12704306"/>
            <a:ext cx="3743382"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500"/>
            </a:lvl1pPr>
          </a:lstStyle>
          <a:p>
            <a:pPr/>
            <a:r>
              <a:t>(photo by Mark Barnwell)</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5" name="cinderella.jpg" descr="cinderella.jpg"/>
          <p:cNvPicPr>
            <a:picLocks noChangeAspect="0"/>
          </p:cNvPicPr>
          <p:nvPr>
            <p:ph type="pic" idx="21"/>
          </p:nvPr>
        </p:nvPicPr>
        <p:blipFill>
          <a:blip r:embed="rId2">
            <a:extLst/>
          </a:blip>
          <a:stretch>
            <a:fillRect/>
          </a:stretch>
        </p:blipFill>
        <p:spPr>
          <a:xfrm>
            <a:off x="14008100" y="3860800"/>
            <a:ext cx="8458201" cy="8826500"/>
          </a:xfrm>
          <a:prstGeom prst="rect">
            <a:avLst/>
          </a:prstGeom>
        </p:spPr>
      </p:pic>
      <p:sp>
        <p:nvSpPr>
          <p:cNvPr id="176" name="Wish list"/>
          <p:cNvSpPr txBox="1"/>
          <p:nvPr>
            <p:ph type="title"/>
          </p:nvPr>
        </p:nvSpPr>
        <p:spPr>
          <a:prstGeom prst="rect">
            <a:avLst/>
          </a:prstGeom>
        </p:spPr>
        <p:txBody>
          <a:bodyPr/>
          <a:lstStyle/>
          <a:p>
            <a:pPr/>
            <a:r>
              <a:t>Wish list</a:t>
            </a:r>
          </a:p>
        </p:txBody>
      </p:sp>
      <p:sp>
        <p:nvSpPr>
          <p:cNvPr id="177" name="I wish __________…"/>
          <p:cNvSpPr txBox="1"/>
          <p:nvPr>
            <p:ph type="body" sz="half" idx="1"/>
          </p:nvPr>
        </p:nvSpPr>
        <p:spPr>
          <a:xfrm>
            <a:off x="1524000" y="3898900"/>
            <a:ext cx="12084182" cy="8750300"/>
          </a:xfrm>
          <a:prstGeom prst="rect">
            <a:avLst/>
          </a:prstGeom>
        </p:spPr>
        <p:txBody>
          <a:bodyPr/>
          <a:lstStyle/>
          <a:p>
            <a:pPr>
              <a:buBlip>
                <a:blip r:embed="rId3"/>
              </a:buBlip>
            </a:pPr>
            <a:r>
              <a:t>I wish __________</a:t>
            </a:r>
          </a:p>
          <a:p>
            <a:pPr>
              <a:buBlip>
                <a:blip r:embed="rId3"/>
              </a:buBlip>
            </a:pPr>
            <a:r>
              <a:t>9x </a:t>
            </a:r>
          </a:p>
          <a:p>
            <a:pPr>
              <a:buBlip>
                <a:blip r:embed="rId3"/>
              </a:buBlip>
            </a:pPr>
            <a:r>
              <a:t>10th time: I most especially wish ________</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week 5 tasks"/>
          <p:cNvSpPr txBox="1"/>
          <p:nvPr>
            <p:ph type="title"/>
          </p:nvPr>
        </p:nvSpPr>
        <p:spPr>
          <a:prstGeom prst="rect">
            <a:avLst/>
          </a:prstGeom>
        </p:spPr>
        <p:txBody>
          <a:bodyPr/>
          <a:lstStyle/>
          <a:p>
            <a:pPr/>
            <a:r>
              <a:t>week 5 tasks</a:t>
            </a:r>
          </a:p>
        </p:txBody>
      </p:sp>
      <p:sp>
        <p:nvSpPr>
          <p:cNvPr id="180" name="The reason I can’t really believe in a supportive God is…. List 5 grievances (God can take it.)…"/>
          <p:cNvSpPr txBox="1"/>
          <p:nvPr>
            <p:ph type="body" idx="1"/>
          </p:nvPr>
        </p:nvSpPr>
        <p:spPr>
          <a:prstGeom prst="rect">
            <a:avLst/>
          </a:prstGeom>
        </p:spPr>
        <p:txBody>
          <a:bodyPr/>
          <a:lstStyle/>
          <a:p>
            <a:pPr marL="720090" indent="-720090"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The reason I can’t really believe in a </a:t>
            </a:r>
            <a:r>
              <a:rPr i="1"/>
              <a:t>supportive</a:t>
            </a:r>
            <a:r>
              <a:t> God is…. List 5 grievances (God can take it.) </a:t>
            </a:r>
          </a:p>
          <a:p>
            <a:pPr marL="720090" indent="-720090"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Start an Image File: If I had either faith or money I would try… List 5 desires. Start collecting images over the next week. </a:t>
            </a:r>
          </a:p>
          <a:p>
            <a:pPr marL="720090" indent="-720090"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5 imaginary lives. Have they changed? Are you doing more parts of them? Images in Image File</a:t>
            </a:r>
          </a:p>
          <a:p>
            <a:pPr marL="720090" indent="-720090"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If I were 20 and had money… List 5 adventures. Images in Image File </a:t>
            </a:r>
          </a:p>
          <a:p>
            <a:pPr marL="720090" indent="-720090" defTabSz="668655">
              <a:spcBef>
                <a:spcPts val="5900"/>
              </a:spcBef>
              <a:buSzPct val="100000"/>
              <a:buAutoNum type="arabicPeriod" startAt="1"/>
              <a:defRPr sz="4050">
                <a:effectLst>
                  <a:outerShdw sx="100000" sy="100000" kx="0" ky="0" algn="b" rotWithShape="0" blurRad="20574" dist="10287" dir="0">
                    <a:srgbClr val="FFFFFF">
                      <a:alpha val="45000"/>
                    </a:srgbClr>
                  </a:outerShdw>
                </a:effectLst>
              </a:defRPr>
            </a:pPr>
            <a:r>
              <a:t>If I were 65 and had money… List 5 post-poned pleased. Images!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80">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0"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week 5 tasks"/>
          <p:cNvSpPr txBox="1"/>
          <p:nvPr>
            <p:ph type="title"/>
          </p:nvPr>
        </p:nvSpPr>
        <p:spPr>
          <a:prstGeom prst="rect">
            <a:avLst/>
          </a:prstGeom>
        </p:spPr>
        <p:txBody>
          <a:bodyPr/>
          <a:lstStyle/>
          <a:p>
            <a:pPr/>
            <a:r>
              <a:t>week 5 tasks</a:t>
            </a:r>
          </a:p>
        </p:txBody>
      </p:sp>
      <p:sp>
        <p:nvSpPr>
          <p:cNvPr id="183" name="10 ways I am mean to myself (help to exorcise the negative)…"/>
          <p:cNvSpPr txBox="1"/>
          <p:nvPr>
            <p:ph type="body" idx="1"/>
          </p:nvPr>
        </p:nvSpPr>
        <p:spPr>
          <a:prstGeom prst="rect">
            <a:avLst/>
          </a:prstGeom>
        </p:spPr>
        <p:txBody>
          <a:bodyPr/>
          <a:lstStyle/>
          <a:p>
            <a:pPr marL="871219" indent="-871219" defTabSz="808990">
              <a:spcBef>
                <a:spcPts val="7100"/>
              </a:spcBef>
              <a:buSzPct val="100000"/>
              <a:buAutoNum type="arabicPeriod" startAt="6"/>
              <a:defRPr sz="4900">
                <a:effectLst>
                  <a:outerShdw sx="100000" sy="100000" kx="0" ky="0" algn="b" rotWithShape="0" blurRad="24892" dist="12446" dir="0">
                    <a:srgbClr val="FFFFFF">
                      <a:alpha val="45000"/>
                    </a:srgbClr>
                  </a:outerShdw>
                </a:effectLst>
              </a:defRPr>
            </a:pPr>
            <a:r>
              <a:t>10 ways I am mean to myself (help to exorcise the negative) </a:t>
            </a:r>
          </a:p>
          <a:p>
            <a:pPr marL="871219" indent="-871219" defTabSz="808990">
              <a:spcBef>
                <a:spcPts val="7100"/>
              </a:spcBef>
              <a:buSzPct val="100000"/>
              <a:buAutoNum type="arabicPeriod" startAt="6"/>
              <a:defRPr sz="4900">
                <a:effectLst>
                  <a:outerShdw sx="100000" sy="100000" kx="0" ky="0" algn="b" rotWithShape="0" blurRad="24892" dist="12446" dir="0">
                    <a:srgbClr val="FFFFFF">
                      <a:alpha val="45000"/>
                    </a:srgbClr>
                  </a:outerShdw>
                </a:effectLst>
              </a:defRPr>
            </a:pPr>
            <a:r>
              <a:t>10 items I would like to own but don’t (images!)</a:t>
            </a:r>
          </a:p>
          <a:p>
            <a:pPr marL="871219" indent="-871219" defTabSz="808990">
              <a:spcBef>
                <a:spcPts val="7100"/>
              </a:spcBef>
              <a:buSzPct val="100000"/>
              <a:buAutoNum type="arabicPeriod" startAt="6"/>
              <a:defRPr sz="4900">
                <a:effectLst>
                  <a:outerShdw sx="100000" sy="100000" kx="0" ky="0" algn="b" rotWithShape="0" blurRad="24892" dist="12446" dir="0">
                    <a:srgbClr val="FFFFFF">
                      <a:alpha val="45000"/>
                    </a:srgbClr>
                  </a:outerShdw>
                </a:effectLst>
              </a:defRPr>
            </a:pPr>
            <a:r>
              <a:t>Honestly, my favorite creative block is… Draw a cartoon of yourself indulging in it. </a:t>
            </a:r>
          </a:p>
          <a:p>
            <a:pPr marL="871219" indent="-871219" defTabSz="808990">
              <a:spcBef>
                <a:spcPts val="7100"/>
              </a:spcBef>
              <a:buSzPct val="100000"/>
              <a:buAutoNum type="arabicPeriod" startAt="6"/>
              <a:defRPr sz="4900">
                <a:effectLst>
                  <a:outerShdw sx="100000" sy="100000" kx="0" ky="0" algn="b" rotWithShape="0" blurRad="24892" dist="12446" dir="0">
                    <a:srgbClr val="FFFFFF">
                      <a:alpha val="45000"/>
                    </a:srgbClr>
                  </a:outerShdw>
                </a:effectLst>
              </a:defRPr>
            </a:pPr>
            <a:r>
              <a:t>My payoff for staying blocked is… (explore in morning pages)</a:t>
            </a:r>
          </a:p>
          <a:p>
            <a:pPr marL="871219" indent="-871219" defTabSz="808990">
              <a:spcBef>
                <a:spcPts val="7100"/>
              </a:spcBef>
              <a:buSzPct val="100000"/>
              <a:buAutoNum type="arabicPeriod" startAt="6"/>
              <a:defRPr sz="4900">
                <a:effectLst>
                  <a:outerShdw sx="100000" sy="100000" kx="0" ky="0" algn="b" rotWithShape="0" blurRad="24892" dist="12446" dir="0">
                    <a:srgbClr val="FFFFFF">
                      <a:alpha val="45000"/>
                    </a:srgbClr>
                  </a:outerShdw>
                </a:effectLst>
              </a:defRPr>
            </a:pPr>
            <a:r>
              <a:t> The person I blame for being blocked is (explore in morning pages)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83">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3" grpId="1"/>
    </p:bldLst>
  </p:timing>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