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gif"/><Relationship Id="rId3"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taephoenix.com/2012/12/27/a-skeptics-guide-to-the-artists-way-core-principles/"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taephoenix.com/2012/12/27/a-skeptics-guide-to-the-artists-way-core-principles/" TargetMode="External"/></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eek 6"/>
          <p:cNvSpPr txBox="1"/>
          <p:nvPr>
            <p:ph type="ctrTitle"/>
          </p:nvPr>
        </p:nvSpPr>
        <p:spPr>
          <a:prstGeom prst="rect">
            <a:avLst/>
          </a:prstGeom>
        </p:spPr>
        <p:txBody>
          <a:bodyPr/>
          <a:lstStyle/>
          <a:p>
            <a:pPr/>
            <a:r>
              <a:t>Week 6</a:t>
            </a:r>
          </a:p>
        </p:txBody>
      </p:sp>
      <p:sp>
        <p:nvSpPr>
          <p:cNvPr id="122" name="Recovering a Sense of Abundance"/>
          <p:cNvSpPr txBox="1"/>
          <p:nvPr>
            <p:ph type="subTitle" sz="quarter" idx="1"/>
          </p:nvPr>
        </p:nvSpPr>
        <p:spPr>
          <a:prstGeom prst="rect">
            <a:avLst/>
          </a:prstGeom>
        </p:spPr>
        <p:txBody>
          <a:bodyPr/>
          <a:lstStyle/>
          <a:p>
            <a:pPr/>
            <a:r>
              <a:t>Recovering a Sense of Abundance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4" name="money money.gif" descr="money money.gif"/>
          <p:cNvPicPr>
            <a:picLocks noChangeAspect="0"/>
          </p:cNvPicPr>
          <p:nvPr>
            <p:ph type="pic" idx="21"/>
          </p:nvPr>
        </p:nvPicPr>
        <p:blipFill>
          <a:blip r:embed="rId2">
            <a:extLst/>
          </a:blip>
          <a:stretch>
            <a:fillRect/>
          </a:stretch>
        </p:blipFill>
        <p:spPr>
          <a:xfrm>
            <a:off x="12846593" y="5171983"/>
            <a:ext cx="10781214" cy="6064434"/>
          </a:xfrm>
          <a:prstGeom prst="rect">
            <a:avLst/>
          </a:prstGeom>
        </p:spPr>
      </p:pic>
      <p:sp>
        <p:nvSpPr>
          <p:cNvPr id="125" name="abundance/money"/>
          <p:cNvSpPr txBox="1"/>
          <p:nvPr>
            <p:ph type="title"/>
          </p:nvPr>
        </p:nvSpPr>
        <p:spPr>
          <a:prstGeom prst="rect">
            <a:avLst/>
          </a:prstGeom>
        </p:spPr>
        <p:txBody>
          <a:bodyPr/>
          <a:lstStyle/>
          <a:p>
            <a:pPr/>
            <a:r>
              <a:t>abundance/money</a:t>
            </a:r>
          </a:p>
        </p:txBody>
      </p:sp>
      <p:sp>
        <p:nvSpPr>
          <p:cNvPr id="126" name="“This week you tackle a major creative block — money. You are asked to really look at your own ideas around God, money, and creative abundance.”…"/>
          <p:cNvSpPr txBox="1"/>
          <p:nvPr>
            <p:ph type="body" sz="half" idx="1"/>
          </p:nvPr>
        </p:nvSpPr>
        <p:spPr>
          <a:prstGeom prst="rect">
            <a:avLst/>
          </a:prstGeom>
        </p:spPr>
        <p:txBody>
          <a:bodyPr/>
          <a:lstStyle/>
          <a:p>
            <a:pPr marL="468629" indent="-468629" defTabSz="742950">
              <a:spcBef>
                <a:spcPts val="4500"/>
              </a:spcBef>
              <a:buBlip>
                <a:blip r:embed="rId3"/>
              </a:buBlip>
              <a:defRPr sz="3959">
                <a:effectLst>
                  <a:outerShdw sx="100000" sy="100000" kx="0" ky="0" algn="b" rotWithShape="0" blurRad="22860" dist="11430" dir="0">
                    <a:srgbClr val="FFFFFF">
                      <a:alpha val="45000"/>
                    </a:srgbClr>
                  </a:outerShdw>
                </a:effectLst>
              </a:defRPr>
            </a:pPr>
            <a:r>
              <a:t>“This week you tackle a major creative block — money. You are asked to really look at your own ideas around God, money, and creative abundance.”</a:t>
            </a:r>
          </a:p>
          <a:p>
            <a:pPr marL="468629" indent="-468629" defTabSz="742950">
              <a:spcBef>
                <a:spcPts val="4500"/>
              </a:spcBef>
              <a:buBlip>
                <a:blip r:embed="rId3"/>
              </a:buBlip>
              <a:defRPr sz="3959">
                <a:effectLst>
                  <a:outerShdw sx="100000" sy="100000" kx="0" ky="0" algn="b" rotWithShape="0" blurRad="22860" dist="11430" dir="0">
                    <a:srgbClr val="FFFFFF">
                      <a:alpha val="45000"/>
                    </a:srgbClr>
                  </a:outerShdw>
                </a:effectLst>
              </a:defRPr>
            </a:pPr>
            <a:r>
              <a:t>“The essays will explore the ways in which your attitudes limit abundance and luxury in your current life.”</a:t>
            </a:r>
          </a:p>
          <a:p>
            <a:pPr marL="468629" indent="-468629" defTabSz="742950">
              <a:spcBef>
                <a:spcPts val="4500"/>
              </a:spcBef>
              <a:buBlip>
                <a:blip r:embed="rId3"/>
              </a:buBlip>
              <a:defRPr sz="3959">
                <a:effectLst>
                  <a:outerShdw sx="100000" sy="100000" kx="0" ky="0" algn="b" rotWithShape="0" blurRad="22860" dist="11430" dir="0">
                    <a:srgbClr val="FFFFFF">
                      <a:alpha val="45000"/>
                    </a:srgbClr>
                  </a:outerShdw>
                </a:effectLst>
              </a:defRPr>
            </a:pPr>
            <a:r>
              <a:t>“You will be introduced to counting… a tool for clarity and the right use of funds.”</a:t>
            </a:r>
          </a:p>
          <a:p>
            <a:pPr marL="468629" indent="-468629" defTabSz="742950">
              <a:spcBef>
                <a:spcPts val="4500"/>
              </a:spcBef>
              <a:buBlip>
                <a:blip r:embed="rId3"/>
              </a:buBlip>
              <a:defRPr sz="3959">
                <a:effectLst>
                  <a:outerShdw sx="100000" sy="100000" kx="0" ky="0" algn="b" rotWithShape="0" blurRad="22860" dist="11430" dir="0">
                    <a:srgbClr val="FFFFFF">
                      <a:alpha val="45000"/>
                    </a:srgbClr>
                  </a:outerShdw>
                </a:effectLst>
              </a:defRPr>
            </a:pPr>
            <a:r>
              <a:t>“This week may feel volatile.”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26">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6"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money madness"/>
          <p:cNvSpPr txBox="1"/>
          <p:nvPr>
            <p:ph type="title"/>
          </p:nvPr>
        </p:nvSpPr>
        <p:spPr>
          <a:prstGeom prst="rect">
            <a:avLst/>
          </a:prstGeom>
        </p:spPr>
        <p:txBody>
          <a:bodyPr/>
          <a:lstStyle/>
          <a:p>
            <a:pPr/>
            <a:r>
              <a:t>money madness</a:t>
            </a:r>
          </a:p>
        </p:txBody>
      </p:sp>
      <p:sp>
        <p:nvSpPr>
          <p:cNvPr id="129" name="People with money are……"/>
          <p:cNvSpPr txBox="1"/>
          <p:nvPr>
            <p:ph type="body" sz="half" idx="1"/>
          </p:nvPr>
        </p:nvSpPr>
        <p:spPr>
          <a:xfrm>
            <a:off x="3096251" y="3332563"/>
            <a:ext cx="8277808" cy="9692474"/>
          </a:xfrm>
          <a:prstGeom prst="rect">
            <a:avLst/>
          </a:prstGeom>
        </p:spPr>
        <p:txBody>
          <a:bodyPr/>
          <a:lstStyle/>
          <a:p>
            <a:pPr marL="453390" indent="-453390" defTabSz="421004">
              <a:spcBef>
                <a:spcPts val="3700"/>
              </a:spcBef>
              <a:buSzPct val="100000"/>
              <a:buAutoNum type="arabicPeriod" startAt="1"/>
              <a:defRPr sz="3059">
                <a:effectLst>
                  <a:outerShdw sx="100000" sy="100000" kx="0" ky="0" algn="b" rotWithShape="0" blurRad="12954" dist="6477" dir="0">
                    <a:srgbClr val="FFFFFF">
                      <a:alpha val="45000"/>
                    </a:srgbClr>
                  </a:outerShdw>
                </a:effectLst>
              </a:defRPr>
            </a:pPr>
            <a:r>
              <a:t>People with money are… </a:t>
            </a:r>
          </a:p>
          <a:p>
            <a:pPr marL="453390" indent="-453390" defTabSz="421004">
              <a:spcBef>
                <a:spcPts val="3700"/>
              </a:spcBef>
              <a:buSzPct val="100000"/>
              <a:buAutoNum type="arabicPeriod" startAt="1"/>
              <a:defRPr sz="3059">
                <a:effectLst>
                  <a:outerShdw sx="100000" sy="100000" kx="0" ky="0" algn="b" rotWithShape="0" blurRad="12954" dist="6477" dir="0">
                    <a:srgbClr val="FFFFFF">
                      <a:alpha val="45000"/>
                    </a:srgbClr>
                  </a:outerShdw>
                </a:effectLst>
              </a:defRPr>
            </a:pPr>
            <a:r>
              <a:t>Money makes people…</a:t>
            </a:r>
          </a:p>
          <a:p>
            <a:pPr marL="453390" indent="-453390" defTabSz="421004">
              <a:spcBef>
                <a:spcPts val="3700"/>
              </a:spcBef>
              <a:buSzPct val="100000"/>
              <a:buAutoNum type="arabicPeriod" startAt="1"/>
              <a:defRPr sz="3059">
                <a:effectLst>
                  <a:outerShdw sx="100000" sy="100000" kx="0" ky="0" algn="b" rotWithShape="0" blurRad="12954" dist="6477" dir="0">
                    <a:srgbClr val="FFFFFF">
                      <a:alpha val="45000"/>
                    </a:srgbClr>
                  </a:outerShdw>
                </a:effectLst>
              </a:defRPr>
            </a:pPr>
            <a:r>
              <a:t>I’d have more money if…</a:t>
            </a:r>
          </a:p>
          <a:p>
            <a:pPr marL="453390" indent="-453390" defTabSz="421004">
              <a:spcBef>
                <a:spcPts val="3700"/>
              </a:spcBef>
              <a:buSzPct val="100000"/>
              <a:buAutoNum type="arabicPeriod" startAt="1"/>
              <a:defRPr sz="3059">
                <a:effectLst>
                  <a:outerShdw sx="100000" sy="100000" kx="0" ky="0" algn="b" rotWithShape="0" blurRad="12954" dist="6477" dir="0">
                    <a:srgbClr val="FFFFFF">
                      <a:alpha val="45000"/>
                    </a:srgbClr>
                  </a:outerShdw>
                </a:effectLst>
              </a:defRPr>
            </a:pPr>
            <a:r>
              <a:t>My dad thought money was…</a:t>
            </a:r>
          </a:p>
          <a:p>
            <a:pPr marL="453390" indent="-453390" defTabSz="421004">
              <a:spcBef>
                <a:spcPts val="3700"/>
              </a:spcBef>
              <a:buSzPct val="100000"/>
              <a:buAutoNum type="arabicPeriod" startAt="1"/>
              <a:defRPr sz="3059">
                <a:effectLst>
                  <a:outerShdw sx="100000" sy="100000" kx="0" ky="0" algn="b" rotWithShape="0" blurRad="12954" dist="6477" dir="0">
                    <a:srgbClr val="FFFFFF">
                      <a:alpha val="45000"/>
                    </a:srgbClr>
                  </a:outerShdw>
                </a:effectLst>
              </a:defRPr>
            </a:pPr>
            <a:r>
              <a:t>My mom always thought money would…</a:t>
            </a:r>
          </a:p>
          <a:p>
            <a:pPr marL="453390" indent="-453390" defTabSz="421004">
              <a:spcBef>
                <a:spcPts val="3700"/>
              </a:spcBef>
              <a:buSzPct val="100000"/>
              <a:buAutoNum type="arabicPeriod" startAt="1"/>
              <a:defRPr sz="3059">
                <a:effectLst>
                  <a:outerShdw sx="100000" sy="100000" kx="0" ky="0" algn="b" rotWithShape="0" blurRad="12954" dist="6477" dir="0">
                    <a:srgbClr val="FFFFFF">
                      <a:alpha val="45000"/>
                    </a:srgbClr>
                  </a:outerShdw>
                </a:effectLst>
              </a:defRPr>
            </a:pPr>
            <a:r>
              <a:t>In my family, money cause…</a:t>
            </a:r>
          </a:p>
          <a:p>
            <a:pPr marL="453390" indent="-453390" defTabSz="421004">
              <a:spcBef>
                <a:spcPts val="3700"/>
              </a:spcBef>
              <a:buSzPct val="100000"/>
              <a:buAutoNum type="arabicPeriod" startAt="1"/>
              <a:defRPr sz="3059">
                <a:effectLst>
                  <a:outerShdw sx="100000" sy="100000" kx="0" ky="0" algn="b" rotWithShape="0" blurRad="12954" dist="6477" dir="0">
                    <a:srgbClr val="FFFFFF">
                      <a:alpha val="45000"/>
                    </a:srgbClr>
                  </a:outerShdw>
                </a:effectLst>
              </a:defRPr>
            </a:pPr>
            <a:r>
              <a:t>Money equals… </a:t>
            </a:r>
          </a:p>
          <a:p>
            <a:pPr marL="453390" indent="-453390" defTabSz="421004">
              <a:spcBef>
                <a:spcPts val="3700"/>
              </a:spcBef>
              <a:buSzPct val="100000"/>
              <a:buAutoNum type="arabicPeriod" startAt="1"/>
              <a:defRPr sz="3059">
                <a:effectLst>
                  <a:outerShdw sx="100000" sy="100000" kx="0" ky="0" algn="b" rotWithShape="0" blurRad="12954" dist="6477" dir="0">
                    <a:srgbClr val="FFFFFF">
                      <a:alpha val="45000"/>
                    </a:srgbClr>
                  </a:outerShdw>
                </a:effectLst>
              </a:defRPr>
            </a:pPr>
            <a:r>
              <a:t>If I had money, I’d…</a:t>
            </a:r>
          </a:p>
          <a:p>
            <a:pPr marL="453390" indent="-453390" defTabSz="421004">
              <a:spcBef>
                <a:spcPts val="3700"/>
              </a:spcBef>
              <a:buSzPct val="100000"/>
              <a:buAutoNum type="arabicPeriod" startAt="1"/>
              <a:defRPr sz="3059">
                <a:effectLst>
                  <a:outerShdw sx="100000" sy="100000" kx="0" ky="0" algn="b" rotWithShape="0" blurRad="12954" dist="6477" dir="0">
                    <a:srgbClr val="FFFFFF">
                      <a:alpha val="45000"/>
                    </a:srgbClr>
                  </a:outerShdw>
                </a:effectLst>
              </a:defRPr>
            </a:pPr>
            <a:r>
              <a:t>If I could afford it, I’d…</a:t>
            </a:r>
          </a:p>
          <a:p>
            <a:pPr marL="453390" indent="-453390" defTabSz="421004">
              <a:spcBef>
                <a:spcPts val="3700"/>
              </a:spcBef>
              <a:buSzPct val="100000"/>
              <a:buAutoNum type="arabicPeriod" startAt="1"/>
              <a:defRPr sz="3059">
                <a:effectLst>
                  <a:outerShdw sx="100000" sy="100000" kx="0" ky="0" algn="b" rotWithShape="0" blurRad="12954" dist="6477" dir="0">
                    <a:srgbClr val="FFFFFF">
                      <a:alpha val="45000"/>
                    </a:srgbClr>
                  </a:outerShdw>
                </a:effectLst>
              </a:defRPr>
            </a:pPr>
            <a:r>
              <a:t>If I had some money, I’d…</a:t>
            </a:r>
          </a:p>
        </p:txBody>
      </p:sp>
      <p:sp>
        <p:nvSpPr>
          <p:cNvPr id="130" name="I’m afraid that if I had money I would……"/>
          <p:cNvSpPr txBox="1"/>
          <p:nvPr/>
        </p:nvSpPr>
        <p:spPr>
          <a:xfrm>
            <a:off x="13348095" y="3332563"/>
            <a:ext cx="8761858" cy="96924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marL="453390" indent="-453390" algn="l" defTabSz="421004">
              <a:spcBef>
                <a:spcPts val="3700"/>
              </a:spcBef>
              <a:buSzPct val="100000"/>
              <a:buAutoNum type="arabicPeriod" startAt="11"/>
              <a:defRPr sz="3059">
                <a:effectLst>
                  <a:outerShdw sx="100000" sy="100000" kx="0" ky="0" algn="b" rotWithShape="0" blurRad="12954" dist="6477" dir="0">
                    <a:srgbClr val="FFFFFF">
                      <a:alpha val="45000"/>
                    </a:srgbClr>
                  </a:outerShdw>
                </a:effectLst>
              </a:defRPr>
            </a:pPr>
            <a:r>
              <a:t>I’m afraid that if I had money I would…</a:t>
            </a:r>
          </a:p>
          <a:p>
            <a:pPr marL="453390" indent="-453390" algn="l" defTabSz="421004">
              <a:spcBef>
                <a:spcPts val="3700"/>
              </a:spcBef>
              <a:buSzPct val="100000"/>
              <a:buAutoNum type="arabicPeriod" startAt="11"/>
              <a:defRPr sz="3059">
                <a:effectLst>
                  <a:outerShdw sx="100000" sy="100000" kx="0" ky="0" algn="b" rotWithShape="0" blurRad="12954" dist="6477" dir="0">
                    <a:srgbClr val="FFFFFF">
                      <a:alpha val="45000"/>
                    </a:srgbClr>
                  </a:outerShdw>
                </a:effectLst>
              </a:defRPr>
            </a:pPr>
            <a:r>
              <a:t>Money is…</a:t>
            </a:r>
          </a:p>
          <a:p>
            <a:pPr marL="453390" indent="-453390" algn="l" defTabSz="421004">
              <a:spcBef>
                <a:spcPts val="3700"/>
              </a:spcBef>
              <a:buSzPct val="100000"/>
              <a:buAutoNum type="arabicPeriod" startAt="11"/>
              <a:defRPr sz="3059">
                <a:effectLst>
                  <a:outerShdw sx="100000" sy="100000" kx="0" ky="0" algn="b" rotWithShape="0" blurRad="12954" dist="6477" dir="0">
                    <a:srgbClr val="FFFFFF">
                      <a:alpha val="45000"/>
                    </a:srgbClr>
                  </a:outerShdw>
                </a:effectLst>
              </a:defRPr>
            </a:pPr>
            <a:r>
              <a:t>Money causes…</a:t>
            </a:r>
          </a:p>
          <a:p>
            <a:pPr marL="453390" indent="-453390" algn="l" defTabSz="421004">
              <a:spcBef>
                <a:spcPts val="3700"/>
              </a:spcBef>
              <a:buSzPct val="100000"/>
              <a:buAutoNum type="arabicPeriod" startAt="11"/>
              <a:defRPr sz="3059">
                <a:effectLst>
                  <a:outerShdw sx="100000" sy="100000" kx="0" ky="0" algn="b" rotWithShape="0" blurRad="12954" dist="6477" dir="0">
                    <a:srgbClr val="FFFFFF">
                      <a:alpha val="45000"/>
                    </a:srgbClr>
                  </a:outerShdw>
                </a:effectLst>
              </a:defRPr>
            </a:pPr>
            <a:r>
              <a:t>Having money is not…</a:t>
            </a:r>
          </a:p>
          <a:p>
            <a:pPr marL="453390" indent="-453390" algn="l" defTabSz="421004">
              <a:spcBef>
                <a:spcPts val="3700"/>
              </a:spcBef>
              <a:buSzPct val="100000"/>
              <a:buAutoNum type="arabicPeriod" startAt="11"/>
              <a:defRPr sz="3059">
                <a:effectLst>
                  <a:outerShdw sx="100000" sy="100000" kx="0" ky="0" algn="b" rotWithShape="0" blurRad="12954" dist="6477" dir="0">
                    <a:srgbClr val="FFFFFF">
                      <a:alpha val="45000"/>
                    </a:srgbClr>
                  </a:outerShdw>
                </a:effectLst>
              </a:defRPr>
            </a:pPr>
            <a:r>
              <a:t>In order to have more money, I’d need to…</a:t>
            </a:r>
          </a:p>
          <a:p>
            <a:pPr marL="453390" indent="-453390" algn="l" defTabSz="421004">
              <a:spcBef>
                <a:spcPts val="3700"/>
              </a:spcBef>
              <a:buSzPct val="100000"/>
              <a:buAutoNum type="arabicPeriod" startAt="11"/>
              <a:defRPr sz="3059">
                <a:effectLst>
                  <a:outerShdw sx="100000" sy="100000" kx="0" ky="0" algn="b" rotWithShape="0" blurRad="12954" dist="6477" dir="0">
                    <a:srgbClr val="FFFFFF">
                      <a:alpha val="45000"/>
                    </a:srgbClr>
                  </a:outerShdw>
                </a:effectLst>
              </a:defRPr>
            </a:pPr>
            <a:r>
              <a:t>When I have money, I usually…</a:t>
            </a:r>
          </a:p>
          <a:p>
            <a:pPr marL="453390" indent="-453390" algn="l" defTabSz="421004">
              <a:spcBef>
                <a:spcPts val="3700"/>
              </a:spcBef>
              <a:buSzPct val="100000"/>
              <a:buAutoNum type="arabicPeriod" startAt="11"/>
              <a:defRPr sz="3059">
                <a:effectLst>
                  <a:outerShdw sx="100000" sy="100000" kx="0" ky="0" algn="b" rotWithShape="0" blurRad="12954" dist="6477" dir="0">
                    <a:srgbClr val="FFFFFF">
                      <a:alpha val="45000"/>
                    </a:srgbClr>
                  </a:outerShdw>
                </a:effectLst>
              </a:defRPr>
            </a:pPr>
            <a:r>
              <a:t>I think money…</a:t>
            </a:r>
          </a:p>
          <a:p>
            <a:pPr marL="453390" indent="-453390" algn="l" defTabSz="421004">
              <a:spcBef>
                <a:spcPts val="3700"/>
              </a:spcBef>
              <a:buSzPct val="100000"/>
              <a:buAutoNum type="arabicPeriod" startAt="11"/>
              <a:defRPr sz="3059">
                <a:effectLst>
                  <a:outerShdw sx="100000" sy="100000" kx="0" ky="0" algn="b" rotWithShape="0" blurRad="12954" dist="6477" dir="0">
                    <a:srgbClr val="FFFFFF">
                      <a:alpha val="45000"/>
                    </a:srgbClr>
                  </a:outerShdw>
                </a:effectLst>
              </a:defRPr>
            </a:pPr>
            <a:r>
              <a:t>If I weren’t so cheap I’d…</a:t>
            </a:r>
          </a:p>
          <a:p>
            <a:pPr marL="453390" indent="-453390" algn="l" defTabSz="421004">
              <a:spcBef>
                <a:spcPts val="3700"/>
              </a:spcBef>
              <a:buSzPct val="100000"/>
              <a:buAutoNum type="arabicPeriod" startAt="11"/>
              <a:defRPr sz="3059">
                <a:effectLst>
                  <a:outerShdw sx="100000" sy="100000" kx="0" ky="0" algn="b" rotWithShape="0" blurRad="12954" dist="6477" dir="0">
                    <a:srgbClr val="FFFFFF">
                      <a:alpha val="45000"/>
                    </a:srgbClr>
                  </a:outerShdw>
                </a:effectLst>
              </a:defRPr>
            </a:pPr>
            <a:r>
              <a:t>People think money…</a:t>
            </a:r>
          </a:p>
          <a:p>
            <a:pPr marL="453390" indent="-453390" algn="l" defTabSz="421004">
              <a:spcBef>
                <a:spcPts val="3700"/>
              </a:spcBef>
              <a:buSzPct val="100000"/>
              <a:buAutoNum type="arabicPeriod" startAt="11"/>
              <a:defRPr sz="3059">
                <a:effectLst>
                  <a:outerShdw sx="100000" sy="100000" kx="0" ky="0" algn="b" rotWithShape="0" blurRad="12954" dist="6477" dir="0">
                    <a:srgbClr val="FFFFFF">
                      <a:alpha val="45000"/>
                    </a:srgbClr>
                  </a:outerShdw>
                </a:effectLst>
              </a:defRPr>
            </a:pPr>
            <a:r>
              <a:t>Being broke tells me…</a:t>
            </a:r>
          </a:p>
        </p:txBody>
      </p:sp>
      <p:pic>
        <p:nvPicPr>
          <p:cNvPr id="131" name="Untitled design (2).png" descr="Untitled design (2).png"/>
          <p:cNvPicPr>
            <a:picLocks noChangeAspect="1"/>
          </p:cNvPicPr>
          <p:nvPr/>
        </p:nvPicPr>
        <p:blipFill>
          <a:blip r:embed="rId2">
            <a:extLst/>
          </a:blip>
          <a:stretch>
            <a:fillRect/>
          </a:stretch>
        </p:blipFill>
        <p:spPr>
          <a:xfrm rot="94514">
            <a:off x="18836099" y="8049449"/>
            <a:ext cx="5497805" cy="5497804"/>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3" name="nasa.jpg" descr="nasa.jpg"/>
          <p:cNvPicPr>
            <a:picLocks noChangeAspect="0"/>
          </p:cNvPicPr>
          <p:nvPr>
            <p:ph type="pic" idx="21"/>
          </p:nvPr>
        </p:nvPicPr>
        <p:blipFill>
          <a:blip r:embed="rId2">
            <a:extLst/>
          </a:blip>
          <a:stretch>
            <a:fillRect/>
          </a:stretch>
        </p:blipFill>
        <p:spPr>
          <a:xfrm>
            <a:off x="13531846" y="4218717"/>
            <a:ext cx="9410708" cy="8110666"/>
          </a:xfrm>
          <a:prstGeom prst="rect">
            <a:avLst/>
          </a:prstGeom>
        </p:spPr>
      </p:pic>
      <p:sp>
        <p:nvSpPr>
          <p:cNvPr id="134" name="God"/>
          <p:cNvSpPr txBox="1"/>
          <p:nvPr>
            <p:ph type="title"/>
          </p:nvPr>
        </p:nvSpPr>
        <p:spPr>
          <a:prstGeom prst="rect">
            <a:avLst/>
          </a:prstGeom>
        </p:spPr>
        <p:txBody>
          <a:bodyPr/>
          <a:lstStyle/>
          <a:p>
            <a:pPr/>
            <a:r>
              <a:t>God</a:t>
            </a:r>
          </a:p>
        </p:txBody>
      </p:sp>
      <p:sp>
        <p:nvSpPr>
          <p:cNvPr id="135" name="giving up to a higher power…"/>
          <p:cNvSpPr txBox="1"/>
          <p:nvPr>
            <p:ph type="body" sz="half" idx="1"/>
          </p:nvPr>
        </p:nvSpPr>
        <p:spPr>
          <a:prstGeom prst="rect">
            <a:avLst/>
          </a:prstGeom>
        </p:spPr>
        <p:txBody>
          <a:bodyPr/>
          <a:lstStyle/>
          <a:p>
            <a:pPr>
              <a:buBlip>
                <a:blip r:embed="rId3"/>
              </a:buBlip>
            </a:pPr>
            <a:r>
              <a:t>giving up to a higher power</a:t>
            </a:r>
          </a:p>
          <a:p>
            <a:pPr>
              <a:buBlip>
                <a:blip r:embed="rId3"/>
              </a:buBlip>
            </a:pPr>
            <a:r>
              <a:t>good orderly direction</a:t>
            </a:r>
          </a:p>
          <a:p>
            <a:pPr>
              <a:buBlip>
                <a:blip r:embed="rId3"/>
              </a:buBlip>
            </a:pPr>
            <a:r>
              <a:t>the creator, the architect </a:t>
            </a:r>
          </a:p>
          <a:p>
            <a:pPr>
              <a:buBlip>
                <a:blip r:embed="rId3"/>
              </a:buBlip>
            </a:pPr>
            <a:r>
              <a:t>higher power </a:t>
            </a:r>
          </a:p>
          <a:p>
            <a:pPr>
              <a:buBlip>
                <a:blip r:embed="rId3"/>
              </a:buBlip>
            </a:pPr>
            <a:r>
              <a:t>energy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5">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5"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guiding principles"/>
          <p:cNvSpPr txBox="1"/>
          <p:nvPr>
            <p:ph type="title"/>
          </p:nvPr>
        </p:nvSpPr>
        <p:spPr>
          <a:prstGeom prst="rect">
            <a:avLst/>
          </a:prstGeom>
        </p:spPr>
        <p:txBody>
          <a:bodyPr/>
          <a:lstStyle/>
          <a:p>
            <a:pPr/>
            <a:r>
              <a:t>guiding principles</a:t>
            </a:r>
          </a:p>
        </p:txBody>
      </p:sp>
      <p:sp>
        <p:nvSpPr>
          <p:cNvPr id="138" name="Life is a manifestation of creative energy that includes cycles of building and destruction.…"/>
          <p:cNvSpPr txBox="1"/>
          <p:nvPr>
            <p:ph type="body" idx="1"/>
          </p:nvPr>
        </p:nvSpPr>
        <p:spPr>
          <a:prstGeom prst="rect">
            <a:avLst/>
          </a:prstGeom>
        </p:spPr>
        <p:txBody>
          <a:bodyPr/>
          <a:lstStyle/>
          <a:p>
            <a:pPr defTabSz="457200">
              <a:lnSpc>
                <a:spcPct val="100000"/>
              </a:lnSpc>
              <a:spcBef>
                <a:spcPts val="0"/>
              </a:spcBef>
              <a:buSzPct val="100000"/>
              <a:buAutoNum type="arabicPeriod" startAt="1"/>
              <a:defRPr sz="4000">
                <a:solidFill>
                  <a:srgbClr val="000000"/>
                </a:solidFill>
                <a:effectLst/>
                <a:latin typeface="Helvetica"/>
                <a:ea typeface="Helvetica"/>
                <a:cs typeface="Helvetica"/>
                <a:sym typeface="Helvetica"/>
              </a:defRPr>
            </a:pPr>
            <a:r>
              <a:t>Life is a manifestation of creative energy that includes cycles of building and destruction.</a:t>
            </a:r>
            <a:br/>
          </a:p>
          <a:p>
            <a:pPr defTabSz="457200">
              <a:lnSpc>
                <a:spcPct val="100000"/>
              </a:lnSpc>
              <a:spcBef>
                <a:spcPts val="0"/>
              </a:spcBef>
              <a:buSzPct val="100000"/>
              <a:buAutoNum type="arabicPeriod" startAt="1"/>
              <a:defRPr sz="4000">
                <a:solidFill>
                  <a:srgbClr val="000000"/>
                </a:solidFill>
                <a:effectLst/>
                <a:latin typeface="Helvetica"/>
                <a:ea typeface="Helvetica"/>
                <a:cs typeface="Helvetica"/>
                <a:sym typeface="Helvetica"/>
              </a:defRPr>
            </a:pPr>
            <a:r>
              <a:t>The innate urge to create is a healthy part of being human.</a:t>
            </a:r>
            <a:br/>
          </a:p>
          <a:p>
            <a:pPr defTabSz="457200">
              <a:lnSpc>
                <a:spcPct val="100000"/>
              </a:lnSpc>
              <a:spcBef>
                <a:spcPts val="0"/>
              </a:spcBef>
              <a:buSzPct val="100000"/>
              <a:buAutoNum type="arabicPeriod" startAt="1"/>
              <a:defRPr sz="4000">
                <a:solidFill>
                  <a:srgbClr val="000000"/>
                </a:solidFill>
                <a:effectLst/>
                <a:latin typeface="Helvetica"/>
                <a:ea typeface="Helvetica"/>
                <a:cs typeface="Helvetica"/>
                <a:sym typeface="Helvetica"/>
              </a:defRPr>
            </a:pPr>
            <a:r>
              <a:t>When we open ourselves to creativity, we embrace vulnerability, intuition, spontaneity and uncertainty. This leads us to greater happiness and peace.</a:t>
            </a:r>
            <a:br/>
          </a:p>
          <a:p>
            <a:pPr defTabSz="457200">
              <a:lnSpc>
                <a:spcPct val="100000"/>
              </a:lnSpc>
              <a:spcBef>
                <a:spcPts val="0"/>
              </a:spcBef>
              <a:buSzPct val="100000"/>
              <a:buAutoNum type="arabicPeriod" startAt="1"/>
              <a:defRPr sz="4000">
                <a:solidFill>
                  <a:srgbClr val="000000"/>
                </a:solidFill>
                <a:effectLst/>
                <a:latin typeface="Helvetica"/>
                <a:ea typeface="Helvetica"/>
                <a:cs typeface="Helvetica"/>
                <a:sym typeface="Helvetica"/>
              </a:defRPr>
            </a:pPr>
            <a:r>
              <a:t>Our lives are a manifestation of creative energy; it benefits us to align our own efforts with that energy for as long as we are able.</a:t>
            </a:r>
            <a:br/>
          </a:p>
          <a:p>
            <a:pPr defTabSz="457200">
              <a:lnSpc>
                <a:spcPct val="100000"/>
              </a:lnSpc>
              <a:spcBef>
                <a:spcPts val="0"/>
              </a:spcBef>
              <a:buSzPct val="100000"/>
              <a:buAutoNum type="arabicPeriod" startAt="1"/>
              <a:defRPr sz="4000">
                <a:solidFill>
                  <a:srgbClr val="000000"/>
                </a:solidFill>
                <a:effectLst/>
                <a:latin typeface="Helvetica"/>
                <a:ea typeface="Helvetica"/>
                <a:cs typeface="Helvetica"/>
                <a:sym typeface="Helvetica"/>
              </a:defRPr>
            </a:pPr>
            <a:r>
              <a:t>Creativity is a precious component of our whole selves. Valuing it is a gift to ourselves and leads to greater self worth.</a:t>
            </a:r>
          </a:p>
        </p:txBody>
      </p:sp>
      <p:sp>
        <p:nvSpPr>
          <p:cNvPr id="139" name="re-written by Tae Phoenix"/>
          <p:cNvSpPr txBox="1"/>
          <p:nvPr/>
        </p:nvSpPr>
        <p:spPr>
          <a:xfrm>
            <a:off x="9370386" y="2146717"/>
            <a:ext cx="5643228" cy="647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u="sng">
                <a:solidFill>
                  <a:srgbClr val="FBF9E7"/>
                </a:solidFill>
                <a:hlinkClick r:id="rId2" invalidUrl="" action="" tgtFrame="" tooltip="" history="1" highlightClick="0" endSnd="0"/>
              </a:defRPr>
            </a:lvl1pPr>
          </a:lstStyle>
          <a:p>
            <a:pPr>
              <a:defRPr u="none"/>
            </a:pPr>
            <a:r>
              <a:rPr u="sng">
                <a:hlinkClick r:id="rId2" invalidUrl="" action="" tgtFrame="" tooltip="" history="1" highlightClick="0" endSnd="0"/>
              </a:rPr>
              <a:t>re-written by Tae Phoenix</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8">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8"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guiding principles"/>
          <p:cNvSpPr txBox="1"/>
          <p:nvPr>
            <p:ph type="title"/>
          </p:nvPr>
        </p:nvSpPr>
        <p:spPr>
          <a:prstGeom prst="rect">
            <a:avLst/>
          </a:prstGeom>
        </p:spPr>
        <p:txBody>
          <a:bodyPr/>
          <a:lstStyle/>
          <a:p>
            <a:pPr/>
            <a:r>
              <a:t>guiding principles</a:t>
            </a:r>
          </a:p>
        </p:txBody>
      </p:sp>
      <p:sp>
        <p:nvSpPr>
          <p:cNvPr id="142" name="It is our choice which parts of our nature to feed. The refusal to feed our creative nature runs counter to our well being.…"/>
          <p:cNvSpPr txBox="1"/>
          <p:nvPr>
            <p:ph type="body" idx="1"/>
          </p:nvPr>
        </p:nvSpPr>
        <p:spPr>
          <a:prstGeom prst="rect">
            <a:avLst/>
          </a:prstGeom>
        </p:spPr>
        <p:txBody>
          <a:bodyPr/>
          <a:lstStyle/>
          <a:p>
            <a:pPr marL="586740" indent="-586740" defTabSz="457200">
              <a:lnSpc>
                <a:spcPct val="100000"/>
              </a:lnSpc>
              <a:spcBef>
                <a:spcPts val="0"/>
              </a:spcBef>
              <a:buSzPct val="100000"/>
              <a:buAutoNum type="arabicPeriod" startAt="6"/>
              <a:defRPr sz="4000">
                <a:solidFill>
                  <a:srgbClr val="000000"/>
                </a:solidFill>
                <a:effectLst/>
                <a:latin typeface="Helvetica"/>
                <a:ea typeface="Helvetica"/>
                <a:cs typeface="Helvetica"/>
                <a:sym typeface="Helvetica"/>
              </a:defRPr>
            </a:pPr>
            <a:r>
              <a:t>It is our choice which parts of our nature to feed. The refusal to feed our creative nature runs counter to our well being.</a:t>
            </a:r>
            <a:br/>
          </a:p>
          <a:p>
            <a:pPr marL="586740" indent="-586740" defTabSz="457200">
              <a:lnSpc>
                <a:spcPct val="100000"/>
              </a:lnSpc>
              <a:spcBef>
                <a:spcPts val="0"/>
              </a:spcBef>
              <a:buSzPct val="100000"/>
              <a:buAutoNum type="arabicPeriod" startAt="6"/>
              <a:defRPr sz="4000">
                <a:solidFill>
                  <a:srgbClr val="000000"/>
                </a:solidFill>
                <a:effectLst/>
                <a:latin typeface="Helvetica"/>
                <a:ea typeface="Helvetica"/>
                <a:cs typeface="Helvetica"/>
                <a:sym typeface="Helvetica"/>
              </a:defRPr>
            </a:pPr>
            <a:r>
              <a:t>When we open ourselves to being creative, we become aware of our ephemerality and yearn to use our time here well.</a:t>
            </a:r>
            <a:br/>
          </a:p>
          <a:p>
            <a:pPr marL="586740" indent="-586740" defTabSz="457200">
              <a:lnSpc>
                <a:spcPct val="100000"/>
              </a:lnSpc>
              <a:spcBef>
                <a:spcPts val="0"/>
              </a:spcBef>
              <a:buSzPct val="100000"/>
              <a:buAutoNum type="arabicPeriod" startAt="6"/>
              <a:defRPr sz="4000">
                <a:solidFill>
                  <a:srgbClr val="000000"/>
                </a:solidFill>
                <a:effectLst/>
                <a:latin typeface="Helvetica"/>
                <a:ea typeface="Helvetica"/>
                <a:cs typeface="Helvetica"/>
                <a:sym typeface="Helvetica"/>
              </a:defRPr>
            </a:pPr>
            <a:r>
              <a:t>As we open ourselves to creativity, we will see powerful but subtle adjustments that lead to personal and artistic growth.</a:t>
            </a:r>
            <a:br/>
          </a:p>
          <a:p>
            <a:pPr marL="586740" indent="-586740" defTabSz="457200">
              <a:lnSpc>
                <a:spcPct val="100000"/>
              </a:lnSpc>
              <a:spcBef>
                <a:spcPts val="0"/>
              </a:spcBef>
              <a:buSzPct val="100000"/>
              <a:buAutoNum type="arabicPeriod" startAt="6"/>
              <a:defRPr sz="4000">
                <a:solidFill>
                  <a:srgbClr val="000000"/>
                </a:solidFill>
                <a:effectLst/>
                <a:latin typeface="Helvetica"/>
                <a:ea typeface="Helvetica"/>
                <a:cs typeface="Helvetica"/>
                <a:sym typeface="Helvetica"/>
              </a:defRPr>
            </a:pPr>
            <a:r>
              <a:t>It is safe to open ourselves up to creativity, insofar as anything in life is truly ‘safe.’</a:t>
            </a:r>
            <a:br/>
          </a:p>
          <a:p>
            <a:pPr marL="586740" indent="-586740" defTabSz="457200">
              <a:lnSpc>
                <a:spcPct val="100000"/>
              </a:lnSpc>
              <a:spcBef>
                <a:spcPts val="0"/>
              </a:spcBef>
              <a:buSzPct val="100000"/>
              <a:buAutoNum type="arabicPeriod" startAt="6"/>
              <a:defRPr sz="4000">
                <a:solidFill>
                  <a:srgbClr val="000000"/>
                </a:solidFill>
                <a:effectLst/>
                <a:latin typeface="Helvetica"/>
                <a:ea typeface="Helvetica"/>
                <a:cs typeface="Helvetica"/>
                <a:sym typeface="Helvetica"/>
              </a:defRPr>
            </a:pPr>
            <a:r>
              <a:t>Our creative dreams and yearnings come from a part of ourselves that we must listen to in order to value all that we are.</a:t>
            </a:r>
          </a:p>
        </p:txBody>
      </p:sp>
      <p:sp>
        <p:nvSpPr>
          <p:cNvPr id="143" name="re-written by Tae Phoenix"/>
          <p:cNvSpPr txBox="1"/>
          <p:nvPr/>
        </p:nvSpPr>
        <p:spPr>
          <a:xfrm>
            <a:off x="9370386" y="2146717"/>
            <a:ext cx="5643228" cy="647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u="sng">
                <a:solidFill>
                  <a:srgbClr val="FFFFFF"/>
                </a:solidFill>
                <a:hlinkClick r:id="rId2" invalidUrl="" action="" tgtFrame="" tooltip="" history="1" highlightClick="0" endSnd="0"/>
              </a:defRPr>
            </a:lvl1pPr>
          </a:lstStyle>
          <a:p>
            <a:pPr>
              <a:defRPr u="none"/>
            </a:pPr>
            <a:r>
              <a:rPr u="sng">
                <a:hlinkClick r:id="rId2" invalidUrl="" action="" tgtFrame="" tooltip="" history="1" highlightClick="0" endSnd="0"/>
              </a:rPr>
              <a:t>re-written by Tae Phoenix</a:t>
            </a:r>
          </a:p>
        </p:txBody>
      </p:sp>
      <p:sp>
        <p:nvSpPr>
          <p:cNvPr id="144" name="re-written by Tae Phoenix"/>
          <p:cNvSpPr txBox="1"/>
          <p:nvPr/>
        </p:nvSpPr>
        <p:spPr>
          <a:xfrm>
            <a:off x="9370386" y="2146717"/>
            <a:ext cx="5643228" cy="647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u="sng">
                <a:solidFill>
                  <a:srgbClr val="FBF9E7"/>
                </a:solidFill>
                <a:hlinkClick r:id="rId2" invalidUrl="" action="" tgtFrame="" tooltip="" history="1" highlightClick="0" endSnd="0"/>
              </a:defRPr>
            </a:lvl1pPr>
          </a:lstStyle>
          <a:p>
            <a:pPr>
              <a:defRPr u="none"/>
            </a:pPr>
            <a:r>
              <a:rPr u="sng">
                <a:hlinkClick r:id="rId2" invalidUrl="" action="" tgtFrame="" tooltip="" history="1" highlightClick="0" endSnd="0"/>
              </a:rPr>
              <a:t>re-written by Tae Phoenix</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42">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2"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6"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7" name="luxury"/>
          <p:cNvSpPr txBox="1"/>
          <p:nvPr>
            <p:ph type="title"/>
          </p:nvPr>
        </p:nvSpPr>
        <p:spPr>
          <a:prstGeom prst="rect">
            <a:avLst/>
          </a:prstGeom>
        </p:spPr>
        <p:txBody>
          <a:bodyPr/>
          <a:lstStyle/>
          <a:p>
            <a:pPr/>
            <a:r>
              <a:t>luxury</a:t>
            </a:r>
          </a:p>
        </p:txBody>
      </p:sp>
      <p:sp>
        <p:nvSpPr>
          <p:cNvPr id="148" name="“All too often we become blocked and blame it on our lack of money. This is never an authentic block.”…"/>
          <p:cNvSpPr txBox="1"/>
          <p:nvPr>
            <p:ph type="body" sz="half" idx="1"/>
          </p:nvPr>
        </p:nvSpPr>
        <p:spPr>
          <a:prstGeom prst="rect">
            <a:avLst/>
          </a:prstGeom>
        </p:spPr>
        <p:txBody>
          <a:bodyPr/>
          <a:lstStyle/>
          <a:p>
            <a:pPr>
              <a:buBlip>
                <a:blip r:embed="rId3"/>
              </a:buBlip>
            </a:pPr>
            <a:r>
              <a:t>“All too often we become blocked and blame it on our lack of money. This is </a:t>
            </a:r>
            <a:r>
              <a:rPr i="1"/>
              <a:t>never </a:t>
            </a:r>
            <a:r>
              <a:t>an authentic block.”</a:t>
            </a:r>
          </a:p>
          <a:p>
            <a:pPr>
              <a:buBlip>
                <a:blip r:embed="rId3"/>
              </a:buBlip>
            </a:pPr>
            <a:r>
              <a:t>“The actual block is our feeling of constriction, our sense of powerlessness.” </a:t>
            </a:r>
          </a:p>
          <a:p>
            <a:pPr>
              <a:buBlip>
                <a:blip r:embed="rId3"/>
              </a:buBlip>
            </a:pPr>
            <a:r>
              <a:t>“Art requires us to empower ourselves with choice. At the most basic level, this means choosing to do self-care.”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8"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0" name="joy.jpg" descr="joy.jpg"/>
          <p:cNvPicPr>
            <a:picLocks noChangeAspect="0"/>
          </p:cNvPicPr>
          <p:nvPr>
            <p:ph type="pic" idx="21"/>
          </p:nvPr>
        </p:nvPicPr>
        <p:blipFill>
          <a:blip r:embed="rId2">
            <a:extLst/>
          </a:blip>
          <a:stretch>
            <a:fillRect/>
          </a:stretch>
        </p:blipFill>
        <p:spPr>
          <a:xfrm>
            <a:off x="15037158" y="4911237"/>
            <a:ext cx="6400084" cy="6712926"/>
          </a:xfrm>
          <a:prstGeom prst="rect">
            <a:avLst/>
          </a:prstGeom>
        </p:spPr>
      </p:pic>
      <p:sp>
        <p:nvSpPr>
          <p:cNvPr id="151" name="luxury"/>
          <p:cNvSpPr txBox="1"/>
          <p:nvPr>
            <p:ph type="title"/>
          </p:nvPr>
        </p:nvSpPr>
        <p:spPr>
          <a:prstGeom prst="rect">
            <a:avLst/>
          </a:prstGeom>
        </p:spPr>
        <p:txBody>
          <a:bodyPr/>
          <a:lstStyle/>
          <a:p>
            <a:pPr/>
            <a:r>
              <a:t>luxury</a:t>
            </a:r>
          </a:p>
        </p:txBody>
      </p:sp>
      <p:sp>
        <p:nvSpPr>
          <p:cNvPr id="152" name="“Let me be clear that the luxury I am talking about here has nothing to do with penthouse views, designer clothes, zippy foreign sports cars, or first-class travel…”…"/>
          <p:cNvSpPr txBox="1"/>
          <p:nvPr>
            <p:ph type="body" sz="half" idx="1"/>
          </p:nvPr>
        </p:nvSpPr>
        <p:spPr>
          <a:xfrm>
            <a:off x="1524000" y="3898900"/>
            <a:ext cx="13077880" cy="8750300"/>
          </a:xfrm>
          <a:prstGeom prst="rect">
            <a:avLst/>
          </a:prstGeom>
        </p:spPr>
        <p:txBody>
          <a:bodyPr/>
          <a:lstStyle/>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“Let me be clear that the luxury I am talking about here has nothing to do with penthouse views, designer clothes, zippy foreign sports cars, or first-class travel…”</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Luxury = “What gives us true joy?” </a:t>
            </a:r>
          </a:p>
          <a:p>
            <a:pPr lvl="2" marL="1140333"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Being aware of Wet Blankets → people who’ll discourage you, talk you down etc</a:t>
            </a:r>
          </a:p>
          <a:p>
            <a:pPr lvl="2" marL="1140333"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Also self talk: “It’s silly” → “a defense word our Wet Blanket Adult uses to squelch our artist child… Yes artist dates</a:t>
            </a:r>
            <a:r>
              <a:rPr i="1"/>
              <a:t> are </a:t>
            </a:r>
            <a:r>
              <a:t>silly — that’s the whole point.”</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“Creative living requires the luxury of time, which we carve out for ourselves — even if it’s 15min for quick morning pages and a 10min mini-bath after work.”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2">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2"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4" name="count.jpg" descr="count.jp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5" name="counting"/>
          <p:cNvSpPr txBox="1"/>
          <p:nvPr>
            <p:ph type="title"/>
          </p:nvPr>
        </p:nvSpPr>
        <p:spPr>
          <a:prstGeom prst="rect">
            <a:avLst/>
          </a:prstGeom>
        </p:spPr>
        <p:txBody>
          <a:bodyPr/>
          <a:lstStyle/>
          <a:p>
            <a:pPr/>
            <a:r>
              <a:t>counting</a:t>
            </a:r>
          </a:p>
        </p:txBody>
      </p:sp>
      <p:sp>
        <p:nvSpPr>
          <p:cNvPr id="156" name="“For the next week you will be discovering how you spend your money.”…"/>
          <p:cNvSpPr txBox="1"/>
          <p:nvPr>
            <p:ph type="body" sz="half" idx="1"/>
          </p:nvPr>
        </p:nvSpPr>
        <p:spPr>
          <a:prstGeom prst="rect">
            <a:avLst/>
          </a:prstGeom>
        </p:spPr>
        <p:txBody>
          <a:bodyPr/>
          <a:lstStyle/>
          <a:p>
            <a:pPr marL="390525" indent="-390525" defTabSz="619125">
              <a:spcBef>
                <a:spcPts val="3800"/>
              </a:spcBef>
              <a:buBlip>
                <a:blip r:embed="rId3"/>
              </a:buBlip>
              <a:defRPr sz="3300">
                <a:effectLst>
                  <a:outerShdw sx="100000" sy="100000" kx="0" ky="0" algn="b" rotWithShape="0" blurRad="19050" dist="9525" dir="0">
                    <a:srgbClr val="FFFFFF">
                      <a:alpha val="45000"/>
                    </a:srgbClr>
                  </a:outerShdw>
                </a:effectLst>
              </a:defRPr>
            </a:pPr>
            <a:r>
              <a:t>“For the next week you will be discovering how you spend your money.”</a:t>
            </a:r>
          </a:p>
          <a:p>
            <a:pPr marL="390525" indent="-390525" defTabSz="619125">
              <a:spcBef>
                <a:spcPts val="3800"/>
              </a:spcBef>
              <a:buBlip>
                <a:blip r:embed="rId3"/>
              </a:buBlip>
              <a:defRPr sz="3300">
                <a:effectLst>
                  <a:outerShdw sx="100000" sy="100000" kx="0" ky="0" algn="b" rotWithShape="0" blurRad="19050" dist="9525" dir="0">
                    <a:srgbClr val="FFFFFF">
                      <a:alpha val="45000"/>
                    </a:srgbClr>
                  </a:outerShdw>
                </a:effectLst>
              </a:defRPr>
            </a:pPr>
            <a:r>
              <a:t>Write down every thing you spend, no matter how small.</a:t>
            </a:r>
          </a:p>
          <a:p>
            <a:pPr marL="390525" indent="-390525" defTabSz="619125">
              <a:spcBef>
                <a:spcPts val="3800"/>
              </a:spcBef>
              <a:buBlip>
                <a:blip r:embed="rId3"/>
              </a:buBlip>
              <a:defRPr sz="3300">
                <a:effectLst>
                  <a:outerShdw sx="100000" sy="100000" kx="0" ky="0" algn="b" rotWithShape="0" blurRad="19050" dist="9525" dir="0">
                    <a:srgbClr val="FFFFFF">
                      <a:alpha val="45000"/>
                    </a:srgbClr>
                  </a:outerShdw>
                </a:effectLst>
              </a:defRPr>
            </a:pPr>
            <a:r>
              <a:t>“Each day… what you bought, what you spent, where your money went, whether it was for groceries, lunch, a cab ride, or a loan to your brother.” </a:t>
            </a:r>
          </a:p>
          <a:p>
            <a:pPr marL="390525" indent="-390525" defTabSz="619125">
              <a:spcBef>
                <a:spcPts val="3800"/>
              </a:spcBef>
              <a:buBlip>
                <a:blip r:embed="rId3"/>
              </a:buBlip>
              <a:defRPr sz="3300">
                <a:effectLst>
                  <a:outerShdw sx="100000" sy="100000" kx="0" ky="0" algn="b" rotWithShape="0" blurRad="19050" dist="9525" dir="0">
                    <a:srgbClr val="FFFFFF">
                      <a:alpha val="45000"/>
                    </a:srgbClr>
                  </a:outerShdw>
                </a:effectLst>
              </a:defRPr>
            </a:pPr>
            <a:r>
              <a:t>“This is an exercise in self-observation, </a:t>
            </a:r>
            <a:r>
              <a:rPr i="1"/>
              <a:t>not</a:t>
            </a:r>
            <a:r>
              <a:t> self-flagellation.”</a:t>
            </a:r>
          </a:p>
          <a:p>
            <a:pPr marL="390525" indent="-390525" defTabSz="619125">
              <a:spcBef>
                <a:spcPts val="3800"/>
              </a:spcBef>
              <a:buBlip>
                <a:blip r:embed="rId3"/>
              </a:buBlip>
              <a:defRPr sz="3300">
                <a:effectLst>
                  <a:outerShdw sx="100000" sy="100000" kx="0" ky="0" algn="b" rotWithShape="0" blurRad="19050" dist="9525" dir="0">
                    <a:srgbClr val="FFFFFF">
                      <a:alpha val="45000"/>
                    </a:srgbClr>
                  </a:outerShdw>
                </a:effectLst>
              </a:defRPr>
            </a:pPr>
            <a:r>
              <a:t>“For many of us, counting is a necessary prelude to learning creative luxury.”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6">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6"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week 6 tasks"/>
          <p:cNvSpPr txBox="1"/>
          <p:nvPr>
            <p:ph type="title"/>
          </p:nvPr>
        </p:nvSpPr>
        <p:spPr>
          <a:prstGeom prst="rect">
            <a:avLst/>
          </a:prstGeom>
        </p:spPr>
        <p:txBody>
          <a:bodyPr/>
          <a:lstStyle/>
          <a:p>
            <a:pPr/>
            <a:r>
              <a:t>week 6 tasks</a:t>
            </a:r>
          </a:p>
        </p:txBody>
      </p:sp>
      <p:sp>
        <p:nvSpPr>
          <p:cNvPr id="159" name="Find 5 pretty or interesting rocks (something small you can keep in your pocket)…"/>
          <p:cNvSpPr txBox="1"/>
          <p:nvPr>
            <p:ph type="body" idx="1"/>
          </p:nvPr>
        </p:nvSpPr>
        <p:spPr>
          <a:prstGeom prst="rect">
            <a:avLst/>
          </a:prstGeom>
        </p:spPr>
        <p:txBody>
          <a:bodyPr/>
          <a:lstStyle/>
          <a:p>
            <a:pPr marL="800100" indent="-800100" defTabSz="742950">
              <a:spcBef>
                <a:spcPts val="6500"/>
              </a:spcBef>
              <a:buSzPct val="100000"/>
              <a:buAutoNum type="arabicPeriod" startAt="1"/>
              <a:defRPr sz="4500">
                <a:effectLst>
                  <a:outerShdw sx="100000" sy="100000" kx="0" ky="0" algn="b" rotWithShape="0" blurRad="22860" dist="11430" dir="0">
                    <a:srgbClr val="FFFFFF">
                      <a:alpha val="45000"/>
                    </a:srgbClr>
                  </a:outerShdw>
                </a:effectLst>
              </a:defRPr>
            </a:pPr>
            <a:r>
              <a:t>Find 5 pretty or interesting rocks (something small you can keep in your pocket)</a:t>
            </a:r>
          </a:p>
          <a:p>
            <a:pPr marL="800100" indent="-800100" defTabSz="742950">
              <a:spcBef>
                <a:spcPts val="6500"/>
              </a:spcBef>
              <a:buSzPct val="100000"/>
              <a:buAutoNum type="arabicPeriod" startAt="1"/>
              <a:defRPr sz="4500">
                <a:effectLst>
                  <a:outerShdw sx="100000" sy="100000" kx="0" ky="0" algn="b" rotWithShape="0" blurRad="22860" dist="11430" dir="0">
                    <a:srgbClr val="FFFFFF">
                      <a:alpha val="45000"/>
                    </a:srgbClr>
                  </a:outerShdw>
                </a:effectLst>
              </a:defRPr>
            </a:pPr>
            <a:r>
              <a:t>Pick 5 flowers or leaves. You may want to press them. (re-live kindergarten) </a:t>
            </a:r>
          </a:p>
          <a:p>
            <a:pPr marL="800100" indent="-800100" defTabSz="742950">
              <a:spcBef>
                <a:spcPts val="6500"/>
              </a:spcBef>
              <a:buSzPct val="100000"/>
              <a:buAutoNum type="arabicPeriod" startAt="1"/>
              <a:defRPr sz="4500">
                <a:effectLst>
                  <a:outerShdw sx="100000" sy="100000" kx="0" ky="0" algn="b" rotWithShape="0" blurRad="22860" dist="11430" dir="0">
                    <a:srgbClr val="FFFFFF">
                      <a:alpha val="45000"/>
                    </a:srgbClr>
                  </a:outerShdw>
                </a:effectLst>
              </a:defRPr>
            </a:pPr>
            <a:r>
              <a:t>Throw out or give away 5 ratty pieces of clothing </a:t>
            </a:r>
          </a:p>
          <a:p>
            <a:pPr marL="800100" indent="-800100" defTabSz="742950">
              <a:spcBef>
                <a:spcPts val="6500"/>
              </a:spcBef>
              <a:buSzPct val="100000"/>
              <a:buAutoNum type="arabicPeriod" startAt="1"/>
              <a:defRPr sz="4500">
                <a:effectLst>
                  <a:outerShdw sx="100000" sy="100000" kx="0" ky="0" algn="b" rotWithShape="0" blurRad="22860" dist="11430" dir="0">
                    <a:srgbClr val="FFFFFF">
                      <a:alpha val="45000"/>
                    </a:srgbClr>
                  </a:outerShdw>
                </a:effectLst>
              </a:defRPr>
            </a:pPr>
            <a:r>
              <a:t>Bake something.</a:t>
            </a:r>
          </a:p>
          <a:p>
            <a:pPr marL="800100" indent="-800100" defTabSz="742950">
              <a:spcBef>
                <a:spcPts val="6500"/>
              </a:spcBef>
              <a:buSzPct val="100000"/>
              <a:buAutoNum type="arabicPeriod" startAt="1"/>
              <a:defRPr sz="4500">
                <a:effectLst>
                  <a:outerShdw sx="100000" sy="100000" kx="0" ky="0" algn="b" rotWithShape="0" blurRad="22860" dist="11430" dir="0">
                    <a:srgbClr val="FFFFFF">
                      <a:alpha val="45000"/>
                    </a:srgbClr>
                  </a:outerShdw>
                </a:effectLst>
              </a:defRPr>
            </a:pPr>
            <a:r>
              <a:t>Send postcards to 5 friends. (“This is not a good-two-shoes exercise. Send to people you would </a:t>
            </a:r>
            <a:r>
              <a:rPr i="1"/>
              <a:t>love</a:t>
            </a:r>
            <a:r>
              <a:t> to hear from”)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9">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9"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week 6 tasks"/>
          <p:cNvSpPr txBox="1"/>
          <p:nvPr>
            <p:ph type="title"/>
          </p:nvPr>
        </p:nvSpPr>
        <p:spPr>
          <a:prstGeom prst="rect">
            <a:avLst/>
          </a:prstGeom>
        </p:spPr>
        <p:txBody>
          <a:bodyPr/>
          <a:lstStyle/>
          <a:p>
            <a:pPr/>
            <a:r>
              <a:t>week 6 tasks</a:t>
            </a:r>
          </a:p>
        </p:txBody>
      </p:sp>
      <p:sp>
        <p:nvSpPr>
          <p:cNvPr id="162" name="Re-read the Basic Principles. Read an Artist’s Prayer (yours or JC’s)…"/>
          <p:cNvSpPr txBox="1"/>
          <p:nvPr>
            <p:ph type="body" idx="1"/>
          </p:nvPr>
        </p:nvSpPr>
        <p:spPr>
          <a:prstGeom prst="rect">
            <a:avLst/>
          </a:prstGeom>
        </p:spPr>
        <p:txBody>
          <a:bodyPr/>
          <a:lstStyle/>
          <a:p>
            <a:pPr marL="889000" indent="-889000">
              <a:buSzPct val="100000"/>
              <a:buAutoNum type="arabicPeriod" startAt="6"/>
            </a:pPr>
            <a:r>
              <a:t>Re-read the Basic Principles. Read an Artist’s Prayer (yours or JC’s) </a:t>
            </a:r>
          </a:p>
          <a:p>
            <a:pPr marL="889000" indent="-889000">
              <a:buSzPct val="100000"/>
              <a:buAutoNum type="arabicPeriod" startAt="6"/>
            </a:pPr>
            <a:r>
              <a:t>Any new changes in your home environment? Make some. </a:t>
            </a:r>
          </a:p>
          <a:p>
            <a:pPr marL="889000" indent="-889000">
              <a:buSzPct val="100000"/>
              <a:buAutoNum type="arabicPeriod" startAt="6"/>
            </a:pPr>
            <a:r>
              <a:t>Acceptance: Any new flow in your life? Practice saying yes to freebies.</a:t>
            </a:r>
          </a:p>
          <a:p>
            <a:pPr marL="889000" indent="-889000">
              <a:buSzPct val="100000"/>
              <a:buAutoNum type="arabicPeriod" startAt="6"/>
            </a:pPr>
            <a:r>
              <a:t>Prosperity: any changes in your financial situation or your perspective on it? Any new — even crazy — ideas about what you would love doing? Add to image file!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2">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2"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O Great Creator,  We are gathered together in your name  That we may be of greater service to you  And to our fellows.  We offer ourselves to you as instruments.  We open ourselves to your creativity in our lives.  We surrender to you our old ideas.  We "/>
          <p:cNvSpPr txBox="1"/>
          <p:nvPr>
            <p:ph type="body" sz="half" idx="4294967295"/>
          </p:nvPr>
        </p:nvSpPr>
        <p:spPr>
          <a:xfrm>
            <a:off x="1723749" y="1636399"/>
            <a:ext cx="9161975" cy="10949445"/>
          </a:xfrm>
          <a:prstGeom prst="rect">
            <a:avLst/>
          </a:prstGeom>
        </p:spPr>
        <p:txBody>
          <a:bodyPr/>
          <a:lstStyle/>
          <a:p>
            <a:pPr marL="0" indent="0" defTabSz="627379">
              <a:spcBef>
                <a:spcPts val="5500"/>
              </a:spcBef>
              <a:buSzTx/>
              <a:buNone/>
              <a:defRPr sz="3800">
                <a:effectLst>
                  <a:outerShdw sx="100000" sy="100000" kx="0" ky="0" algn="b" rotWithShape="0" blurRad="19304" dist="9652" dir="0">
                    <a:srgbClr val="FFFFFF">
                      <a:alpha val="45000"/>
                    </a:srgbClr>
                  </a:outerShdw>
                </a:effectLst>
              </a:defRPr>
            </a:pPr>
            <a:r>
              <a:t>O Great Creator, </a:t>
            </a:r>
            <a:br/>
            <a:r>
              <a:t>We are gathered together in your name </a:t>
            </a:r>
            <a:br/>
            <a:r>
              <a:t>That we may be of greater service to you </a:t>
            </a:r>
            <a:br/>
            <a:r>
              <a:t>And to our fellows. </a:t>
            </a:r>
            <a:br/>
            <a:r>
              <a:t>We offer ourselves to you as instruments. </a:t>
            </a:r>
            <a:br/>
            <a:r>
              <a:t>We open ourselves to your creativity in our lives. </a:t>
            </a:r>
            <a:br/>
            <a:r>
              <a:t>We surrender to you our old ideas. </a:t>
            </a:r>
            <a:br/>
            <a:r>
              <a:t>We welcome your new and more expansive ideas. </a:t>
            </a:r>
            <a:br/>
            <a:r>
              <a:t>We trust that you will lead us. </a:t>
            </a:r>
            <a:br/>
            <a:r>
              <a:t>We trust that it is safe to follow you. </a:t>
            </a:r>
            <a:br/>
            <a:r>
              <a:t>We know you created us and that creativity </a:t>
            </a:r>
            <a:br/>
            <a:r>
              <a:t>Is your nature and our own.</a:t>
            </a:r>
          </a:p>
        </p:txBody>
      </p:sp>
      <p:sp>
        <p:nvSpPr>
          <p:cNvPr id="165" name="We ask you to unfold our lives  According to your plan, not our low self-worth.  Help us to believe that it is not too late  And that we are not too small or too flawed  To be healed—  By you and through each other—and made whole.  Help us to love one an"/>
          <p:cNvSpPr txBox="1"/>
          <p:nvPr/>
        </p:nvSpPr>
        <p:spPr>
          <a:xfrm>
            <a:off x="12875580" y="1705227"/>
            <a:ext cx="10278718" cy="108117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defTabSz="635634">
              <a:spcBef>
                <a:spcPts val="5600"/>
              </a:spcBef>
              <a:defRPr sz="3850">
                <a:effectLst>
                  <a:outerShdw sx="100000" sy="100000" kx="0" ky="0" algn="b" rotWithShape="0" blurRad="19558" dist="9779" dir="0">
                    <a:srgbClr val="FFFFFF">
                      <a:alpha val="45000"/>
                    </a:srgbClr>
                  </a:outerShdw>
                </a:effectLst>
              </a:defRPr>
            </a:pPr>
            <a:r>
              <a:t>We ask you to unfold our lives </a:t>
            </a:r>
            <a:br/>
            <a:r>
              <a:t>According to your plan, not our low self-worth. </a:t>
            </a:r>
            <a:br/>
            <a:r>
              <a:t>Help us to believe that it is not too late </a:t>
            </a:r>
            <a:br/>
            <a:r>
              <a:t>And that we are not too small or too flawed </a:t>
            </a:r>
            <a:br/>
            <a:r>
              <a:t>To be healed— </a:t>
            </a:r>
            <a:br/>
            <a:r>
              <a:t>By you and through each other—and made whole. </a:t>
            </a:r>
            <a:br/>
            <a:r>
              <a:t>Help us to love one another, </a:t>
            </a:r>
            <a:br/>
            <a:r>
              <a:t>To nurture each other’s unfolding, </a:t>
            </a:r>
            <a:br/>
            <a:r>
              <a:t>To encourage each other’s growth, </a:t>
            </a:r>
            <a:br/>
            <a:r>
              <a:t>And understand each other’s fears. </a:t>
            </a:r>
            <a:br/>
            <a:r>
              <a:t>Help us to know that we are not alone, </a:t>
            </a:r>
            <a:br/>
            <a:r>
              <a:t>That we are loved and lovable. </a:t>
            </a:r>
            <a:br/>
            <a:r>
              <a:t>Help us to create as an act of worship to you.</a:t>
            </a:r>
          </a:p>
        </p:txBody>
      </p:sp>
      <p:sp>
        <p:nvSpPr>
          <p:cNvPr id="166" name="The Artist’s Prayer"/>
          <p:cNvSpPr txBox="1"/>
          <p:nvPr/>
        </p:nvSpPr>
        <p:spPr>
          <a:xfrm>
            <a:off x="9316028" y="752288"/>
            <a:ext cx="4848003"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The Artist’s Prayer </a:t>
            </a:r>
          </a:p>
        </p:txBody>
      </p:sp>
      <p:sp>
        <p:nvSpPr>
          <p:cNvPr id="167" name="by Julia Cameron"/>
          <p:cNvSpPr txBox="1"/>
          <p:nvPr/>
        </p:nvSpPr>
        <p:spPr>
          <a:xfrm>
            <a:off x="10155273" y="1325655"/>
            <a:ext cx="3169513" cy="546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100"/>
            </a:lvl1pPr>
          </a:lstStyle>
          <a:p>
            <a:pPr/>
            <a:r>
              <a:t>by Julia Cameron</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I will take my rightful place on stage and I will be myself. I am not a cosmic orphan. I have no reason to be timid. I will respond as I feel; awkwardly, vulgarly, but respond.  I will have my throat open, I will have my heart open, I will be vulnerable."/>
          <p:cNvSpPr txBox="1"/>
          <p:nvPr>
            <p:ph type="body" sz="half" idx="4294967295"/>
          </p:nvPr>
        </p:nvSpPr>
        <p:spPr>
          <a:xfrm>
            <a:off x="10629460" y="533575"/>
            <a:ext cx="8015899" cy="12648850"/>
          </a:xfrm>
          <a:prstGeom prst="rect">
            <a:avLst/>
          </a:prstGeom>
        </p:spPr>
        <p:txBody>
          <a:bodyPr/>
          <a:lstStyle/>
          <a:p>
            <a:pPr marL="0" indent="0" algn="ctr" defTabSz="487044">
              <a:lnSpc>
                <a:spcPct val="100000"/>
              </a:lnSpc>
              <a:spcBef>
                <a:spcPts val="4300"/>
              </a:spcBef>
              <a:buSzTx/>
              <a:buNone/>
              <a:defRPr sz="2949">
                <a:effectLst>
                  <a:outerShdw sx="100000" sy="100000" kx="0" ky="0" algn="b" rotWithShape="0" blurRad="14985" dist="7492" dir="0">
                    <a:srgbClr val="FFFFFF">
                      <a:alpha val="45000"/>
                    </a:srgbClr>
                  </a:outerShdw>
                </a:effectLst>
              </a:defRPr>
            </a:pPr>
            <a:r>
              <a:t>I will take my rightful place on stage</a:t>
            </a:r>
            <a:br/>
            <a:r>
              <a:t>and I will be myself.</a:t>
            </a:r>
            <a:br/>
            <a:r>
              <a:t>I am not a cosmic orphan.</a:t>
            </a:r>
            <a:br/>
            <a:r>
              <a:t>I have no reason to be timid.</a:t>
            </a:r>
            <a:br/>
            <a:r>
              <a:t>I will respond as I feel;</a:t>
            </a:r>
            <a:br/>
            <a:r>
              <a:t>awkwardly, vulgarly,</a:t>
            </a:r>
            <a:br/>
            <a:r>
              <a:t>but respond.</a:t>
            </a:r>
            <a:br/>
            <a:br/>
            <a:r>
              <a:t>I will have my throat open,</a:t>
            </a:r>
            <a:br/>
            <a:r>
              <a:t>I will have my heart open,</a:t>
            </a:r>
            <a:br/>
            <a:r>
              <a:t>I will be vulnerable.</a:t>
            </a:r>
            <a:br/>
            <a:r>
              <a:t>I may have anything or everything</a:t>
            </a:r>
            <a:br/>
            <a:r>
              <a:t>the world has to offer, but the thing</a:t>
            </a:r>
            <a:br/>
            <a:r>
              <a:t>I need most, and want most,</a:t>
            </a:r>
            <a:br/>
            <a:r>
              <a:t>is to be myself.</a:t>
            </a:r>
            <a:br/>
            <a:br/>
            <a:r>
              <a:t>I will admit rejection, admit pain,</a:t>
            </a:r>
            <a:br/>
            <a:r>
              <a:t>admit frustration, admit even pettiness,</a:t>
            </a:r>
            <a:br/>
            <a:r>
              <a:t>admit shame, admit outrage,</a:t>
            </a:r>
            <a:br/>
            <a:r>
              <a:t>admit anything and everything</a:t>
            </a:r>
            <a:br/>
            <a:r>
              <a:t>that happens to me.</a:t>
            </a:r>
          </a:p>
          <a:p>
            <a:pPr marL="0" indent="0" algn="ctr" defTabSz="487044">
              <a:spcBef>
                <a:spcPts val="4300"/>
              </a:spcBef>
              <a:buSzTx/>
              <a:buNone/>
              <a:defRPr sz="2949">
                <a:effectLst>
                  <a:outerShdw sx="100000" sy="100000" kx="0" ky="0" algn="b" rotWithShape="0" blurRad="14985" dist="7492" dir="0">
                    <a:srgbClr val="FFFFFF">
                      <a:alpha val="45000"/>
                    </a:srgbClr>
                  </a:outerShdw>
                </a:effectLst>
              </a:defRPr>
            </a:pPr>
            <a:r>
              <a:t>The best and most human parts of</a:t>
            </a:r>
            <a:br/>
            <a:r>
              <a:t>me are those I have inhabited</a:t>
            </a:r>
            <a:br/>
            <a:r>
              <a:t>and hidden from the world.</a:t>
            </a:r>
            <a:br/>
            <a:r>
              <a:t>I will work on it.</a:t>
            </a:r>
            <a:br/>
            <a:r>
              <a:t>I will raise my voice.</a:t>
            </a:r>
            <a:br/>
            <a:r>
              <a:t>I will be heard.</a:t>
            </a:r>
          </a:p>
        </p:txBody>
      </p:sp>
      <p:sp>
        <p:nvSpPr>
          <p:cNvPr id="170" name="The Actor’s Vow"/>
          <p:cNvSpPr txBox="1"/>
          <p:nvPr/>
        </p:nvSpPr>
        <p:spPr>
          <a:xfrm>
            <a:off x="4417511" y="6108700"/>
            <a:ext cx="4130403"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The Actor’s Vow</a:t>
            </a:r>
          </a:p>
        </p:txBody>
      </p:sp>
      <p:sp>
        <p:nvSpPr>
          <p:cNvPr id="171" name="Eliza Kazan"/>
          <p:cNvSpPr txBox="1"/>
          <p:nvPr/>
        </p:nvSpPr>
        <p:spPr>
          <a:xfrm>
            <a:off x="5442925" y="6978693"/>
            <a:ext cx="2079576" cy="546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a:lvl1pPr>
          </a:lstStyle>
          <a:p>
            <a:pPr/>
            <a:r>
              <a:t>Eliza Kazan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other prayers?"/>
          <p:cNvSpPr txBox="1"/>
          <p:nvPr>
            <p:ph type="title"/>
          </p:nvPr>
        </p:nvSpPr>
        <p:spPr>
          <a:prstGeom prst="rect">
            <a:avLst/>
          </a:prstGeom>
        </p:spPr>
        <p:txBody>
          <a:bodyPr/>
          <a:lstStyle/>
          <a:p>
            <a:pPr/>
            <a:r>
              <a:t>other prayers?</a:t>
            </a:r>
          </a:p>
        </p:txBody>
      </p:sp>
      <p:sp>
        <p:nvSpPr>
          <p:cNvPr id="174" name="Double-click to edit"/>
          <p:cNvSpPr txBox="1"/>
          <p:nvPr>
            <p:ph type="body" idx="1"/>
          </p:nvPr>
        </p:nvSpPr>
        <p:spPr>
          <a:prstGeom prst="rect">
            <a:avLst/>
          </a:prstGeom>
        </p:spPr>
        <p:txBody>
          <a:bodyPr/>
          <a:lstStyle>
            <a:lvl1pPr>
              <a:buBlip>
                <a:blip r:embed="rId2"/>
              </a:buBlip>
            </a:lvl1pPr>
          </a:lstStyle>
          <a:p>
            <a:pPr/>
            <a:r>
              <a:t> </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