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hyperlink" Target="https://youtu.be/kvr8iU0sen4" TargetMode="External"/><Relationship Id="rId5" Type="http://schemas.openxmlformats.org/officeDocument/2006/relationships/image" Target="../media/image10.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9"/>
          <p:cNvSpPr txBox="1"/>
          <p:nvPr>
            <p:ph type="ctrTitle"/>
          </p:nvPr>
        </p:nvSpPr>
        <p:spPr>
          <a:prstGeom prst="rect">
            <a:avLst/>
          </a:prstGeom>
        </p:spPr>
        <p:txBody>
          <a:bodyPr/>
          <a:lstStyle/>
          <a:p>
            <a:pPr/>
            <a:r>
              <a:t>Week 9</a:t>
            </a:r>
          </a:p>
        </p:txBody>
      </p:sp>
      <p:sp>
        <p:nvSpPr>
          <p:cNvPr id="122" name="Recovering a Sense of Compassion"/>
          <p:cNvSpPr txBox="1"/>
          <p:nvPr>
            <p:ph type="subTitle" sz="quarter" idx="1"/>
          </p:nvPr>
        </p:nvSpPr>
        <p:spPr>
          <a:prstGeom prst="rect">
            <a:avLst/>
          </a:prstGeom>
        </p:spPr>
        <p:txBody>
          <a:bodyPr/>
          <a:lstStyle/>
          <a:p>
            <a:pPr/>
            <a:r>
              <a:t>Recovering a Sense of Compassion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Julia Cameron"/>
          <p:cNvSpPr txBox="1"/>
          <p:nvPr>
            <p:ph type="body" idx="21"/>
          </p:nvPr>
        </p:nvSpPr>
        <p:spPr>
          <a:xfrm>
            <a:off x="2374900" y="10647656"/>
            <a:ext cx="19634200" cy="647701"/>
          </a:xfrm>
          <a:prstGeom prst="rect">
            <a:avLst/>
          </a:prstGeom>
        </p:spPr>
        <p:txBody>
          <a:bodyPr/>
          <a:lstStyle/>
          <a:p>
            <a:pPr/>
            <a:r>
              <a:t>-Julia Cameron</a:t>
            </a:r>
          </a:p>
        </p:txBody>
      </p:sp>
      <p:sp>
        <p:nvSpPr>
          <p:cNvPr id="125" name="This week finds us facing the internal blocks to creativity. It may be tempting to abandon ship at this point. Don’t! We will explore and acknowledge the emotional difficulties that beset us in the past as we made creative efforts. We will undertake heal"/>
          <p:cNvSpPr txBox="1"/>
          <p:nvPr>
            <p:ph type="body" idx="22"/>
          </p:nvPr>
        </p:nvSpPr>
        <p:spPr>
          <a:xfrm>
            <a:off x="2381250" y="3155949"/>
            <a:ext cx="19621501" cy="6642101"/>
          </a:xfrm>
          <a:prstGeom prst="rect">
            <a:avLst/>
          </a:prstGeom>
        </p:spPr>
        <p:txBody>
          <a:bodyPr/>
          <a:lstStyle/>
          <a:p>
            <a:pPr/>
            <a:r>
              <a:t>This week finds us facing the internal blocks to creativity. It may be tempting to abandon ship at this point. Don’t! We will explore and acknowledge the emotional difficulties that beset us in the past as we made creative efforts. We will undertake healing the shame of past failures. We will gain in compassion as we reparent the frightened artist child who yearns for creative accomplishment. We will learn tools to dismantle emotional blocks and support renewed risk.</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7"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28" name="Fear"/>
          <p:cNvSpPr txBox="1"/>
          <p:nvPr>
            <p:ph type="title"/>
          </p:nvPr>
        </p:nvSpPr>
        <p:spPr>
          <a:prstGeom prst="rect">
            <a:avLst/>
          </a:prstGeom>
        </p:spPr>
        <p:txBody>
          <a:bodyPr/>
          <a:lstStyle/>
          <a:p>
            <a:pPr/>
            <a:r>
              <a:t>Fear</a:t>
            </a:r>
          </a:p>
        </p:txBody>
      </p:sp>
      <p:sp>
        <p:nvSpPr>
          <p:cNvPr id="129" name="“One of the most important tasks in artistic recovery is learning to call things—and ourselves—by the right names. Most of us have spent years using the wrong names for our behaviors. We have wanted to create and we have been unable to create and we have"/>
          <p:cNvSpPr txBox="1"/>
          <p:nvPr>
            <p:ph type="body" sz="half" idx="1"/>
          </p:nvPr>
        </p:nvSpPr>
        <p:spPr>
          <a:xfrm>
            <a:off x="543160" y="3208170"/>
            <a:ext cx="13106406" cy="9954412"/>
          </a:xfrm>
          <a:prstGeom prst="rect">
            <a:avLst/>
          </a:prstGeom>
        </p:spPr>
        <p:txBody>
          <a:bodyPr/>
          <a:lstStyle/>
          <a:p>
            <a:pPr marL="390143" indent="-390143" defTabSz="528319">
              <a:spcBef>
                <a:spcPts val="4600"/>
              </a:spcBef>
              <a:buBlip>
                <a:blip r:embed="rId3"/>
              </a:buBlip>
              <a:defRPr sz="3200">
                <a:effectLst>
                  <a:outerShdw sx="100000" sy="100000" kx="0" ky="0" algn="b" rotWithShape="0" blurRad="16256" dist="8128" dir="0">
                    <a:srgbClr val="FFFFFF">
                      <a:alpha val="45000"/>
                    </a:srgbClr>
                  </a:outerShdw>
                </a:effectLst>
              </a:defRPr>
            </a:pPr>
            <a:r>
              <a:t>“One of the most important tasks in artistic recovery is learning to call things—and ourselves—by the right names. Most of us have spent years using the wrong names for our behaviors. We have wanted to create and we have been unable to create and we have called that inability laziness. This is not merely inaccurate. It is cruel.” </a:t>
            </a:r>
          </a:p>
          <a:p>
            <a:pPr marL="390143" indent="-390143" defTabSz="528319">
              <a:spcBef>
                <a:spcPts val="4600"/>
              </a:spcBef>
              <a:buBlip>
                <a:blip r:embed="rId3"/>
              </a:buBlip>
              <a:defRPr sz="3200">
                <a:effectLst>
                  <a:outerShdw sx="100000" sy="100000" kx="0" ky="0" algn="b" rotWithShape="0" blurRad="16256" dist="8128" dir="0">
                    <a:srgbClr val="FFFFFF">
                      <a:alpha val="45000"/>
                    </a:srgbClr>
                  </a:outerShdw>
                </a:effectLst>
              </a:defRPr>
            </a:pPr>
            <a:r>
              <a:t>“Accuracy and compassion serve us far better.  Blocked artists are not lazy. They are blocked.”</a:t>
            </a:r>
          </a:p>
          <a:p>
            <a:pPr marL="390143" indent="-390143" defTabSz="528319">
              <a:spcBef>
                <a:spcPts val="4600"/>
              </a:spcBef>
              <a:buBlip>
                <a:blip r:embed="rId3"/>
              </a:buBlip>
              <a:defRPr sz="3200">
                <a:effectLst>
                  <a:outerShdw sx="100000" sy="100000" kx="0" ky="0" algn="b" rotWithShape="0" blurRad="16256" dist="8128" dir="0">
                    <a:srgbClr val="FFFFFF">
                      <a:alpha val="45000"/>
                    </a:srgbClr>
                  </a:outerShdw>
                </a:effectLst>
              </a:defRPr>
            </a:pPr>
            <a:r>
              <a:t>“One of the most important tasks in artistic recovery is learning to call things—and ourselves—by the right names. Most of us have spent years using the wrong names for our behaviors. We have wanted to create and we have been unable to create and we have called that inability laziness. This is not merely inaccurate. It is cruel.” </a:t>
            </a:r>
          </a:p>
          <a:p>
            <a:pPr marL="390143" indent="-390143" defTabSz="528319">
              <a:spcBef>
                <a:spcPts val="4600"/>
              </a:spcBef>
              <a:buBlip>
                <a:blip r:embed="rId3"/>
              </a:buBlip>
              <a:defRPr sz="3200">
                <a:effectLst>
                  <a:outerShdw sx="100000" sy="100000" kx="0" ky="0" algn="b" rotWithShape="0" blurRad="16256" dist="8128" dir="0">
                    <a:srgbClr val="FFFFFF">
                      <a:alpha val="45000"/>
                    </a:srgbClr>
                  </a:outerShdw>
                </a:effectLst>
              </a:defRPr>
            </a:pPr>
            <a:r>
              <a:t>“Accuracy and compassion serve us far better.  Blocked artists are not lazy. They are blocked.”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9"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Untitled design (1).png" descr="Untitled design (1).png"/>
          <p:cNvPicPr>
            <a:picLocks noChangeAspect="0"/>
          </p:cNvPicPr>
          <p:nvPr>
            <p:ph type="pic" idx="21"/>
          </p:nvPr>
        </p:nvPicPr>
        <p:blipFill>
          <a:blip r:embed="rId2">
            <a:extLst/>
          </a:blip>
          <a:stretch>
            <a:fillRect/>
          </a:stretch>
        </p:blipFill>
        <p:spPr>
          <a:xfrm>
            <a:off x="14008100" y="3772125"/>
            <a:ext cx="8458201" cy="8826501"/>
          </a:xfrm>
          <a:prstGeom prst="rect">
            <a:avLst/>
          </a:prstGeom>
        </p:spPr>
      </p:pic>
      <p:sp>
        <p:nvSpPr>
          <p:cNvPr id="132" name="Fear"/>
          <p:cNvSpPr txBox="1"/>
          <p:nvPr>
            <p:ph type="title"/>
          </p:nvPr>
        </p:nvSpPr>
        <p:spPr>
          <a:prstGeom prst="rect">
            <a:avLst/>
          </a:prstGeom>
        </p:spPr>
        <p:txBody>
          <a:bodyPr/>
          <a:lstStyle/>
          <a:p>
            <a:pPr/>
            <a:r>
              <a:t>Fear</a:t>
            </a:r>
          </a:p>
        </p:txBody>
      </p:sp>
      <p:sp>
        <p:nvSpPr>
          <p:cNvPr id="133" name="“The blocked artist does not know how to begin with baby steps. Instead, the blocked artist thinks in terms of great big scary impossible tasks: a novel, a feature film, a one-person show, an opera. When these large tasks are not accomplished, or even be"/>
          <p:cNvSpPr txBox="1"/>
          <p:nvPr>
            <p:ph type="body" sz="half" idx="1"/>
          </p:nvPr>
        </p:nvSpPr>
        <p:spPr>
          <a:xfrm>
            <a:off x="543160" y="3208170"/>
            <a:ext cx="13106406" cy="9954412"/>
          </a:xfrm>
          <a:prstGeom prst="rect">
            <a:avLst/>
          </a:prstGeom>
        </p:spPr>
        <p:txBody>
          <a:bodyPr/>
          <a:lstStyle/>
          <a:p>
            <a:pPr marL="426719" indent="-426719" defTabSz="577850">
              <a:buBlip>
                <a:blip r:embed="rId3"/>
              </a:buBlip>
              <a:defRPr sz="3500">
                <a:effectLst>
                  <a:outerShdw sx="100000" sy="100000" kx="0" ky="0" algn="b" rotWithShape="0" blurRad="17780" dist="8890" dir="0">
                    <a:srgbClr val="FFFFFF">
                      <a:alpha val="45000"/>
                    </a:srgbClr>
                  </a:outerShdw>
                </a:effectLst>
              </a:defRPr>
            </a:pPr>
            <a:r>
              <a:t>“The blocked artist does not know how to begin with baby steps. Instead, the blocked artist thinks in terms of great big scary impossible tasks: a novel, a feature film, a one-person show, an opera. When these large tasks are not accomplished, or even begun, the blocked artist calls that laziness. Do not call the inability to start laziness. Call it fear.”</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a:t>
            </a:r>
            <a:r>
              <a:rPr i="1"/>
              <a:t>Do not call the inability to start laziness. Call it fear</a:t>
            </a:r>
            <a:r>
              <a:t>.”</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What are the fears? Success, failure, abandonment → all stemming from childhood realities </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“Most blocked artists tried to become artists against either their parents’ good wishes or their parents’ good judgment…You’d better not just be an artist. You better be a great artist if you’re going to hurt your parents so much….”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3"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Untitled design.png" descr="Untitled design.png"/>
          <p:cNvPicPr>
            <a:picLocks noChangeAspect="0"/>
          </p:cNvPicPr>
          <p:nvPr>
            <p:ph type="pic" idx="21"/>
          </p:nvPr>
        </p:nvPicPr>
        <p:blipFill>
          <a:blip r:embed="rId2">
            <a:extLst/>
          </a:blip>
          <a:stretch>
            <a:fillRect/>
          </a:stretch>
        </p:blipFill>
        <p:spPr>
          <a:xfrm>
            <a:off x="14185773" y="4575243"/>
            <a:ext cx="8102854" cy="7220266"/>
          </a:xfrm>
          <a:prstGeom prst="rect">
            <a:avLst/>
          </a:prstGeom>
        </p:spPr>
      </p:pic>
      <p:sp>
        <p:nvSpPr>
          <p:cNvPr id="136" name="Fear"/>
          <p:cNvSpPr txBox="1"/>
          <p:nvPr>
            <p:ph type="title"/>
          </p:nvPr>
        </p:nvSpPr>
        <p:spPr>
          <a:prstGeom prst="rect">
            <a:avLst/>
          </a:prstGeom>
        </p:spPr>
        <p:txBody>
          <a:bodyPr/>
          <a:lstStyle/>
          <a:p>
            <a:pPr/>
            <a:r>
              <a:t>Fear</a:t>
            </a:r>
          </a:p>
        </p:txBody>
      </p:sp>
      <p:sp>
        <p:nvSpPr>
          <p:cNvPr id="137" name="“The need to be a great artist makes it hard to be an artist.”…"/>
          <p:cNvSpPr txBox="1"/>
          <p:nvPr>
            <p:ph type="body" sz="half" idx="1"/>
          </p:nvPr>
        </p:nvSpPr>
        <p:spPr>
          <a:xfrm>
            <a:off x="543160" y="3208170"/>
            <a:ext cx="13106406" cy="9954412"/>
          </a:xfrm>
          <a:prstGeom prst="rect">
            <a:avLst/>
          </a:prstGeom>
        </p:spPr>
        <p:txBody>
          <a:bodyPr/>
          <a:lstStyle/>
          <a:p>
            <a:pPr marL="609600" indent="-609600">
              <a:spcBef>
                <a:spcPts val="7300"/>
              </a:spcBef>
              <a:buBlip>
                <a:blip r:embed="rId3"/>
              </a:buBlip>
              <a:defRPr sz="5000"/>
            </a:pPr>
            <a:r>
              <a:t>“The need to be a great artist makes it hard to be an artist.”</a:t>
            </a:r>
          </a:p>
          <a:p>
            <a:pPr marL="609600" indent="-609600">
              <a:spcBef>
                <a:spcPts val="7300"/>
              </a:spcBef>
              <a:buBlip>
                <a:blip r:embed="rId3"/>
              </a:buBlip>
              <a:defRPr sz="5000"/>
            </a:pPr>
            <a:r>
              <a:t>“The need to produce a great work of art makes it hard to produce any art at all.”</a:t>
            </a:r>
          </a:p>
          <a:p>
            <a:pPr marL="609600" indent="-609600">
              <a:spcBef>
                <a:spcPts val="7300"/>
              </a:spcBef>
              <a:buBlip>
                <a:blip r:embed="rId3"/>
              </a:buBlip>
              <a:defRPr sz="5000"/>
            </a:pPr>
            <a:r>
              <a:t>Finding it hard to start, doesn’t mean you shouldn’t start at all</a:t>
            </a:r>
          </a:p>
          <a:p>
            <a:pPr marL="609600" indent="-609600">
              <a:spcBef>
                <a:spcPts val="7300"/>
              </a:spcBef>
              <a:buBlip>
                <a:blip r:embed="rId3"/>
              </a:buBlip>
              <a:defRPr sz="5000"/>
            </a:pPr>
            <a:r>
              <a:t>You will need help: from supportive friends &amp; yourself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7"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9"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0" name="Fear"/>
          <p:cNvSpPr txBox="1"/>
          <p:nvPr>
            <p:ph type="title"/>
          </p:nvPr>
        </p:nvSpPr>
        <p:spPr>
          <a:prstGeom prst="rect">
            <a:avLst/>
          </a:prstGeom>
        </p:spPr>
        <p:txBody>
          <a:bodyPr/>
          <a:lstStyle/>
          <a:p>
            <a:pPr/>
            <a:r>
              <a:t>Fear</a:t>
            </a:r>
          </a:p>
        </p:txBody>
      </p:sp>
      <p:sp>
        <p:nvSpPr>
          <p:cNvPr id="141" name="Give yourself permission to start small and take baby steps…"/>
          <p:cNvSpPr txBox="1"/>
          <p:nvPr>
            <p:ph type="body" sz="half" idx="1"/>
          </p:nvPr>
        </p:nvSpPr>
        <p:spPr>
          <a:xfrm>
            <a:off x="543160" y="3208170"/>
            <a:ext cx="13106406" cy="9954412"/>
          </a:xfrm>
          <a:prstGeom prst="rect">
            <a:avLst/>
          </a:prstGeom>
        </p:spPr>
        <p:txBody>
          <a:bodyPr/>
          <a:lstStyle/>
          <a:p>
            <a:pPr marL="609600" indent="-609600">
              <a:spcBef>
                <a:spcPts val="7300"/>
              </a:spcBef>
              <a:buBlip>
                <a:blip r:embed="rId3"/>
              </a:buBlip>
              <a:defRPr sz="5000"/>
            </a:pPr>
            <a:r>
              <a:t>Give yourself permission to start small and take baby steps </a:t>
            </a:r>
          </a:p>
          <a:p>
            <a:pPr marL="609600" indent="-609600">
              <a:spcBef>
                <a:spcPts val="7300"/>
              </a:spcBef>
              <a:buBlip>
                <a:blip r:embed="rId3"/>
              </a:buBlip>
              <a:defRPr sz="5000"/>
            </a:pPr>
            <a:r>
              <a:t>Reward yourself when you take those steps</a:t>
            </a:r>
          </a:p>
          <a:p>
            <a:pPr marL="609600" indent="-609600">
              <a:spcBef>
                <a:spcPts val="7300"/>
              </a:spcBef>
              <a:buBlip>
                <a:blip r:embed="rId3"/>
              </a:buBlip>
              <a:defRPr sz="5000"/>
            </a:pPr>
            <a:r>
              <a:t>Do not call procrastination laziness, call it fear </a:t>
            </a:r>
          </a:p>
          <a:p>
            <a:pPr marL="609600" indent="-609600">
              <a:spcBef>
                <a:spcPts val="7300"/>
              </a:spcBef>
              <a:buBlip>
                <a:blip r:embed="rId3"/>
              </a:buBlip>
              <a:defRPr sz="5000"/>
            </a:pPr>
            <a:r>
              <a:t>Use love for your artist to cure its fear. Stop yelling at yourself, be nice, call fear by its right name. </a:t>
            </a:r>
          </a:p>
        </p:txBody>
      </p:sp>
      <p:pic>
        <p:nvPicPr>
          <p:cNvPr id="142" name="Untitled design (3).png" descr="Untitled design (3).png"/>
          <p:cNvPicPr>
            <a:picLocks noChangeAspect="1"/>
          </p:cNvPicPr>
          <p:nvPr/>
        </p:nvPicPr>
        <p:blipFill>
          <a:blip r:embed="rId4">
            <a:extLst/>
          </a:blip>
          <a:stretch>
            <a:fillRect/>
          </a:stretch>
        </p:blipFill>
        <p:spPr>
          <a:xfrm>
            <a:off x="14808199" y="4756375"/>
            <a:ext cx="6858001" cy="6858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xit" nodeType="clickEffect" presetSubtype="0" presetID="1" grpId="2" fill="hold">
                                  <p:stCondLst>
                                    <p:cond delay="0"/>
                                  </p:stCondLst>
                                  <p:iterate type="el" backwards="0">
                                    <p:tmAbs val="0"/>
                                  </p:iterate>
                                  <p:childTnLst>
                                    <p:set>
                                      <p:cBhvr>
                                        <p:cTn id="20" fill="hold">
                                          <p:stCondLst>
                                            <p:cond delay="0"/>
                                          </p:stCondLst>
                                        </p:cTn>
                                        <p:tgtEl>
                                          <p:spTgt spid="139"/>
                                        </p:tgtEl>
                                        <p:attrNameLst>
                                          <p:attrName>style.visibility</p:attrName>
                                        </p:attrNameLst>
                                      </p:cBhvr>
                                      <p:to>
                                        <p:strVal val="hidden"/>
                                      </p:to>
                                    </p:set>
                                  </p:childTnLst>
                                </p:cTn>
                              </p:par>
                            </p:childTnLst>
                          </p:cTn>
                        </p:par>
                        <p:par>
                          <p:cTn id="21" fill="hold">
                            <p:stCondLst>
                              <p:cond delay="0"/>
                            </p:stCondLst>
                            <p:childTnLst>
                              <p:par>
                                <p:cTn id="22" presetClass="entr" nodeType="afterEffect" presetSubtype="0" presetID="1" grpId="1" fill="hold">
                                  <p:stCondLst>
                                    <p:cond delay="0"/>
                                  </p:stCondLst>
                                  <p:iterate type="el" backwards="0">
                                    <p:tmAbs val="0"/>
                                  </p:iterate>
                                  <p:childTnLst>
                                    <p:set>
                                      <p:cBhvr>
                                        <p:cTn id="23" fill="hold"/>
                                        <p:tgtEl>
                                          <p:spTgt spid="141">
                                            <p:txEl>
                                              <p:pRg st="3" end="3"/>
                                            </p:txEl>
                                          </p:spTgt>
                                        </p:tgtEl>
                                        <p:attrNameLst>
                                          <p:attrName>style.visibility</p:attrName>
                                        </p:attrNameLst>
                                      </p:cBhvr>
                                      <p:to>
                                        <p:strVal val="visible"/>
                                      </p:to>
                                    </p:set>
                                  </p:childTnLst>
                                </p:cTn>
                              </p:par>
                            </p:childTnLst>
                          </p:cTn>
                        </p:par>
                        <p:par>
                          <p:cTn id="24" fill="hold">
                            <p:stCondLst>
                              <p:cond delay="0"/>
                            </p:stCondLst>
                            <p:childTnLst>
                              <p:par>
                                <p:cTn id="25" presetClass="entr" nodeType="afterEffect" presetID="10" grpId="3" fill="hold">
                                  <p:stCondLst>
                                    <p:cond delay="0"/>
                                  </p:stCondLst>
                                  <p:iterate type="el" backwards="0">
                                    <p:tmAbs val="0"/>
                                  </p:iterate>
                                  <p:childTnLst>
                                    <p:set>
                                      <p:cBhvr>
                                        <p:cTn id="26" fill="hold"/>
                                        <p:tgtEl>
                                          <p:spTgt spid="142"/>
                                        </p:tgtEl>
                                        <p:attrNameLst>
                                          <p:attrName>style.visibility</p:attrName>
                                        </p:attrNameLst>
                                      </p:cBhvr>
                                      <p:to>
                                        <p:strVal val="visible"/>
                                      </p:to>
                                    </p:set>
                                    <p:animEffect filter="fade" transition="in">
                                      <p:cBhvr>
                                        <p:cTn id="27" dur="3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9" grpId="2"/>
      <p:bldP build="whole" bldLvl="1" animBg="1" rev="0" advAuto="0" spid="142" grpId="3"/>
      <p:bldP build="p" bldLvl="5" animBg="1" rev="0" advAuto="0" spid="141"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 name="Screen Shot 2021-02-26 at 3.01.37 PM.png" descr="Screen Shot 2021-02-26 at 3.01.37 PM.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5" name="enthusiasm"/>
          <p:cNvSpPr txBox="1"/>
          <p:nvPr>
            <p:ph type="title"/>
          </p:nvPr>
        </p:nvSpPr>
        <p:spPr>
          <a:prstGeom prst="rect">
            <a:avLst/>
          </a:prstGeom>
        </p:spPr>
        <p:txBody>
          <a:bodyPr/>
          <a:lstStyle/>
          <a:p>
            <a:pPr/>
            <a:r>
              <a:t>enthusiasm</a:t>
            </a:r>
          </a:p>
        </p:txBody>
      </p:sp>
      <p:sp>
        <p:nvSpPr>
          <p:cNvPr id="146" name="We often hear “It must take so much discipline to be an artist.”…"/>
          <p:cNvSpPr txBox="1"/>
          <p:nvPr>
            <p:ph type="body" sz="half" idx="1"/>
          </p:nvPr>
        </p:nvSpPr>
        <p:spPr>
          <a:xfrm>
            <a:off x="543160" y="3208170"/>
            <a:ext cx="13106406" cy="9954412"/>
          </a:xfrm>
          <a:prstGeom prst="rect">
            <a:avLst/>
          </a:prstGeom>
        </p:spPr>
        <p:txBody>
          <a:bodyPr/>
          <a:lstStyle/>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t>We often hear “It must take so much discipline to be an artist.” </a:t>
            </a:r>
          </a:p>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t>Discipline is short-lived &amp; rooted in self-admiration. It’s like a battery, useful but short-life.</a:t>
            </a:r>
          </a:p>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t>“Over any extended period of time, being an artist requires enthusiasm more than discipline. Enthusiasm is not an emotional state. It is a spiritual commitment, a loving surrender to our creative process, a loving recognition of all the creativity around us.”</a:t>
            </a:r>
          </a:p>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rPr u="sng">
                <a:hlinkClick r:id="rId4" invalidUrl="" action="" tgtFrame="" tooltip="" history="1" highlightClick="0" endSnd="0"/>
              </a:rPr>
              <a:t>https://youtu.be/kvr8iU0sen4</a:t>
            </a:r>
            <a:r>
              <a:t> </a:t>
            </a:r>
          </a:p>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t>enthusiasm - derived from Greek + Latin: “filled with God”; also from “inspire” — “spirare”: to breathe </a:t>
            </a:r>
          </a:p>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t>“Enthusiasm is grounded in play, not work”</a:t>
            </a:r>
          </a:p>
          <a:p>
            <a:pPr marL="359663" indent="-359663" defTabSz="487044">
              <a:spcBef>
                <a:spcPts val="4300"/>
              </a:spcBef>
              <a:buBlip>
                <a:blip r:embed="rId3"/>
              </a:buBlip>
              <a:defRPr sz="2949">
                <a:effectLst>
                  <a:outerShdw sx="100000" sy="100000" kx="0" ky="0" algn="b" rotWithShape="0" blurRad="14985" dist="7492" dir="0">
                    <a:srgbClr val="FFFFFF">
                      <a:alpha val="45000"/>
                    </a:srgbClr>
                  </a:outerShdw>
                </a:effectLst>
              </a:defRPr>
            </a:pPr>
            <a:r>
              <a:t>“Far from being a brain numbed soldier [requiring strict discipline], our artist is actually our child within, our inner playmate.” </a:t>
            </a:r>
          </a:p>
        </p:txBody>
      </p:sp>
      <p:pic>
        <p:nvPicPr>
          <p:cNvPr id="147" name="Screen Shot 2021-02-26 at 3.05.22 PM.png" descr="Screen Shot 2021-02-26 at 3.05.22 PM.png"/>
          <p:cNvPicPr>
            <a:picLocks noChangeAspect="1"/>
          </p:cNvPicPr>
          <p:nvPr/>
        </p:nvPicPr>
        <p:blipFill>
          <a:blip r:embed="rId5">
            <a:extLst/>
          </a:blip>
          <a:stretch>
            <a:fillRect/>
          </a:stretch>
        </p:blipFill>
        <p:spPr>
          <a:xfrm>
            <a:off x="13703579" y="5806183"/>
            <a:ext cx="9067242" cy="493573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xit" nodeType="clickEffect" presetSubtype="0" presetID="1" grpId="2" fill="hold">
                                  <p:stCondLst>
                                    <p:cond delay="0"/>
                                  </p:stCondLst>
                                  <p:iterate type="el" backwards="0">
                                    <p:tmAbs val="0"/>
                                  </p:iterate>
                                  <p:childTnLst>
                                    <p:set>
                                      <p:cBhvr>
                                        <p:cTn id="24" fill="hold">
                                          <p:stCondLst>
                                            <p:cond delay="0"/>
                                          </p:stCondLst>
                                        </p:cTn>
                                        <p:tgtEl>
                                          <p:spTgt spid="144"/>
                                        </p:tgtEl>
                                        <p:attrNameLst>
                                          <p:attrName>style.visibility</p:attrName>
                                        </p:attrNameLst>
                                      </p:cBhvr>
                                      <p:to>
                                        <p:strVal val="hidden"/>
                                      </p:to>
                                    </p:set>
                                  </p:childTnLst>
                                </p:cTn>
                              </p:par>
                            </p:childTnLst>
                          </p:cTn>
                        </p:par>
                        <p:par>
                          <p:cTn id="25" fill="hold">
                            <p:stCondLst>
                              <p:cond delay="0"/>
                            </p:stCondLst>
                            <p:childTnLst>
                              <p:par>
                                <p:cTn id="26" presetClass="entr" nodeType="afterEffect" presetSubtype="0" presetID="1" grpId="3" fill="hold">
                                  <p:stCondLst>
                                    <p:cond delay="0"/>
                                  </p:stCondLst>
                                  <p:iterate type="el" backwards="0">
                                    <p:tmAbs val="0"/>
                                  </p:iterate>
                                  <p:childTnLst>
                                    <p:set>
                                      <p:cBhvr>
                                        <p:cTn id="27" fill="hold"/>
                                        <p:tgtEl>
                                          <p:spTgt spid="147"/>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1" fill="hold">
                                  <p:stCondLst>
                                    <p:cond delay="0"/>
                                  </p:stCondLst>
                                  <p:iterate type="el" backwards="0">
                                    <p:tmAbs val="0"/>
                                  </p:iterate>
                                  <p:childTnLst>
                                    <p:set>
                                      <p:cBhvr>
                                        <p:cTn id="30" fill="hold"/>
                                        <p:tgtEl>
                                          <p:spTgt spid="14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1" fill="hold">
                                  <p:stCondLst>
                                    <p:cond delay="0"/>
                                  </p:stCondLst>
                                  <p:iterate type="el" backwards="0">
                                    <p:tmAbs val="0"/>
                                  </p:iterate>
                                  <p:childTnLst>
                                    <p:set>
                                      <p:cBhvr>
                                        <p:cTn id="34" fill="hold"/>
                                        <p:tgtEl>
                                          <p:spTgt spid="14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1" fill="hold">
                                  <p:stCondLst>
                                    <p:cond delay="0"/>
                                  </p:stCondLst>
                                  <p:iterate type="el" backwards="0">
                                    <p:tmAbs val="0"/>
                                  </p:iterate>
                                  <p:childTnLst>
                                    <p:set>
                                      <p:cBhvr>
                                        <p:cTn id="38" fill="hold"/>
                                        <p:tgtEl>
                                          <p:spTgt spid="146">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 grpId="2"/>
      <p:bldP build="whole" bldLvl="1" animBg="1" rev="0" advAuto="0" spid="147" grpId="3"/>
      <p:bldP build="p" bldLvl="5" animBg="1" rev="0" advAuto="0" spid="146"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0" name="enthusiasm"/>
          <p:cNvSpPr txBox="1"/>
          <p:nvPr>
            <p:ph type="title"/>
          </p:nvPr>
        </p:nvSpPr>
        <p:spPr>
          <a:prstGeom prst="rect">
            <a:avLst/>
          </a:prstGeom>
        </p:spPr>
        <p:txBody>
          <a:bodyPr/>
          <a:lstStyle/>
          <a:p>
            <a:pPr/>
            <a:r>
              <a:t>enthusiasm</a:t>
            </a:r>
          </a:p>
        </p:txBody>
      </p:sp>
      <p:sp>
        <p:nvSpPr>
          <p:cNvPr id="151" name="What about the discipline of morning pages?…"/>
          <p:cNvSpPr txBox="1"/>
          <p:nvPr>
            <p:ph type="body" sz="half" idx="1"/>
          </p:nvPr>
        </p:nvSpPr>
        <p:spPr>
          <a:xfrm>
            <a:off x="543160" y="3208170"/>
            <a:ext cx="13106406" cy="9954412"/>
          </a:xfrm>
          <a:prstGeom prst="rect">
            <a:avLst/>
          </a:prstGeom>
        </p:spPr>
        <p:txBody>
          <a:bodyPr/>
          <a:lstStyle/>
          <a:p>
            <a:pPr marL="542544" indent="-542544" defTabSz="734694">
              <a:spcBef>
                <a:spcPts val="6400"/>
              </a:spcBef>
              <a:buBlip>
                <a:blip r:embed="rId3"/>
              </a:buBlip>
              <a:defRPr sz="4450">
                <a:effectLst>
                  <a:outerShdw sx="100000" sy="100000" kx="0" ky="0" algn="b" rotWithShape="0" blurRad="22606" dist="11303" dir="0">
                    <a:srgbClr val="FFFFFF">
                      <a:alpha val="45000"/>
                    </a:srgbClr>
                  </a:outerShdw>
                </a:effectLst>
              </a:defRPr>
            </a:pPr>
            <a:r>
              <a:t>What about the discipline of morning pages? </a:t>
            </a:r>
          </a:p>
          <a:p>
            <a:pPr lvl="1" marL="1085088" indent="-542544" defTabSz="734694">
              <a:spcBef>
                <a:spcPts val="6400"/>
              </a:spcBef>
              <a:buBlip>
                <a:blip r:embed="rId3"/>
              </a:buBlip>
              <a:defRPr sz="4450">
                <a:effectLst>
                  <a:outerShdw sx="100000" sy="100000" kx="0" ky="0" algn="b" rotWithShape="0" blurRad="22606" dist="11303" dir="0">
                    <a:srgbClr val="FFFFFF">
                      <a:alpha val="45000"/>
                    </a:srgbClr>
                  </a:outerShdw>
                </a:effectLst>
              </a:defRPr>
            </a:pPr>
            <a:r>
              <a:t>"True, our artist may rise at dawn to greet the typewriter or easel in the morning stillness. But this event has more to do with a child’s love of secret adventure than with ironclad discipline.”</a:t>
            </a:r>
          </a:p>
          <a:p>
            <a:pPr marL="542544" indent="-542544" defTabSz="734694">
              <a:spcBef>
                <a:spcPts val="6400"/>
              </a:spcBef>
              <a:buBlip>
                <a:blip r:embed="rId3"/>
              </a:buBlip>
              <a:defRPr sz="4450">
                <a:effectLst>
                  <a:outerShdw sx="100000" sy="100000" kx="0" ky="0" algn="b" rotWithShape="0" blurRad="22606" dist="11303" dir="0">
                    <a:srgbClr val="FFFFFF">
                      <a:alpha val="45000"/>
                    </a:srgbClr>
                  </a:outerShdw>
                </a:effectLst>
              </a:defRPr>
            </a:pPr>
            <a:r>
              <a:t>“Treating work as play. Paint is great gooey stuff. Sixty sharpened pencils are fun… Work space as a play space.” </a:t>
            </a:r>
          </a:p>
          <a:p>
            <a:pPr marL="542544" indent="-542544" defTabSz="734694">
              <a:spcBef>
                <a:spcPts val="6400"/>
              </a:spcBef>
              <a:buBlip>
                <a:blip r:embed="rId3"/>
              </a:buBlip>
              <a:defRPr sz="4450">
                <a:effectLst>
                  <a:outerShdw sx="100000" sy="100000" kx="0" ky="0" algn="b" rotWithShape="0" blurRad="22606" dist="11303" dir="0">
                    <a:srgbClr val="FFFFFF">
                      <a:alpha val="45000"/>
                    </a:srgbClr>
                  </a:outerShdw>
                </a:effectLst>
              </a:defRPr>
            </a:pPr>
            <a:r>
              <a:t>Art is a process. The process is meant to be fun!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1">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1"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Untitled design (2).png" descr="Untitled design (2).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4" name="creative U-Turns"/>
          <p:cNvSpPr txBox="1"/>
          <p:nvPr>
            <p:ph type="title"/>
          </p:nvPr>
        </p:nvSpPr>
        <p:spPr>
          <a:prstGeom prst="rect">
            <a:avLst/>
          </a:prstGeom>
        </p:spPr>
        <p:txBody>
          <a:bodyPr/>
          <a:lstStyle/>
          <a:p>
            <a:pPr/>
            <a:r>
              <a:t>creative U-Turns</a:t>
            </a:r>
          </a:p>
        </p:txBody>
      </p:sp>
      <p:sp>
        <p:nvSpPr>
          <p:cNvPr id="155" name="“Recovering from artist’s block, like recovering from any major illness or injury, requires a commitment to health.”…"/>
          <p:cNvSpPr txBox="1"/>
          <p:nvPr>
            <p:ph type="body" sz="half" idx="1"/>
          </p:nvPr>
        </p:nvSpPr>
        <p:spPr>
          <a:xfrm>
            <a:off x="543160" y="3208170"/>
            <a:ext cx="13106406" cy="9954412"/>
          </a:xfrm>
          <a:prstGeom prst="rect">
            <a:avLst/>
          </a:prstGeom>
        </p:spPr>
        <p:txBody>
          <a:bodyPr/>
          <a:lstStyle/>
          <a:p>
            <a:pPr marL="426719" indent="-426719" defTabSz="577850">
              <a:buBlip>
                <a:blip r:embed="rId3"/>
              </a:buBlip>
              <a:defRPr sz="3500">
                <a:effectLst>
                  <a:outerShdw sx="100000" sy="100000" kx="0" ky="0" algn="b" rotWithShape="0" blurRad="17780" dist="8890" dir="0">
                    <a:srgbClr val="FFFFFF">
                      <a:alpha val="45000"/>
                    </a:srgbClr>
                  </a:outerShdw>
                </a:effectLst>
              </a:defRPr>
            </a:pPr>
            <a:r>
              <a:t>“Recovering from artist’s block, like recovering from any major illness or injury, requires a commitment to health.”</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“Those of us addicted to sympathy in the place of creativity can become increasingly threatened as we become increasingly functional. Many recovering artists become so threatened that they make U-turns and sabotage themselves.”</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“An artistic U-turn arrives on a sudden wave of indifference. We greet our newly minted product or our delightful process with ‘Aw, what does it matter anyhow? It’s just a start. Everybody else is so much further ahead…’”</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“Yes, and they will stay that way if we stop working.”</a:t>
            </a:r>
          </a:p>
          <a:p>
            <a:pPr marL="426719" indent="-426719" defTabSz="577850">
              <a:buBlip>
                <a:blip r:embed="rId3"/>
              </a:buBlip>
              <a:defRPr sz="3500">
                <a:effectLst>
                  <a:outerShdw sx="100000" sy="100000" kx="0" ky="0" algn="b" rotWithShape="0" blurRad="17780" dist="8890" dir="0">
                    <a:srgbClr val="FFFFFF">
                      <a:alpha val="45000"/>
                    </a:srgbClr>
                  </a:outerShdw>
                </a:effectLst>
              </a:defRPr>
            </a:pPr>
            <a:r>
              <a:t>“We are now on the road and the road is scary.”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Untitled design (2).png" descr="Untitled design (2).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8" name="creative U-Turns"/>
          <p:cNvSpPr txBox="1"/>
          <p:nvPr>
            <p:ph type="title"/>
          </p:nvPr>
        </p:nvSpPr>
        <p:spPr>
          <a:prstGeom prst="rect">
            <a:avLst/>
          </a:prstGeom>
        </p:spPr>
        <p:txBody>
          <a:bodyPr/>
          <a:lstStyle/>
          <a:p>
            <a:pPr/>
            <a:r>
              <a:t>creative U-Turns</a:t>
            </a:r>
          </a:p>
        </p:txBody>
      </p:sp>
      <p:sp>
        <p:nvSpPr>
          <p:cNvPr id="159" name="What it looks like:…"/>
          <p:cNvSpPr txBox="1"/>
          <p:nvPr>
            <p:ph type="body" sz="half" idx="1"/>
          </p:nvPr>
        </p:nvSpPr>
        <p:spPr>
          <a:xfrm>
            <a:off x="543160" y="3208170"/>
            <a:ext cx="13106406" cy="9954412"/>
          </a:xfrm>
          <a:prstGeom prst="rect">
            <a:avLst/>
          </a:prstGeom>
        </p:spPr>
        <p:txBody>
          <a:bodyPr/>
          <a:lstStyle/>
          <a:p>
            <a:pPr marL="33528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What it looks like: </a:t>
            </a:r>
          </a:p>
          <a:p>
            <a:pPr lvl="1" marL="67056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screenwriter has an agent interested who suggests a few changes. writer doesn’t make the changes.</a:t>
            </a:r>
          </a:p>
          <a:p>
            <a:pPr lvl="1" marL="67056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performance artist gets a space to workshop new material, receives mixed feedback, stops working on the material</a:t>
            </a:r>
          </a:p>
          <a:p>
            <a:pPr lvl="1" marL="67056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actor is asked to get head shots by a prestigious agent and check back in. doesn’t get head shots, doesn’t check in </a:t>
            </a:r>
          </a:p>
          <a:p>
            <a:pPr lvl="1" marL="67056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painter is invited to a group show, theirs is first. they pick a fight with the gallery director. </a:t>
            </a:r>
          </a:p>
          <a:p>
            <a:pPr lvl="1" marL="67056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poet reads poems at a local open mic night. gets good feedback. instead of continuing at this level and gaining strength, goes straight to a slam, loses, stops reading publicly altogether </a:t>
            </a:r>
          </a:p>
          <a:p>
            <a:pPr lvl="1" marL="670560" indent="-335280" defTabSz="454025">
              <a:spcBef>
                <a:spcPts val="4000"/>
              </a:spcBef>
              <a:buBlip>
                <a:blip r:embed="rId3"/>
              </a:buBlip>
              <a:defRPr sz="2750">
                <a:effectLst>
                  <a:outerShdw sx="100000" sy="100000" kx="0" ky="0" algn="b" rotWithShape="0" blurRad="13970" dist="6985" dir="0">
                    <a:srgbClr val="FFFFFF">
                      <a:alpha val="45000"/>
                    </a:srgbClr>
                  </a:outerShdw>
                </a:effectLst>
              </a:defRPr>
            </a:pPr>
            <a:r>
              <a:t>a fledgling photographer is encouraged by her teacher. student botches developing one roll of film, and quits, claiming it was boring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9">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59">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9"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Untitled design (3).png" descr="Untitled design (3).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62" name="creative U-Turns"/>
          <p:cNvSpPr txBox="1"/>
          <p:nvPr>
            <p:ph type="title"/>
          </p:nvPr>
        </p:nvSpPr>
        <p:spPr>
          <a:prstGeom prst="rect">
            <a:avLst/>
          </a:prstGeom>
        </p:spPr>
        <p:txBody>
          <a:bodyPr/>
          <a:lstStyle/>
          <a:p>
            <a:pPr/>
            <a:r>
              <a:t>creative U-Turns</a:t>
            </a:r>
          </a:p>
        </p:txBody>
      </p:sp>
      <p:sp>
        <p:nvSpPr>
          <p:cNvPr id="163" name="“In dealing with our creative U-turns, we must first of all extend ourselves some sympathy.”…"/>
          <p:cNvSpPr txBox="1"/>
          <p:nvPr>
            <p:ph type="body" sz="half" idx="1"/>
          </p:nvPr>
        </p:nvSpPr>
        <p:spPr>
          <a:xfrm>
            <a:off x="543160" y="3208170"/>
            <a:ext cx="13106406" cy="9954412"/>
          </a:xfrm>
          <a:prstGeom prst="rect">
            <a:avLst/>
          </a:prstGeom>
        </p:spPr>
        <p:txBody>
          <a:bodyPr/>
          <a:lstStyle/>
          <a:p>
            <a:pPr marL="481584" indent="-481584" defTabSz="652145">
              <a:spcBef>
                <a:spcPts val="5700"/>
              </a:spcBef>
              <a:buBlip>
                <a:blip r:embed="rId3"/>
              </a:buBlip>
              <a:defRPr sz="3950">
                <a:effectLst>
                  <a:outerShdw sx="100000" sy="100000" kx="0" ky="0" algn="b" rotWithShape="0" blurRad="20066" dist="10033" dir="0">
                    <a:srgbClr val="FFFFFF">
                      <a:alpha val="45000"/>
                    </a:srgbClr>
                  </a:outerShdw>
                </a:effectLst>
              </a:defRPr>
            </a:pPr>
            <a:r>
              <a:t>“In dealing with our creative U-turns, we must first of all extend ourselves some sympathy.”</a:t>
            </a:r>
          </a:p>
          <a:p>
            <a:pPr marL="481584" indent="-481584" defTabSz="652145">
              <a:spcBef>
                <a:spcPts val="5700"/>
              </a:spcBef>
              <a:buBlip>
                <a:blip r:embed="rId3"/>
              </a:buBlip>
              <a:defRPr sz="3950">
                <a:effectLst>
                  <a:outerShdw sx="100000" sy="100000" kx="0" ky="0" algn="b" rotWithShape="0" blurRad="20066" dist="10033" dir="0">
                    <a:srgbClr val="FFFFFF">
                      <a:alpha val="45000"/>
                    </a:srgbClr>
                  </a:outerShdw>
                </a:effectLst>
              </a:defRPr>
            </a:pPr>
            <a:r>
              <a:t>“Creativity is scary, and in all careers there are U-turns.”</a:t>
            </a:r>
          </a:p>
          <a:p>
            <a:pPr marL="481584" indent="-481584" defTabSz="652145">
              <a:spcBef>
                <a:spcPts val="5700"/>
              </a:spcBef>
              <a:buBlip>
                <a:blip r:embed="rId3"/>
              </a:buBlip>
              <a:defRPr sz="3950">
                <a:effectLst>
                  <a:outerShdw sx="100000" sy="100000" kx="0" ky="0" algn="b" rotWithShape="0" blurRad="20066" dist="10033" dir="0">
                    <a:srgbClr val="FFFFFF">
                      <a:alpha val="45000"/>
                    </a:srgbClr>
                  </a:outerShdw>
                </a:effectLst>
              </a:defRPr>
            </a:pPr>
            <a:r>
              <a:t>double shame: our fear and our reaction to it </a:t>
            </a:r>
          </a:p>
          <a:p>
            <a:pPr marL="481584" indent="-481584" defTabSz="652145">
              <a:spcBef>
                <a:spcPts val="5700"/>
              </a:spcBef>
              <a:buBlip>
                <a:blip r:embed="rId3"/>
              </a:buBlip>
              <a:defRPr sz="3950">
                <a:effectLst>
                  <a:outerShdw sx="100000" sy="100000" kx="0" ky="0" algn="b" rotWithShape="0" blurRad="20066" dist="10033" dir="0">
                    <a:srgbClr val="FFFFFF">
                      <a:alpha val="45000"/>
                    </a:srgbClr>
                  </a:outerShdw>
                </a:effectLst>
              </a:defRPr>
            </a:pPr>
            <a:r>
              <a:t>“A successful creative career is always built on successful creative failures. The trick is to survive them.”</a:t>
            </a:r>
          </a:p>
          <a:p>
            <a:pPr marL="481584" indent="-481584" defTabSz="652145">
              <a:spcBef>
                <a:spcPts val="5700"/>
              </a:spcBef>
              <a:buBlip>
                <a:blip r:embed="rId3"/>
              </a:buBlip>
              <a:defRPr sz="3950">
                <a:effectLst>
                  <a:outerShdw sx="100000" sy="100000" kx="0" ky="0" algn="b" rotWithShape="0" blurRad="20066" dist="10033" dir="0">
                    <a:srgbClr val="FFFFFF">
                      <a:alpha val="45000"/>
                    </a:srgbClr>
                  </a:outerShdw>
                </a:effectLst>
              </a:defRPr>
            </a:pPr>
            <a:r>
              <a:t>Have compassion. Creative U-turns are always born from fear—fear of success or fear of failure. It doesn’t really matter which. The net result is the same.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3"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Screen Shot 2021-02-26 at 3.37.14 PM.png" descr="Screen Shot 2021-02-26 at 3.37.14 PM.png"/>
          <p:cNvPicPr>
            <a:picLocks noChangeAspect="0"/>
          </p:cNvPicPr>
          <p:nvPr>
            <p:ph type="pic" idx="21"/>
          </p:nvPr>
        </p:nvPicPr>
        <p:blipFill>
          <a:blip r:embed="rId2">
            <a:extLst/>
          </a:blip>
          <a:stretch>
            <a:fillRect/>
          </a:stretch>
        </p:blipFill>
        <p:spPr>
          <a:xfrm>
            <a:off x="14008100" y="3860799"/>
            <a:ext cx="8458200" cy="8826501"/>
          </a:xfrm>
          <a:prstGeom prst="rect">
            <a:avLst/>
          </a:prstGeom>
        </p:spPr>
      </p:pic>
      <p:sp>
        <p:nvSpPr>
          <p:cNvPr id="166" name="Recovering from a u-turn"/>
          <p:cNvSpPr txBox="1"/>
          <p:nvPr>
            <p:ph type="title"/>
          </p:nvPr>
        </p:nvSpPr>
        <p:spPr>
          <a:prstGeom prst="rect">
            <a:avLst/>
          </a:prstGeom>
        </p:spPr>
        <p:txBody>
          <a:bodyPr/>
          <a:lstStyle/>
          <a:p>
            <a:pPr/>
            <a:r>
              <a:t>Recovering from a u-turn</a:t>
            </a:r>
          </a:p>
        </p:txBody>
      </p:sp>
      <p:sp>
        <p:nvSpPr>
          <p:cNvPr id="167" name="“Have compassion. We must first admit that it exists. Yes, I did react negatively to fear and pain. Yes, I do need help.”…"/>
          <p:cNvSpPr txBox="1"/>
          <p:nvPr>
            <p:ph type="body" sz="half" idx="1"/>
          </p:nvPr>
        </p:nvSpPr>
        <p:spPr>
          <a:xfrm>
            <a:off x="543160" y="3208170"/>
            <a:ext cx="13106406" cy="9954412"/>
          </a:xfrm>
          <a:prstGeom prst="rect">
            <a:avLst/>
          </a:prstGeom>
        </p:spPr>
        <p:txBody>
          <a:bodyPr/>
          <a:lstStyle/>
          <a:p>
            <a:pPr marL="347472"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“Have compassion. We must first admit that it exists. Yes, I did react negatively to fear and pain. Yes, I do need help.” </a:t>
            </a:r>
          </a:p>
          <a:p>
            <a:pPr marL="347472"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“Think of your talent as a young and skittish horse that you are bringing along. This horse is very talented but it is also young, nervous, and inexperienced. It will make mistakes, be frightened by obstacles it hasn’t seen before. It may even bolt, try to throw you off, feign lameness. Your job, as the creative jockey, is to keep your horse moving forward and to coax it into finishing the course.” </a:t>
            </a:r>
          </a:p>
          <a:p>
            <a:pPr marL="347472"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“One trick a seasoned jockey uses is to place a green horse in the slipstream of an older, steadier, and more seasoned horse.”</a:t>
            </a:r>
          </a:p>
          <a:p>
            <a:pPr lvl="2" marL="1042416"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Who do I know who has an agent? Ask them how they got one. </a:t>
            </a:r>
          </a:p>
          <a:p>
            <a:pPr lvl="2" marL="1042416"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Who has done a re-write? How did they do it? </a:t>
            </a:r>
          </a:p>
          <a:p>
            <a:pPr lvl="2" marL="1042416"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Who has survived a savage review? How did they heal? </a:t>
            </a:r>
          </a:p>
          <a:p>
            <a:pPr marL="347472" indent="-347472" defTabSz="470534">
              <a:spcBef>
                <a:spcPts val="4100"/>
              </a:spcBef>
              <a:buBlip>
                <a:blip r:embed="rId3"/>
              </a:buBlip>
              <a:defRPr sz="2850">
                <a:effectLst>
                  <a:outerShdw sx="100000" sy="100000" kx="0" ky="0" algn="b" rotWithShape="0" blurRad="14478" dist="7239" dir="0">
                    <a:srgbClr val="FFFFFF">
                      <a:alpha val="45000"/>
                    </a:srgbClr>
                  </a:outerShdw>
                </a:effectLst>
              </a:defRPr>
            </a:pPr>
            <a:r>
              <a:t>Who can I ask for help about this U-turn? Then start asking.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67">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7"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Untitled design (4).png" descr="Untitled design (4).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70" name="blasting through blocks"/>
          <p:cNvSpPr txBox="1"/>
          <p:nvPr>
            <p:ph type="title"/>
          </p:nvPr>
        </p:nvSpPr>
        <p:spPr>
          <a:prstGeom prst="rect">
            <a:avLst/>
          </a:prstGeom>
        </p:spPr>
        <p:txBody>
          <a:bodyPr/>
          <a:lstStyle/>
          <a:p>
            <a:pPr/>
            <a:r>
              <a:t>blasting through blocks</a:t>
            </a:r>
          </a:p>
        </p:txBody>
      </p:sp>
      <p:sp>
        <p:nvSpPr>
          <p:cNvPr id="171" name="“In order to work freely on a project, an artist must be at least functionally free of resentment (anger) and resistance (fear).”…"/>
          <p:cNvSpPr txBox="1"/>
          <p:nvPr>
            <p:ph type="body" sz="half" idx="1"/>
          </p:nvPr>
        </p:nvSpPr>
        <p:spPr>
          <a:xfrm>
            <a:off x="543160" y="3208170"/>
            <a:ext cx="13106406" cy="9954412"/>
          </a:xfrm>
          <a:prstGeom prst="rect">
            <a:avLst/>
          </a:prstGeom>
        </p:spPr>
        <p:txBody>
          <a:bodyPr/>
          <a:lstStyle>
            <a:lvl1pPr marL="542544" indent="-542544" defTabSz="734694">
              <a:spcBef>
                <a:spcPts val="6400"/>
              </a:spcBef>
              <a:buBlip>
                <a:blip r:embed="rId3"/>
              </a:buBlip>
              <a:defRPr sz="4450">
                <a:effectLst>
                  <a:outerShdw sx="100000" sy="100000" kx="0" ky="0" algn="b" rotWithShape="0" blurRad="22606" dist="11303" dir="0">
                    <a:srgbClr val="FFFFFF">
                      <a:alpha val="45000"/>
                    </a:srgbClr>
                  </a:outerShdw>
                </a:effectLst>
              </a:defRPr>
            </a:lvl1pPr>
            <a:lvl2pPr marL="1085088" indent="-542544" defTabSz="734694">
              <a:spcBef>
                <a:spcPts val="6400"/>
              </a:spcBef>
              <a:buBlip>
                <a:blip r:embed="rId3"/>
              </a:buBlip>
              <a:defRPr sz="4450">
                <a:effectLst>
                  <a:outerShdw sx="100000" sy="100000" kx="0" ky="0" algn="b" rotWithShape="0" blurRad="22606" dist="11303" dir="0">
                    <a:srgbClr val="FFFFFF">
                      <a:alpha val="45000"/>
                    </a:srgbClr>
                  </a:outerShdw>
                </a:effectLst>
              </a:defRPr>
            </a:lvl2pPr>
          </a:lstStyle>
          <a:p>
            <a:pPr/>
            <a:r>
              <a:t>“In order to work freely on a project, an artist must be at least functionally free of resentment (anger) and resistance (fear).”</a:t>
            </a:r>
          </a:p>
          <a:p>
            <a:pPr lvl="1"/>
            <a:r>
              <a:t>“Remember, your artist is a creative child. It sulks, throws tantrums, holds grudges, harbors irrational fears. Like most children, it is afraid of the dark, the bogeyman, and any adventure that isn’t safely scary. As your artist’s parent and guardian, its big brother, warrior, and companion, it falls to you to convince your artist it is safe to come out and (work) play.”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1">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1"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blasting through blocks"/>
          <p:cNvSpPr txBox="1"/>
          <p:nvPr>
            <p:ph type="title"/>
          </p:nvPr>
        </p:nvSpPr>
        <p:spPr>
          <a:prstGeom prst="rect">
            <a:avLst/>
          </a:prstGeom>
        </p:spPr>
        <p:txBody>
          <a:bodyPr/>
          <a:lstStyle/>
          <a:p>
            <a:pPr/>
            <a:r>
              <a:t>blasting through blocks</a:t>
            </a:r>
          </a:p>
        </p:txBody>
      </p:sp>
      <p:sp>
        <p:nvSpPr>
          <p:cNvPr id="174" name="“Beginning any new project, it’s a good idea to ask your artist a few simple questions.”…"/>
          <p:cNvSpPr txBox="1"/>
          <p:nvPr>
            <p:ph type="body" idx="1"/>
          </p:nvPr>
        </p:nvSpPr>
        <p:spPr>
          <a:prstGeom prst="rect">
            <a:avLst/>
          </a:prstGeom>
        </p:spPr>
        <p:txBody>
          <a:bodyPr/>
          <a:lstStyle/>
          <a:p>
            <a:pPr marL="371856" indent="-371856" defTabSz="503555">
              <a:spcBef>
                <a:spcPts val="4400"/>
              </a:spcBef>
              <a:buBlip>
                <a:blip r:embed="rId2"/>
              </a:buBlip>
              <a:defRPr sz="3050">
                <a:effectLst>
                  <a:outerShdw sx="100000" sy="100000" kx="0" ky="0" algn="b" rotWithShape="0" blurRad="15494" dist="7747" dir="0">
                    <a:srgbClr val="FFFFFF">
                      <a:alpha val="45000"/>
                    </a:srgbClr>
                  </a:outerShdw>
                </a:effectLst>
              </a:defRPr>
            </a:pPr>
            <a:r>
              <a:t>“Beginning any new project, it’s a good idea to ask your artist a few simple questions.”</a:t>
            </a:r>
          </a:p>
          <a:p>
            <a:pPr lvl="2" marL="1626870" indent="-542290" defTabSz="503555">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List any resentments (anger) you have in connection with this project. It does not matter how petty, picky, or irrational these resentments may appear to your adult self. To your artist child they are real big deals: grudges.</a:t>
            </a:r>
          </a:p>
          <a:p>
            <a:pPr lvl="2" marL="1626870" indent="-542290" defTabSz="503555">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Ask your artist to list any and all fears about the projected piece of work and/or anyone connected to it. Can be as “dumb as a two-year-olds”! Eg. I’m afraid the work will be good &amp; they won’t know it, I’m afraid I’ll never finish, I’m afraid my ideas are cliched etc</a:t>
            </a:r>
          </a:p>
          <a:p>
            <a:pPr lvl="2" marL="1626870" indent="-542290" defTabSz="503555">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Ask yourself if that is all. Have you left out any itsy fear? Have you suppressed any “stupid” anger? Get it on the page.</a:t>
            </a:r>
          </a:p>
          <a:p>
            <a:pPr lvl="2" marL="1626870" indent="-542290" defTabSz="503555">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Ask yourself what you stand to gain by not doing this piece of work.</a:t>
            </a:r>
          </a:p>
          <a:p>
            <a:pPr lvl="2" marL="1626870" indent="-542290" defTabSz="503555">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Make your deal. The deal is: “Okay, Creative Force, you take care of the quality, I’ll take care of the quantity.” Sign your deal and post it.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4">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4"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Week 9 tasks"/>
          <p:cNvSpPr txBox="1"/>
          <p:nvPr>
            <p:ph type="title"/>
          </p:nvPr>
        </p:nvSpPr>
        <p:spPr>
          <a:prstGeom prst="rect">
            <a:avLst/>
          </a:prstGeom>
        </p:spPr>
        <p:txBody>
          <a:bodyPr/>
          <a:lstStyle/>
          <a:p>
            <a:pPr/>
            <a:r>
              <a:t>Week 9 tasks</a:t>
            </a:r>
          </a:p>
        </p:txBody>
      </p:sp>
      <p:sp>
        <p:nvSpPr>
          <p:cNvPr id="177" name="Read your morning pages!…"/>
          <p:cNvSpPr txBox="1"/>
          <p:nvPr>
            <p:ph type="body" idx="1"/>
          </p:nvPr>
        </p:nvSpPr>
        <p:spPr>
          <a:prstGeom prst="rect">
            <a:avLst/>
          </a:prstGeom>
        </p:spPr>
        <p:txBody>
          <a:bodyPr/>
          <a:lstStyle/>
          <a:p>
            <a:pPr marL="586740" indent="-586740" defTabSz="544830">
              <a:spcBef>
                <a:spcPts val="4800"/>
              </a:spcBef>
              <a:buSzPct val="100000"/>
              <a:buAutoNum type="arabicPeriod" startAt="1"/>
              <a:defRPr sz="3300">
                <a:effectLst>
                  <a:outerShdw sx="100000" sy="100000" kx="0" ky="0" algn="b" rotWithShape="0" blurRad="16764" dist="8382" dir="0">
                    <a:srgbClr val="FFFFFF">
                      <a:alpha val="45000"/>
                    </a:srgbClr>
                  </a:outerShdw>
                </a:effectLst>
              </a:defRPr>
            </a:pPr>
            <a:r>
              <a:t>Read your morning pages! </a:t>
            </a:r>
          </a:p>
          <a:p>
            <a:pPr lvl="1" marL="1173480" indent="-586740" defTabSz="544830">
              <a:spcBef>
                <a:spcPts val="4800"/>
              </a:spcBef>
              <a:buSzPct val="100000"/>
              <a:buAutoNum type="alphaLcParenR" startAt="1"/>
              <a:defRPr sz="3300">
                <a:effectLst>
                  <a:outerShdw sx="100000" sy="100000" kx="0" ky="0" algn="b" rotWithShape="0" blurRad="16764" dist="8382" dir="0">
                    <a:srgbClr val="FFFFFF">
                      <a:alpha val="45000"/>
                    </a:srgbClr>
                  </a:outerShdw>
                </a:effectLst>
              </a:defRPr>
            </a:pPr>
            <a:r>
              <a:t>Take 2 differently colored highlighters: one to highlight insights, another to highlight actions needed needed. </a:t>
            </a:r>
          </a:p>
          <a:p>
            <a:pPr lvl="1" marL="1173480" indent="-586740" defTabSz="544830">
              <a:spcBef>
                <a:spcPts val="4800"/>
              </a:spcBef>
              <a:buSzPct val="100000"/>
              <a:buAutoNum type="alphaLcParenR" startAt="1"/>
              <a:defRPr sz="3300">
                <a:effectLst>
                  <a:outerShdw sx="100000" sy="100000" kx="0" ky="0" algn="b" rotWithShape="0" blurRad="16764" dist="8382" dir="0">
                    <a:srgbClr val="FFFFFF">
                      <a:alpha val="45000"/>
                    </a:srgbClr>
                  </a:outerShdw>
                </a:effectLst>
              </a:defRPr>
            </a:pPr>
            <a:r>
              <a:t>Do not judge your pages or yourself. This is very important. Yes, they will be boring. Yes, they may be painful. Consider them a map. Take them as information, not an indictment.</a:t>
            </a:r>
          </a:p>
          <a:p>
            <a:pPr lvl="1" marL="1173480" indent="-586740" defTabSz="544830">
              <a:spcBef>
                <a:spcPts val="4800"/>
              </a:spcBef>
              <a:buSzPct val="100000"/>
              <a:buAutoNum type="alphaLcParenR" startAt="1"/>
              <a:defRPr sz="3300">
                <a:effectLst>
                  <a:outerShdw sx="100000" sy="100000" kx="0" ky="0" algn="b" rotWithShape="0" blurRad="16764" dist="8382" dir="0">
                    <a:srgbClr val="FFFFFF">
                      <a:alpha val="45000"/>
                    </a:srgbClr>
                  </a:outerShdw>
                </a:effectLst>
              </a:defRPr>
            </a:pPr>
            <a:r>
              <a:t>Take Stock: Who have you consistently been complaining about? What have you procrastinated on? What blessedly have you allowed yourself to change or accept?</a:t>
            </a:r>
          </a:p>
          <a:p>
            <a:pPr lvl="1" marL="1173480" indent="-586740" defTabSz="544830">
              <a:spcBef>
                <a:spcPts val="4800"/>
              </a:spcBef>
              <a:buSzPct val="100000"/>
              <a:buAutoNum type="alphaLcParenR" startAt="1"/>
              <a:defRPr sz="3300">
                <a:effectLst>
                  <a:outerShdw sx="100000" sy="100000" kx="0" ky="0" algn="b" rotWithShape="0" blurRad="16764" dist="8382" dir="0">
                    <a:srgbClr val="FFFFFF">
                      <a:alpha val="45000"/>
                    </a:srgbClr>
                  </a:outerShdw>
                </a:effectLst>
              </a:defRPr>
            </a:pPr>
            <a:r>
              <a:t>Acknowledge: The pages have allowed us to vent without self-destruction, to plan without interference, to complain without an audience, to dream without restriction, to know our own minds. </a:t>
            </a:r>
          </a:p>
          <a:p>
            <a:pPr lvl="1" marL="1173480" indent="-586740" defTabSz="544830">
              <a:spcBef>
                <a:spcPts val="4800"/>
              </a:spcBef>
              <a:buSzPct val="100000"/>
              <a:buAutoNum type="alphaLcParenR" startAt="1"/>
              <a:defRPr sz="3300">
                <a:effectLst>
                  <a:outerShdw sx="100000" sy="100000" kx="0" ky="0" algn="b" rotWithShape="0" blurRad="16764" dist="8382" dir="0">
                    <a:srgbClr val="FFFFFF">
                      <a:alpha val="45000"/>
                    </a:srgbClr>
                  </a:outerShdw>
                </a:effectLst>
              </a:defRPr>
            </a:pPr>
            <a:r>
              <a:t>Give yourself credit for undertaking them. Give them credit for the changes and growth they have fostered.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7">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7"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Week 9 tasks"/>
          <p:cNvSpPr txBox="1"/>
          <p:nvPr>
            <p:ph type="title"/>
          </p:nvPr>
        </p:nvSpPr>
        <p:spPr>
          <a:prstGeom prst="rect">
            <a:avLst/>
          </a:prstGeom>
        </p:spPr>
        <p:txBody>
          <a:bodyPr/>
          <a:lstStyle/>
          <a:p>
            <a:pPr/>
            <a:r>
              <a:t>Week 9 tasks</a:t>
            </a:r>
          </a:p>
        </p:txBody>
      </p:sp>
      <p:sp>
        <p:nvSpPr>
          <p:cNvPr id="180" name="Visualizing (continuation of goal setting)…"/>
          <p:cNvSpPr txBox="1"/>
          <p:nvPr>
            <p:ph type="body" idx="1"/>
          </p:nvPr>
        </p:nvSpPr>
        <p:spPr>
          <a:prstGeom prst="rect">
            <a:avLst/>
          </a:prstGeom>
        </p:spPr>
        <p:txBody>
          <a:bodyPr/>
          <a:lstStyle/>
          <a:p>
            <a:pPr marL="613409" indent="-613409" defTabSz="569594">
              <a:spcBef>
                <a:spcPts val="5000"/>
              </a:spcBef>
              <a:buSzPct val="100000"/>
              <a:buAutoNum type="arabicPeriod" startAt="2"/>
              <a:defRPr sz="3450">
                <a:effectLst>
                  <a:outerShdw sx="100000" sy="100000" kx="0" ky="0" algn="b" rotWithShape="0" blurRad="17526" dist="8763" dir="0">
                    <a:srgbClr val="FFFFFF">
                      <a:alpha val="45000"/>
                    </a:srgbClr>
                  </a:outerShdw>
                </a:effectLst>
              </a:defRPr>
            </a:pPr>
            <a:r>
              <a:t>Visualizing (continuation of goal setting) </a:t>
            </a:r>
          </a:p>
          <a:p>
            <a:pPr lvl="1" marL="841247" indent="-420623" defTabSz="569594">
              <a:spcBef>
                <a:spcPts val="5000"/>
              </a:spcBef>
              <a:buBlip>
                <a:blip r:embed="rId2"/>
              </a:buBlip>
              <a:defRPr sz="3450">
                <a:effectLst>
                  <a:outerShdw sx="100000" sy="100000" kx="0" ky="0" algn="b" rotWithShape="0" blurRad="17526" dist="8763" dir="0">
                    <a:srgbClr val="FFFFFF">
                      <a:alpha val="45000"/>
                    </a:srgbClr>
                  </a:outerShdw>
                </a:effectLst>
              </a:defRPr>
            </a:pPr>
            <a:r>
              <a:t>Spend time filling in the juicy details that would really make the experience wonderful for you.</a:t>
            </a:r>
          </a:p>
          <a:p>
            <a:pPr lvl="1" marL="841247" indent="-420623" defTabSz="569594">
              <a:spcBef>
                <a:spcPts val="5000"/>
              </a:spcBef>
              <a:buBlip>
                <a:blip r:embed="rId2"/>
              </a:buBlip>
              <a:defRPr sz="3450">
                <a:effectLst>
                  <a:outerShdw sx="100000" sy="100000" kx="0" ky="0" algn="b" rotWithShape="0" blurRad="17526" dist="8763" dir="0">
                    <a:srgbClr val="FFFFFF">
                      <a:alpha val="45000"/>
                    </a:srgbClr>
                  </a:outerShdw>
                </a:effectLst>
              </a:defRPr>
            </a:pPr>
            <a:r>
              <a:t>Name your goal: I am ______________ (present tense, describe yourself doing it at the height of your powers! This is your ideal scene.) </a:t>
            </a:r>
          </a:p>
          <a:p>
            <a:pPr lvl="1" marL="841247" indent="-420623" defTabSz="569594">
              <a:spcBef>
                <a:spcPts val="5000"/>
              </a:spcBef>
              <a:buBlip>
                <a:blip r:embed="rId2"/>
              </a:buBlip>
              <a:defRPr sz="3450">
                <a:effectLst>
                  <a:outerShdw sx="100000" sy="100000" kx="0" ky="0" algn="b" rotWithShape="0" blurRad="17526" dist="8763" dir="0">
                    <a:srgbClr val="FFFFFF">
                      <a:alpha val="45000"/>
                    </a:srgbClr>
                  </a:outerShdw>
                </a:effectLst>
              </a:defRPr>
            </a:pPr>
            <a:r>
              <a:t>Read it aloud to yourself </a:t>
            </a:r>
          </a:p>
          <a:p>
            <a:pPr lvl="1" marL="841247" indent="-420623" defTabSz="569594">
              <a:spcBef>
                <a:spcPts val="5000"/>
              </a:spcBef>
              <a:buBlip>
                <a:blip r:embed="rId2"/>
              </a:buBlip>
              <a:defRPr sz="3450">
                <a:effectLst>
                  <a:outerShdw sx="100000" sy="100000" kx="0" ky="0" algn="b" rotWithShape="0" blurRad="17526" dist="8763" dir="0">
                    <a:srgbClr val="FFFFFF">
                      <a:alpha val="45000"/>
                    </a:srgbClr>
                  </a:outerShdw>
                </a:effectLst>
              </a:defRPr>
            </a:pPr>
            <a:r>
              <a:t>Post it above your work area </a:t>
            </a:r>
          </a:p>
          <a:p>
            <a:pPr lvl="1" marL="841247" indent="-420623" defTabSz="569594">
              <a:spcBef>
                <a:spcPts val="5000"/>
              </a:spcBef>
              <a:buBlip>
                <a:blip r:embed="rId2"/>
              </a:buBlip>
              <a:defRPr sz="3450">
                <a:effectLst>
                  <a:outerShdw sx="100000" sy="100000" kx="0" ky="0" algn="b" rotWithShape="0" blurRad="17526" dist="8763" dir="0">
                    <a:srgbClr val="FFFFFF">
                      <a:alpha val="45000"/>
                    </a:srgbClr>
                  </a:outerShdw>
                </a:effectLst>
              </a:defRPr>
            </a:pPr>
            <a:r>
              <a:t>Read it aloud, daily! </a:t>
            </a:r>
          </a:p>
          <a:p>
            <a:pPr lvl="1" marL="841247" indent="-420623" defTabSz="569594">
              <a:spcBef>
                <a:spcPts val="5000"/>
              </a:spcBef>
              <a:buBlip>
                <a:blip r:embed="rId2"/>
              </a:buBlip>
              <a:defRPr sz="3450">
                <a:effectLst>
                  <a:outerShdw sx="100000" sy="100000" kx="0" ky="0" algn="b" rotWithShape="0" blurRad="17526" dist="8763" dir="0">
                    <a:srgbClr val="FFFFFF">
                      <a:alpha val="45000"/>
                    </a:srgbClr>
                  </a:outerShdw>
                </a:effectLst>
              </a:defRPr>
            </a:pPr>
            <a:r>
              <a:t>Collect images of yourself and combine them with your magazine collages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80">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80">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0"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Week 9 tasks"/>
          <p:cNvSpPr txBox="1"/>
          <p:nvPr>
            <p:ph type="title"/>
          </p:nvPr>
        </p:nvSpPr>
        <p:spPr>
          <a:prstGeom prst="rect">
            <a:avLst/>
          </a:prstGeom>
        </p:spPr>
        <p:txBody>
          <a:bodyPr/>
          <a:lstStyle/>
          <a:p>
            <a:pPr/>
            <a:r>
              <a:t>Week 9 tasks</a:t>
            </a:r>
          </a:p>
        </p:txBody>
      </p:sp>
      <p:sp>
        <p:nvSpPr>
          <p:cNvPr id="183" name="Priorities…"/>
          <p:cNvSpPr txBox="1"/>
          <p:nvPr>
            <p:ph type="body" idx="1"/>
          </p:nvPr>
        </p:nvSpPr>
        <p:spPr>
          <a:prstGeom prst="rect">
            <a:avLst/>
          </a:prstGeom>
        </p:spPr>
        <p:txBody>
          <a:bodyPr/>
          <a:lstStyle/>
          <a:p>
            <a:pPr marL="453390" indent="-453390" defTabSz="421004">
              <a:spcBef>
                <a:spcPts val="3700"/>
              </a:spcBef>
              <a:buSzPct val="100000"/>
              <a:buAutoNum type="arabicPeriod" startAt="3"/>
              <a:defRPr sz="2550">
                <a:effectLst>
                  <a:outerShdw sx="100000" sy="100000" kx="0" ky="0" algn="b" rotWithShape="0" blurRad="12954" dist="6477" dir="0">
                    <a:srgbClr val="FFFFFF">
                      <a:alpha val="45000"/>
                    </a:srgbClr>
                  </a:outerShdw>
                </a:effectLst>
              </a:defRPr>
            </a:pPr>
            <a:r>
              <a:t>Priorities</a:t>
            </a:r>
          </a:p>
          <a:p>
            <a:pPr lvl="1" marL="621791" indent="-310895" defTabSz="421004">
              <a:spcBef>
                <a:spcPts val="3700"/>
              </a:spcBef>
              <a:buBlip>
                <a:blip r:embed="rId2"/>
              </a:buBlip>
              <a:defRPr sz="2550">
                <a:effectLst>
                  <a:outerShdw sx="100000" sy="100000" kx="0" ky="0" algn="b" rotWithShape="0" blurRad="12954" dist="6477" dir="0">
                    <a:srgbClr val="FFFFFF">
                      <a:alpha val="45000"/>
                    </a:srgbClr>
                  </a:outerShdw>
                </a:effectLst>
              </a:defRPr>
            </a:pPr>
            <a:r>
              <a:t>List your creative goals for the year </a:t>
            </a:r>
          </a:p>
          <a:p>
            <a:pPr lvl="1" marL="621791" indent="-310895" defTabSz="421004">
              <a:spcBef>
                <a:spcPts val="3700"/>
              </a:spcBef>
              <a:buBlip>
                <a:blip r:embed="rId2"/>
              </a:buBlip>
              <a:defRPr sz="2550">
                <a:effectLst>
                  <a:outerShdw sx="100000" sy="100000" kx="0" ky="0" algn="b" rotWithShape="0" blurRad="12954" dist="6477" dir="0">
                    <a:srgbClr val="FFFFFF">
                      <a:alpha val="45000"/>
                    </a:srgbClr>
                  </a:outerShdw>
                </a:effectLst>
              </a:defRPr>
            </a:pPr>
            <a:r>
              <a:t>List your creative goals for the months </a:t>
            </a:r>
          </a:p>
          <a:p>
            <a:pPr lvl="1" marL="621791" indent="-310895" defTabSz="421004">
              <a:spcBef>
                <a:spcPts val="3700"/>
              </a:spcBef>
              <a:buBlip>
                <a:blip r:embed="rId2"/>
              </a:buBlip>
              <a:defRPr sz="2550">
                <a:effectLst>
                  <a:outerShdw sx="100000" sy="100000" kx="0" ky="0" algn="b" rotWithShape="0" blurRad="12954" dist="6477" dir="0">
                    <a:srgbClr val="FFFFFF">
                      <a:alpha val="45000"/>
                    </a:srgbClr>
                  </a:outerShdw>
                </a:effectLst>
              </a:defRPr>
            </a:pPr>
            <a:r>
              <a:t>List your creative goals for the week </a:t>
            </a:r>
          </a:p>
          <a:p>
            <a:pPr marL="453390" indent="-453390" defTabSz="421004">
              <a:spcBef>
                <a:spcPts val="3700"/>
              </a:spcBef>
              <a:buSzPct val="100000"/>
              <a:buAutoNum type="arabicPeriod" startAt="4"/>
              <a:defRPr sz="2550">
                <a:effectLst>
                  <a:outerShdw sx="100000" sy="100000" kx="0" ky="0" algn="b" rotWithShape="0" blurRad="12954" dist="6477" dir="0">
                    <a:srgbClr val="FFFFFF">
                      <a:alpha val="45000"/>
                    </a:srgbClr>
                  </a:outerShdw>
                </a:effectLst>
              </a:defRPr>
            </a:pPr>
            <a:r>
              <a:t>Creative U-Turns</a:t>
            </a:r>
          </a:p>
          <a:p>
            <a:pPr lvl="1" marL="621791" indent="-310895" defTabSz="421004">
              <a:spcBef>
                <a:spcPts val="3700"/>
              </a:spcBef>
              <a:buBlip>
                <a:blip r:embed="rId2"/>
              </a:buBlip>
              <a:defRPr sz="2550">
                <a:effectLst>
                  <a:outerShdw sx="100000" sy="100000" kx="0" ky="0" algn="b" rotWithShape="0" blurRad="12954" dist="6477" dir="0">
                    <a:srgbClr val="FFFFFF">
                      <a:alpha val="45000"/>
                    </a:srgbClr>
                  </a:outerShdw>
                </a:effectLst>
              </a:defRPr>
            </a:pPr>
            <a:r>
              <a:t>name one of yours; name 3 more; name one that just kills you </a:t>
            </a:r>
          </a:p>
          <a:p>
            <a:pPr lvl="1" marL="621791" indent="-310895" defTabSz="421004">
              <a:spcBef>
                <a:spcPts val="3700"/>
              </a:spcBef>
              <a:buBlip>
                <a:blip r:embed="rId2"/>
              </a:buBlip>
              <a:defRPr sz="2550">
                <a:effectLst>
                  <a:outerShdw sx="100000" sy="100000" kx="0" ky="0" algn="b" rotWithShape="0" blurRad="12954" dist="6477" dir="0">
                    <a:srgbClr val="FFFFFF">
                      <a:alpha val="45000"/>
                    </a:srgbClr>
                  </a:outerShdw>
                </a:effectLst>
              </a:defRPr>
            </a:pPr>
            <a:r>
              <a:t>Forgive yourself. Forgive yourself for all failures of nerve, timing, and initiative. Devise a personalized list of affirmations to help you do better in the future.</a:t>
            </a:r>
          </a:p>
          <a:p>
            <a:pPr lvl="1" marL="621791" indent="-310895" defTabSz="421004">
              <a:spcBef>
                <a:spcPts val="3700"/>
              </a:spcBef>
              <a:buBlip>
                <a:blip r:embed="rId2"/>
              </a:buBlip>
              <a:defRPr sz="2550">
                <a:effectLst>
                  <a:outerShdw sx="100000" sy="100000" kx="0" ky="0" algn="b" rotWithShape="0" blurRad="12954" dist="6477" dir="0">
                    <a:srgbClr val="FFFFFF">
                      <a:alpha val="45000"/>
                    </a:srgbClr>
                  </a:outerShdw>
                </a:effectLst>
              </a:defRPr>
            </a:pPr>
            <a:r>
              <a:t>Choose one creative U-turn. Retrieve it. Mend it.</a:t>
            </a:r>
          </a:p>
          <a:p>
            <a:pPr marL="453390" indent="-453390" defTabSz="421004">
              <a:spcBef>
                <a:spcPts val="3700"/>
              </a:spcBef>
              <a:buSzPct val="100000"/>
              <a:buAutoNum type="arabicPeriod" startAt="4"/>
              <a:defRPr sz="2550">
                <a:effectLst>
                  <a:outerShdw sx="100000" sy="100000" kx="0" ky="0" algn="b" rotWithShape="0" blurRad="12954" dist="6477" dir="0">
                    <a:srgbClr val="FFFFFF">
                      <a:alpha val="45000"/>
                    </a:srgbClr>
                  </a:outerShdw>
                </a:effectLst>
              </a:defRPr>
            </a:pPr>
            <a:r>
              <a:t>Choose an artist totem. It might be a doll, a stuffed animal, a carved figuring, or a wind-up toy. The point is to choose something you immediately feel a protective fondness toward. Give your totem a place of honor and then honor it by not beating up on your artist child.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8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8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8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83">
                                            <p:txEl>
                                              <p:pRg st="8" end="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3"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