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Lst>
  <p:sldSz cy="6858000" cx="9144000"/>
  <p:notesSz cx="6858000" cy="9144000"/>
  <p:embeddedFontLst>
    <p:embeddedFont>
      <p:font typeface="Quattrocento Sans"/>
      <p:regular r:id="rId79"/>
      <p:bold r:id="rId80"/>
      <p:italic r:id="rId81"/>
      <p:boldItalic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83" roundtripDataSignature="AMtx7mhOY+R0o0pEJysSWxNyTY4O52A/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47E2695-70DD-47ED-83F2-398F961955DB}">
  <a:tblStyle styleId="{E47E2695-70DD-47ED-83F2-398F961955DB}"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6464295-978D-4E9D-849A-7B48A40699D9}"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b="off" i="off"/>
      <a:tcStyle>
        <a:fill>
          <a:solidFill>
            <a:srgbClr val="D0DEEF"/>
          </a:solidFill>
        </a:fill>
      </a:tcStyle>
    </a:band1H>
    <a:band2H>
      <a:tcTxStyle b="off" i="off"/>
    </a:band2H>
    <a:band1V>
      <a:tcTxStyle b="off" i="off"/>
      <a:tcStyle>
        <a:fill>
          <a:solidFill>
            <a:srgbClr val="D0DEEF"/>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3" Type="http://customschemas.google.com/relationships/presentationmetadata" Target="metadata"/><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font" Target="fonts/QuattrocentoSans-bold.fntdata"/><Relationship Id="rId82" Type="http://schemas.openxmlformats.org/officeDocument/2006/relationships/font" Target="fonts/QuattrocentoSans-boldItalic.fntdata"/><Relationship Id="rId81" Type="http://schemas.openxmlformats.org/officeDocument/2006/relationships/font" Target="fonts/Quattrocento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font" Target="fonts/QuattrocentoSans-regular.fntdata"/><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 name="Google Shape;96;p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1" name="Shape 101"/>
        <p:cNvGrpSpPr/>
        <p:nvPr/>
      </p:nvGrpSpPr>
      <p:grpSpPr>
        <a:xfrm>
          <a:off x="0" y="0"/>
          <a:ext cx="0" cy="0"/>
          <a:chOff x="0" y="0"/>
          <a:chExt cx="0" cy="0"/>
        </a:xfrm>
      </p:grpSpPr>
      <p:sp>
        <p:nvSpPr>
          <p:cNvPr id="102" name="Google Shape;102;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 name="Google Shape;121;p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Introduce the book, show the map.  Use link to Google Earth to show location.  Point out the timeline on the map pages.</a:t>
            </a:r>
            <a:endParaRPr/>
          </a:p>
        </p:txBody>
      </p:sp>
      <p:sp>
        <p:nvSpPr>
          <p:cNvPr id="130" name="Google Shape;13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1" name="Shape 141"/>
        <p:cNvGrpSpPr/>
        <p:nvPr/>
      </p:nvGrpSpPr>
      <p:grpSpPr>
        <a:xfrm>
          <a:off x="0" y="0"/>
          <a:ext cx="0" cy="0"/>
          <a:chOff x="0" y="0"/>
          <a:chExt cx="0" cy="0"/>
        </a:xfrm>
      </p:grpSpPr>
      <p:sp>
        <p:nvSpPr>
          <p:cNvPr id="142" name="Google Shape;14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 name="Google Shape;150;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 name="Google Shape;156;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p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1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1" name="Shape 181"/>
        <p:cNvGrpSpPr/>
        <p:nvPr/>
      </p:nvGrpSpPr>
      <p:grpSpPr>
        <a:xfrm>
          <a:off x="0" y="0"/>
          <a:ext cx="0" cy="0"/>
          <a:chOff x="0" y="0"/>
          <a:chExt cx="0" cy="0"/>
        </a:xfrm>
      </p:grpSpPr>
      <p:sp>
        <p:nvSpPr>
          <p:cNvPr id="182" name="Google Shape;18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p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7" name="Shape 187"/>
        <p:cNvGrpSpPr/>
        <p:nvPr/>
      </p:nvGrpSpPr>
      <p:grpSpPr>
        <a:xfrm>
          <a:off x="0" y="0"/>
          <a:ext cx="0" cy="0"/>
          <a:chOff x="0" y="0"/>
          <a:chExt cx="0" cy="0"/>
        </a:xfrm>
      </p:grpSpPr>
      <p:sp>
        <p:nvSpPr>
          <p:cNvPr id="188" name="Google Shape;18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p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3" name="Shape 193"/>
        <p:cNvGrpSpPr/>
        <p:nvPr/>
      </p:nvGrpSpPr>
      <p:grpSpPr>
        <a:xfrm>
          <a:off x="0" y="0"/>
          <a:ext cx="0" cy="0"/>
          <a:chOff x="0" y="0"/>
          <a:chExt cx="0" cy="0"/>
        </a:xfrm>
      </p:grpSpPr>
      <p:sp>
        <p:nvSpPr>
          <p:cNvPr id="194" name="Google Shape;19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p1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Google Shape;20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p1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1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70095f8701_0_40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70095f8701_0_40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g70095f8701_0_40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3" name="Shape 223"/>
        <p:cNvGrpSpPr/>
        <p:nvPr/>
      </p:nvGrpSpPr>
      <p:grpSpPr>
        <a:xfrm>
          <a:off x="0" y="0"/>
          <a:ext cx="0" cy="0"/>
          <a:chOff x="0" y="0"/>
          <a:chExt cx="0" cy="0"/>
        </a:xfrm>
      </p:grpSpPr>
      <p:sp>
        <p:nvSpPr>
          <p:cNvPr id="224" name="Google Shape;224;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p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p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1" name="Shape 241"/>
        <p:cNvGrpSpPr/>
        <p:nvPr/>
      </p:nvGrpSpPr>
      <p:grpSpPr>
        <a:xfrm>
          <a:off x="0" y="0"/>
          <a:ext cx="0" cy="0"/>
          <a:chOff x="0" y="0"/>
          <a:chExt cx="0" cy="0"/>
        </a:xfrm>
      </p:grpSpPr>
      <p:sp>
        <p:nvSpPr>
          <p:cNvPr id="242" name="Google Shape;242;p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8" name="Shape 248"/>
        <p:cNvGrpSpPr/>
        <p:nvPr/>
      </p:nvGrpSpPr>
      <p:grpSpPr>
        <a:xfrm>
          <a:off x="0" y="0"/>
          <a:ext cx="0" cy="0"/>
          <a:chOff x="0" y="0"/>
          <a:chExt cx="0" cy="0"/>
        </a:xfrm>
      </p:grpSpPr>
      <p:sp>
        <p:nvSpPr>
          <p:cNvPr id="249" name="Google Shape;249;p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p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p2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p2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p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9" name="Shape 269"/>
        <p:cNvGrpSpPr/>
        <p:nvPr/>
      </p:nvGrpSpPr>
      <p:grpSpPr>
        <a:xfrm>
          <a:off x="0" y="0"/>
          <a:ext cx="0" cy="0"/>
          <a:chOff x="0" y="0"/>
          <a:chExt cx="0" cy="0"/>
        </a:xfrm>
      </p:grpSpPr>
      <p:sp>
        <p:nvSpPr>
          <p:cNvPr id="270" name="Google Shape;270;p2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2" name="Google Shape;272;p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6" name="Shape 276"/>
        <p:cNvGrpSpPr/>
        <p:nvPr/>
      </p:nvGrpSpPr>
      <p:grpSpPr>
        <a:xfrm>
          <a:off x="0" y="0"/>
          <a:ext cx="0" cy="0"/>
          <a:chOff x="0" y="0"/>
          <a:chExt cx="0" cy="0"/>
        </a:xfrm>
      </p:grpSpPr>
      <p:sp>
        <p:nvSpPr>
          <p:cNvPr id="277" name="Google Shape;277;p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9" name="Google Shape;279;p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p2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6" name="Google Shape;286;p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Google Shape;291;p2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p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 name="Google Shape;293;p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7" name="Shape 297"/>
        <p:cNvGrpSpPr/>
        <p:nvPr/>
      </p:nvGrpSpPr>
      <p:grpSpPr>
        <a:xfrm>
          <a:off x="0" y="0"/>
          <a:ext cx="0" cy="0"/>
          <a:chOff x="0" y="0"/>
          <a:chExt cx="0" cy="0"/>
        </a:xfrm>
      </p:grpSpPr>
      <p:sp>
        <p:nvSpPr>
          <p:cNvPr id="298" name="Google Shape;298;p2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0" name="Google Shape;300;p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4" name="Shape 304"/>
        <p:cNvGrpSpPr/>
        <p:nvPr/>
      </p:nvGrpSpPr>
      <p:grpSpPr>
        <a:xfrm>
          <a:off x="0" y="0"/>
          <a:ext cx="0" cy="0"/>
          <a:chOff x="0" y="0"/>
          <a:chExt cx="0" cy="0"/>
        </a:xfrm>
      </p:grpSpPr>
      <p:sp>
        <p:nvSpPr>
          <p:cNvPr id="305" name="Google Shape;305;p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p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1" name="Shape 311"/>
        <p:cNvGrpSpPr/>
        <p:nvPr/>
      </p:nvGrpSpPr>
      <p:grpSpPr>
        <a:xfrm>
          <a:off x="0" y="0"/>
          <a:ext cx="0" cy="0"/>
          <a:chOff x="0" y="0"/>
          <a:chExt cx="0" cy="0"/>
        </a:xfrm>
      </p:grpSpPr>
      <p:sp>
        <p:nvSpPr>
          <p:cNvPr id="312" name="Google Shape;312;p3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p3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p3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6" name="Shape 326"/>
        <p:cNvGrpSpPr/>
        <p:nvPr/>
      </p:nvGrpSpPr>
      <p:grpSpPr>
        <a:xfrm>
          <a:off x="0" y="0"/>
          <a:ext cx="0" cy="0"/>
          <a:chOff x="0" y="0"/>
          <a:chExt cx="0" cy="0"/>
        </a:xfrm>
      </p:grpSpPr>
      <p:sp>
        <p:nvSpPr>
          <p:cNvPr id="327" name="Google Shape;327;p3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p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3" name="Shape 333"/>
        <p:cNvGrpSpPr/>
        <p:nvPr/>
      </p:nvGrpSpPr>
      <p:grpSpPr>
        <a:xfrm>
          <a:off x="0" y="0"/>
          <a:ext cx="0" cy="0"/>
          <a:chOff x="0" y="0"/>
          <a:chExt cx="0" cy="0"/>
        </a:xfrm>
      </p:grpSpPr>
      <p:sp>
        <p:nvSpPr>
          <p:cNvPr id="334" name="Google Shape;334;p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p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p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1" name="Shape 341"/>
        <p:cNvGrpSpPr/>
        <p:nvPr/>
      </p:nvGrpSpPr>
      <p:grpSpPr>
        <a:xfrm>
          <a:off x="0" y="0"/>
          <a:ext cx="0" cy="0"/>
          <a:chOff x="0" y="0"/>
          <a:chExt cx="0" cy="0"/>
        </a:xfrm>
      </p:grpSpPr>
      <p:sp>
        <p:nvSpPr>
          <p:cNvPr id="342" name="Google Shape;342;p3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4" name="Google Shape;344;p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p3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p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6" name="Shape 356"/>
        <p:cNvGrpSpPr/>
        <p:nvPr/>
      </p:nvGrpSpPr>
      <p:grpSpPr>
        <a:xfrm>
          <a:off x="0" y="0"/>
          <a:ext cx="0" cy="0"/>
          <a:chOff x="0" y="0"/>
          <a:chExt cx="0" cy="0"/>
        </a:xfrm>
      </p:grpSpPr>
      <p:sp>
        <p:nvSpPr>
          <p:cNvPr id="357" name="Google Shape;357;p3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9" name="Google Shape;359;p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p3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5" name="Google Shape;365;p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6" name="Google Shape;366;p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2" name="Shape 372"/>
        <p:cNvGrpSpPr/>
        <p:nvPr/>
      </p:nvGrpSpPr>
      <p:grpSpPr>
        <a:xfrm>
          <a:off x="0" y="0"/>
          <a:ext cx="0" cy="0"/>
          <a:chOff x="0" y="0"/>
          <a:chExt cx="0" cy="0"/>
        </a:xfrm>
      </p:grpSpPr>
      <p:sp>
        <p:nvSpPr>
          <p:cNvPr id="373" name="Google Shape;373;p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4" name="Google Shape;374;p3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0" name="Shape 380"/>
        <p:cNvGrpSpPr/>
        <p:nvPr/>
      </p:nvGrpSpPr>
      <p:grpSpPr>
        <a:xfrm>
          <a:off x="0" y="0"/>
          <a:ext cx="0" cy="0"/>
          <a:chOff x="0" y="0"/>
          <a:chExt cx="0" cy="0"/>
        </a:xfrm>
      </p:grpSpPr>
      <p:sp>
        <p:nvSpPr>
          <p:cNvPr id="381" name="Google Shape;381;p4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p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7" name="Shape 387"/>
        <p:cNvGrpSpPr/>
        <p:nvPr/>
      </p:nvGrpSpPr>
      <p:grpSpPr>
        <a:xfrm>
          <a:off x="0" y="0"/>
          <a:ext cx="0" cy="0"/>
          <a:chOff x="0" y="0"/>
          <a:chExt cx="0" cy="0"/>
        </a:xfrm>
      </p:grpSpPr>
      <p:sp>
        <p:nvSpPr>
          <p:cNvPr id="388" name="Google Shape;388;p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4" name="Shape 394"/>
        <p:cNvGrpSpPr/>
        <p:nvPr/>
      </p:nvGrpSpPr>
      <p:grpSpPr>
        <a:xfrm>
          <a:off x="0" y="0"/>
          <a:ext cx="0" cy="0"/>
          <a:chOff x="0" y="0"/>
          <a:chExt cx="0" cy="0"/>
        </a:xfrm>
      </p:grpSpPr>
      <p:sp>
        <p:nvSpPr>
          <p:cNvPr id="395" name="Google Shape;395;p4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p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7" name="Google Shape;397;p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0" name="Shape 400"/>
        <p:cNvGrpSpPr/>
        <p:nvPr/>
      </p:nvGrpSpPr>
      <p:grpSpPr>
        <a:xfrm>
          <a:off x="0" y="0"/>
          <a:ext cx="0" cy="0"/>
          <a:chOff x="0" y="0"/>
          <a:chExt cx="0" cy="0"/>
        </a:xfrm>
      </p:grpSpPr>
      <p:sp>
        <p:nvSpPr>
          <p:cNvPr id="401" name="Google Shape;401;p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3" name="Google Shape;403;p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6" name="Shape 406"/>
        <p:cNvGrpSpPr/>
        <p:nvPr/>
      </p:nvGrpSpPr>
      <p:grpSpPr>
        <a:xfrm>
          <a:off x="0" y="0"/>
          <a:ext cx="0" cy="0"/>
          <a:chOff x="0" y="0"/>
          <a:chExt cx="0" cy="0"/>
        </a:xfrm>
      </p:grpSpPr>
      <p:sp>
        <p:nvSpPr>
          <p:cNvPr id="407" name="Google Shape;407;p4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9" name="Google Shape;409;p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4" name="Shape 414"/>
        <p:cNvGrpSpPr/>
        <p:nvPr/>
      </p:nvGrpSpPr>
      <p:grpSpPr>
        <a:xfrm>
          <a:off x="0" y="0"/>
          <a:ext cx="0" cy="0"/>
          <a:chOff x="0" y="0"/>
          <a:chExt cx="0" cy="0"/>
        </a:xfrm>
      </p:grpSpPr>
      <p:sp>
        <p:nvSpPr>
          <p:cNvPr id="415" name="Google Shape;415;p4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7" name="Google Shape;417;p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0" name="Shape 420"/>
        <p:cNvGrpSpPr/>
        <p:nvPr/>
      </p:nvGrpSpPr>
      <p:grpSpPr>
        <a:xfrm>
          <a:off x="0" y="0"/>
          <a:ext cx="0" cy="0"/>
          <a:chOff x="0" y="0"/>
          <a:chExt cx="0" cy="0"/>
        </a:xfrm>
      </p:grpSpPr>
      <p:sp>
        <p:nvSpPr>
          <p:cNvPr id="421" name="Google Shape;421;p4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p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 name="Shape 426"/>
        <p:cNvGrpSpPr/>
        <p:nvPr/>
      </p:nvGrpSpPr>
      <p:grpSpPr>
        <a:xfrm>
          <a:off x="0" y="0"/>
          <a:ext cx="0" cy="0"/>
          <a:chOff x="0" y="0"/>
          <a:chExt cx="0" cy="0"/>
        </a:xfrm>
      </p:grpSpPr>
      <p:sp>
        <p:nvSpPr>
          <p:cNvPr id="427" name="Google Shape;427;p4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p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9" name="Google Shape;429;p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2" name="Shape 432"/>
        <p:cNvGrpSpPr/>
        <p:nvPr/>
      </p:nvGrpSpPr>
      <p:grpSpPr>
        <a:xfrm>
          <a:off x="0" y="0"/>
          <a:ext cx="0" cy="0"/>
          <a:chOff x="0" y="0"/>
          <a:chExt cx="0" cy="0"/>
        </a:xfrm>
      </p:grpSpPr>
      <p:sp>
        <p:nvSpPr>
          <p:cNvPr id="433" name="Google Shape;433;p4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5" name="Google Shape;435;p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8" name="Shape 438"/>
        <p:cNvGrpSpPr/>
        <p:nvPr/>
      </p:nvGrpSpPr>
      <p:grpSpPr>
        <a:xfrm>
          <a:off x="0" y="0"/>
          <a:ext cx="0" cy="0"/>
          <a:chOff x="0" y="0"/>
          <a:chExt cx="0" cy="0"/>
        </a:xfrm>
      </p:grpSpPr>
      <p:sp>
        <p:nvSpPr>
          <p:cNvPr id="439" name="Google Shape;439;p4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1" name="Google Shape;441;p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p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7" name="Google Shape;447;p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0" name="Shape 450"/>
        <p:cNvGrpSpPr/>
        <p:nvPr/>
      </p:nvGrpSpPr>
      <p:grpSpPr>
        <a:xfrm>
          <a:off x="0" y="0"/>
          <a:ext cx="0" cy="0"/>
          <a:chOff x="0" y="0"/>
          <a:chExt cx="0" cy="0"/>
        </a:xfrm>
      </p:grpSpPr>
      <p:sp>
        <p:nvSpPr>
          <p:cNvPr id="451" name="Google Shape;451;p5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3" name="Google Shape;453;p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6" name="Shape 456"/>
        <p:cNvGrpSpPr/>
        <p:nvPr/>
      </p:nvGrpSpPr>
      <p:grpSpPr>
        <a:xfrm>
          <a:off x="0" y="0"/>
          <a:ext cx="0" cy="0"/>
          <a:chOff x="0" y="0"/>
          <a:chExt cx="0" cy="0"/>
        </a:xfrm>
      </p:grpSpPr>
      <p:sp>
        <p:nvSpPr>
          <p:cNvPr id="457" name="Google Shape;457;p5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9" name="Google Shape;459;p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2" name="Shape 462"/>
        <p:cNvGrpSpPr/>
        <p:nvPr/>
      </p:nvGrpSpPr>
      <p:grpSpPr>
        <a:xfrm>
          <a:off x="0" y="0"/>
          <a:ext cx="0" cy="0"/>
          <a:chOff x="0" y="0"/>
          <a:chExt cx="0" cy="0"/>
        </a:xfrm>
      </p:grpSpPr>
      <p:sp>
        <p:nvSpPr>
          <p:cNvPr id="463" name="Google Shape;463;p5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5" name="Google Shape;465;p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8" name="Shape 468"/>
        <p:cNvGrpSpPr/>
        <p:nvPr/>
      </p:nvGrpSpPr>
      <p:grpSpPr>
        <a:xfrm>
          <a:off x="0" y="0"/>
          <a:ext cx="0" cy="0"/>
          <a:chOff x="0" y="0"/>
          <a:chExt cx="0" cy="0"/>
        </a:xfrm>
      </p:grpSpPr>
      <p:sp>
        <p:nvSpPr>
          <p:cNvPr id="469" name="Google Shape;469;p5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1" name="Google Shape;471;p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5" name="Shape 475"/>
        <p:cNvGrpSpPr/>
        <p:nvPr/>
      </p:nvGrpSpPr>
      <p:grpSpPr>
        <a:xfrm>
          <a:off x="0" y="0"/>
          <a:ext cx="0" cy="0"/>
          <a:chOff x="0" y="0"/>
          <a:chExt cx="0" cy="0"/>
        </a:xfrm>
      </p:grpSpPr>
      <p:sp>
        <p:nvSpPr>
          <p:cNvPr id="476" name="Google Shape;476;g70095f8701_0_4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70095f8701_0_4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g70095f8701_0_4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2" name="Shape 482"/>
        <p:cNvGrpSpPr/>
        <p:nvPr/>
      </p:nvGrpSpPr>
      <p:grpSpPr>
        <a:xfrm>
          <a:off x="0" y="0"/>
          <a:ext cx="0" cy="0"/>
          <a:chOff x="0" y="0"/>
          <a:chExt cx="0" cy="0"/>
        </a:xfrm>
      </p:grpSpPr>
      <p:sp>
        <p:nvSpPr>
          <p:cNvPr id="483" name="Google Shape;483;p5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National Resources Defense Council:  Another example of how communities can be harmed by river pollution.</a:t>
            </a:r>
            <a:endParaRPr/>
          </a:p>
        </p:txBody>
      </p:sp>
      <p:sp>
        <p:nvSpPr>
          <p:cNvPr id="485" name="Google Shape;485;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9" name="Shape 489"/>
        <p:cNvGrpSpPr/>
        <p:nvPr/>
      </p:nvGrpSpPr>
      <p:grpSpPr>
        <a:xfrm>
          <a:off x="0" y="0"/>
          <a:ext cx="0" cy="0"/>
          <a:chOff x="0" y="0"/>
          <a:chExt cx="0" cy="0"/>
        </a:xfrm>
      </p:grpSpPr>
      <p:sp>
        <p:nvSpPr>
          <p:cNvPr id="490" name="Google Shape;490;p5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2" name="Google Shape;492;p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7" name="Shape 497"/>
        <p:cNvGrpSpPr/>
        <p:nvPr/>
      </p:nvGrpSpPr>
      <p:grpSpPr>
        <a:xfrm>
          <a:off x="0" y="0"/>
          <a:ext cx="0" cy="0"/>
          <a:chOff x="0" y="0"/>
          <a:chExt cx="0" cy="0"/>
        </a:xfrm>
      </p:grpSpPr>
      <p:sp>
        <p:nvSpPr>
          <p:cNvPr id="498" name="Google Shape;498;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5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5" name="Shape 505"/>
        <p:cNvGrpSpPr/>
        <p:nvPr/>
      </p:nvGrpSpPr>
      <p:grpSpPr>
        <a:xfrm>
          <a:off x="0" y="0"/>
          <a:ext cx="0" cy="0"/>
          <a:chOff x="0" y="0"/>
          <a:chExt cx="0" cy="0"/>
        </a:xfrm>
      </p:grpSpPr>
      <p:sp>
        <p:nvSpPr>
          <p:cNvPr id="506" name="Google Shape;506;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p5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1" name="Shape 511"/>
        <p:cNvGrpSpPr/>
        <p:nvPr/>
      </p:nvGrpSpPr>
      <p:grpSpPr>
        <a:xfrm>
          <a:off x="0" y="0"/>
          <a:ext cx="0" cy="0"/>
          <a:chOff x="0" y="0"/>
          <a:chExt cx="0" cy="0"/>
        </a:xfrm>
      </p:grpSpPr>
      <p:sp>
        <p:nvSpPr>
          <p:cNvPr id="512" name="Google Shape;512;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3" name="Google Shape;513;p6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7" name="Shape 517"/>
        <p:cNvGrpSpPr/>
        <p:nvPr/>
      </p:nvGrpSpPr>
      <p:grpSpPr>
        <a:xfrm>
          <a:off x="0" y="0"/>
          <a:ext cx="0" cy="0"/>
          <a:chOff x="0" y="0"/>
          <a:chExt cx="0" cy="0"/>
        </a:xfrm>
      </p:grpSpPr>
      <p:sp>
        <p:nvSpPr>
          <p:cNvPr id="518" name="Google Shape;518;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9" name="Google Shape;519;p6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3" name="Shape 523"/>
        <p:cNvGrpSpPr/>
        <p:nvPr/>
      </p:nvGrpSpPr>
      <p:grpSpPr>
        <a:xfrm>
          <a:off x="0" y="0"/>
          <a:ext cx="0" cy="0"/>
          <a:chOff x="0" y="0"/>
          <a:chExt cx="0" cy="0"/>
        </a:xfrm>
      </p:grpSpPr>
      <p:sp>
        <p:nvSpPr>
          <p:cNvPr id="524" name="Google Shape;524;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5" name="Google Shape;525;p6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8" name="Shape 528"/>
        <p:cNvGrpSpPr/>
        <p:nvPr/>
      </p:nvGrpSpPr>
      <p:grpSpPr>
        <a:xfrm>
          <a:off x="0" y="0"/>
          <a:ext cx="0" cy="0"/>
          <a:chOff x="0" y="0"/>
          <a:chExt cx="0" cy="0"/>
        </a:xfrm>
      </p:grpSpPr>
      <p:sp>
        <p:nvSpPr>
          <p:cNvPr id="529" name="Google Shape;529;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0" name="Google Shape;530;p6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7" name="Shape 537"/>
        <p:cNvGrpSpPr/>
        <p:nvPr/>
      </p:nvGrpSpPr>
      <p:grpSpPr>
        <a:xfrm>
          <a:off x="0" y="0"/>
          <a:ext cx="0" cy="0"/>
          <a:chOff x="0" y="0"/>
          <a:chExt cx="0" cy="0"/>
        </a:xfrm>
      </p:grpSpPr>
      <p:sp>
        <p:nvSpPr>
          <p:cNvPr id="538" name="Google Shape;538;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9" name="Google Shape;539;p6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4" name="Shape 544"/>
        <p:cNvGrpSpPr/>
        <p:nvPr/>
      </p:nvGrpSpPr>
      <p:grpSpPr>
        <a:xfrm>
          <a:off x="0" y="0"/>
          <a:ext cx="0" cy="0"/>
          <a:chOff x="0" y="0"/>
          <a:chExt cx="0" cy="0"/>
        </a:xfrm>
      </p:grpSpPr>
      <p:sp>
        <p:nvSpPr>
          <p:cNvPr id="545" name="Google Shape;545;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6" name="Google Shape;546;p6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1" name="Shape 551"/>
        <p:cNvGrpSpPr/>
        <p:nvPr/>
      </p:nvGrpSpPr>
      <p:grpSpPr>
        <a:xfrm>
          <a:off x="0" y="0"/>
          <a:ext cx="0" cy="0"/>
          <a:chOff x="0" y="0"/>
          <a:chExt cx="0" cy="0"/>
        </a:xfrm>
      </p:grpSpPr>
      <p:sp>
        <p:nvSpPr>
          <p:cNvPr id="552" name="Google Shape;552;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3" name="Google Shape;553;p6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9" name="Shape 559"/>
        <p:cNvGrpSpPr/>
        <p:nvPr/>
      </p:nvGrpSpPr>
      <p:grpSpPr>
        <a:xfrm>
          <a:off x="0" y="0"/>
          <a:ext cx="0" cy="0"/>
          <a:chOff x="0" y="0"/>
          <a:chExt cx="0" cy="0"/>
        </a:xfrm>
      </p:grpSpPr>
      <p:sp>
        <p:nvSpPr>
          <p:cNvPr id="560" name="Google Shape;560;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1" name="Google Shape;561;p6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9" name="Shape 569"/>
        <p:cNvGrpSpPr/>
        <p:nvPr/>
      </p:nvGrpSpPr>
      <p:grpSpPr>
        <a:xfrm>
          <a:off x="0" y="0"/>
          <a:ext cx="0" cy="0"/>
          <a:chOff x="0" y="0"/>
          <a:chExt cx="0" cy="0"/>
        </a:xfrm>
      </p:grpSpPr>
      <p:sp>
        <p:nvSpPr>
          <p:cNvPr id="570" name="Google Shape;570;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1" name="Google Shape;571;p6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 name="Shape 576"/>
        <p:cNvGrpSpPr/>
        <p:nvPr/>
      </p:nvGrpSpPr>
      <p:grpSpPr>
        <a:xfrm>
          <a:off x="0" y="0"/>
          <a:ext cx="0" cy="0"/>
          <a:chOff x="0" y="0"/>
          <a:chExt cx="0" cy="0"/>
        </a:xfrm>
      </p:grpSpPr>
      <p:sp>
        <p:nvSpPr>
          <p:cNvPr id="577" name="Google Shape;577;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8" name="Google Shape;578;p6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2" name="Shape 582"/>
        <p:cNvGrpSpPr/>
        <p:nvPr/>
      </p:nvGrpSpPr>
      <p:grpSpPr>
        <a:xfrm>
          <a:off x="0" y="0"/>
          <a:ext cx="0" cy="0"/>
          <a:chOff x="0" y="0"/>
          <a:chExt cx="0" cy="0"/>
        </a:xfrm>
      </p:grpSpPr>
      <p:sp>
        <p:nvSpPr>
          <p:cNvPr id="583" name="Google Shape;583;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4" name="Google Shape;584;p7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8" name="Shape 588"/>
        <p:cNvGrpSpPr/>
        <p:nvPr/>
      </p:nvGrpSpPr>
      <p:grpSpPr>
        <a:xfrm>
          <a:off x="0" y="0"/>
          <a:ext cx="0" cy="0"/>
          <a:chOff x="0" y="0"/>
          <a:chExt cx="0" cy="0"/>
        </a:xfrm>
      </p:grpSpPr>
      <p:sp>
        <p:nvSpPr>
          <p:cNvPr id="589" name="Google Shape;589;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0" name="Google Shape;590;p7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15" name="Shape 15"/>
        <p:cNvGrpSpPr/>
        <p:nvPr/>
      </p:nvGrpSpPr>
      <p:grpSpPr>
        <a:xfrm>
          <a:off x="0" y="0"/>
          <a:ext cx="0" cy="0"/>
          <a:chOff x="0" y="0"/>
          <a:chExt cx="0" cy="0"/>
        </a:xfrm>
      </p:grpSpPr>
      <p:sp>
        <p:nvSpPr>
          <p:cNvPr id="16" name="Google Shape;16;p74"/>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74"/>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2400"/>
              <a:buNone/>
              <a:defRPr sz="1800"/>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p:txBody>
      </p:sp>
      <p:sp>
        <p:nvSpPr>
          <p:cNvPr id="18" name="Google Shape;18;p7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BJECT" type="obj">
  <p:cSld name="OBJECT">
    <p:spTree>
      <p:nvGrpSpPr>
        <p:cNvPr id="21" name="Shape 21"/>
        <p:cNvGrpSpPr/>
        <p:nvPr/>
      </p:nvGrpSpPr>
      <p:grpSpPr>
        <a:xfrm>
          <a:off x="0" y="0"/>
          <a:ext cx="0" cy="0"/>
          <a:chOff x="0" y="0"/>
          <a:chExt cx="0" cy="0"/>
        </a:xfrm>
      </p:grpSpPr>
      <p:sp>
        <p:nvSpPr>
          <p:cNvPr id="22" name="Google Shape;22;p75"/>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75"/>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7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7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7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 name="Shape 27"/>
        <p:cNvGrpSpPr/>
        <p:nvPr/>
      </p:nvGrpSpPr>
      <p:grpSpPr>
        <a:xfrm>
          <a:off x="0" y="0"/>
          <a:ext cx="0" cy="0"/>
          <a:chOff x="0" y="0"/>
          <a:chExt cx="0" cy="0"/>
        </a:xfrm>
      </p:grpSpPr>
      <p:sp>
        <p:nvSpPr>
          <p:cNvPr id="28" name="Google Shape;28;p7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7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7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_ONLY" type="titleOnly">
  <p:cSld name="TITLE_ONLY">
    <p:spTree>
      <p:nvGrpSpPr>
        <p:cNvPr id="31" name="Shape 31"/>
        <p:cNvGrpSpPr/>
        <p:nvPr/>
      </p:nvGrpSpPr>
      <p:grpSpPr>
        <a:xfrm>
          <a:off x="0" y="0"/>
          <a:ext cx="0" cy="0"/>
          <a:chOff x="0" y="0"/>
          <a:chExt cx="0" cy="0"/>
        </a:xfrm>
      </p:grpSpPr>
      <p:sp>
        <p:nvSpPr>
          <p:cNvPr id="32" name="Google Shape;32;p7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7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7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7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_OBJECTS" type="twoObj">
  <p:cSld name="TWO_OBJECTS">
    <p:spTree>
      <p:nvGrpSpPr>
        <p:cNvPr id="36" name="Shape 36"/>
        <p:cNvGrpSpPr/>
        <p:nvPr/>
      </p:nvGrpSpPr>
      <p:grpSpPr>
        <a:xfrm>
          <a:off x="0" y="0"/>
          <a:ext cx="0" cy="0"/>
          <a:chOff x="0" y="0"/>
          <a:chExt cx="0" cy="0"/>
        </a:xfrm>
      </p:grpSpPr>
      <p:sp>
        <p:nvSpPr>
          <p:cNvPr id="37" name="Google Shape;37;p7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8"/>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 name="Google Shape;39;p78"/>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0" name="Google Shape;40;p7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7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_HEADER" type="secHead">
  <p:cSld name="SECTION_HEADER">
    <p:spTree>
      <p:nvGrpSpPr>
        <p:cNvPr id="43" name="Shape 43"/>
        <p:cNvGrpSpPr/>
        <p:nvPr/>
      </p:nvGrpSpPr>
      <p:grpSpPr>
        <a:xfrm>
          <a:off x="0" y="0"/>
          <a:ext cx="0" cy="0"/>
          <a:chOff x="0" y="0"/>
          <a:chExt cx="0" cy="0"/>
        </a:xfrm>
      </p:grpSpPr>
      <p:sp>
        <p:nvSpPr>
          <p:cNvPr id="44" name="Google Shape;44;p79"/>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79"/>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2400"/>
              <a:buNone/>
              <a:defRPr sz="1800">
                <a:solidFill>
                  <a:srgbClr val="888888"/>
                </a:solidFill>
              </a:defRPr>
            </a:lvl1pPr>
            <a:lvl2pPr indent="-228600" lvl="1" marL="914400" algn="l">
              <a:lnSpc>
                <a:spcPct val="90000"/>
              </a:lnSpc>
              <a:spcBef>
                <a:spcPts val="375"/>
              </a:spcBef>
              <a:spcAft>
                <a:spcPts val="0"/>
              </a:spcAft>
              <a:buClr>
                <a:srgbClr val="888888"/>
              </a:buClr>
              <a:buSzPts val="2000"/>
              <a:buNone/>
              <a:defRPr sz="1500">
                <a:solidFill>
                  <a:srgbClr val="888888"/>
                </a:solidFill>
              </a:defRPr>
            </a:lvl2pPr>
            <a:lvl3pPr indent="-228600" lvl="2" marL="1371600" algn="l">
              <a:lnSpc>
                <a:spcPct val="90000"/>
              </a:lnSpc>
              <a:spcBef>
                <a:spcPts val="375"/>
              </a:spcBef>
              <a:spcAft>
                <a:spcPts val="0"/>
              </a:spcAft>
              <a:buClr>
                <a:srgbClr val="888888"/>
              </a:buClr>
              <a:buSzPts val="1800"/>
              <a:buNone/>
              <a:defRPr sz="1350">
                <a:solidFill>
                  <a:srgbClr val="888888"/>
                </a:solidFill>
              </a:defRPr>
            </a:lvl3pPr>
            <a:lvl4pPr indent="-228600" lvl="3" marL="1828800" algn="l">
              <a:lnSpc>
                <a:spcPct val="90000"/>
              </a:lnSpc>
              <a:spcBef>
                <a:spcPts val="375"/>
              </a:spcBef>
              <a:spcAft>
                <a:spcPts val="0"/>
              </a:spcAft>
              <a:buClr>
                <a:srgbClr val="888888"/>
              </a:buClr>
              <a:buSzPts val="1600"/>
              <a:buNone/>
              <a:defRPr sz="1200">
                <a:solidFill>
                  <a:srgbClr val="888888"/>
                </a:solidFill>
              </a:defRPr>
            </a:lvl4pPr>
            <a:lvl5pPr indent="-228600" lvl="4" marL="2286000" algn="l">
              <a:lnSpc>
                <a:spcPct val="90000"/>
              </a:lnSpc>
              <a:spcBef>
                <a:spcPts val="375"/>
              </a:spcBef>
              <a:spcAft>
                <a:spcPts val="0"/>
              </a:spcAft>
              <a:buClr>
                <a:srgbClr val="888888"/>
              </a:buClr>
              <a:buSzPts val="1600"/>
              <a:buNone/>
              <a:defRPr sz="1200">
                <a:solidFill>
                  <a:srgbClr val="888888"/>
                </a:solidFill>
              </a:defRPr>
            </a:lvl5pPr>
            <a:lvl6pPr indent="-228600" lvl="5" marL="2743200" algn="l">
              <a:lnSpc>
                <a:spcPct val="90000"/>
              </a:lnSpc>
              <a:spcBef>
                <a:spcPts val="375"/>
              </a:spcBef>
              <a:spcAft>
                <a:spcPts val="0"/>
              </a:spcAft>
              <a:buClr>
                <a:srgbClr val="888888"/>
              </a:buClr>
              <a:buSzPts val="1600"/>
              <a:buNone/>
              <a:defRPr sz="1200">
                <a:solidFill>
                  <a:srgbClr val="888888"/>
                </a:solidFill>
              </a:defRPr>
            </a:lvl6pPr>
            <a:lvl7pPr indent="-228600" lvl="6" marL="3200400" algn="l">
              <a:lnSpc>
                <a:spcPct val="90000"/>
              </a:lnSpc>
              <a:spcBef>
                <a:spcPts val="375"/>
              </a:spcBef>
              <a:spcAft>
                <a:spcPts val="0"/>
              </a:spcAft>
              <a:buClr>
                <a:srgbClr val="888888"/>
              </a:buClr>
              <a:buSzPts val="1600"/>
              <a:buNone/>
              <a:defRPr sz="1200">
                <a:solidFill>
                  <a:srgbClr val="888888"/>
                </a:solidFill>
              </a:defRPr>
            </a:lvl7pPr>
            <a:lvl8pPr indent="-228600" lvl="7" marL="3657600" algn="l">
              <a:lnSpc>
                <a:spcPct val="90000"/>
              </a:lnSpc>
              <a:spcBef>
                <a:spcPts val="375"/>
              </a:spcBef>
              <a:spcAft>
                <a:spcPts val="0"/>
              </a:spcAft>
              <a:buClr>
                <a:srgbClr val="888888"/>
              </a:buClr>
              <a:buSzPts val="1600"/>
              <a:buNone/>
              <a:defRPr sz="1200">
                <a:solidFill>
                  <a:srgbClr val="888888"/>
                </a:solidFill>
              </a:defRPr>
            </a:lvl8pPr>
            <a:lvl9pPr indent="-228600" lvl="8" marL="4114800" algn="l">
              <a:lnSpc>
                <a:spcPct val="90000"/>
              </a:lnSpc>
              <a:spcBef>
                <a:spcPts val="375"/>
              </a:spcBef>
              <a:spcAft>
                <a:spcPts val="0"/>
              </a:spcAft>
              <a:buClr>
                <a:srgbClr val="888888"/>
              </a:buClr>
              <a:buSzPts val="1600"/>
              <a:buNone/>
              <a:defRPr sz="1200">
                <a:solidFill>
                  <a:srgbClr val="888888"/>
                </a:solidFill>
              </a:defRPr>
            </a:lvl9pPr>
          </a:lstStyle>
          <a:p/>
        </p:txBody>
      </p:sp>
      <p:sp>
        <p:nvSpPr>
          <p:cNvPr id="46" name="Google Shape;46;p7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7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_OBJECTS_WITH_TEXT" type="twoTxTwoObj">
  <p:cSld name="TWO_OBJECTS_WITH_TEXT">
    <p:spTree>
      <p:nvGrpSpPr>
        <p:cNvPr id="49" name="Shape 49"/>
        <p:cNvGrpSpPr/>
        <p:nvPr/>
      </p:nvGrpSpPr>
      <p:grpSpPr>
        <a:xfrm>
          <a:off x="0" y="0"/>
          <a:ext cx="0" cy="0"/>
          <a:chOff x="0" y="0"/>
          <a:chExt cx="0" cy="0"/>
        </a:xfrm>
      </p:grpSpPr>
      <p:sp>
        <p:nvSpPr>
          <p:cNvPr id="50" name="Google Shape;50;p80"/>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0"/>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2400"/>
              <a:buNone/>
              <a:defRPr b="1" sz="1800"/>
            </a:lvl1pPr>
            <a:lvl2pPr indent="-228600" lvl="1" marL="914400" algn="l">
              <a:lnSpc>
                <a:spcPct val="90000"/>
              </a:lnSpc>
              <a:spcBef>
                <a:spcPts val="375"/>
              </a:spcBef>
              <a:spcAft>
                <a:spcPts val="0"/>
              </a:spcAft>
              <a:buClr>
                <a:schemeClr val="dk1"/>
              </a:buClr>
              <a:buSzPts val="2000"/>
              <a:buNone/>
              <a:defRPr b="1" sz="1500"/>
            </a:lvl2pPr>
            <a:lvl3pPr indent="-228600" lvl="2" marL="1371600" algn="l">
              <a:lnSpc>
                <a:spcPct val="90000"/>
              </a:lnSpc>
              <a:spcBef>
                <a:spcPts val="375"/>
              </a:spcBef>
              <a:spcAft>
                <a:spcPts val="0"/>
              </a:spcAft>
              <a:buClr>
                <a:schemeClr val="dk1"/>
              </a:buClr>
              <a:buSzPts val="1800"/>
              <a:buNone/>
              <a:defRPr b="1" sz="1350"/>
            </a:lvl3pPr>
            <a:lvl4pPr indent="-228600" lvl="3" marL="1828800" algn="l">
              <a:lnSpc>
                <a:spcPct val="90000"/>
              </a:lnSpc>
              <a:spcBef>
                <a:spcPts val="375"/>
              </a:spcBef>
              <a:spcAft>
                <a:spcPts val="0"/>
              </a:spcAft>
              <a:buClr>
                <a:schemeClr val="dk1"/>
              </a:buClr>
              <a:buSzPts val="1600"/>
              <a:buNone/>
              <a:defRPr b="1" sz="1200"/>
            </a:lvl4pPr>
            <a:lvl5pPr indent="-228600" lvl="4" marL="2286000" algn="l">
              <a:lnSpc>
                <a:spcPct val="90000"/>
              </a:lnSpc>
              <a:spcBef>
                <a:spcPts val="375"/>
              </a:spcBef>
              <a:spcAft>
                <a:spcPts val="0"/>
              </a:spcAft>
              <a:buClr>
                <a:schemeClr val="dk1"/>
              </a:buClr>
              <a:buSzPts val="1600"/>
              <a:buNone/>
              <a:defRPr b="1" sz="1200"/>
            </a:lvl5pPr>
            <a:lvl6pPr indent="-228600" lvl="5" marL="2743200" algn="l">
              <a:lnSpc>
                <a:spcPct val="90000"/>
              </a:lnSpc>
              <a:spcBef>
                <a:spcPts val="375"/>
              </a:spcBef>
              <a:spcAft>
                <a:spcPts val="0"/>
              </a:spcAft>
              <a:buClr>
                <a:schemeClr val="dk1"/>
              </a:buClr>
              <a:buSzPts val="1600"/>
              <a:buNone/>
              <a:defRPr b="1" sz="1200"/>
            </a:lvl6pPr>
            <a:lvl7pPr indent="-228600" lvl="6" marL="3200400" algn="l">
              <a:lnSpc>
                <a:spcPct val="90000"/>
              </a:lnSpc>
              <a:spcBef>
                <a:spcPts val="375"/>
              </a:spcBef>
              <a:spcAft>
                <a:spcPts val="0"/>
              </a:spcAft>
              <a:buClr>
                <a:schemeClr val="dk1"/>
              </a:buClr>
              <a:buSzPts val="1600"/>
              <a:buNone/>
              <a:defRPr b="1" sz="1200"/>
            </a:lvl7pPr>
            <a:lvl8pPr indent="-228600" lvl="7" marL="3657600" algn="l">
              <a:lnSpc>
                <a:spcPct val="90000"/>
              </a:lnSpc>
              <a:spcBef>
                <a:spcPts val="375"/>
              </a:spcBef>
              <a:spcAft>
                <a:spcPts val="0"/>
              </a:spcAft>
              <a:buClr>
                <a:schemeClr val="dk1"/>
              </a:buClr>
              <a:buSzPts val="1600"/>
              <a:buNone/>
              <a:defRPr b="1" sz="1200"/>
            </a:lvl8pPr>
            <a:lvl9pPr indent="-228600" lvl="8" marL="4114800" algn="l">
              <a:lnSpc>
                <a:spcPct val="90000"/>
              </a:lnSpc>
              <a:spcBef>
                <a:spcPts val="375"/>
              </a:spcBef>
              <a:spcAft>
                <a:spcPts val="0"/>
              </a:spcAft>
              <a:buClr>
                <a:schemeClr val="dk1"/>
              </a:buClr>
              <a:buSzPts val="1600"/>
              <a:buNone/>
              <a:defRPr b="1" sz="1200"/>
            </a:lvl9pPr>
          </a:lstStyle>
          <a:p/>
        </p:txBody>
      </p:sp>
      <p:sp>
        <p:nvSpPr>
          <p:cNvPr id="52" name="Google Shape;52;p80"/>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 name="Google Shape;53;p80"/>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2400"/>
              <a:buNone/>
              <a:defRPr b="1" sz="1800"/>
            </a:lvl1pPr>
            <a:lvl2pPr indent="-228600" lvl="1" marL="914400" algn="l">
              <a:lnSpc>
                <a:spcPct val="90000"/>
              </a:lnSpc>
              <a:spcBef>
                <a:spcPts val="375"/>
              </a:spcBef>
              <a:spcAft>
                <a:spcPts val="0"/>
              </a:spcAft>
              <a:buClr>
                <a:schemeClr val="dk1"/>
              </a:buClr>
              <a:buSzPts val="2000"/>
              <a:buNone/>
              <a:defRPr b="1" sz="1500"/>
            </a:lvl2pPr>
            <a:lvl3pPr indent="-228600" lvl="2" marL="1371600" algn="l">
              <a:lnSpc>
                <a:spcPct val="90000"/>
              </a:lnSpc>
              <a:spcBef>
                <a:spcPts val="375"/>
              </a:spcBef>
              <a:spcAft>
                <a:spcPts val="0"/>
              </a:spcAft>
              <a:buClr>
                <a:schemeClr val="dk1"/>
              </a:buClr>
              <a:buSzPts val="1800"/>
              <a:buNone/>
              <a:defRPr b="1" sz="1350"/>
            </a:lvl3pPr>
            <a:lvl4pPr indent="-228600" lvl="3" marL="1828800" algn="l">
              <a:lnSpc>
                <a:spcPct val="90000"/>
              </a:lnSpc>
              <a:spcBef>
                <a:spcPts val="375"/>
              </a:spcBef>
              <a:spcAft>
                <a:spcPts val="0"/>
              </a:spcAft>
              <a:buClr>
                <a:schemeClr val="dk1"/>
              </a:buClr>
              <a:buSzPts val="1600"/>
              <a:buNone/>
              <a:defRPr b="1" sz="1200"/>
            </a:lvl4pPr>
            <a:lvl5pPr indent="-228600" lvl="4" marL="2286000" algn="l">
              <a:lnSpc>
                <a:spcPct val="90000"/>
              </a:lnSpc>
              <a:spcBef>
                <a:spcPts val="375"/>
              </a:spcBef>
              <a:spcAft>
                <a:spcPts val="0"/>
              </a:spcAft>
              <a:buClr>
                <a:schemeClr val="dk1"/>
              </a:buClr>
              <a:buSzPts val="1600"/>
              <a:buNone/>
              <a:defRPr b="1" sz="1200"/>
            </a:lvl5pPr>
            <a:lvl6pPr indent="-228600" lvl="5" marL="2743200" algn="l">
              <a:lnSpc>
                <a:spcPct val="90000"/>
              </a:lnSpc>
              <a:spcBef>
                <a:spcPts val="375"/>
              </a:spcBef>
              <a:spcAft>
                <a:spcPts val="0"/>
              </a:spcAft>
              <a:buClr>
                <a:schemeClr val="dk1"/>
              </a:buClr>
              <a:buSzPts val="1600"/>
              <a:buNone/>
              <a:defRPr b="1" sz="1200"/>
            </a:lvl6pPr>
            <a:lvl7pPr indent="-228600" lvl="6" marL="3200400" algn="l">
              <a:lnSpc>
                <a:spcPct val="90000"/>
              </a:lnSpc>
              <a:spcBef>
                <a:spcPts val="375"/>
              </a:spcBef>
              <a:spcAft>
                <a:spcPts val="0"/>
              </a:spcAft>
              <a:buClr>
                <a:schemeClr val="dk1"/>
              </a:buClr>
              <a:buSzPts val="1600"/>
              <a:buNone/>
              <a:defRPr b="1" sz="1200"/>
            </a:lvl7pPr>
            <a:lvl8pPr indent="-228600" lvl="7" marL="3657600" algn="l">
              <a:lnSpc>
                <a:spcPct val="90000"/>
              </a:lnSpc>
              <a:spcBef>
                <a:spcPts val="375"/>
              </a:spcBef>
              <a:spcAft>
                <a:spcPts val="0"/>
              </a:spcAft>
              <a:buClr>
                <a:schemeClr val="dk1"/>
              </a:buClr>
              <a:buSzPts val="1600"/>
              <a:buNone/>
              <a:defRPr b="1" sz="1200"/>
            </a:lvl8pPr>
            <a:lvl9pPr indent="-228600" lvl="8" marL="4114800" algn="l">
              <a:lnSpc>
                <a:spcPct val="90000"/>
              </a:lnSpc>
              <a:spcBef>
                <a:spcPts val="375"/>
              </a:spcBef>
              <a:spcAft>
                <a:spcPts val="0"/>
              </a:spcAft>
              <a:buClr>
                <a:schemeClr val="dk1"/>
              </a:buClr>
              <a:buSzPts val="1600"/>
              <a:buNone/>
              <a:defRPr b="1" sz="1200"/>
            </a:lvl9pPr>
          </a:lstStyle>
          <a:p/>
        </p:txBody>
      </p:sp>
      <p:sp>
        <p:nvSpPr>
          <p:cNvPr id="54" name="Google Shape;54;p80"/>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 name="Google Shape;55;p8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8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BJECT_WITH_CAPTION_TEXT" type="objTx">
  <p:cSld name="OBJECT_WITH_CAPTION_TEXT">
    <p:spTree>
      <p:nvGrpSpPr>
        <p:cNvPr id="58" name="Shape 58"/>
        <p:cNvGrpSpPr/>
        <p:nvPr/>
      </p:nvGrpSpPr>
      <p:grpSpPr>
        <a:xfrm>
          <a:off x="0" y="0"/>
          <a:ext cx="0" cy="0"/>
          <a:chOff x="0" y="0"/>
          <a:chExt cx="0" cy="0"/>
        </a:xfrm>
      </p:grpSpPr>
      <p:sp>
        <p:nvSpPr>
          <p:cNvPr id="59" name="Google Shape;59;p81"/>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81"/>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750"/>
              </a:spcBef>
              <a:spcAft>
                <a:spcPts val="0"/>
              </a:spcAft>
              <a:buClr>
                <a:schemeClr val="dk1"/>
              </a:buClr>
              <a:buSzPts val="3200"/>
              <a:buChar char="•"/>
              <a:defRPr sz="2400"/>
            </a:lvl1pPr>
            <a:lvl2pPr indent="-406400" lvl="1" marL="914400" algn="l">
              <a:lnSpc>
                <a:spcPct val="90000"/>
              </a:lnSpc>
              <a:spcBef>
                <a:spcPts val="375"/>
              </a:spcBef>
              <a:spcAft>
                <a:spcPts val="0"/>
              </a:spcAft>
              <a:buClr>
                <a:schemeClr val="dk1"/>
              </a:buClr>
              <a:buSzPts val="2800"/>
              <a:buChar char="•"/>
              <a:defRPr sz="2100"/>
            </a:lvl2pPr>
            <a:lvl3pPr indent="-381000" lvl="2" marL="1371600" algn="l">
              <a:lnSpc>
                <a:spcPct val="90000"/>
              </a:lnSpc>
              <a:spcBef>
                <a:spcPts val="375"/>
              </a:spcBef>
              <a:spcAft>
                <a:spcPts val="0"/>
              </a:spcAft>
              <a:buClr>
                <a:schemeClr val="dk1"/>
              </a:buClr>
              <a:buSzPts val="2400"/>
              <a:buChar char="•"/>
              <a:defRPr sz="1800"/>
            </a:lvl3pPr>
            <a:lvl4pPr indent="-355600" lvl="3" marL="1828800" algn="l">
              <a:lnSpc>
                <a:spcPct val="90000"/>
              </a:lnSpc>
              <a:spcBef>
                <a:spcPts val="375"/>
              </a:spcBef>
              <a:spcAft>
                <a:spcPts val="0"/>
              </a:spcAft>
              <a:buClr>
                <a:schemeClr val="dk1"/>
              </a:buClr>
              <a:buSzPts val="2000"/>
              <a:buChar char="•"/>
              <a:defRPr sz="1500"/>
            </a:lvl4pPr>
            <a:lvl5pPr indent="-355600" lvl="4" marL="2286000" algn="l">
              <a:lnSpc>
                <a:spcPct val="90000"/>
              </a:lnSpc>
              <a:spcBef>
                <a:spcPts val="375"/>
              </a:spcBef>
              <a:spcAft>
                <a:spcPts val="0"/>
              </a:spcAft>
              <a:buClr>
                <a:schemeClr val="dk1"/>
              </a:buClr>
              <a:buSzPts val="2000"/>
              <a:buChar char="•"/>
              <a:defRPr sz="1500"/>
            </a:lvl5pPr>
            <a:lvl6pPr indent="-355600" lvl="5" marL="2743200" algn="l">
              <a:lnSpc>
                <a:spcPct val="90000"/>
              </a:lnSpc>
              <a:spcBef>
                <a:spcPts val="375"/>
              </a:spcBef>
              <a:spcAft>
                <a:spcPts val="0"/>
              </a:spcAft>
              <a:buClr>
                <a:schemeClr val="dk1"/>
              </a:buClr>
              <a:buSzPts val="2000"/>
              <a:buChar char="•"/>
              <a:defRPr sz="1500"/>
            </a:lvl6pPr>
            <a:lvl7pPr indent="-355600" lvl="6" marL="3200400" algn="l">
              <a:lnSpc>
                <a:spcPct val="90000"/>
              </a:lnSpc>
              <a:spcBef>
                <a:spcPts val="375"/>
              </a:spcBef>
              <a:spcAft>
                <a:spcPts val="0"/>
              </a:spcAft>
              <a:buClr>
                <a:schemeClr val="dk1"/>
              </a:buClr>
              <a:buSzPts val="2000"/>
              <a:buChar char="•"/>
              <a:defRPr sz="1500"/>
            </a:lvl7pPr>
            <a:lvl8pPr indent="-355600" lvl="7" marL="3657600" algn="l">
              <a:lnSpc>
                <a:spcPct val="90000"/>
              </a:lnSpc>
              <a:spcBef>
                <a:spcPts val="375"/>
              </a:spcBef>
              <a:spcAft>
                <a:spcPts val="0"/>
              </a:spcAft>
              <a:buClr>
                <a:schemeClr val="dk1"/>
              </a:buClr>
              <a:buSzPts val="2000"/>
              <a:buChar char="•"/>
              <a:defRPr sz="1500"/>
            </a:lvl8pPr>
            <a:lvl9pPr indent="-355600" lvl="8" marL="4114800" algn="l">
              <a:lnSpc>
                <a:spcPct val="90000"/>
              </a:lnSpc>
              <a:spcBef>
                <a:spcPts val="375"/>
              </a:spcBef>
              <a:spcAft>
                <a:spcPts val="0"/>
              </a:spcAft>
              <a:buClr>
                <a:schemeClr val="dk1"/>
              </a:buClr>
              <a:buSzPts val="2000"/>
              <a:buChar char="•"/>
              <a:defRPr sz="1500"/>
            </a:lvl9pPr>
          </a:lstStyle>
          <a:p/>
        </p:txBody>
      </p:sp>
      <p:sp>
        <p:nvSpPr>
          <p:cNvPr id="61" name="Google Shape;61;p81"/>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600"/>
              <a:buNone/>
              <a:defRPr sz="1200"/>
            </a:lvl1pPr>
            <a:lvl2pPr indent="-228600" lvl="1" marL="914400" algn="l">
              <a:lnSpc>
                <a:spcPct val="90000"/>
              </a:lnSpc>
              <a:spcBef>
                <a:spcPts val="375"/>
              </a:spcBef>
              <a:spcAft>
                <a:spcPts val="0"/>
              </a:spcAft>
              <a:buClr>
                <a:schemeClr val="dk1"/>
              </a:buClr>
              <a:buSzPts val="1400"/>
              <a:buNone/>
              <a:defRPr sz="1050"/>
            </a:lvl2pPr>
            <a:lvl3pPr indent="-228600" lvl="2" marL="1371600" algn="l">
              <a:lnSpc>
                <a:spcPct val="90000"/>
              </a:lnSpc>
              <a:spcBef>
                <a:spcPts val="375"/>
              </a:spcBef>
              <a:spcAft>
                <a:spcPts val="0"/>
              </a:spcAft>
              <a:buClr>
                <a:schemeClr val="dk1"/>
              </a:buClr>
              <a:buSzPts val="1200"/>
              <a:buNone/>
              <a:defRPr sz="900"/>
            </a:lvl3pPr>
            <a:lvl4pPr indent="-228600" lvl="3" marL="1828800" algn="l">
              <a:lnSpc>
                <a:spcPct val="90000"/>
              </a:lnSpc>
              <a:spcBef>
                <a:spcPts val="375"/>
              </a:spcBef>
              <a:spcAft>
                <a:spcPts val="0"/>
              </a:spcAft>
              <a:buClr>
                <a:schemeClr val="dk1"/>
              </a:buClr>
              <a:buSzPts val="1000"/>
              <a:buNone/>
              <a:defRPr sz="750"/>
            </a:lvl4pPr>
            <a:lvl5pPr indent="-228600" lvl="4" marL="2286000" algn="l">
              <a:lnSpc>
                <a:spcPct val="90000"/>
              </a:lnSpc>
              <a:spcBef>
                <a:spcPts val="375"/>
              </a:spcBef>
              <a:spcAft>
                <a:spcPts val="0"/>
              </a:spcAft>
              <a:buClr>
                <a:schemeClr val="dk1"/>
              </a:buClr>
              <a:buSzPts val="1000"/>
              <a:buNone/>
              <a:defRPr sz="750"/>
            </a:lvl5pPr>
            <a:lvl6pPr indent="-228600" lvl="5" marL="2743200" algn="l">
              <a:lnSpc>
                <a:spcPct val="90000"/>
              </a:lnSpc>
              <a:spcBef>
                <a:spcPts val="375"/>
              </a:spcBef>
              <a:spcAft>
                <a:spcPts val="0"/>
              </a:spcAft>
              <a:buClr>
                <a:schemeClr val="dk1"/>
              </a:buClr>
              <a:buSzPts val="1000"/>
              <a:buNone/>
              <a:defRPr sz="750"/>
            </a:lvl6pPr>
            <a:lvl7pPr indent="-228600" lvl="6" marL="3200400" algn="l">
              <a:lnSpc>
                <a:spcPct val="90000"/>
              </a:lnSpc>
              <a:spcBef>
                <a:spcPts val="375"/>
              </a:spcBef>
              <a:spcAft>
                <a:spcPts val="0"/>
              </a:spcAft>
              <a:buClr>
                <a:schemeClr val="dk1"/>
              </a:buClr>
              <a:buSzPts val="1000"/>
              <a:buNone/>
              <a:defRPr sz="750"/>
            </a:lvl7pPr>
            <a:lvl8pPr indent="-228600" lvl="7" marL="3657600" algn="l">
              <a:lnSpc>
                <a:spcPct val="90000"/>
              </a:lnSpc>
              <a:spcBef>
                <a:spcPts val="375"/>
              </a:spcBef>
              <a:spcAft>
                <a:spcPts val="0"/>
              </a:spcAft>
              <a:buClr>
                <a:schemeClr val="dk1"/>
              </a:buClr>
              <a:buSzPts val="1000"/>
              <a:buNone/>
              <a:defRPr sz="750"/>
            </a:lvl8pPr>
            <a:lvl9pPr indent="-228600" lvl="8" marL="4114800" algn="l">
              <a:lnSpc>
                <a:spcPct val="90000"/>
              </a:lnSpc>
              <a:spcBef>
                <a:spcPts val="375"/>
              </a:spcBef>
              <a:spcAft>
                <a:spcPts val="0"/>
              </a:spcAft>
              <a:buClr>
                <a:schemeClr val="dk1"/>
              </a:buClr>
              <a:buSzPts val="1000"/>
              <a:buNone/>
              <a:defRPr sz="750"/>
            </a:lvl9pPr>
          </a:lstStyle>
          <a:p/>
        </p:txBody>
      </p:sp>
      <p:sp>
        <p:nvSpPr>
          <p:cNvPr id="62" name="Google Shape;62;p8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8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8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_WITH_CAPTION_TEXT" type="picTx">
  <p:cSld name="PICTURE_WITH_CAPTION_TEXT">
    <p:spTree>
      <p:nvGrpSpPr>
        <p:cNvPr id="65" name="Shape 65"/>
        <p:cNvGrpSpPr/>
        <p:nvPr/>
      </p:nvGrpSpPr>
      <p:grpSpPr>
        <a:xfrm>
          <a:off x="0" y="0"/>
          <a:ext cx="0" cy="0"/>
          <a:chOff x="0" y="0"/>
          <a:chExt cx="0" cy="0"/>
        </a:xfrm>
      </p:grpSpPr>
      <p:sp>
        <p:nvSpPr>
          <p:cNvPr id="66" name="Google Shape;66;p82"/>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82"/>
          <p:cNvSpPr/>
          <p:nvPr>
            <p:ph idx="2" type="pic"/>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750"/>
              </a:spcBef>
              <a:spcAft>
                <a:spcPts val="0"/>
              </a:spcAft>
              <a:buClr>
                <a:schemeClr val="dk1"/>
              </a:buClr>
              <a:buSzPts val="3200"/>
              <a:buFont typeface="Arial"/>
              <a:buNone/>
              <a:defRPr b="0" i="0" sz="2400" u="none" cap="none" strike="noStrike">
                <a:solidFill>
                  <a:schemeClr val="dk1"/>
                </a:solidFill>
                <a:latin typeface="Calibri"/>
                <a:ea typeface="Calibri"/>
                <a:cs typeface="Calibri"/>
                <a:sym typeface="Calibri"/>
              </a:defRPr>
            </a:lvl1pPr>
            <a:lvl2pPr lvl="1" marR="0" rtl="0" algn="l">
              <a:lnSpc>
                <a:spcPct val="90000"/>
              </a:lnSpc>
              <a:spcBef>
                <a:spcPts val="375"/>
              </a:spcBef>
              <a:spcAft>
                <a:spcPts val="0"/>
              </a:spcAft>
              <a:buClr>
                <a:schemeClr val="dk1"/>
              </a:buClr>
              <a:buSzPts val="2800"/>
              <a:buFont typeface="Arial"/>
              <a:buNone/>
              <a:defRPr b="0" i="0" sz="2100" u="none" cap="none" strike="noStrike">
                <a:solidFill>
                  <a:schemeClr val="dk1"/>
                </a:solidFill>
                <a:latin typeface="Calibri"/>
                <a:ea typeface="Calibri"/>
                <a:cs typeface="Calibri"/>
                <a:sym typeface="Calibri"/>
              </a:defRPr>
            </a:lvl2pPr>
            <a:lvl3pPr lvl="2" marR="0" rtl="0" algn="l">
              <a:lnSpc>
                <a:spcPct val="90000"/>
              </a:lnSpc>
              <a:spcBef>
                <a:spcPts val="375"/>
              </a:spcBef>
              <a:spcAft>
                <a:spcPts val="0"/>
              </a:spcAft>
              <a:buClr>
                <a:schemeClr val="dk1"/>
              </a:buClr>
              <a:buSzPts val="2400"/>
              <a:buFont typeface="Arial"/>
              <a:buNone/>
              <a:defRPr b="0" i="0" sz="1800" u="none" cap="none" strike="noStrike">
                <a:solidFill>
                  <a:schemeClr val="dk1"/>
                </a:solidFill>
                <a:latin typeface="Calibri"/>
                <a:ea typeface="Calibri"/>
                <a:cs typeface="Calibri"/>
                <a:sym typeface="Calibri"/>
              </a:defRPr>
            </a:lvl3pPr>
            <a:lvl4pPr lvl="3"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4pPr>
            <a:lvl5pPr lvl="4"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5pPr>
            <a:lvl6pPr lvl="5"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6pPr>
            <a:lvl7pPr lvl="6"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7pPr>
            <a:lvl8pPr lvl="7"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8pPr>
            <a:lvl9pPr lvl="8" marR="0" rtl="0" algn="l">
              <a:lnSpc>
                <a:spcPct val="90000"/>
              </a:lnSpc>
              <a:spcBef>
                <a:spcPts val="375"/>
              </a:spcBef>
              <a:spcAft>
                <a:spcPts val="0"/>
              </a:spcAft>
              <a:buClr>
                <a:schemeClr val="dk1"/>
              </a:buClr>
              <a:buSzPts val="2000"/>
              <a:buFont typeface="Arial"/>
              <a:buNone/>
              <a:defRPr b="0" i="0" sz="1500" u="none" cap="none" strike="noStrike">
                <a:solidFill>
                  <a:schemeClr val="dk1"/>
                </a:solidFill>
                <a:latin typeface="Calibri"/>
                <a:ea typeface="Calibri"/>
                <a:cs typeface="Calibri"/>
                <a:sym typeface="Calibri"/>
              </a:defRPr>
            </a:lvl9pPr>
          </a:lstStyle>
          <a:p/>
        </p:txBody>
      </p:sp>
      <p:sp>
        <p:nvSpPr>
          <p:cNvPr id="68" name="Google Shape;68;p82"/>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600"/>
              <a:buNone/>
              <a:defRPr sz="1200"/>
            </a:lvl1pPr>
            <a:lvl2pPr indent="-228600" lvl="1" marL="914400" algn="l">
              <a:lnSpc>
                <a:spcPct val="90000"/>
              </a:lnSpc>
              <a:spcBef>
                <a:spcPts val="375"/>
              </a:spcBef>
              <a:spcAft>
                <a:spcPts val="0"/>
              </a:spcAft>
              <a:buClr>
                <a:schemeClr val="dk1"/>
              </a:buClr>
              <a:buSzPts val="1400"/>
              <a:buNone/>
              <a:defRPr sz="1050"/>
            </a:lvl2pPr>
            <a:lvl3pPr indent="-228600" lvl="2" marL="1371600" algn="l">
              <a:lnSpc>
                <a:spcPct val="90000"/>
              </a:lnSpc>
              <a:spcBef>
                <a:spcPts val="375"/>
              </a:spcBef>
              <a:spcAft>
                <a:spcPts val="0"/>
              </a:spcAft>
              <a:buClr>
                <a:schemeClr val="dk1"/>
              </a:buClr>
              <a:buSzPts val="1200"/>
              <a:buNone/>
              <a:defRPr sz="900"/>
            </a:lvl3pPr>
            <a:lvl4pPr indent="-228600" lvl="3" marL="1828800" algn="l">
              <a:lnSpc>
                <a:spcPct val="90000"/>
              </a:lnSpc>
              <a:spcBef>
                <a:spcPts val="375"/>
              </a:spcBef>
              <a:spcAft>
                <a:spcPts val="0"/>
              </a:spcAft>
              <a:buClr>
                <a:schemeClr val="dk1"/>
              </a:buClr>
              <a:buSzPts val="1000"/>
              <a:buNone/>
              <a:defRPr sz="750"/>
            </a:lvl4pPr>
            <a:lvl5pPr indent="-228600" lvl="4" marL="2286000" algn="l">
              <a:lnSpc>
                <a:spcPct val="90000"/>
              </a:lnSpc>
              <a:spcBef>
                <a:spcPts val="375"/>
              </a:spcBef>
              <a:spcAft>
                <a:spcPts val="0"/>
              </a:spcAft>
              <a:buClr>
                <a:schemeClr val="dk1"/>
              </a:buClr>
              <a:buSzPts val="1000"/>
              <a:buNone/>
              <a:defRPr sz="750"/>
            </a:lvl5pPr>
            <a:lvl6pPr indent="-228600" lvl="5" marL="2743200" algn="l">
              <a:lnSpc>
                <a:spcPct val="90000"/>
              </a:lnSpc>
              <a:spcBef>
                <a:spcPts val="375"/>
              </a:spcBef>
              <a:spcAft>
                <a:spcPts val="0"/>
              </a:spcAft>
              <a:buClr>
                <a:schemeClr val="dk1"/>
              </a:buClr>
              <a:buSzPts val="1000"/>
              <a:buNone/>
              <a:defRPr sz="750"/>
            </a:lvl6pPr>
            <a:lvl7pPr indent="-228600" lvl="6" marL="3200400" algn="l">
              <a:lnSpc>
                <a:spcPct val="90000"/>
              </a:lnSpc>
              <a:spcBef>
                <a:spcPts val="375"/>
              </a:spcBef>
              <a:spcAft>
                <a:spcPts val="0"/>
              </a:spcAft>
              <a:buClr>
                <a:schemeClr val="dk1"/>
              </a:buClr>
              <a:buSzPts val="1000"/>
              <a:buNone/>
              <a:defRPr sz="750"/>
            </a:lvl7pPr>
            <a:lvl8pPr indent="-228600" lvl="7" marL="3657600" algn="l">
              <a:lnSpc>
                <a:spcPct val="90000"/>
              </a:lnSpc>
              <a:spcBef>
                <a:spcPts val="375"/>
              </a:spcBef>
              <a:spcAft>
                <a:spcPts val="0"/>
              </a:spcAft>
              <a:buClr>
                <a:schemeClr val="dk1"/>
              </a:buClr>
              <a:buSzPts val="1000"/>
              <a:buNone/>
              <a:defRPr sz="750"/>
            </a:lvl8pPr>
            <a:lvl9pPr indent="-228600" lvl="8" marL="4114800" algn="l">
              <a:lnSpc>
                <a:spcPct val="90000"/>
              </a:lnSpc>
              <a:spcBef>
                <a:spcPts val="375"/>
              </a:spcBef>
              <a:spcAft>
                <a:spcPts val="0"/>
              </a:spcAft>
              <a:buClr>
                <a:schemeClr val="dk1"/>
              </a:buClr>
              <a:buSzPts val="1000"/>
              <a:buNone/>
              <a:defRPr sz="750"/>
            </a:lvl9pPr>
          </a:lstStyle>
          <a:p/>
        </p:txBody>
      </p:sp>
      <p:sp>
        <p:nvSpPr>
          <p:cNvPr id="69" name="Google Shape;69;p8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8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8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_TEXT" type="vertTx">
  <p:cSld name="VERTICAL_TEXT">
    <p:spTree>
      <p:nvGrpSpPr>
        <p:cNvPr id="72" name="Shape 72"/>
        <p:cNvGrpSpPr/>
        <p:nvPr/>
      </p:nvGrpSpPr>
      <p:grpSpPr>
        <a:xfrm>
          <a:off x="0" y="0"/>
          <a:ext cx="0" cy="0"/>
          <a:chOff x="0" y="0"/>
          <a:chExt cx="0" cy="0"/>
        </a:xfrm>
      </p:grpSpPr>
      <p:sp>
        <p:nvSpPr>
          <p:cNvPr id="73" name="Google Shape;73;p8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83"/>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8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8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8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_TITLE_AND_VERTICAL_TEXT" type="vertTitleAndTx">
  <p:cSld name="VERTICAL_TITLE_AND_VERTICAL_TEXT">
    <p:spTree>
      <p:nvGrpSpPr>
        <p:cNvPr id="78" name="Shape 78"/>
        <p:cNvGrpSpPr/>
        <p:nvPr/>
      </p:nvGrpSpPr>
      <p:grpSpPr>
        <a:xfrm>
          <a:off x="0" y="0"/>
          <a:ext cx="0" cy="0"/>
          <a:chOff x="0" y="0"/>
          <a:chExt cx="0" cy="0"/>
        </a:xfrm>
      </p:grpSpPr>
      <p:sp>
        <p:nvSpPr>
          <p:cNvPr id="79" name="Google Shape;79;p84"/>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84"/>
          <p:cNvSpPr txBox="1"/>
          <p:nvPr>
            <p:ph idx="1" type="body"/>
          </p:nvPr>
        </p:nvSpPr>
        <p:spPr>
          <a:xfrm rot="5400000">
            <a:off x="623094" y="370682"/>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8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8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8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7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3"/>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13" name="Google Shape;13;p7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350" u="none" cap="none" strike="noStrike">
                <a:solidFill>
                  <a:schemeClr val="dk1"/>
                </a:solidFill>
                <a:latin typeface="Calibri"/>
                <a:ea typeface="Calibri"/>
                <a:cs typeface="Calibri"/>
                <a:sym typeface="Calibri"/>
              </a:defRPr>
            </a:lvl9pPr>
          </a:lstStyle>
          <a:p/>
        </p:txBody>
      </p:sp>
      <p:sp>
        <p:nvSpPr>
          <p:cNvPr id="14" name="Google Shape;14;p7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3.png"/><Relationship Id="rId4" Type="http://schemas.openxmlformats.org/officeDocument/2006/relationships/image" Target="../media/image2.png"/><Relationship Id="rId5" Type="http://schemas.openxmlformats.org/officeDocument/2006/relationships/hyperlink" Target="mailto:dkozdras@usf.edu" TargetMode="External"/><Relationship Id="rId6" Type="http://schemas.openxmlformats.org/officeDocument/2006/relationships/hyperlink" Target="mailto:smoser@usf.edu" TargetMode="External"/><Relationship Id="rId7"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vimeo.com/11807303"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sunnymoney.weebly.com/disney/what-does-beauty-and-the-beast-teach-about-charity" TargetMode="External"/><Relationship Id="rId4" Type="http://schemas.openxmlformats.org/officeDocument/2006/relationships/hyperlink" Target="https://sunnymoney.weebly.com/disney/what-does-beauty-and-the-beast-teach-about-charity" TargetMode="External"/><Relationship Id="rId5" Type="http://schemas.openxmlformats.org/officeDocument/2006/relationships/image" Target="../media/image1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0.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jpg"/><Relationship Id="rId4" Type="http://schemas.openxmlformats.org/officeDocument/2006/relationships/hyperlink" Target="https://earth.google.com/web/@42.71564655,-71.51303715,65.69118264a,34181.23914254d,35y,0h,0t,0r/data=ChMaEQoJL20vMDQ1cjNyGAIgASgC"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hyperlink" Target="https://www.history.com/topics/native-american-history/native-american-culture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southamptonschools.org/site/handlers/filedownload.ashx?moduleinstanceid=1227&amp;dataid=23681&amp;FileName=Columbian%20Exchange.pdf" TargetMode="Externa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hyperlink" Target="https://www.khanacademy.org/humanities/us-history/precontact-and-early-colonial-era/old-and-new-worlds-collide/a/environmental-and-health-effects-of-contact"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sunnymoney.weebly.com/5.html" TargetMode="Externa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jpg"/><Relationship Id="rId4" Type="http://schemas.openxmlformats.org/officeDocument/2006/relationships/hyperlink" Target="https://sunnymoney.weebly.com/5.html" TargetMode="External"/><Relationship Id="rId5"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americanhistory.si.edu/american-enterprise-exhibition" TargetMode="External"/><Relationship Id="rId4" Type="http://schemas.openxmlformats.org/officeDocument/2006/relationships/image" Target="../media/image28.png"/><Relationship Id="rId5" Type="http://schemas.openxmlformats.org/officeDocument/2006/relationships/image" Target="../media/image51.png"/><Relationship Id="rId6"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png"/><Relationship Id="rId4" Type="http://schemas.openxmlformats.org/officeDocument/2006/relationships/hyperlink" Target="https://www.johnnycash.com/track/dont-go-near-the-water-4/"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jpg"/><Relationship Id="rId4" Type="http://schemas.openxmlformats.org/officeDocument/2006/relationships/hyperlink" Target="https://umngeniriverwalk.wordpress.com/2014/12/04/how-a-housewife-transformed-an-open-sewer-into-a-swimmable-river/" TargetMode="External"/><Relationship Id="rId5" Type="http://schemas.openxmlformats.org/officeDocument/2006/relationships/hyperlink" Target="https://www.epa.gov/laws-regulations/summary-clean-water-act" TargetMode="External"/><Relationship Id="rId6" Type="http://schemas.openxmlformats.org/officeDocument/2006/relationships/hyperlink" Target="http://freedomsway.org/national-rivers-month-marion-stoddar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jpg"/><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4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4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4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3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29.png"/><Relationship Id="rId4" Type="http://schemas.openxmlformats.org/officeDocument/2006/relationships/image" Target="../media/image1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31.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7.png"/><Relationship Id="rId4" Type="http://schemas.openxmlformats.org/officeDocument/2006/relationships/image" Target="../media/image3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5.jpg"/><Relationship Id="rId4" Type="http://schemas.openxmlformats.org/officeDocument/2006/relationships/hyperlink" Target="https://www.youtube.com/watch?v=OQ3j4_HQJ4o"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hyperlink" Target="https://nashuariverwatershed.org/what-we-do/protect-water-and-land/overview.html" TargetMode="External"/><Relationship Id="rId4" Type="http://schemas.openxmlformats.org/officeDocument/2006/relationships/hyperlink" Target="https://nashuariverwatershed.org/component/content/article/9-what-we-do/115-provide-education.html?Itemid=228" TargetMode="External"/><Relationship Id="rId5"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64.png"/><Relationship Id="rId4" Type="http://schemas.openxmlformats.org/officeDocument/2006/relationships/hyperlink" Target="https://ejatlas.org/print/nashua-river-pollution-usa"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6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hyperlink" Target="https://www.nrdc.org/flint" TargetMode="External"/><Relationship Id="rId4" Type="http://schemas.openxmlformats.org/officeDocument/2006/relationships/image" Target="../media/image6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hyperlink" Target="https://www.sun-sentinel.com/local/broward/fort-lauderdale/fl-ne-fort-lauderdale-january-sewage-day-2-20200131-nj3kzdggojayzgdsbkegruc2yi-story.html" TargetMode="External"/><Relationship Id="rId4" Type="http://schemas.openxmlformats.org/officeDocument/2006/relationships/hyperlink" Target="https://www.nbcnews.com/news/us-news/more-211-million-gallons-sewage-fort-lauderdale-s-waterways-n1137916" TargetMode="External"/><Relationship Id="rId5" Type="http://schemas.openxmlformats.org/officeDocument/2006/relationships/hyperlink" Target="https://www.sun-sentinel.com/local/broward/fort-lauderdale/fl-ne-sewage-spill-george-english-park-20200202-hwms2zm62rd7pd4s5kluxhfa64-story.html" TargetMode="External"/><Relationship Id="rId6" Type="http://schemas.openxmlformats.org/officeDocument/2006/relationships/image" Target="../media/image6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hyperlink" Target="https://kids-clerk.house.gov/grade-school/lesson.html?intID=17" TargetMode="External"/><Relationship Id="rId4" Type="http://schemas.openxmlformats.org/officeDocument/2006/relationships/image" Target="../media/image54.png"/><Relationship Id="rId5" Type="http://schemas.openxmlformats.org/officeDocument/2006/relationships/hyperlink" Target="https://www.ducksters.com/history/us_government/how_laws_are_made.php" TargetMode="External"/><Relationship Id="rId6" Type="http://schemas.openxmlformats.org/officeDocument/2006/relationships/hyperlink" Target="https://www.youtube.com/watch?v=Otbml6WIQPo"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hyperlink" Target="https://www.swfwmd.state.fl.us/residents/education/teacher-resources" TargetMode="External"/><Relationship Id="rId4" Type="http://schemas.openxmlformats.org/officeDocument/2006/relationships/image" Target="../media/image6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hyperlink" Target="https://www.nrdc.org/stories/water-pollution-everything-you-need-know" TargetMode="External"/><Relationship Id="rId4" Type="http://schemas.openxmlformats.org/officeDocument/2006/relationships/image" Target="../media/image3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hyperlink" Target="https://www.youngvoicesfortheplanet.com/" TargetMode="External"/><Relationship Id="rId4" Type="http://schemas.openxmlformats.org/officeDocument/2006/relationships/image" Target="../media/image6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38.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hyperlink" Target="https://interestingliterature.com/2018/01/31/10-of-the-best-poems-about-rivers-and-streams/" TargetMode="External"/><Relationship Id="rId4" Type="http://schemas.openxmlformats.org/officeDocument/2006/relationships/hyperlink" Target="https://www.poemhunter.com/poems/river/" TargetMode="External"/><Relationship Id="rId5" Type="http://schemas.openxmlformats.org/officeDocument/2006/relationships/hyperlink" Target="https://hellopoetry.com/words/river/" TargetMode="External"/><Relationship Id="rId6" Type="http://schemas.openxmlformats.org/officeDocument/2006/relationships/image" Target="../media/image44.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hyperlink" Target="https://en.wikipedia.org/wiki/List_of_rivers_of_Florida" TargetMode="External"/><Relationship Id="rId4" Type="http://schemas.openxmlformats.org/officeDocument/2006/relationships/image" Target="../media/image56.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hyperlink" Target="https://nam04.safelinks.protection.outlook.com/?url=http://www.readwritethink.org/search/?resource_type=16&amp;type=28&amp;data=02%7C01%7Csmoser@usf.edu%7C2ebad8420a324c375d8b08d77fef29ae%7C741bf7dee2e546df8d6782607df9deaa%7C0%7C0%7C637118537478434437&amp;sdata=4Xb7caLnVABXvBfpEo+g2zZHPfIS7lTWNYf2jYbpxsU=&amp;reserved=0" TargetMode="External"/><Relationship Id="rId4" Type="http://schemas.openxmlformats.org/officeDocument/2006/relationships/hyperlink" Target="https://www.poemofquotes.com/articles/poetry_forms.php" TargetMode="External"/><Relationship Id="rId5" Type="http://schemas.openxmlformats.org/officeDocument/2006/relationships/image" Target="../media/image47.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hyperlink" Target="https://www.songsforteaching.com/science/physicalscience/whyriversflow.php" TargetMode="External"/><Relationship Id="rId4" Type="http://schemas.openxmlformats.org/officeDocument/2006/relationships/hyperlink" Target="https://www.musick8.com/html/current_tune.php?numbering=144&amp;songorder=12" TargetMode="External"/><Relationship Id="rId5" Type="http://schemas.openxmlformats.org/officeDocument/2006/relationships/image" Target="../media/image50.png"/><Relationship Id="rId6" Type="http://schemas.openxmlformats.org/officeDocument/2006/relationships/image" Target="../media/image55.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hyperlink" Target="https://customserenade.com/songwriting-for-kids/" TargetMode="External"/><Relationship Id="rId4" Type="http://schemas.openxmlformats.org/officeDocument/2006/relationships/image" Target="../media/image57.png"/><Relationship Id="rId5" Type="http://schemas.openxmlformats.org/officeDocument/2006/relationships/hyperlink" Target="https://www.fatherly.com/play/the-50-best-kids-songs-almost-any-parent-can-sing/" TargetMode="External"/><Relationship Id="rId6" Type="http://schemas.openxmlformats.org/officeDocument/2006/relationships/image" Target="../media/image45.png"/><Relationship Id="rId7" Type="http://schemas.openxmlformats.org/officeDocument/2006/relationships/hyperlink" Target="https://www.flocabulary.com/warp/beats/" TargetMode="External"/><Relationship Id="rId8" Type="http://schemas.openxmlformats.org/officeDocument/2006/relationships/image" Target="../media/image4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hyperlink" Target="https://www.artandwriting.org/what-we-do/the-awards/how-to-enter/" TargetMode="External"/><Relationship Id="rId4" Type="http://schemas.openxmlformats.org/officeDocument/2006/relationships/image" Target="../media/image58.png"/><Relationship Id="rId5" Type="http://schemas.openxmlformats.org/officeDocument/2006/relationships/image" Target="../media/image5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hyperlink" Target="https://www.startwithabook.org/summer-reading-learning/oceans-rivers-and-ponds" TargetMode="External"/><Relationship Id="rId4" Type="http://schemas.openxmlformats.org/officeDocument/2006/relationships/image" Target="../media/image5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hyperlink" Target="https://www.floridastateparks.org/" TargetMode="External"/><Relationship Id="rId4" Type="http://schemas.openxmlformats.org/officeDocument/2006/relationships/image" Target="../media/image6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hyperlink" Target="https://www.readworks.org/article/Rivers/10c19751-880a-4f31-b006-a3b20cc3ee03%23!articleTab:content/contentSection:f74dede7-15fe-4f07-a4dd-a6406b3c631b/" TargetMode="External"/><Relationship Id="rId4" Type="http://schemas.openxmlformats.org/officeDocument/2006/relationships/hyperlink" Target="https://www.readworks.org/article/World-Rivers/4b1cdb12-897b-407e-8925-de9365bb7783%23!articleTab:content/contentSection:817b52cb-e908-4600-b1f1-369cdbaa3693/" TargetMode="External"/><Relationship Id="rId5" Type="http://schemas.openxmlformats.org/officeDocument/2006/relationships/hyperlink" Target="https://www.readworks.org/article/Explorers-of-North-America/3201287c-8093-4ef5-a6aa-d357b83fc7e8%23!articleTab:content/contentSection:1522ffa8-2a5a-430e-9ed0-5265a299e0ae/" TargetMode="External"/><Relationship Id="rId6" Type="http://schemas.openxmlformats.org/officeDocument/2006/relationships/hyperlink" Target="https://www.readworks.org/article/Pollution-and-Conservation/8dce5855-f219-4e23-9831-86314ab55bbf%23!articleTab:content/contentSection:1a513032-2877-49fe-a9f2-d04cc05a671e/" TargetMode="External"/><Relationship Id="rId7" Type="http://schemas.openxmlformats.org/officeDocument/2006/relationships/hyperlink" Target="https://www.readworks.org/article/Protecting-Water-and-Watery-Habitats/116d70e6-0c8c-438a-91bc-431c50e9242f%23!articleTab:content/contentSection:55d03a3c-b40c-47d8-90dc-44ec97ee367f/" TargetMode="External"/><Relationship Id="rId8" Type="http://schemas.openxmlformats.org/officeDocument/2006/relationships/hyperlink" Target="https://www.readworks.org/article/Justice-for-the-Fish/414eb426-b92e-45af-842e-c8270d161598%23!articleTab:conten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
          <p:cNvSpPr txBox="1"/>
          <p:nvPr>
            <p:ph idx="1" type="subTitle"/>
          </p:nvPr>
        </p:nvSpPr>
        <p:spPr>
          <a:xfrm>
            <a:off x="1143000" y="3558778"/>
            <a:ext cx="6858000" cy="1241822"/>
          </a:xfrm>
          <a:prstGeom prst="rect">
            <a:avLst/>
          </a:prstGeom>
          <a:noFill/>
          <a:ln>
            <a:noFill/>
          </a:ln>
        </p:spPr>
        <p:txBody>
          <a:bodyPr anchorCtr="0" anchor="t" bIns="34275" lIns="68550" spcFirstLastPara="1" rIns="68550" wrap="square" tIns="34275">
            <a:normAutofit/>
          </a:bodyPr>
          <a:lstStyle/>
          <a:p>
            <a:pPr indent="0" lvl="0" marL="0" rtl="0" algn="ctr">
              <a:lnSpc>
                <a:spcPct val="90000"/>
              </a:lnSpc>
              <a:spcBef>
                <a:spcPts val="0"/>
              </a:spcBef>
              <a:spcAft>
                <a:spcPts val="0"/>
              </a:spcAft>
              <a:buSzPts val="2400"/>
              <a:buNone/>
            </a:pPr>
            <a:r>
              <a:t/>
            </a:r>
            <a:endParaRPr/>
          </a:p>
        </p:txBody>
      </p:sp>
      <p:pic>
        <p:nvPicPr>
          <p:cNvPr id="89" name="Google Shape;89;p1"/>
          <p:cNvPicPr preferRelativeResize="0"/>
          <p:nvPr/>
        </p:nvPicPr>
        <p:blipFill rotWithShape="1">
          <a:blip r:embed="rId3">
            <a:alphaModFix/>
          </a:blip>
          <a:srcRect b="0" l="0" r="0" t="0"/>
          <a:stretch/>
        </p:blipFill>
        <p:spPr>
          <a:xfrm>
            <a:off x="1143012" y="70250"/>
            <a:ext cx="7118876" cy="5818325"/>
          </a:xfrm>
          <a:prstGeom prst="rect">
            <a:avLst/>
          </a:prstGeom>
          <a:noFill/>
          <a:ln>
            <a:noFill/>
          </a:ln>
        </p:spPr>
      </p:pic>
      <p:pic>
        <p:nvPicPr>
          <p:cNvPr id="90" name="Google Shape;90;p1"/>
          <p:cNvPicPr preferRelativeResize="0"/>
          <p:nvPr/>
        </p:nvPicPr>
        <p:blipFill rotWithShape="1">
          <a:blip r:embed="rId4">
            <a:alphaModFix/>
          </a:blip>
          <a:srcRect b="0" l="0" r="0" t="0"/>
          <a:stretch/>
        </p:blipFill>
        <p:spPr>
          <a:xfrm>
            <a:off x="41075" y="5888575"/>
            <a:ext cx="3019424" cy="919400"/>
          </a:xfrm>
          <a:prstGeom prst="rect">
            <a:avLst/>
          </a:prstGeom>
          <a:noFill/>
          <a:ln>
            <a:noFill/>
          </a:ln>
        </p:spPr>
      </p:pic>
      <p:sp>
        <p:nvSpPr>
          <p:cNvPr id="91" name="Google Shape;91;p1"/>
          <p:cNvSpPr txBox="1"/>
          <p:nvPr/>
        </p:nvSpPr>
        <p:spPr>
          <a:xfrm>
            <a:off x="3008050" y="5944300"/>
            <a:ext cx="3788400" cy="6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Dr. Deborah Kozdras </a:t>
            </a:r>
            <a:r>
              <a:rPr b="0" i="0" lang="en-US" sz="1400" u="sng" cap="none" strike="noStrike">
                <a:solidFill>
                  <a:schemeClr val="hlink"/>
                </a:solidFill>
                <a:latin typeface="Calibri"/>
                <a:ea typeface="Calibri"/>
                <a:cs typeface="Calibri"/>
                <a:sym typeface="Calibri"/>
                <a:hlinkClick r:id="rId5"/>
              </a:rPr>
              <a:t>dkozdras@usf.edu</a:t>
            </a:r>
            <a:r>
              <a:rPr b="0" i="0" lang="en-US" sz="1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Dr. Sherry Moser </a:t>
            </a:r>
            <a:r>
              <a:rPr b="0" i="0" lang="en-US" sz="1400" u="sng" cap="none" strike="noStrike">
                <a:solidFill>
                  <a:schemeClr val="hlink"/>
                </a:solidFill>
                <a:latin typeface="Calibri"/>
                <a:ea typeface="Calibri"/>
                <a:cs typeface="Calibri"/>
                <a:sym typeface="Calibri"/>
                <a:hlinkClick r:id="rId6"/>
              </a:rPr>
              <a:t>smoser@usf.edu</a:t>
            </a:r>
            <a:r>
              <a:rPr b="0" i="0" lang="en-US" sz="1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p:txBody>
      </p:sp>
      <p:pic>
        <p:nvPicPr>
          <p:cNvPr id="92" name="Google Shape;92;p1"/>
          <p:cNvPicPr preferRelativeResize="0"/>
          <p:nvPr/>
        </p:nvPicPr>
        <p:blipFill rotWithShape="1">
          <a:blip r:embed="rId7">
            <a:alphaModFix/>
          </a:blip>
          <a:srcRect b="0" l="0" r="0" t="0"/>
          <a:stretch/>
        </p:blipFill>
        <p:spPr>
          <a:xfrm>
            <a:off x="6245700" y="6160975"/>
            <a:ext cx="2675650" cy="374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2"/>
          <p:cNvSpPr txBox="1"/>
          <p:nvPr>
            <p:ph type="title"/>
          </p:nvPr>
        </p:nvSpPr>
        <p:spPr>
          <a:xfrm>
            <a:off x="545200" y="196669"/>
            <a:ext cx="7886700" cy="994200"/>
          </a:xfrm>
          <a:prstGeom prst="rect">
            <a:avLst/>
          </a:prstGeom>
          <a:noFill/>
          <a:ln>
            <a:noFill/>
          </a:ln>
        </p:spPr>
        <p:txBody>
          <a:bodyPr anchorCtr="0" anchor="ctr" bIns="34275" lIns="68550" spcFirstLastPara="1" rIns="68550" wrap="square" tIns="34275">
            <a:noAutofit/>
          </a:bodyPr>
          <a:lstStyle/>
          <a:p>
            <a:pPr indent="0" lvl="0" marL="0" rtl="0" algn="l">
              <a:lnSpc>
                <a:spcPct val="90000"/>
              </a:lnSpc>
              <a:spcBef>
                <a:spcPts val="0"/>
              </a:spcBef>
              <a:spcAft>
                <a:spcPts val="0"/>
              </a:spcAft>
              <a:buClr>
                <a:schemeClr val="dk1"/>
              </a:buClr>
              <a:buSzPts val="1800"/>
              <a:buNone/>
            </a:pPr>
            <a:r>
              <a:rPr lang="en-US"/>
              <a:t>Giving Time, Talent, Treasures</a:t>
            </a:r>
            <a:endParaRPr/>
          </a:p>
        </p:txBody>
      </p:sp>
      <p:sp>
        <p:nvSpPr>
          <p:cNvPr id="99" name="Google Shape;99;p2"/>
          <p:cNvSpPr txBox="1"/>
          <p:nvPr>
            <p:ph idx="1" type="body"/>
          </p:nvPr>
        </p:nvSpPr>
        <p:spPr>
          <a:xfrm>
            <a:off x="2747775" y="5990475"/>
            <a:ext cx="2759100" cy="3263400"/>
          </a:xfrm>
          <a:prstGeom prst="rect">
            <a:avLst/>
          </a:prstGeom>
          <a:noFill/>
          <a:ln>
            <a:noFill/>
          </a:ln>
        </p:spPr>
        <p:txBody>
          <a:bodyPr anchorCtr="0" anchor="t" bIns="34275" lIns="68550" spcFirstLastPara="1" rIns="68550" wrap="square" tIns="34275">
            <a:noAutofit/>
          </a:bodyPr>
          <a:lstStyle/>
          <a:p>
            <a:pPr indent="0" lvl="0" marL="0" rtl="0" algn="l">
              <a:lnSpc>
                <a:spcPct val="90000"/>
              </a:lnSpc>
              <a:spcBef>
                <a:spcPts val="750"/>
              </a:spcBef>
              <a:spcAft>
                <a:spcPts val="0"/>
              </a:spcAft>
              <a:buSzPts val="1800"/>
              <a:buNone/>
            </a:pPr>
            <a:r>
              <a:rPr lang="en-US" sz="1400" u="sng">
                <a:solidFill>
                  <a:schemeClr val="hlink"/>
                </a:solidFill>
                <a:latin typeface="Arial"/>
                <a:ea typeface="Arial"/>
                <a:cs typeface="Arial"/>
                <a:sym typeface="Arial"/>
                <a:hlinkClick r:id="rId3"/>
              </a:rPr>
              <a:t>https://vimeo.com/11807303</a:t>
            </a:r>
            <a:endParaRPr sz="1400"/>
          </a:p>
        </p:txBody>
      </p:sp>
      <p:pic>
        <p:nvPicPr>
          <p:cNvPr id="100" name="Google Shape;100;p2"/>
          <p:cNvPicPr preferRelativeResize="0"/>
          <p:nvPr/>
        </p:nvPicPr>
        <p:blipFill rotWithShape="1">
          <a:blip r:embed="rId4">
            <a:alphaModFix/>
          </a:blip>
          <a:srcRect b="0" l="1210" r="0" t="4309"/>
          <a:stretch/>
        </p:blipFill>
        <p:spPr>
          <a:xfrm>
            <a:off x="1470364" y="1048775"/>
            <a:ext cx="6111011" cy="47604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Google Shape;106;p3"/>
          <p:cNvSpPr txBox="1"/>
          <p:nvPr>
            <p:ph type="title"/>
          </p:nvPr>
        </p:nvSpPr>
        <p:spPr>
          <a:xfrm>
            <a:off x="545225" y="163294"/>
            <a:ext cx="7886700" cy="994200"/>
          </a:xfrm>
          <a:prstGeom prst="rect">
            <a:avLst/>
          </a:prstGeom>
          <a:noFill/>
          <a:ln>
            <a:noFill/>
          </a:ln>
        </p:spPr>
        <p:txBody>
          <a:bodyPr anchorCtr="0" anchor="ctr" bIns="34275" lIns="68550" spcFirstLastPara="1" rIns="68550" wrap="square" tIns="34275">
            <a:noAutofit/>
          </a:bodyPr>
          <a:lstStyle/>
          <a:p>
            <a:pPr indent="0" lvl="0" marL="0" rtl="0" algn="l">
              <a:lnSpc>
                <a:spcPct val="90000"/>
              </a:lnSpc>
              <a:spcBef>
                <a:spcPts val="0"/>
              </a:spcBef>
              <a:spcAft>
                <a:spcPts val="0"/>
              </a:spcAft>
              <a:buClr>
                <a:schemeClr val="dk1"/>
              </a:buClr>
              <a:buSzPts val="1800"/>
              <a:buNone/>
            </a:pPr>
            <a:r>
              <a:rPr lang="en-US" sz="3600"/>
              <a:t>Financial Literacy Standards and Activities</a:t>
            </a:r>
            <a:endParaRPr sz="3600"/>
          </a:p>
        </p:txBody>
      </p:sp>
      <p:sp>
        <p:nvSpPr>
          <p:cNvPr id="107" name="Google Shape;107;p3"/>
          <p:cNvSpPr txBox="1"/>
          <p:nvPr>
            <p:ph idx="1" type="body"/>
          </p:nvPr>
        </p:nvSpPr>
        <p:spPr>
          <a:xfrm>
            <a:off x="762163" y="6292124"/>
            <a:ext cx="7886700" cy="1134300"/>
          </a:xfrm>
          <a:prstGeom prst="rect">
            <a:avLst/>
          </a:prstGeom>
          <a:noFill/>
          <a:ln>
            <a:noFill/>
          </a:ln>
        </p:spPr>
        <p:txBody>
          <a:bodyPr anchorCtr="0" anchor="t" bIns="34275" lIns="68550" spcFirstLastPara="1" rIns="68550" wrap="square" tIns="34275">
            <a:noAutofit/>
          </a:bodyPr>
          <a:lstStyle/>
          <a:p>
            <a:pPr indent="0" lvl="0" marL="0" rtl="0" algn="l">
              <a:lnSpc>
                <a:spcPct val="115000"/>
              </a:lnSpc>
              <a:spcBef>
                <a:spcPts val="0"/>
              </a:spcBef>
              <a:spcAft>
                <a:spcPts val="0"/>
              </a:spcAft>
              <a:buClr>
                <a:schemeClr val="dk1"/>
              </a:buClr>
              <a:buSzPts val="1100"/>
              <a:buFont typeface="Arial"/>
              <a:buNone/>
            </a:pPr>
            <a:r>
              <a:t/>
            </a:r>
            <a:endParaRPr sz="1100">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100" u="sng">
                <a:solidFill>
                  <a:srgbClr val="1155CC"/>
                </a:solidFill>
                <a:latin typeface="Arial"/>
                <a:ea typeface="Arial"/>
                <a:cs typeface="Arial"/>
                <a:sym typeface="Arial"/>
                <a:hlinkClick r:id="rId3"/>
              </a:rPr>
              <a:t>https://sunnymoney.weebly.com/disney/what-does-beauty-and-the-beast-teach-about-charity</a:t>
            </a:r>
            <a:endParaRPr/>
          </a:p>
        </p:txBody>
      </p:sp>
      <p:pic>
        <p:nvPicPr>
          <p:cNvPr id="108" name="Google Shape;108;p3">
            <a:hlinkClick r:id="rId4"/>
          </p:cNvPr>
          <p:cNvPicPr preferRelativeResize="0"/>
          <p:nvPr/>
        </p:nvPicPr>
        <p:blipFill>
          <a:blip r:embed="rId5">
            <a:alphaModFix/>
          </a:blip>
          <a:stretch>
            <a:fillRect/>
          </a:stretch>
        </p:blipFill>
        <p:spPr>
          <a:xfrm>
            <a:off x="1158864" y="957275"/>
            <a:ext cx="6826276" cy="511971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4"/>
          <p:cNvSpPr txBox="1"/>
          <p:nvPr>
            <p:ph type="title"/>
          </p:nvPr>
        </p:nvSpPr>
        <p:spPr>
          <a:xfrm>
            <a:off x="546500" y="83922"/>
            <a:ext cx="7886700" cy="552600"/>
          </a:xfrm>
          <a:prstGeom prst="rect">
            <a:avLst/>
          </a:prstGeom>
          <a:noFill/>
          <a:ln>
            <a:noFill/>
          </a:ln>
        </p:spPr>
        <p:txBody>
          <a:bodyPr anchorCtr="0" anchor="ctr" bIns="34275" lIns="68550" spcFirstLastPara="1" rIns="68550" wrap="square" tIns="34275">
            <a:noAutofit/>
          </a:bodyPr>
          <a:lstStyle/>
          <a:p>
            <a:pPr indent="0" lvl="0" marL="0" rtl="0" algn="l">
              <a:lnSpc>
                <a:spcPct val="90000"/>
              </a:lnSpc>
              <a:spcBef>
                <a:spcPts val="0"/>
              </a:spcBef>
              <a:spcAft>
                <a:spcPts val="0"/>
              </a:spcAft>
              <a:buClr>
                <a:schemeClr val="dk1"/>
              </a:buClr>
              <a:buSzPts val="1800"/>
              <a:buNone/>
            </a:pPr>
            <a:r>
              <a:rPr lang="en-US" sz="3600"/>
              <a:t>From CSI to ESI: Who killed the river?</a:t>
            </a:r>
            <a:endParaRPr sz="3600"/>
          </a:p>
        </p:txBody>
      </p:sp>
      <p:pic>
        <p:nvPicPr>
          <p:cNvPr id="115" name="Google Shape;115;p4"/>
          <p:cNvPicPr preferRelativeResize="0"/>
          <p:nvPr/>
        </p:nvPicPr>
        <p:blipFill rotWithShape="1">
          <a:blip r:embed="rId3">
            <a:alphaModFix/>
          </a:blip>
          <a:srcRect b="0" l="0" r="0" t="0"/>
          <a:stretch/>
        </p:blipFill>
        <p:spPr>
          <a:xfrm>
            <a:off x="905825" y="593850"/>
            <a:ext cx="7063350" cy="5276850"/>
          </a:xfrm>
          <a:prstGeom prst="rect">
            <a:avLst/>
          </a:prstGeom>
          <a:noFill/>
          <a:ln>
            <a:noFill/>
          </a:ln>
        </p:spPr>
      </p:pic>
      <p:pic>
        <p:nvPicPr>
          <p:cNvPr id="116" name="Google Shape;116;p4"/>
          <p:cNvPicPr preferRelativeResize="0"/>
          <p:nvPr/>
        </p:nvPicPr>
        <p:blipFill rotWithShape="1">
          <a:blip r:embed="rId4">
            <a:alphaModFix/>
          </a:blip>
          <a:srcRect b="0" l="-1461" r="20292" t="82419"/>
          <a:stretch/>
        </p:blipFill>
        <p:spPr>
          <a:xfrm>
            <a:off x="546501" y="4404400"/>
            <a:ext cx="7422675" cy="552600"/>
          </a:xfrm>
          <a:prstGeom prst="rect">
            <a:avLst/>
          </a:prstGeom>
          <a:noFill/>
          <a:ln>
            <a:noFill/>
          </a:ln>
        </p:spPr>
      </p:pic>
      <p:graphicFrame>
        <p:nvGraphicFramePr>
          <p:cNvPr id="117" name="Google Shape;117;p4"/>
          <p:cNvGraphicFramePr/>
          <p:nvPr/>
        </p:nvGraphicFramePr>
        <p:xfrm>
          <a:off x="682250" y="5911775"/>
          <a:ext cx="3000000" cy="3000000"/>
        </p:xfrm>
        <a:graphic>
          <a:graphicData uri="http://schemas.openxmlformats.org/drawingml/2006/table">
            <a:tbl>
              <a:tblPr>
                <a:noFill/>
                <a:tableStyleId>{E47E2695-70DD-47ED-83F2-398F961955DB}</a:tableStyleId>
              </a:tblPr>
              <a:tblGrid>
                <a:gridCol w="2413000"/>
                <a:gridCol w="2413000"/>
                <a:gridCol w="2789200"/>
              </a:tblGrid>
              <a:tr h="4540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What do you see?</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What do you think?</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What questions do you have?</a:t>
                      </a:r>
                      <a:endParaRPr sz="1400" u="none" cap="none" strike="noStrike"/>
                    </a:p>
                  </a:txBody>
                  <a:tcPr marT="91425" marB="91425" marR="91425" marL="91425"/>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5"/>
          <p:cNvSpPr txBox="1"/>
          <p:nvPr>
            <p:ph type="title"/>
          </p:nvPr>
        </p:nvSpPr>
        <p:spPr>
          <a:xfrm>
            <a:off x="284125" y="365125"/>
            <a:ext cx="44070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800"/>
              <a:buNone/>
            </a:pPr>
            <a:r>
              <a:rPr lang="en-US" sz="3600"/>
              <a:t>Step 1 </a:t>
            </a:r>
            <a:endParaRPr sz="3600"/>
          </a:p>
          <a:p>
            <a:pPr indent="0" lvl="0" marL="0" rtl="0" algn="l">
              <a:lnSpc>
                <a:spcPct val="90000"/>
              </a:lnSpc>
              <a:spcBef>
                <a:spcPts val="0"/>
              </a:spcBef>
              <a:spcAft>
                <a:spcPts val="0"/>
              </a:spcAft>
              <a:buSzPts val="1800"/>
              <a:buNone/>
            </a:pPr>
            <a:r>
              <a:rPr lang="en-US" sz="3600"/>
              <a:t>Becoming a Detective</a:t>
            </a:r>
            <a:endParaRPr sz="3600"/>
          </a:p>
        </p:txBody>
      </p:sp>
      <p:sp>
        <p:nvSpPr>
          <p:cNvPr id="124" name="Google Shape;124;p5"/>
          <p:cNvSpPr txBox="1"/>
          <p:nvPr>
            <p:ph idx="1" type="body"/>
          </p:nvPr>
        </p:nvSpPr>
        <p:spPr>
          <a:xfrm>
            <a:off x="628650" y="1825625"/>
            <a:ext cx="4201800" cy="4351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600"/>
              </a:spcBef>
              <a:spcAft>
                <a:spcPts val="0"/>
              </a:spcAft>
              <a:buClr>
                <a:schemeClr val="dk1"/>
              </a:buClr>
              <a:buSzPts val="1100"/>
              <a:buFont typeface="Arial"/>
              <a:buNone/>
            </a:pPr>
            <a:r>
              <a:rPr lang="en-US" sz="2300">
                <a:latin typeface="Arial"/>
                <a:ea typeface="Arial"/>
                <a:cs typeface="Arial"/>
                <a:sym typeface="Arial"/>
              </a:rPr>
              <a:t>•</a:t>
            </a:r>
            <a:r>
              <a:rPr lang="en-US" sz="2300"/>
              <a:t>As a detective, your job will be to explore the following documents to determine who or what killed the Nashua River.</a:t>
            </a:r>
            <a:endParaRPr sz="2300"/>
          </a:p>
          <a:p>
            <a:pPr indent="0" lvl="0" marL="0" rtl="0" algn="l">
              <a:lnSpc>
                <a:spcPct val="115000"/>
              </a:lnSpc>
              <a:spcBef>
                <a:spcPts val="600"/>
              </a:spcBef>
              <a:spcAft>
                <a:spcPts val="0"/>
              </a:spcAft>
              <a:buClr>
                <a:schemeClr val="dk1"/>
              </a:buClr>
              <a:buSzPts val="1100"/>
              <a:buFont typeface="Arial"/>
              <a:buNone/>
            </a:pPr>
            <a:r>
              <a:rPr lang="en-US" sz="2300">
                <a:latin typeface="Arial"/>
                <a:ea typeface="Arial"/>
                <a:cs typeface="Arial"/>
                <a:sym typeface="Arial"/>
              </a:rPr>
              <a:t>•</a:t>
            </a:r>
            <a:r>
              <a:rPr lang="en-US" sz="2300"/>
              <a:t>The Nashua River is located in northern Massachusetts. </a:t>
            </a:r>
            <a:endParaRPr sz="2300"/>
          </a:p>
          <a:p>
            <a:pPr indent="0" lvl="0" marL="0" rtl="0" algn="l">
              <a:lnSpc>
                <a:spcPct val="90000"/>
              </a:lnSpc>
              <a:spcBef>
                <a:spcPts val="750"/>
              </a:spcBef>
              <a:spcAft>
                <a:spcPts val="0"/>
              </a:spcAft>
              <a:buSzPts val="1800"/>
              <a:buNone/>
            </a:pPr>
            <a:r>
              <a:t/>
            </a:r>
            <a:endParaRPr/>
          </a:p>
        </p:txBody>
      </p:sp>
      <p:pic>
        <p:nvPicPr>
          <p:cNvPr id="125" name="Google Shape;125;p5"/>
          <p:cNvPicPr preferRelativeResize="0"/>
          <p:nvPr/>
        </p:nvPicPr>
        <p:blipFill rotWithShape="1">
          <a:blip r:embed="rId3">
            <a:alphaModFix/>
          </a:blip>
          <a:srcRect b="0" l="0" r="0" t="0"/>
          <a:stretch/>
        </p:blipFill>
        <p:spPr>
          <a:xfrm>
            <a:off x="4288251" y="-12"/>
            <a:ext cx="5251600" cy="5896524"/>
          </a:xfrm>
          <a:prstGeom prst="rect">
            <a:avLst/>
          </a:prstGeom>
          <a:noFill/>
          <a:ln>
            <a:noFill/>
          </a:ln>
        </p:spPr>
      </p:pic>
      <p:sp>
        <p:nvSpPr>
          <p:cNvPr id="126" name="Google Shape;126;p5"/>
          <p:cNvSpPr txBox="1"/>
          <p:nvPr/>
        </p:nvSpPr>
        <p:spPr>
          <a:xfrm>
            <a:off x="159000" y="5777225"/>
            <a:ext cx="88260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1800" u="none" cap="none" strike="noStrike">
                <a:solidFill>
                  <a:schemeClr val="dk1"/>
                </a:solidFill>
                <a:latin typeface="Calibri"/>
                <a:ea typeface="Calibri"/>
                <a:cs typeface="Calibri"/>
                <a:sym typeface="Calibri"/>
              </a:rPr>
              <a:t>In the 1960's, the Nashua River's pollution could be smelled long before reaching the river's banks.</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chemeClr val="dk1"/>
              </a:buClr>
              <a:buSzPts val="1100"/>
              <a:buFont typeface="Arial"/>
              <a:buNone/>
            </a:pPr>
            <a:r>
              <a:rPr b="0" i="0" lang="en-US" sz="1800" u="none" cap="none" strike="noStrike">
                <a:solidFill>
                  <a:schemeClr val="dk1"/>
                </a:solidFill>
                <a:latin typeface="Calibri"/>
                <a:ea typeface="Calibri"/>
                <a:cs typeface="Calibri"/>
                <a:sym typeface="Calibri"/>
              </a:rPr>
              <a:t>(NRWA Archives)</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pic>
        <p:nvPicPr>
          <p:cNvPr descr="mage" id="132" name="Google Shape;132;p6"/>
          <p:cNvPicPr preferRelativeResize="0"/>
          <p:nvPr/>
        </p:nvPicPr>
        <p:blipFill rotWithShape="1">
          <a:blip r:embed="rId3">
            <a:alphaModFix/>
          </a:blip>
          <a:srcRect b="-4301" l="7428" r="-521" t="1134"/>
          <a:stretch/>
        </p:blipFill>
        <p:spPr>
          <a:xfrm rot="-5400000">
            <a:off x="1729288" y="-1059962"/>
            <a:ext cx="5863399" cy="8172125"/>
          </a:xfrm>
          <a:prstGeom prst="rect">
            <a:avLst/>
          </a:prstGeom>
          <a:noFill/>
          <a:ln>
            <a:noFill/>
          </a:ln>
        </p:spPr>
      </p:pic>
      <p:sp>
        <p:nvSpPr>
          <p:cNvPr id="133" name="Google Shape;133;p6"/>
          <p:cNvSpPr txBox="1"/>
          <p:nvPr/>
        </p:nvSpPr>
        <p:spPr>
          <a:xfrm>
            <a:off x="264137" y="5957800"/>
            <a:ext cx="8383200" cy="293160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Nashua River</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US" sz="1200" u="sng" cap="none" strike="noStrike">
                <a:solidFill>
                  <a:schemeClr val="dk1"/>
                </a:solidFill>
                <a:latin typeface="Calibri"/>
                <a:ea typeface="Calibri"/>
                <a:cs typeface="Calibri"/>
                <a:sym typeface="Calibri"/>
                <a:hlinkClick r:id="rId4"/>
              </a:rPr>
              <a:t>https://earth.google.com/web/@42.71564655,-71.51303715,65.69118264a,34181.23914254d,35y,0h,0t,0r/data=ChMaEQoJL20vMDQ1cjNyGAIgASgC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7"/>
          <p:cNvSpPr txBox="1"/>
          <p:nvPr/>
        </p:nvSpPr>
        <p:spPr>
          <a:xfrm>
            <a:off x="556575" y="5418425"/>
            <a:ext cx="8105700" cy="103860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The Nashaway were a tribe of Algonquian Indians inhabiting the upstream portions of the Nashua River valley in what is now the northern half of Worcester County, Massachusetts near Mount Wachusett.</a:t>
            </a:r>
            <a:endParaRPr b="0" i="0" sz="1050" u="none" cap="none" strike="noStrike">
              <a:solidFill>
                <a:srgbClr val="000000"/>
              </a:solidFill>
              <a:latin typeface="Arial"/>
              <a:ea typeface="Arial"/>
              <a:cs typeface="Arial"/>
              <a:sym typeface="Arial"/>
            </a:endParaRPr>
          </a:p>
        </p:txBody>
      </p:sp>
      <p:pic>
        <p:nvPicPr>
          <p:cNvPr descr="mage" id="139" name="Google Shape;139;p7"/>
          <p:cNvPicPr preferRelativeResize="0"/>
          <p:nvPr/>
        </p:nvPicPr>
        <p:blipFill rotWithShape="1">
          <a:blip r:embed="rId3">
            <a:alphaModFix/>
          </a:blip>
          <a:srcRect b="0" l="0" r="0" t="0"/>
          <a:stretch/>
        </p:blipFill>
        <p:spPr>
          <a:xfrm rot="-5400000">
            <a:off x="2348163" y="-794313"/>
            <a:ext cx="4447676" cy="7906976"/>
          </a:xfrm>
          <a:prstGeom prst="rect">
            <a:avLst/>
          </a:prstGeom>
          <a:noFill/>
          <a:ln>
            <a:noFill/>
          </a:ln>
        </p:spPr>
      </p:pic>
      <p:sp>
        <p:nvSpPr>
          <p:cNvPr id="140" name="Google Shape;140;p7"/>
          <p:cNvSpPr txBox="1"/>
          <p:nvPr/>
        </p:nvSpPr>
        <p:spPr>
          <a:xfrm>
            <a:off x="357800" y="78225"/>
            <a:ext cx="85080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000"/>
              <a:buFont typeface="Arial"/>
              <a:buNone/>
            </a:pPr>
            <a:r>
              <a:rPr b="0" i="0" lang="en-US" sz="3000" u="none" cap="none" strike="noStrike">
                <a:solidFill>
                  <a:srgbClr val="000000"/>
                </a:solidFill>
                <a:latin typeface="Calibri"/>
                <a:ea typeface="Calibri"/>
                <a:cs typeface="Calibri"/>
                <a:sym typeface="Calibri"/>
              </a:rPr>
              <a:t>Step 2: Investigating the Evidence: </a:t>
            </a:r>
            <a:endParaRPr b="0" i="0" sz="3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pic>
        <p:nvPicPr>
          <p:cNvPr descr="mage result for native american regions of north america" id="145" name="Google Shape;145;p8"/>
          <p:cNvPicPr preferRelativeResize="0"/>
          <p:nvPr/>
        </p:nvPicPr>
        <p:blipFill rotWithShape="1">
          <a:blip r:embed="rId3">
            <a:alphaModFix/>
          </a:blip>
          <a:srcRect b="0" l="0" r="0" t="0"/>
          <a:stretch/>
        </p:blipFill>
        <p:spPr>
          <a:xfrm>
            <a:off x="922112" y="783238"/>
            <a:ext cx="7299776" cy="5291527"/>
          </a:xfrm>
          <a:prstGeom prst="rect">
            <a:avLst/>
          </a:prstGeom>
          <a:noFill/>
          <a:ln>
            <a:noFill/>
          </a:ln>
        </p:spPr>
      </p:pic>
      <p:sp>
        <p:nvSpPr>
          <p:cNvPr id="146" name="Google Shape;146;p8"/>
          <p:cNvSpPr/>
          <p:nvPr/>
        </p:nvSpPr>
        <p:spPr>
          <a:xfrm>
            <a:off x="266924" y="6170750"/>
            <a:ext cx="8110500" cy="145410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Calibri"/>
                <a:ea typeface="Calibri"/>
                <a:cs typeface="Calibri"/>
                <a:sym typeface="Calibri"/>
                <a:hlinkClick r:id="rId4"/>
              </a:rPr>
              <a:t>https://www.history.com/topics/native-american-history/native-american-cultures</a:t>
            </a:r>
            <a:endParaRPr b="0" i="0" sz="1800" u="none" cap="none" strike="noStrike">
              <a:solidFill>
                <a:schemeClr val="dk1"/>
              </a:solidFill>
              <a:latin typeface="Calibri"/>
              <a:ea typeface="Calibri"/>
              <a:cs typeface="Calibri"/>
              <a:sym typeface="Calibri"/>
            </a:endParaRPr>
          </a:p>
        </p:txBody>
      </p:sp>
      <p:sp>
        <p:nvSpPr>
          <p:cNvPr id="147" name="Google Shape;147;p8"/>
          <p:cNvSpPr txBox="1"/>
          <p:nvPr/>
        </p:nvSpPr>
        <p:spPr>
          <a:xfrm>
            <a:off x="864513" y="91725"/>
            <a:ext cx="7347000" cy="329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Extra Activity: Investigate Native American Tribes</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1" name="Shape 151"/>
        <p:cNvGrpSpPr/>
        <p:nvPr/>
      </p:nvGrpSpPr>
      <p:grpSpPr>
        <a:xfrm>
          <a:off x="0" y="0"/>
          <a:ext cx="0" cy="0"/>
          <a:chOff x="0" y="0"/>
          <a:chExt cx="0" cy="0"/>
        </a:xfrm>
      </p:grpSpPr>
      <p:pic>
        <p:nvPicPr>
          <p:cNvPr id="152" name="Google Shape;152;p9"/>
          <p:cNvPicPr preferRelativeResize="0"/>
          <p:nvPr/>
        </p:nvPicPr>
        <p:blipFill rotWithShape="1">
          <a:blip r:embed="rId3">
            <a:alphaModFix/>
          </a:blip>
          <a:srcRect b="0" l="0" r="0" t="0"/>
          <a:stretch/>
        </p:blipFill>
        <p:spPr>
          <a:xfrm>
            <a:off x="461809" y="1200150"/>
            <a:ext cx="8175216" cy="4433207"/>
          </a:xfrm>
          <a:prstGeom prst="rect">
            <a:avLst/>
          </a:prstGeom>
          <a:noFill/>
          <a:ln>
            <a:noFill/>
          </a:ln>
        </p:spPr>
      </p:pic>
      <p:sp>
        <p:nvSpPr>
          <p:cNvPr id="153" name="Google Shape;153;p9"/>
          <p:cNvSpPr txBox="1"/>
          <p:nvPr/>
        </p:nvSpPr>
        <p:spPr>
          <a:xfrm>
            <a:off x="0" y="0"/>
            <a:ext cx="8388600" cy="726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Extra Activity: Investigate Native American Tribes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10"/>
          <p:cNvSpPr txBox="1"/>
          <p:nvPr/>
        </p:nvSpPr>
        <p:spPr>
          <a:xfrm>
            <a:off x="0" y="4849588"/>
            <a:ext cx="9144000" cy="1038716"/>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The fur trade in North America began during the 1500s when Europeans explored the eastern coast. Native Americans traded furs, deer hides, and meat for iron tools, wool blankets, colorful cloth, and guns. </a:t>
            </a:r>
            <a:endParaRPr b="0" i="0" sz="1050" u="none" cap="none" strike="noStrike">
              <a:solidFill>
                <a:srgbClr val="000000"/>
              </a:solidFill>
              <a:latin typeface="Arial"/>
              <a:ea typeface="Arial"/>
              <a:cs typeface="Arial"/>
              <a:sym typeface="Arial"/>
            </a:endParaRPr>
          </a:p>
        </p:txBody>
      </p:sp>
      <p:pic>
        <p:nvPicPr>
          <p:cNvPr id="159" name="Google Shape;159;p10"/>
          <p:cNvPicPr preferRelativeResize="0"/>
          <p:nvPr/>
        </p:nvPicPr>
        <p:blipFill rotWithShape="1">
          <a:blip r:embed="rId3">
            <a:alphaModFix/>
          </a:blip>
          <a:srcRect b="0" l="0" r="0" t="0"/>
          <a:stretch/>
        </p:blipFill>
        <p:spPr>
          <a:xfrm>
            <a:off x="845003" y="857250"/>
            <a:ext cx="7123340" cy="400687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1"/>
          <p:cNvSpPr txBox="1"/>
          <p:nvPr>
            <p:ph type="title"/>
          </p:nvPr>
        </p:nvSpPr>
        <p:spPr>
          <a:xfrm>
            <a:off x="628650" y="124995"/>
            <a:ext cx="7886700" cy="7671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chemeClr val="dk1"/>
              </a:buClr>
              <a:buSzPts val="1100"/>
              <a:buFont typeface="Arial"/>
              <a:buNone/>
            </a:pPr>
            <a:r>
              <a:rPr lang="en-US" sz="2400"/>
              <a:t>Extra Activity: Investigate Early Colonial Trade</a:t>
            </a:r>
            <a:endParaRPr/>
          </a:p>
        </p:txBody>
      </p:sp>
      <p:sp>
        <p:nvSpPr>
          <p:cNvPr id="165" name="Google Shape;165;p11"/>
          <p:cNvSpPr/>
          <p:nvPr/>
        </p:nvSpPr>
        <p:spPr>
          <a:xfrm>
            <a:off x="117900" y="6189822"/>
            <a:ext cx="8743800" cy="48480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https://www.southamptonschools.org/site/handlers/filedownload.ashx?moduleinstanceid=1227&amp;dataid=23681&amp;FileName=Columbian%20Exchange.pdf</a:t>
            </a:r>
            <a:endParaRPr b="0" i="0" sz="1350" u="none" cap="none" strike="noStrike">
              <a:solidFill>
                <a:schemeClr val="dk1"/>
              </a:solidFill>
              <a:latin typeface="Calibri"/>
              <a:ea typeface="Calibri"/>
              <a:cs typeface="Calibri"/>
              <a:sym typeface="Calibri"/>
            </a:endParaRPr>
          </a:p>
        </p:txBody>
      </p:sp>
      <p:pic>
        <p:nvPicPr>
          <p:cNvPr descr="mage result for columbian exchange" id="166" name="Google Shape;166;p11"/>
          <p:cNvPicPr preferRelativeResize="0"/>
          <p:nvPr/>
        </p:nvPicPr>
        <p:blipFill rotWithShape="1">
          <a:blip r:embed="rId4">
            <a:alphaModFix/>
          </a:blip>
          <a:srcRect b="0" l="0" r="0" t="0"/>
          <a:stretch/>
        </p:blipFill>
        <p:spPr>
          <a:xfrm>
            <a:off x="907525" y="955950"/>
            <a:ext cx="6961944" cy="51510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pic>
        <p:nvPicPr>
          <p:cNvPr descr="https://cdn.kastatic.org/ka-perseus-images/95096469dbdf253146c2bacdb7dc353fb1116584.jpg" id="171" name="Google Shape;171;p12"/>
          <p:cNvPicPr preferRelativeResize="0"/>
          <p:nvPr/>
        </p:nvPicPr>
        <p:blipFill rotWithShape="1">
          <a:blip r:embed="rId3">
            <a:alphaModFix/>
          </a:blip>
          <a:srcRect b="0" l="0" r="0" t="0"/>
          <a:stretch/>
        </p:blipFill>
        <p:spPr>
          <a:xfrm>
            <a:off x="1469724" y="1128223"/>
            <a:ext cx="6003339" cy="4232350"/>
          </a:xfrm>
          <a:prstGeom prst="rect">
            <a:avLst/>
          </a:prstGeom>
          <a:noFill/>
          <a:ln>
            <a:noFill/>
          </a:ln>
        </p:spPr>
      </p:pic>
      <p:sp>
        <p:nvSpPr>
          <p:cNvPr id="172" name="Google Shape;172;p12"/>
          <p:cNvSpPr/>
          <p:nvPr/>
        </p:nvSpPr>
        <p:spPr>
          <a:xfrm>
            <a:off x="722539" y="5360587"/>
            <a:ext cx="7898948"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4"/>
              </a:rPr>
              <a:t>https://www.khanacademy.org/humanities/us-history/precontact-and-early-colonial-era/old-and-new-worlds-collide/a/environmental-and-health-effects-of-contact</a:t>
            </a:r>
            <a:endParaRPr b="0" i="0" sz="1350" u="none" cap="none" strike="noStrike">
              <a:solidFill>
                <a:schemeClr val="dk1"/>
              </a:solidFill>
              <a:latin typeface="Calibri"/>
              <a:ea typeface="Calibri"/>
              <a:cs typeface="Calibri"/>
              <a:sym typeface="Calibri"/>
            </a:endParaRPr>
          </a:p>
        </p:txBody>
      </p:sp>
      <p:sp>
        <p:nvSpPr>
          <p:cNvPr id="173" name="Google Shape;173;p12"/>
          <p:cNvSpPr txBox="1"/>
          <p:nvPr>
            <p:ph type="title"/>
          </p:nvPr>
        </p:nvSpPr>
        <p:spPr>
          <a:xfrm>
            <a:off x="628638" y="184645"/>
            <a:ext cx="7886700" cy="767100"/>
          </a:xfrm>
          <a:prstGeom prst="rect">
            <a:avLst/>
          </a:prstGeom>
          <a:noFill/>
          <a:ln>
            <a:noFill/>
          </a:ln>
        </p:spPr>
        <p:txBody>
          <a:bodyPr anchorCtr="0" anchor="ctr" bIns="34275" lIns="68550" spcFirstLastPara="1" rIns="68550" wrap="square" tIns="34275">
            <a:noAutofit/>
          </a:bodyPr>
          <a:lstStyle/>
          <a:p>
            <a:pPr indent="0" lvl="0" marL="0" rtl="0" algn="l">
              <a:lnSpc>
                <a:spcPct val="100000"/>
              </a:lnSpc>
              <a:spcBef>
                <a:spcPts val="0"/>
              </a:spcBef>
              <a:spcAft>
                <a:spcPts val="0"/>
              </a:spcAft>
              <a:buSzPts val="1800"/>
              <a:buNone/>
            </a:pPr>
            <a:r>
              <a:rPr lang="en-US" sz="2400"/>
              <a:t>Extra Activity: Investigate Early Colonial Trade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7" name="Shape 177"/>
        <p:cNvGrpSpPr/>
        <p:nvPr/>
      </p:nvGrpSpPr>
      <p:grpSpPr>
        <a:xfrm>
          <a:off x="0" y="0"/>
          <a:ext cx="0" cy="0"/>
          <a:chOff x="0" y="0"/>
          <a:chExt cx="0" cy="0"/>
        </a:xfrm>
      </p:grpSpPr>
      <p:sp>
        <p:nvSpPr>
          <p:cNvPr id="178" name="Google Shape;178;p13"/>
          <p:cNvSpPr/>
          <p:nvPr/>
        </p:nvSpPr>
        <p:spPr>
          <a:xfrm>
            <a:off x="2978155" y="5458118"/>
            <a:ext cx="2967254"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https://sunnymoney.weebly.com/5.html</a:t>
            </a:r>
            <a:endParaRPr b="0" i="0" sz="1350" u="none" cap="none" strike="noStrike">
              <a:solidFill>
                <a:schemeClr val="dk1"/>
              </a:solidFill>
              <a:latin typeface="Calibri"/>
              <a:ea typeface="Calibri"/>
              <a:cs typeface="Calibri"/>
              <a:sym typeface="Calibri"/>
            </a:endParaRPr>
          </a:p>
        </p:txBody>
      </p:sp>
      <p:pic>
        <p:nvPicPr>
          <p:cNvPr descr="https://image.slidesharecdn.com/tradeandeconomicgrowth-180418185850/95/trade-and-economic-growth-1-638.jpg?cb=1524077952" id="179" name="Google Shape;179;p13"/>
          <p:cNvPicPr preferRelativeResize="0"/>
          <p:nvPr/>
        </p:nvPicPr>
        <p:blipFill rotWithShape="1">
          <a:blip r:embed="rId4">
            <a:alphaModFix/>
          </a:blip>
          <a:srcRect b="0" l="0" r="0" t="0"/>
          <a:stretch/>
        </p:blipFill>
        <p:spPr>
          <a:xfrm>
            <a:off x="1690007" y="1273629"/>
            <a:ext cx="4923065" cy="3696157"/>
          </a:xfrm>
          <a:prstGeom prst="rect">
            <a:avLst/>
          </a:prstGeom>
          <a:noFill/>
          <a:ln>
            <a:noFill/>
          </a:ln>
        </p:spPr>
      </p:pic>
      <p:sp>
        <p:nvSpPr>
          <p:cNvPr id="180" name="Google Shape;180;p13"/>
          <p:cNvSpPr txBox="1"/>
          <p:nvPr>
            <p:ph idx="4294967295" type="title"/>
          </p:nvPr>
        </p:nvSpPr>
        <p:spPr>
          <a:xfrm>
            <a:off x="628650" y="124995"/>
            <a:ext cx="7886700" cy="767100"/>
          </a:xfrm>
          <a:prstGeom prst="rect">
            <a:avLst/>
          </a:prstGeom>
          <a:noFill/>
          <a:ln>
            <a:noFill/>
          </a:ln>
        </p:spPr>
        <p:txBody>
          <a:bodyPr anchorCtr="0" anchor="ctr" bIns="34275" lIns="68550" spcFirstLastPara="1" rIns="68550" wrap="square" tIns="34275">
            <a:noAutofit/>
          </a:bodyPr>
          <a:lstStyle/>
          <a:p>
            <a:pPr indent="0" lvl="0" marL="0" rtl="0" algn="l">
              <a:lnSpc>
                <a:spcPct val="100000"/>
              </a:lnSpc>
              <a:spcBef>
                <a:spcPts val="0"/>
              </a:spcBef>
              <a:spcAft>
                <a:spcPts val="0"/>
              </a:spcAft>
              <a:buSzPts val="4400"/>
              <a:buNone/>
            </a:pPr>
            <a:r>
              <a:rPr lang="en-US" sz="2400"/>
              <a:t>Extra Activity: Investigate Early Trade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4" name="Shape 184"/>
        <p:cNvGrpSpPr/>
        <p:nvPr/>
      </p:nvGrpSpPr>
      <p:grpSpPr>
        <a:xfrm>
          <a:off x="0" y="0"/>
          <a:ext cx="0" cy="0"/>
          <a:chOff x="0" y="0"/>
          <a:chExt cx="0" cy="0"/>
        </a:xfrm>
      </p:grpSpPr>
      <p:pic>
        <p:nvPicPr>
          <p:cNvPr id="185" name="Google Shape;185;p14"/>
          <p:cNvPicPr preferRelativeResize="0"/>
          <p:nvPr/>
        </p:nvPicPr>
        <p:blipFill rotWithShape="1">
          <a:blip r:embed="rId3">
            <a:alphaModFix/>
          </a:blip>
          <a:srcRect b="0" l="0" r="0" t="0"/>
          <a:stretch/>
        </p:blipFill>
        <p:spPr>
          <a:xfrm>
            <a:off x="296550" y="523575"/>
            <a:ext cx="8055549" cy="4269825"/>
          </a:xfrm>
          <a:prstGeom prst="rect">
            <a:avLst/>
          </a:prstGeom>
          <a:noFill/>
          <a:ln>
            <a:noFill/>
          </a:ln>
        </p:spPr>
      </p:pic>
      <p:sp>
        <p:nvSpPr>
          <p:cNvPr id="186" name="Google Shape;186;p14"/>
          <p:cNvSpPr txBox="1"/>
          <p:nvPr/>
        </p:nvSpPr>
        <p:spPr>
          <a:xfrm>
            <a:off x="48986" y="4874079"/>
            <a:ext cx="8988878" cy="1038716"/>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The growth of settlements along the Nashua led to fights between settlers and Indians. Settlers fenced land and cut down forests.  They hunted and killed  more animals than needed for survival in order to sell pelts to be sent to England.</a:t>
            </a:r>
            <a:endParaRPr b="0" i="0" sz="105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0" name="Shape 190"/>
        <p:cNvGrpSpPr/>
        <p:nvPr/>
      </p:nvGrpSpPr>
      <p:grpSpPr>
        <a:xfrm>
          <a:off x="0" y="0"/>
          <a:ext cx="0" cy="0"/>
          <a:chOff x="0" y="0"/>
          <a:chExt cx="0" cy="0"/>
        </a:xfrm>
      </p:grpSpPr>
      <p:pic>
        <p:nvPicPr>
          <p:cNvPr id="191" name="Google Shape;191;p15"/>
          <p:cNvPicPr preferRelativeResize="0"/>
          <p:nvPr/>
        </p:nvPicPr>
        <p:blipFill rotWithShape="1">
          <a:blip r:embed="rId3">
            <a:alphaModFix/>
          </a:blip>
          <a:srcRect b="0" l="0" r="0" t="0"/>
          <a:stretch/>
        </p:blipFill>
        <p:spPr>
          <a:xfrm>
            <a:off x="512563" y="410674"/>
            <a:ext cx="7841299" cy="4410725"/>
          </a:xfrm>
          <a:prstGeom prst="rect">
            <a:avLst/>
          </a:prstGeom>
          <a:noFill/>
          <a:ln>
            <a:noFill/>
          </a:ln>
        </p:spPr>
      </p:pic>
      <p:sp>
        <p:nvSpPr>
          <p:cNvPr id="192" name="Google Shape;192;p15"/>
          <p:cNvSpPr txBox="1"/>
          <p:nvPr/>
        </p:nvSpPr>
        <p:spPr>
          <a:xfrm>
            <a:off x="112925" y="4962000"/>
            <a:ext cx="8753400" cy="103860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The Industrial Revolution impacted settlements in North American into the 19</a:t>
            </a:r>
            <a:r>
              <a:rPr b="0" baseline="30000" i="0" lang="en-US" sz="2100" u="none" cap="none" strike="noStrike">
                <a:solidFill>
                  <a:schemeClr val="dk1"/>
                </a:solidFill>
                <a:latin typeface="Calibri"/>
                <a:ea typeface="Calibri"/>
                <a:cs typeface="Calibri"/>
                <a:sym typeface="Calibri"/>
              </a:rPr>
              <a:t>th</a:t>
            </a:r>
            <a:r>
              <a:rPr b="0" i="0" lang="en-US" sz="2100" u="none" cap="none" strike="noStrike">
                <a:solidFill>
                  <a:schemeClr val="dk1"/>
                </a:solidFill>
                <a:latin typeface="Calibri"/>
                <a:ea typeface="Calibri"/>
                <a:cs typeface="Calibri"/>
                <a:sym typeface="Calibri"/>
              </a:rPr>
              <a:t> century.  America’s economy grew as new industries formed.  New machines for making cloth and paper dumped their waste into the Nashua River.</a:t>
            </a:r>
            <a:endParaRPr b="0" i="0" sz="105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pic>
        <p:nvPicPr>
          <p:cNvPr descr="https://image.slidesharecdn.com/technologyinthenewnation-180418190406/95/technology-in-the-new-nation-1-638.jpg?cb=1524078263" id="197" name="Google Shape;197;p16"/>
          <p:cNvPicPr preferRelativeResize="0"/>
          <p:nvPr/>
        </p:nvPicPr>
        <p:blipFill rotWithShape="1">
          <a:blip r:embed="rId3">
            <a:alphaModFix/>
          </a:blip>
          <a:srcRect b="0" l="0" r="0" t="0"/>
          <a:stretch/>
        </p:blipFill>
        <p:spPr>
          <a:xfrm>
            <a:off x="313604" y="1187359"/>
            <a:ext cx="4150764" cy="2335618"/>
          </a:xfrm>
          <a:prstGeom prst="rect">
            <a:avLst/>
          </a:prstGeom>
          <a:noFill/>
          <a:ln cap="flat" cmpd="sng" w="9525">
            <a:solidFill>
              <a:schemeClr val="dk1"/>
            </a:solidFill>
            <a:prstDash val="solid"/>
            <a:round/>
            <a:headEnd len="sm" w="sm" type="none"/>
            <a:tailEnd len="sm" w="sm" type="none"/>
          </a:ln>
        </p:spPr>
      </p:pic>
      <p:sp>
        <p:nvSpPr>
          <p:cNvPr id="198" name="Google Shape;198;p16"/>
          <p:cNvSpPr/>
          <p:nvPr/>
        </p:nvSpPr>
        <p:spPr>
          <a:xfrm>
            <a:off x="725084" y="4702378"/>
            <a:ext cx="3279648" cy="530884"/>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sng" cap="none" strike="noStrike">
                <a:solidFill>
                  <a:schemeClr val="dk1"/>
                </a:solidFill>
                <a:latin typeface="Calibri"/>
                <a:ea typeface="Calibri"/>
                <a:cs typeface="Calibri"/>
                <a:sym typeface="Calibri"/>
                <a:hlinkClick r:id="rId4"/>
              </a:rPr>
              <a:t>https://sunnymoney.weebly.com/5.html</a:t>
            </a:r>
            <a:endParaRPr b="0" i="0" sz="1500" u="none" cap="none" strike="noStrike">
              <a:solidFill>
                <a:schemeClr val="dk1"/>
              </a:solidFill>
              <a:latin typeface="Calibri"/>
              <a:ea typeface="Calibri"/>
              <a:cs typeface="Calibri"/>
              <a:sym typeface="Calibri"/>
            </a:endParaRPr>
          </a:p>
        </p:txBody>
      </p:sp>
      <p:pic>
        <p:nvPicPr>
          <p:cNvPr descr="https://image.slidesharecdn.com/marketeconomy-180418190224/95/market-economy-1-638.jpg?cb=1524078163" id="199" name="Google Shape;199;p16"/>
          <p:cNvPicPr preferRelativeResize="0"/>
          <p:nvPr/>
        </p:nvPicPr>
        <p:blipFill rotWithShape="1">
          <a:blip r:embed="rId5">
            <a:alphaModFix/>
          </a:blip>
          <a:srcRect b="0" l="0" r="0" t="0"/>
          <a:stretch/>
        </p:blipFill>
        <p:spPr>
          <a:xfrm>
            <a:off x="4709160" y="3447900"/>
            <a:ext cx="4130040" cy="2323957"/>
          </a:xfrm>
          <a:prstGeom prst="rect">
            <a:avLst/>
          </a:prstGeom>
          <a:noFill/>
          <a:ln cap="flat" cmpd="sng" w="9525">
            <a:solidFill>
              <a:schemeClr val="dk1"/>
            </a:solidFill>
            <a:prstDash val="solid"/>
            <a:round/>
            <a:headEnd len="sm" w="sm" type="none"/>
            <a:tailEnd len="sm" w="sm" type="none"/>
          </a:ln>
        </p:spPr>
      </p:pic>
      <p:sp>
        <p:nvSpPr>
          <p:cNvPr id="200" name="Google Shape;200;p16"/>
          <p:cNvSpPr txBox="1"/>
          <p:nvPr>
            <p:ph idx="4294967295" type="title"/>
          </p:nvPr>
        </p:nvSpPr>
        <p:spPr>
          <a:xfrm>
            <a:off x="628650" y="124995"/>
            <a:ext cx="7886700" cy="767100"/>
          </a:xfrm>
          <a:prstGeom prst="rect">
            <a:avLst/>
          </a:prstGeom>
          <a:noFill/>
          <a:ln>
            <a:noFill/>
          </a:ln>
        </p:spPr>
        <p:txBody>
          <a:bodyPr anchorCtr="0" anchor="ctr" bIns="34275" lIns="68550" spcFirstLastPara="1" rIns="68550" wrap="square" tIns="34275">
            <a:noAutofit/>
          </a:bodyPr>
          <a:lstStyle/>
          <a:p>
            <a:pPr indent="0" lvl="0" marL="0" rtl="0" algn="l">
              <a:lnSpc>
                <a:spcPct val="100000"/>
              </a:lnSpc>
              <a:spcBef>
                <a:spcPts val="0"/>
              </a:spcBef>
              <a:spcAft>
                <a:spcPts val="0"/>
              </a:spcAft>
              <a:buSzPts val="4400"/>
              <a:buNone/>
            </a:pPr>
            <a:r>
              <a:rPr lang="en-US" sz="2400"/>
              <a:t>Extra Activity: Technology and Development of the Market Economy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17"/>
          <p:cNvSpPr/>
          <p:nvPr/>
        </p:nvSpPr>
        <p:spPr>
          <a:xfrm>
            <a:off x="1674550" y="6255975"/>
            <a:ext cx="6457500" cy="90030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Calibri"/>
                <a:ea typeface="Calibri"/>
                <a:cs typeface="Calibri"/>
                <a:sym typeface="Calibri"/>
                <a:hlinkClick r:id="rId3"/>
              </a:rPr>
              <a:t>https://americanhistory.si.edu/american-enterprise-exhibition</a:t>
            </a:r>
            <a:endParaRPr b="0" i="0" sz="1800" u="none" cap="none" strike="noStrike">
              <a:solidFill>
                <a:schemeClr val="dk1"/>
              </a:solidFill>
              <a:latin typeface="Calibri"/>
              <a:ea typeface="Calibri"/>
              <a:cs typeface="Calibri"/>
              <a:sym typeface="Calibri"/>
            </a:endParaRPr>
          </a:p>
        </p:txBody>
      </p:sp>
      <p:pic>
        <p:nvPicPr>
          <p:cNvPr id="206" name="Google Shape;206;p17"/>
          <p:cNvPicPr preferRelativeResize="0"/>
          <p:nvPr/>
        </p:nvPicPr>
        <p:blipFill rotWithShape="1">
          <a:blip r:embed="rId4">
            <a:alphaModFix/>
          </a:blip>
          <a:srcRect b="0" l="0" r="0" t="0"/>
          <a:stretch/>
        </p:blipFill>
        <p:spPr>
          <a:xfrm>
            <a:off x="2362200" y="2465685"/>
            <a:ext cx="4724401" cy="1899615"/>
          </a:xfrm>
          <a:prstGeom prst="rect">
            <a:avLst/>
          </a:prstGeom>
          <a:noFill/>
          <a:ln>
            <a:noFill/>
          </a:ln>
        </p:spPr>
      </p:pic>
      <p:pic>
        <p:nvPicPr>
          <p:cNvPr id="207" name="Google Shape;207;p17"/>
          <p:cNvPicPr preferRelativeResize="0"/>
          <p:nvPr/>
        </p:nvPicPr>
        <p:blipFill rotWithShape="1">
          <a:blip r:embed="rId5">
            <a:alphaModFix/>
          </a:blip>
          <a:srcRect b="0" l="0" r="0" t="0"/>
          <a:stretch/>
        </p:blipFill>
        <p:spPr>
          <a:xfrm>
            <a:off x="2366664" y="4365300"/>
            <a:ext cx="4715461" cy="1890675"/>
          </a:xfrm>
          <a:prstGeom prst="rect">
            <a:avLst/>
          </a:prstGeom>
          <a:noFill/>
          <a:ln>
            <a:noFill/>
          </a:ln>
        </p:spPr>
      </p:pic>
      <p:pic>
        <p:nvPicPr>
          <p:cNvPr id="208" name="Google Shape;208;p17"/>
          <p:cNvPicPr preferRelativeResize="0"/>
          <p:nvPr/>
        </p:nvPicPr>
        <p:blipFill rotWithShape="1">
          <a:blip r:embed="rId6">
            <a:alphaModFix/>
          </a:blip>
          <a:srcRect b="0" l="0" r="0" t="0"/>
          <a:stretch/>
        </p:blipFill>
        <p:spPr>
          <a:xfrm>
            <a:off x="2362200" y="663058"/>
            <a:ext cx="4724401" cy="1890665"/>
          </a:xfrm>
          <a:prstGeom prst="rect">
            <a:avLst/>
          </a:prstGeom>
          <a:noFill/>
          <a:ln>
            <a:noFill/>
          </a:ln>
        </p:spPr>
      </p:pic>
      <p:sp>
        <p:nvSpPr>
          <p:cNvPr id="209" name="Google Shape;209;p17"/>
          <p:cNvSpPr txBox="1"/>
          <p:nvPr>
            <p:ph idx="4294967295" type="title"/>
          </p:nvPr>
        </p:nvSpPr>
        <p:spPr>
          <a:xfrm>
            <a:off x="628650" y="124995"/>
            <a:ext cx="7886700" cy="767100"/>
          </a:xfrm>
          <a:prstGeom prst="rect">
            <a:avLst/>
          </a:prstGeom>
          <a:noFill/>
          <a:ln>
            <a:noFill/>
          </a:ln>
        </p:spPr>
        <p:txBody>
          <a:bodyPr anchorCtr="0" anchor="ctr" bIns="34275" lIns="68550" spcFirstLastPara="1" rIns="68550" wrap="square" tIns="34275">
            <a:noAutofit/>
          </a:bodyPr>
          <a:lstStyle/>
          <a:p>
            <a:pPr indent="0" lvl="0" marL="0" rtl="0" algn="l">
              <a:lnSpc>
                <a:spcPct val="100000"/>
              </a:lnSpc>
              <a:spcBef>
                <a:spcPts val="0"/>
              </a:spcBef>
              <a:spcAft>
                <a:spcPts val="0"/>
              </a:spcAft>
              <a:buSzPts val="4400"/>
              <a:buNone/>
            </a:pPr>
            <a:r>
              <a:rPr lang="en-US" sz="2400"/>
              <a:t>Extra Activity: Technology and Development of the Market Economy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pic>
        <p:nvPicPr>
          <p:cNvPr descr="mage result for a river ran wild by lynne cherry" id="214" name="Google Shape;214;p18"/>
          <p:cNvPicPr preferRelativeResize="0"/>
          <p:nvPr/>
        </p:nvPicPr>
        <p:blipFill rotWithShape="1">
          <a:blip r:embed="rId3">
            <a:alphaModFix/>
          </a:blip>
          <a:srcRect b="0" l="0" r="0" t="0"/>
          <a:stretch/>
        </p:blipFill>
        <p:spPr>
          <a:xfrm>
            <a:off x="330654" y="1175657"/>
            <a:ext cx="5614988" cy="4371975"/>
          </a:xfrm>
          <a:prstGeom prst="rect">
            <a:avLst/>
          </a:prstGeom>
          <a:noFill/>
          <a:ln>
            <a:noFill/>
          </a:ln>
        </p:spPr>
      </p:pic>
      <p:sp>
        <p:nvSpPr>
          <p:cNvPr id="215" name="Google Shape;215;p18"/>
          <p:cNvSpPr txBox="1"/>
          <p:nvPr/>
        </p:nvSpPr>
        <p:spPr>
          <a:xfrm>
            <a:off x="6229350" y="2094139"/>
            <a:ext cx="2914650" cy="200821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The polluting of the Nashua River caused it to run more slowly.  Over time, pulp clogged the river, fish died and the dark and dirty river smelled bad.  Birds no longer came to the river.</a:t>
            </a:r>
            <a:endParaRPr b="0" i="0" sz="1050" u="none" cap="none" strike="noStrik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0" name="Shape 220"/>
        <p:cNvGrpSpPr/>
        <p:nvPr/>
      </p:nvGrpSpPr>
      <p:grpSpPr>
        <a:xfrm>
          <a:off x="0" y="0"/>
          <a:ext cx="0" cy="0"/>
          <a:chOff x="0" y="0"/>
          <a:chExt cx="0" cy="0"/>
        </a:xfrm>
      </p:grpSpPr>
      <p:pic>
        <p:nvPicPr>
          <p:cNvPr id="221" name="Google Shape;221;g70095f8701_0_403"/>
          <p:cNvPicPr preferRelativeResize="0"/>
          <p:nvPr/>
        </p:nvPicPr>
        <p:blipFill>
          <a:blip r:embed="rId3">
            <a:alphaModFix/>
          </a:blip>
          <a:stretch>
            <a:fillRect/>
          </a:stretch>
        </p:blipFill>
        <p:spPr>
          <a:xfrm>
            <a:off x="152400" y="335950"/>
            <a:ext cx="8839200" cy="5769868"/>
          </a:xfrm>
          <a:prstGeom prst="rect">
            <a:avLst/>
          </a:prstGeom>
          <a:noFill/>
          <a:ln>
            <a:noFill/>
          </a:ln>
        </p:spPr>
      </p:pic>
      <p:sp>
        <p:nvSpPr>
          <p:cNvPr id="222" name="Google Shape;222;g70095f8701_0_403"/>
          <p:cNvSpPr txBox="1"/>
          <p:nvPr/>
        </p:nvSpPr>
        <p:spPr>
          <a:xfrm>
            <a:off x="408600" y="6207250"/>
            <a:ext cx="8326800" cy="30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100" u="sng">
                <a:solidFill>
                  <a:schemeClr val="hlink"/>
                </a:solidFill>
                <a:hlinkClick r:id="rId4"/>
              </a:rPr>
              <a:t>https://www.johnnycash.com/track/dont-go-near-the-water-4/</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6" name="Shape 226"/>
        <p:cNvGrpSpPr/>
        <p:nvPr/>
      </p:nvGrpSpPr>
      <p:grpSpPr>
        <a:xfrm>
          <a:off x="0" y="0"/>
          <a:ext cx="0" cy="0"/>
          <a:chOff x="0" y="0"/>
          <a:chExt cx="0" cy="0"/>
        </a:xfrm>
      </p:grpSpPr>
      <p:pic>
        <p:nvPicPr>
          <p:cNvPr descr="elated image" id="227" name="Google Shape;227;p19"/>
          <p:cNvPicPr preferRelativeResize="0"/>
          <p:nvPr/>
        </p:nvPicPr>
        <p:blipFill rotWithShape="1">
          <a:blip r:embed="rId3">
            <a:alphaModFix/>
          </a:blip>
          <a:srcRect b="0" l="0" r="0" t="0"/>
          <a:stretch/>
        </p:blipFill>
        <p:spPr>
          <a:xfrm>
            <a:off x="191160" y="1016453"/>
            <a:ext cx="4586383" cy="4451003"/>
          </a:xfrm>
          <a:prstGeom prst="rect">
            <a:avLst/>
          </a:prstGeom>
          <a:noFill/>
          <a:ln>
            <a:noFill/>
          </a:ln>
        </p:spPr>
      </p:pic>
      <p:sp>
        <p:nvSpPr>
          <p:cNvPr id="228" name="Google Shape;228;p19"/>
          <p:cNvSpPr/>
          <p:nvPr/>
        </p:nvSpPr>
        <p:spPr>
          <a:xfrm>
            <a:off x="4980214" y="2406067"/>
            <a:ext cx="4098472" cy="1177215"/>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Calibri"/>
                <a:ea typeface="Calibri"/>
                <a:cs typeface="Calibri"/>
                <a:sym typeface="Calibri"/>
                <a:hlinkClick r:id="rId4"/>
              </a:rPr>
              <a:t>https://umngeniriverwalk.wordpress.com/2014/12/04/how-a-housewife-transformed-an-open-sewer-into-a-swimmable-river/</a:t>
            </a:r>
            <a:endParaRPr b="0" i="0" sz="1800" u="none" cap="none" strike="noStrike">
              <a:solidFill>
                <a:schemeClr val="dk1"/>
              </a:solidFill>
              <a:latin typeface="Calibri"/>
              <a:ea typeface="Calibri"/>
              <a:cs typeface="Calibri"/>
              <a:sym typeface="Calibri"/>
            </a:endParaRPr>
          </a:p>
        </p:txBody>
      </p:sp>
      <p:sp>
        <p:nvSpPr>
          <p:cNvPr id="229" name="Google Shape;229;p19"/>
          <p:cNvSpPr/>
          <p:nvPr/>
        </p:nvSpPr>
        <p:spPr>
          <a:xfrm>
            <a:off x="5045529" y="3807361"/>
            <a:ext cx="3433082" cy="900216"/>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Calibri"/>
                <a:ea typeface="Calibri"/>
                <a:cs typeface="Calibri"/>
                <a:sym typeface="Calibri"/>
                <a:hlinkClick r:id="rId5"/>
              </a:rPr>
              <a:t>https://www.epa.gov/laws-regulations/summary-clean-water-act</a:t>
            </a:r>
            <a:endParaRPr b="0" i="0" sz="1800" u="none" cap="none" strike="noStrike">
              <a:solidFill>
                <a:schemeClr val="dk1"/>
              </a:solidFill>
              <a:latin typeface="Calibri"/>
              <a:ea typeface="Calibri"/>
              <a:cs typeface="Calibri"/>
              <a:sym typeface="Calibri"/>
            </a:endParaRPr>
          </a:p>
        </p:txBody>
      </p:sp>
      <p:sp>
        <p:nvSpPr>
          <p:cNvPr id="230" name="Google Shape;230;p19"/>
          <p:cNvSpPr/>
          <p:nvPr/>
        </p:nvSpPr>
        <p:spPr>
          <a:xfrm>
            <a:off x="5045528" y="4982707"/>
            <a:ext cx="3967844" cy="623217"/>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chemeClr val="dk1"/>
                </a:solidFill>
                <a:latin typeface="Calibri"/>
                <a:ea typeface="Calibri"/>
                <a:cs typeface="Calibri"/>
                <a:sym typeface="Calibri"/>
                <a:hlinkClick r:id="rId6"/>
              </a:rPr>
              <a:t>http://freedomsway.org/national-rivers-month-marion-stoddart/</a:t>
            </a:r>
            <a:endParaRPr b="0" i="0" sz="1800" u="none" cap="none" strike="noStrike">
              <a:solidFill>
                <a:schemeClr val="dk1"/>
              </a:solidFill>
              <a:latin typeface="Calibri"/>
              <a:ea typeface="Calibri"/>
              <a:cs typeface="Calibri"/>
              <a:sym typeface="Calibri"/>
            </a:endParaRPr>
          </a:p>
        </p:txBody>
      </p:sp>
      <p:sp>
        <p:nvSpPr>
          <p:cNvPr id="231" name="Google Shape;231;p19"/>
          <p:cNvSpPr txBox="1"/>
          <p:nvPr/>
        </p:nvSpPr>
        <p:spPr>
          <a:xfrm>
            <a:off x="5647409" y="1610303"/>
            <a:ext cx="2229300" cy="392400"/>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chemeClr val="dk1"/>
                </a:solidFill>
                <a:latin typeface="Calibri"/>
                <a:ea typeface="Calibri"/>
                <a:cs typeface="Calibri"/>
                <a:sym typeface="Calibri"/>
              </a:rPr>
              <a:t>Nashua River, 1962</a:t>
            </a:r>
            <a:endParaRPr b="0" i="0" sz="105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pic>
        <p:nvPicPr>
          <p:cNvPr descr="elated image" id="236" name="Google Shape;236;p20"/>
          <p:cNvPicPr preferRelativeResize="0"/>
          <p:nvPr/>
        </p:nvPicPr>
        <p:blipFill rotWithShape="1">
          <a:blip r:embed="rId3">
            <a:alphaModFix/>
          </a:blip>
          <a:srcRect b="0" l="0" r="0" t="0"/>
          <a:stretch/>
        </p:blipFill>
        <p:spPr>
          <a:xfrm>
            <a:off x="1" y="0"/>
            <a:ext cx="4055175" cy="3935475"/>
          </a:xfrm>
          <a:prstGeom prst="rect">
            <a:avLst/>
          </a:prstGeom>
          <a:noFill/>
          <a:ln>
            <a:noFill/>
          </a:ln>
        </p:spPr>
      </p:pic>
      <p:pic>
        <p:nvPicPr>
          <p:cNvPr descr="mage result for a river ran wild by lynne cherry" id="237" name="Google Shape;237;p20"/>
          <p:cNvPicPr preferRelativeResize="0"/>
          <p:nvPr/>
        </p:nvPicPr>
        <p:blipFill rotWithShape="1">
          <a:blip r:embed="rId4">
            <a:alphaModFix/>
          </a:blip>
          <a:srcRect b="0" l="0" r="0" t="0"/>
          <a:stretch/>
        </p:blipFill>
        <p:spPr>
          <a:xfrm>
            <a:off x="4055174" y="2895718"/>
            <a:ext cx="5088825" cy="3962282"/>
          </a:xfrm>
          <a:prstGeom prst="rect">
            <a:avLst/>
          </a:prstGeom>
          <a:noFill/>
          <a:ln>
            <a:noFill/>
          </a:ln>
        </p:spPr>
      </p:pic>
      <p:sp>
        <p:nvSpPr>
          <p:cNvPr id="238" name="Google Shape;238;p20"/>
          <p:cNvSpPr txBox="1"/>
          <p:nvPr/>
        </p:nvSpPr>
        <p:spPr>
          <a:xfrm>
            <a:off x="150700" y="4180675"/>
            <a:ext cx="38625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rgbClr val="000000"/>
                </a:solidFill>
                <a:latin typeface="Calibri"/>
                <a:ea typeface="Calibri"/>
                <a:cs typeface="Calibri"/>
                <a:sym typeface="Calibri"/>
              </a:rPr>
              <a:t>Descriptive Questions: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rgbClr val="000000"/>
                </a:solidFill>
                <a:latin typeface="Calibri"/>
                <a:ea typeface="Calibri"/>
                <a:cs typeface="Calibri"/>
                <a:sym typeface="Calibri"/>
              </a:rPr>
              <a:t>Who, What, When, Where</a:t>
            </a:r>
            <a:endParaRPr b="0" i="0" sz="2400" u="none" cap="none" strike="noStrike">
              <a:solidFill>
                <a:srgbClr val="000000"/>
              </a:solidFill>
              <a:latin typeface="Calibri"/>
              <a:ea typeface="Calibri"/>
              <a:cs typeface="Calibri"/>
              <a:sym typeface="Calibri"/>
            </a:endParaRPr>
          </a:p>
        </p:txBody>
      </p:sp>
      <p:sp>
        <p:nvSpPr>
          <p:cNvPr id="239" name="Google Shape;239;p20"/>
          <p:cNvSpPr txBox="1"/>
          <p:nvPr/>
        </p:nvSpPr>
        <p:spPr>
          <a:xfrm>
            <a:off x="234125" y="5282975"/>
            <a:ext cx="35373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rgbClr val="000000"/>
                </a:solidFill>
                <a:latin typeface="Calibri"/>
                <a:ea typeface="Calibri"/>
                <a:cs typeface="Calibri"/>
                <a:sym typeface="Calibri"/>
              </a:rPr>
              <a:t>Analytical Questions: </a:t>
            </a:r>
            <a:endParaRPr b="0" i="0" sz="2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2400" u="none" cap="none" strike="noStrike">
                <a:solidFill>
                  <a:srgbClr val="000000"/>
                </a:solidFill>
                <a:latin typeface="Calibri"/>
                <a:ea typeface="Calibri"/>
                <a:cs typeface="Calibri"/>
                <a:sym typeface="Calibri"/>
              </a:rPr>
              <a:t>How, Why</a:t>
            </a:r>
            <a:endParaRPr b="0" i="0" sz="2400" u="none" cap="none" strike="noStrike">
              <a:solidFill>
                <a:srgbClr val="000000"/>
              </a:solidFill>
              <a:latin typeface="Calibri"/>
              <a:ea typeface="Calibri"/>
              <a:cs typeface="Calibri"/>
              <a:sym typeface="Calibri"/>
            </a:endParaRPr>
          </a:p>
        </p:txBody>
      </p:sp>
      <p:sp>
        <p:nvSpPr>
          <p:cNvPr id="240" name="Google Shape;240;p20"/>
          <p:cNvSpPr txBox="1"/>
          <p:nvPr/>
        </p:nvSpPr>
        <p:spPr>
          <a:xfrm>
            <a:off x="4572000" y="168300"/>
            <a:ext cx="3621900" cy="260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Calibri"/>
                <a:ea typeface="Calibri"/>
                <a:cs typeface="Calibri"/>
                <a:sym typeface="Calibri"/>
              </a:rPr>
              <a:t>Investigate evidence in the next ten slides</a:t>
            </a:r>
            <a:endParaRPr sz="24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5" name="Shape 245"/>
        <p:cNvGrpSpPr/>
        <p:nvPr/>
      </p:nvGrpSpPr>
      <p:grpSpPr>
        <a:xfrm>
          <a:off x="0" y="0"/>
          <a:ext cx="0" cy="0"/>
          <a:chOff x="0" y="0"/>
          <a:chExt cx="0" cy="0"/>
        </a:xfrm>
      </p:grpSpPr>
      <p:sp>
        <p:nvSpPr>
          <p:cNvPr id="246" name="Google Shape;246;p21"/>
          <p:cNvSpPr txBox="1"/>
          <p:nvPr/>
        </p:nvSpPr>
        <p:spPr>
          <a:xfrm>
            <a:off x="1570775" y="5916150"/>
            <a:ext cx="5913600" cy="6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1200" u="none" cap="none" strike="noStrike">
                <a:solidFill>
                  <a:schemeClr val="dk1"/>
                </a:solidFill>
                <a:latin typeface="Arial"/>
                <a:ea typeface="Arial"/>
                <a:cs typeface="Arial"/>
                <a:sym typeface="Arial"/>
              </a:rPr>
              <a:t>Exhibit 1:  A mat of paper sludge from local mills floating on the Nashua River in the 1960's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(NRWA Archives)</a:t>
            </a:r>
            <a:endParaRPr b="0" i="0" sz="1400" u="none" cap="none" strike="noStrike">
              <a:solidFill>
                <a:srgbClr val="000000"/>
              </a:solidFill>
              <a:latin typeface="Calibri"/>
              <a:ea typeface="Calibri"/>
              <a:cs typeface="Calibri"/>
              <a:sym typeface="Calibri"/>
            </a:endParaRPr>
          </a:p>
        </p:txBody>
      </p:sp>
      <p:pic>
        <p:nvPicPr>
          <p:cNvPr id="247" name="Google Shape;247;p21"/>
          <p:cNvPicPr preferRelativeResize="0"/>
          <p:nvPr/>
        </p:nvPicPr>
        <p:blipFill rotWithShape="1">
          <a:blip r:embed="rId3">
            <a:alphaModFix/>
          </a:blip>
          <a:srcRect b="0" l="0" r="0" t="0"/>
          <a:stretch/>
        </p:blipFill>
        <p:spPr>
          <a:xfrm>
            <a:off x="152400" y="152400"/>
            <a:ext cx="8607454" cy="56113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Google Shape;253;p22"/>
          <p:cNvSpPr txBox="1"/>
          <p:nvPr/>
        </p:nvSpPr>
        <p:spPr>
          <a:xfrm>
            <a:off x="4764825" y="3650025"/>
            <a:ext cx="3537900" cy="6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1200" u="none" cap="none" strike="noStrike">
                <a:solidFill>
                  <a:schemeClr val="dk1"/>
                </a:solidFill>
                <a:latin typeface="Arial"/>
                <a:ea typeface="Arial"/>
                <a:cs typeface="Arial"/>
                <a:sym typeface="Arial"/>
              </a:rPr>
              <a:t>Exhibit 2:  Yellow dye pollutes the Nashua River in the 1960's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(NRWA Archives)</a:t>
            </a:r>
            <a:endParaRPr b="0" i="0" sz="1400" u="none" cap="none" strike="noStrike">
              <a:solidFill>
                <a:srgbClr val="000000"/>
              </a:solidFill>
              <a:latin typeface="Calibri"/>
              <a:ea typeface="Calibri"/>
              <a:cs typeface="Calibri"/>
              <a:sym typeface="Calibri"/>
            </a:endParaRPr>
          </a:p>
        </p:txBody>
      </p:sp>
      <p:pic>
        <p:nvPicPr>
          <p:cNvPr id="254" name="Google Shape;254;p22"/>
          <p:cNvPicPr preferRelativeResize="0"/>
          <p:nvPr/>
        </p:nvPicPr>
        <p:blipFill rotWithShape="1">
          <a:blip r:embed="rId3">
            <a:alphaModFix/>
          </a:blip>
          <a:srcRect b="0" l="0" r="0" t="0"/>
          <a:stretch/>
        </p:blipFill>
        <p:spPr>
          <a:xfrm>
            <a:off x="152400" y="152400"/>
            <a:ext cx="4280450" cy="65652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9" name="Shape 259"/>
        <p:cNvGrpSpPr/>
        <p:nvPr/>
      </p:nvGrpSpPr>
      <p:grpSpPr>
        <a:xfrm>
          <a:off x="0" y="0"/>
          <a:ext cx="0" cy="0"/>
          <a:chOff x="0" y="0"/>
          <a:chExt cx="0" cy="0"/>
        </a:xfrm>
      </p:grpSpPr>
      <p:pic>
        <p:nvPicPr>
          <p:cNvPr id="260" name="Google Shape;260;p23"/>
          <p:cNvPicPr preferRelativeResize="0"/>
          <p:nvPr/>
        </p:nvPicPr>
        <p:blipFill rotWithShape="1">
          <a:blip r:embed="rId3">
            <a:alphaModFix/>
          </a:blip>
          <a:srcRect b="0" l="0" r="0" t="0"/>
          <a:stretch/>
        </p:blipFill>
        <p:spPr>
          <a:xfrm>
            <a:off x="212025" y="0"/>
            <a:ext cx="4493173" cy="6717225"/>
          </a:xfrm>
          <a:prstGeom prst="rect">
            <a:avLst/>
          </a:prstGeom>
          <a:noFill/>
          <a:ln>
            <a:noFill/>
          </a:ln>
        </p:spPr>
      </p:pic>
      <p:sp>
        <p:nvSpPr>
          <p:cNvPr id="261" name="Google Shape;261;p23"/>
          <p:cNvSpPr txBox="1"/>
          <p:nvPr/>
        </p:nvSpPr>
        <p:spPr>
          <a:xfrm>
            <a:off x="5247850" y="2968013"/>
            <a:ext cx="3000000" cy="78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Exhibit 3: Trash and paper sludge lining the Nashua River in the 1960's.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(NRWA Archives)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sp>
        <p:nvSpPr>
          <p:cNvPr id="267" name="Google Shape;267;p24"/>
          <p:cNvSpPr txBox="1"/>
          <p:nvPr/>
        </p:nvSpPr>
        <p:spPr>
          <a:xfrm>
            <a:off x="2765550" y="6327050"/>
            <a:ext cx="4072500" cy="37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Exhibit 4: Drums of liquids dumped at the river's edge.</a:t>
            </a:r>
            <a:endParaRPr b="0" i="0" sz="1400" u="none" cap="none" strike="noStrike">
              <a:solidFill>
                <a:srgbClr val="000000"/>
              </a:solidFill>
              <a:latin typeface="Calibri"/>
              <a:ea typeface="Calibri"/>
              <a:cs typeface="Calibri"/>
              <a:sym typeface="Calibri"/>
            </a:endParaRPr>
          </a:p>
        </p:txBody>
      </p:sp>
      <p:pic>
        <p:nvPicPr>
          <p:cNvPr id="268" name="Google Shape;268;p24"/>
          <p:cNvPicPr preferRelativeResize="0"/>
          <p:nvPr/>
        </p:nvPicPr>
        <p:blipFill rotWithShape="1">
          <a:blip r:embed="rId3">
            <a:alphaModFix/>
          </a:blip>
          <a:srcRect b="0" l="0" r="0" t="0"/>
          <a:stretch/>
        </p:blipFill>
        <p:spPr>
          <a:xfrm>
            <a:off x="1342150" y="0"/>
            <a:ext cx="6186658" cy="62144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3" name="Shape 273"/>
        <p:cNvGrpSpPr/>
        <p:nvPr/>
      </p:nvGrpSpPr>
      <p:grpSpPr>
        <a:xfrm>
          <a:off x="0" y="0"/>
          <a:ext cx="0" cy="0"/>
          <a:chOff x="0" y="0"/>
          <a:chExt cx="0" cy="0"/>
        </a:xfrm>
      </p:grpSpPr>
      <p:sp>
        <p:nvSpPr>
          <p:cNvPr id="274" name="Google Shape;274;p25"/>
          <p:cNvSpPr txBox="1"/>
          <p:nvPr/>
        </p:nvSpPr>
        <p:spPr>
          <a:xfrm>
            <a:off x="2007700" y="6168000"/>
            <a:ext cx="5228100" cy="6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1200" u="none" cap="none" strike="noStrike">
                <a:solidFill>
                  <a:schemeClr val="dk1"/>
                </a:solidFill>
                <a:latin typeface="Arial"/>
                <a:ea typeface="Arial"/>
                <a:cs typeface="Arial"/>
                <a:sym typeface="Arial"/>
              </a:rPr>
              <a:t>Exhibit 5: Paper mill refuse, Nashua River flood plain, Leominster, MA</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(Photo by Jack Swedberg)</a:t>
            </a:r>
            <a:endParaRPr b="0" i="0" sz="1200" u="none" cap="none" strike="noStrike">
              <a:solidFill>
                <a:schemeClr val="dk1"/>
              </a:solidFill>
              <a:latin typeface="Arial"/>
              <a:ea typeface="Arial"/>
              <a:cs typeface="Arial"/>
              <a:sym typeface="Arial"/>
            </a:endParaRPr>
          </a:p>
        </p:txBody>
      </p:sp>
      <p:pic>
        <p:nvPicPr>
          <p:cNvPr id="275" name="Google Shape;275;p25"/>
          <p:cNvPicPr preferRelativeResize="0"/>
          <p:nvPr/>
        </p:nvPicPr>
        <p:blipFill rotWithShape="1">
          <a:blip r:embed="rId3">
            <a:alphaModFix/>
          </a:blip>
          <a:srcRect b="0" l="0" r="0" t="0"/>
          <a:stretch/>
        </p:blipFill>
        <p:spPr>
          <a:xfrm>
            <a:off x="1659321" y="132525"/>
            <a:ext cx="5994979" cy="60354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0" name="Shape 280"/>
        <p:cNvGrpSpPr/>
        <p:nvPr/>
      </p:nvGrpSpPr>
      <p:grpSpPr>
        <a:xfrm>
          <a:off x="0" y="0"/>
          <a:ext cx="0" cy="0"/>
          <a:chOff x="0" y="0"/>
          <a:chExt cx="0" cy="0"/>
        </a:xfrm>
      </p:grpSpPr>
      <p:sp>
        <p:nvSpPr>
          <p:cNvPr id="281" name="Google Shape;281;p26"/>
          <p:cNvSpPr txBox="1"/>
          <p:nvPr/>
        </p:nvSpPr>
        <p:spPr>
          <a:xfrm>
            <a:off x="3339950" y="6321275"/>
            <a:ext cx="3518100" cy="28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Exhibit 6: Downstream from a factory.</a:t>
            </a:r>
            <a:endParaRPr b="0" i="0" sz="1400" u="none" cap="none" strike="noStrike">
              <a:solidFill>
                <a:srgbClr val="000000"/>
              </a:solidFill>
              <a:latin typeface="Calibri"/>
              <a:ea typeface="Calibri"/>
              <a:cs typeface="Calibri"/>
              <a:sym typeface="Calibri"/>
            </a:endParaRPr>
          </a:p>
        </p:txBody>
      </p:sp>
      <p:pic>
        <p:nvPicPr>
          <p:cNvPr id="282" name="Google Shape;282;p26"/>
          <p:cNvPicPr preferRelativeResize="0"/>
          <p:nvPr/>
        </p:nvPicPr>
        <p:blipFill rotWithShape="1">
          <a:blip r:embed="rId3">
            <a:alphaModFix/>
          </a:blip>
          <a:srcRect b="0" l="0" r="0" t="0"/>
          <a:stretch/>
        </p:blipFill>
        <p:spPr>
          <a:xfrm>
            <a:off x="1460675" y="112650"/>
            <a:ext cx="6222653" cy="62086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7" name="Shape 287"/>
        <p:cNvGrpSpPr/>
        <p:nvPr/>
      </p:nvGrpSpPr>
      <p:grpSpPr>
        <a:xfrm>
          <a:off x="0" y="0"/>
          <a:ext cx="0" cy="0"/>
          <a:chOff x="0" y="0"/>
          <a:chExt cx="0" cy="0"/>
        </a:xfrm>
      </p:grpSpPr>
      <p:sp>
        <p:nvSpPr>
          <p:cNvPr id="288" name="Google Shape;288;p27"/>
          <p:cNvSpPr txBox="1"/>
          <p:nvPr/>
        </p:nvSpPr>
        <p:spPr>
          <a:xfrm>
            <a:off x="2902625" y="6321275"/>
            <a:ext cx="5913600" cy="28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Exhibit 7: Exposed pipe.</a:t>
            </a:r>
            <a:endParaRPr b="0" i="0" sz="1400" u="none" cap="none" strike="noStrike">
              <a:solidFill>
                <a:srgbClr val="000000"/>
              </a:solidFill>
              <a:latin typeface="Calibri"/>
              <a:ea typeface="Calibri"/>
              <a:cs typeface="Calibri"/>
              <a:sym typeface="Calibri"/>
            </a:endParaRPr>
          </a:p>
        </p:txBody>
      </p:sp>
      <p:pic>
        <p:nvPicPr>
          <p:cNvPr id="289" name="Google Shape;289;p27"/>
          <p:cNvPicPr preferRelativeResize="0"/>
          <p:nvPr/>
        </p:nvPicPr>
        <p:blipFill rotWithShape="1">
          <a:blip r:embed="rId3">
            <a:alphaModFix/>
          </a:blip>
          <a:srcRect b="0" l="0" r="0" t="0"/>
          <a:stretch/>
        </p:blipFill>
        <p:spPr>
          <a:xfrm>
            <a:off x="1300850" y="132525"/>
            <a:ext cx="6202642" cy="61887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4" name="Shape 294"/>
        <p:cNvGrpSpPr/>
        <p:nvPr/>
      </p:nvGrpSpPr>
      <p:grpSpPr>
        <a:xfrm>
          <a:off x="0" y="0"/>
          <a:ext cx="0" cy="0"/>
          <a:chOff x="0" y="0"/>
          <a:chExt cx="0" cy="0"/>
        </a:xfrm>
      </p:grpSpPr>
      <p:sp>
        <p:nvSpPr>
          <p:cNvPr id="295" name="Google Shape;295;p28"/>
          <p:cNvSpPr txBox="1"/>
          <p:nvPr/>
        </p:nvSpPr>
        <p:spPr>
          <a:xfrm>
            <a:off x="3180900" y="6261650"/>
            <a:ext cx="3418800" cy="38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Exhibit 8: Thick sludge from industry waste.</a:t>
            </a:r>
            <a:endParaRPr b="0" i="0" sz="1400" u="none" cap="none" strike="noStrike">
              <a:solidFill>
                <a:srgbClr val="000000"/>
              </a:solidFill>
              <a:latin typeface="Calibri"/>
              <a:ea typeface="Calibri"/>
              <a:cs typeface="Calibri"/>
              <a:sym typeface="Calibri"/>
            </a:endParaRPr>
          </a:p>
        </p:txBody>
      </p:sp>
      <p:pic>
        <p:nvPicPr>
          <p:cNvPr id="296" name="Google Shape;296;p28"/>
          <p:cNvPicPr preferRelativeResize="0"/>
          <p:nvPr/>
        </p:nvPicPr>
        <p:blipFill rotWithShape="1">
          <a:blip r:embed="rId3">
            <a:alphaModFix/>
          </a:blip>
          <a:srcRect b="0" l="0" r="0" t="0"/>
          <a:stretch/>
        </p:blipFill>
        <p:spPr>
          <a:xfrm>
            <a:off x="1580400" y="112650"/>
            <a:ext cx="6190724" cy="6149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1" name="Shape 301"/>
        <p:cNvGrpSpPr/>
        <p:nvPr/>
      </p:nvGrpSpPr>
      <p:grpSpPr>
        <a:xfrm>
          <a:off x="0" y="0"/>
          <a:ext cx="0" cy="0"/>
          <a:chOff x="0" y="0"/>
          <a:chExt cx="0" cy="0"/>
        </a:xfrm>
      </p:grpSpPr>
      <p:sp>
        <p:nvSpPr>
          <p:cNvPr id="302" name="Google Shape;302;p29"/>
          <p:cNvSpPr txBox="1"/>
          <p:nvPr/>
        </p:nvSpPr>
        <p:spPr>
          <a:xfrm>
            <a:off x="3399575" y="5975800"/>
            <a:ext cx="2504400" cy="6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Exhibit 9: Downstream from a paper mill.</a:t>
            </a:r>
            <a:endParaRPr b="0" i="0" sz="1400" u="none" cap="none" strike="noStrike">
              <a:solidFill>
                <a:srgbClr val="000000"/>
              </a:solidFill>
              <a:latin typeface="Calibri"/>
              <a:ea typeface="Calibri"/>
              <a:cs typeface="Calibri"/>
              <a:sym typeface="Calibri"/>
            </a:endParaRPr>
          </a:p>
        </p:txBody>
      </p:sp>
      <p:pic>
        <p:nvPicPr>
          <p:cNvPr id="303" name="Google Shape;303;p29"/>
          <p:cNvPicPr preferRelativeResize="0"/>
          <p:nvPr/>
        </p:nvPicPr>
        <p:blipFill rotWithShape="1">
          <a:blip r:embed="rId3">
            <a:alphaModFix/>
          </a:blip>
          <a:srcRect b="0" l="0" r="0" t="0"/>
          <a:stretch/>
        </p:blipFill>
        <p:spPr>
          <a:xfrm>
            <a:off x="1711163" y="112625"/>
            <a:ext cx="5632826" cy="567089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8" name="Shape 308"/>
        <p:cNvGrpSpPr/>
        <p:nvPr/>
      </p:nvGrpSpPr>
      <p:grpSpPr>
        <a:xfrm>
          <a:off x="0" y="0"/>
          <a:ext cx="0" cy="0"/>
          <a:chOff x="0" y="0"/>
          <a:chExt cx="0" cy="0"/>
        </a:xfrm>
      </p:grpSpPr>
      <p:sp>
        <p:nvSpPr>
          <p:cNvPr id="309" name="Google Shape;309;p30"/>
          <p:cNvSpPr txBox="1"/>
          <p:nvPr/>
        </p:nvSpPr>
        <p:spPr>
          <a:xfrm>
            <a:off x="2053850" y="5936025"/>
            <a:ext cx="4313100" cy="6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Hazardous waste dump off Gilson Rd., Nashua, NH, 1980.</a:t>
            </a:r>
            <a:endParaRPr b="0" i="0" sz="1400" u="none" cap="none" strike="noStrike">
              <a:solidFill>
                <a:srgbClr val="000000"/>
              </a:solidFill>
              <a:latin typeface="Calibri"/>
              <a:ea typeface="Calibri"/>
              <a:cs typeface="Calibri"/>
              <a:sym typeface="Calibri"/>
            </a:endParaRPr>
          </a:p>
        </p:txBody>
      </p:sp>
      <p:pic>
        <p:nvPicPr>
          <p:cNvPr id="310" name="Google Shape;310;p30"/>
          <p:cNvPicPr preferRelativeResize="0"/>
          <p:nvPr/>
        </p:nvPicPr>
        <p:blipFill rotWithShape="1">
          <a:blip r:embed="rId3">
            <a:alphaModFix/>
          </a:blip>
          <a:srcRect b="0" l="0" r="0" t="0"/>
          <a:stretch/>
        </p:blipFill>
        <p:spPr>
          <a:xfrm>
            <a:off x="1766325" y="212050"/>
            <a:ext cx="5611349" cy="561134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5" name="Shape 315"/>
        <p:cNvGrpSpPr/>
        <p:nvPr/>
      </p:nvGrpSpPr>
      <p:grpSpPr>
        <a:xfrm>
          <a:off x="0" y="0"/>
          <a:ext cx="0" cy="0"/>
          <a:chOff x="0" y="0"/>
          <a:chExt cx="0" cy="0"/>
        </a:xfrm>
      </p:grpSpPr>
      <p:sp>
        <p:nvSpPr>
          <p:cNvPr id="316" name="Google Shape;316;p31"/>
          <p:cNvSpPr txBox="1"/>
          <p:nvPr>
            <p:ph type="title"/>
          </p:nvPr>
        </p:nvSpPr>
        <p:spPr>
          <a:xfrm>
            <a:off x="457200" y="365125"/>
            <a:ext cx="43533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800"/>
              <a:buNone/>
            </a:pPr>
            <a:r>
              <a:rPr lang="en-US"/>
              <a:t>Cracking The Case </a:t>
            </a:r>
            <a:endParaRPr/>
          </a:p>
        </p:txBody>
      </p:sp>
      <p:sp>
        <p:nvSpPr>
          <p:cNvPr id="317" name="Google Shape;317;p31"/>
          <p:cNvSpPr txBox="1"/>
          <p:nvPr>
            <p:ph idx="1" type="body"/>
          </p:nvPr>
        </p:nvSpPr>
        <p:spPr>
          <a:xfrm>
            <a:off x="628650" y="1825625"/>
            <a:ext cx="3886200" cy="4351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rPr b="1" lang="en-US" sz="3000"/>
              <a:t>Who Killed the River?</a:t>
            </a:r>
            <a:endParaRPr b="1" sz="3000"/>
          </a:p>
          <a:p>
            <a:pPr indent="0" lvl="0" marL="0" rtl="0" algn="l">
              <a:lnSpc>
                <a:spcPct val="115000"/>
              </a:lnSpc>
              <a:spcBef>
                <a:spcPts val="0"/>
              </a:spcBef>
              <a:spcAft>
                <a:spcPts val="0"/>
              </a:spcAft>
              <a:buSzPts val="1800"/>
              <a:buNone/>
            </a:pPr>
            <a:r>
              <a:rPr lang="en-US" sz="2400"/>
              <a:t>Based on your analysis of the documents and citing evidence to support your answer, please write a paragraph/found poetry answering: Who/What killed the river? </a:t>
            </a:r>
            <a:endParaRPr sz="2400"/>
          </a:p>
        </p:txBody>
      </p:sp>
      <p:sp>
        <p:nvSpPr>
          <p:cNvPr id="318" name="Google Shape;318;p31"/>
          <p:cNvSpPr txBox="1"/>
          <p:nvPr>
            <p:ph idx="1" type="body"/>
          </p:nvPr>
        </p:nvSpPr>
        <p:spPr>
          <a:xfrm>
            <a:off x="4810500" y="268500"/>
            <a:ext cx="3886200" cy="6251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rPr b="1" lang="en-US" sz="2400"/>
              <a:t>Found Poetry Template</a:t>
            </a:r>
            <a:endParaRPr b="1" sz="2400"/>
          </a:p>
          <a:p>
            <a:pPr indent="0" lvl="0" marL="0" rtl="0" algn="l">
              <a:lnSpc>
                <a:spcPct val="115000"/>
              </a:lnSpc>
              <a:spcBef>
                <a:spcPts val="0"/>
              </a:spcBef>
              <a:spcAft>
                <a:spcPts val="0"/>
              </a:spcAft>
              <a:buSzPts val="1800"/>
              <a:buNone/>
            </a:pPr>
            <a:r>
              <a:rPr b="1" lang="en-US" sz="2400"/>
              <a:t>What___________________________________________</a:t>
            </a:r>
            <a:endParaRPr b="1" sz="2400"/>
          </a:p>
          <a:p>
            <a:pPr indent="0" lvl="0" marL="0" rtl="0" algn="l">
              <a:lnSpc>
                <a:spcPct val="115000"/>
              </a:lnSpc>
              <a:spcBef>
                <a:spcPts val="0"/>
              </a:spcBef>
              <a:spcAft>
                <a:spcPts val="0"/>
              </a:spcAft>
              <a:buSzPts val="1800"/>
              <a:buNone/>
            </a:pPr>
            <a:r>
              <a:rPr b="1" lang="en-US" sz="2400"/>
              <a:t>When___________________________________________</a:t>
            </a:r>
            <a:endParaRPr b="1" sz="2400"/>
          </a:p>
          <a:p>
            <a:pPr indent="0" lvl="0" marL="0" rtl="0" algn="l">
              <a:lnSpc>
                <a:spcPct val="115000"/>
              </a:lnSpc>
              <a:spcBef>
                <a:spcPts val="0"/>
              </a:spcBef>
              <a:spcAft>
                <a:spcPts val="0"/>
              </a:spcAft>
              <a:buSzPts val="1800"/>
              <a:buNone/>
            </a:pPr>
            <a:r>
              <a:rPr b="1" lang="en-US" sz="2400"/>
              <a:t>Where__________________________________________</a:t>
            </a:r>
            <a:endParaRPr b="1" sz="2400"/>
          </a:p>
          <a:p>
            <a:pPr indent="0" lvl="0" marL="0" rtl="0" algn="l">
              <a:lnSpc>
                <a:spcPct val="115000"/>
              </a:lnSpc>
              <a:spcBef>
                <a:spcPts val="0"/>
              </a:spcBef>
              <a:spcAft>
                <a:spcPts val="0"/>
              </a:spcAft>
              <a:buSzPts val="1800"/>
              <a:buNone/>
            </a:pPr>
            <a:r>
              <a:rPr b="1" lang="en-US" sz="2400"/>
              <a:t>Who____________________________________________</a:t>
            </a:r>
            <a:endParaRPr b="1" sz="2400"/>
          </a:p>
          <a:p>
            <a:pPr indent="0" lvl="0" marL="0" rtl="0" algn="l">
              <a:lnSpc>
                <a:spcPct val="115000"/>
              </a:lnSpc>
              <a:spcBef>
                <a:spcPts val="0"/>
              </a:spcBef>
              <a:spcAft>
                <a:spcPts val="0"/>
              </a:spcAft>
              <a:buSzPts val="1800"/>
              <a:buNone/>
            </a:pPr>
            <a:r>
              <a:rPr b="1" lang="en-US" sz="2400"/>
              <a:t>How____________________________________________</a:t>
            </a:r>
            <a:endParaRPr b="1" sz="2400"/>
          </a:p>
          <a:p>
            <a:pPr indent="0" lvl="0" marL="0" rtl="0" algn="l">
              <a:lnSpc>
                <a:spcPct val="115000"/>
              </a:lnSpc>
              <a:spcBef>
                <a:spcPts val="0"/>
              </a:spcBef>
              <a:spcAft>
                <a:spcPts val="0"/>
              </a:spcAft>
              <a:buSzPts val="1800"/>
              <a:buNone/>
            </a:pPr>
            <a:r>
              <a:rPr b="1" lang="en-US" sz="2400"/>
              <a:t>Why____________________________________________</a:t>
            </a:r>
            <a:endParaRPr b="1" sz="2400"/>
          </a:p>
          <a:p>
            <a:pPr indent="0" lvl="0" marL="0" rtl="0" algn="l">
              <a:lnSpc>
                <a:spcPct val="115000"/>
              </a:lnSpc>
              <a:spcBef>
                <a:spcPts val="0"/>
              </a:spcBef>
              <a:spcAft>
                <a:spcPts val="0"/>
              </a:spcAft>
              <a:buSzPts val="1800"/>
              <a:buNone/>
            </a:pPr>
            <a:r>
              <a:rPr b="1" lang="en-US" sz="2400"/>
              <a:t>What if . . ._______________</a:t>
            </a:r>
            <a:endParaRPr b="1" sz="2400"/>
          </a:p>
          <a:p>
            <a:pPr indent="0" lvl="0" marL="0" rtl="0" algn="l">
              <a:lnSpc>
                <a:spcPct val="115000"/>
              </a:lnSpc>
              <a:spcBef>
                <a:spcPts val="0"/>
              </a:spcBef>
              <a:spcAft>
                <a:spcPts val="0"/>
              </a:spcAft>
              <a:buSzPts val="1800"/>
              <a:buNone/>
            </a:pPr>
            <a:r>
              <a:rPr b="1" lang="en-US" sz="2400"/>
              <a:t>________________________</a:t>
            </a:r>
            <a:endParaRPr b="1" sz="24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pic>
        <p:nvPicPr>
          <p:cNvPr descr="elated image" id="323" name="Google Shape;323;p32"/>
          <p:cNvPicPr preferRelativeResize="0"/>
          <p:nvPr/>
        </p:nvPicPr>
        <p:blipFill rotWithShape="1">
          <a:blip r:embed="rId3">
            <a:alphaModFix/>
          </a:blip>
          <a:srcRect b="0" l="0" r="0" t="0"/>
          <a:stretch/>
        </p:blipFill>
        <p:spPr>
          <a:xfrm>
            <a:off x="781983" y="653487"/>
            <a:ext cx="7401350" cy="5551025"/>
          </a:xfrm>
          <a:prstGeom prst="rect">
            <a:avLst/>
          </a:prstGeom>
          <a:noFill/>
          <a:ln>
            <a:noFill/>
          </a:ln>
        </p:spPr>
      </p:pic>
      <p:sp>
        <p:nvSpPr>
          <p:cNvPr id="324" name="Google Shape;324;p32"/>
          <p:cNvSpPr txBox="1"/>
          <p:nvPr/>
        </p:nvSpPr>
        <p:spPr>
          <a:xfrm>
            <a:off x="809150" y="0"/>
            <a:ext cx="73470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25" name="Google Shape;325;p32"/>
          <p:cNvSpPr txBox="1"/>
          <p:nvPr/>
        </p:nvSpPr>
        <p:spPr>
          <a:xfrm>
            <a:off x="2782950" y="0"/>
            <a:ext cx="32202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Who will save the river? </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0" name="Shape 330"/>
        <p:cNvGrpSpPr/>
        <p:nvPr/>
      </p:nvGrpSpPr>
      <p:grpSpPr>
        <a:xfrm>
          <a:off x="0" y="0"/>
          <a:ext cx="0" cy="0"/>
          <a:chOff x="0" y="0"/>
          <a:chExt cx="0" cy="0"/>
        </a:xfrm>
      </p:grpSpPr>
      <p:pic>
        <p:nvPicPr>
          <p:cNvPr id="331" name="Google Shape;331;p33"/>
          <p:cNvPicPr preferRelativeResize="0"/>
          <p:nvPr/>
        </p:nvPicPr>
        <p:blipFill rotWithShape="1">
          <a:blip r:embed="rId3">
            <a:alphaModFix/>
          </a:blip>
          <a:srcRect b="0" l="0" r="0" t="0"/>
          <a:stretch/>
        </p:blipFill>
        <p:spPr>
          <a:xfrm>
            <a:off x="117275" y="822775"/>
            <a:ext cx="8927075" cy="5951375"/>
          </a:xfrm>
          <a:prstGeom prst="rect">
            <a:avLst/>
          </a:prstGeom>
          <a:noFill/>
          <a:ln>
            <a:noFill/>
          </a:ln>
        </p:spPr>
      </p:pic>
      <p:sp>
        <p:nvSpPr>
          <p:cNvPr id="332" name="Google Shape;332;p33"/>
          <p:cNvSpPr txBox="1"/>
          <p:nvPr/>
        </p:nvSpPr>
        <p:spPr>
          <a:xfrm>
            <a:off x="1452150" y="385225"/>
            <a:ext cx="6540900" cy="8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Calibri"/>
                <a:ea typeface="Calibri"/>
                <a:cs typeface="Calibri"/>
                <a:sym typeface="Calibri"/>
              </a:rPr>
              <a:t>Entrepreneurial (Design) Thinking</a:t>
            </a:r>
            <a:endParaRPr b="0" i="0" sz="3600" u="none" cap="none" strike="noStrike">
              <a:solidFill>
                <a:srgbClr val="000000"/>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7" name="Shape 337"/>
        <p:cNvGrpSpPr/>
        <p:nvPr/>
      </p:nvGrpSpPr>
      <p:grpSpPr>
        <a:xfrm>
          <a:off x="0" y="0"/>
          <a:ext cx="0" cy="0"/>
          <a:chOff x="0" y="0"/>
          <a:chExt cx="0" cy="0"/>
        </a:xfrm>
      </p:grpSpPr>
      <p:pic>
        <p:nvPicPr>
          <p:cNvPr id="338" name="Google Shape;338;p34"/>
          <p:cNvPicPr preferRelativeResize="0"/>
          <p:nvPr/>
        </p:nvPicPr>
        <p:blipFill rotWithShape="1">
          <a:blip r:embed="rId3">
            <a:alphaModFix/>
          </a:blip>
          <a:srcRect b="0" l="0" r="0" t="0"/>
          <a:stretch/>
        </p:blipFill>
        <p:spPr>
          <a:xfrm>
            <a:off x="736400" y="386025"/>
            <a:ext cx="7267575" cy="485775"/>
          </a:xfrm>
          <a:prstGeom prst="rect">
            <a:avLst/>
          </a:prstGeom>
          <a:noFill/>
          <a:ln>
            <a:noFill/>
          </a:ln>
        </p:spPr>
      </p:pic>
      <p:sp>
        <p:nvSpPr>
          <p:cNvPr id="339" name="Google Shape;339;p34"/>
          <p:cNvSpPr txBox="1"/>
          <p:nvPr>
            <p:ph idx="2" type="body"/>
          </p:nvPr>
        </p:nvSpPr>
        <p:spPr>
          <a:xfrm>
            <a:off x="4629150" y="1002625"/>
            <a:ext cx="3886200" cy="5174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2400"/>
              <a:t>What___________________________________________</a:t>
            </a:r>
            <a:endParaRPr b="1" sz="2400"/>
          </a:p>
          <a:p>
            <a:pPr indent="0" lvl="0" marL="0" rtl="0" algn="l">
              <a:lnSpc>
                <a:spcPct val="115000"/>
              </a:lnSpc>
              <a:spcBef>
                <a:spcPts val="0"/>
              </a:spcBef>
              <a:spcAft>
                <a:spcPts val="0"/>
              </a:spcAft>
              <a:buClr>
                <a:schemeClr val="dk1"/>
              </a:buClr>
              <a:buSzPts val="1100"/>
              <a:buFont typeface="Arial"/>
              <a:buNone/>
            </a:pPr>
            <a:r>
              <a:rPr b="1" lang="en-US" sz="2400"/>
              <a:t>When___________________________________________</a:t>
            </a:r>
            <a:endParaRPr b="1" sz="2400"/>
          </a:p>
          <a:p>
            <a:pPr indent="0" lvl="0" marL="0" rtl="0" algn="l">
              <a:lnSpc>
                <a:spcPct val="115000"/>
              </a:lnSpc>
              <a:spcBef>
                <a:spcPts val="0"/>
              </a:spcBef>
              <a:spcAft>
                <a:spcPts val="0"/>
              </a:spcAft>
              <a:buClr>
                <a:schemeClr val="dk1"/>
              </a:buClr>
              <a:buSzPts val="1100"/>
              <a:buFont typeface="Arial"/>
              <a:buNone/>
            </a:pPr>
            <a:r>
              <a:rPr b="1" lang="en-US" sz="2400"/>
              <a:t>Where__________________________________________</a:t>
            </a:r>
            <a:endParaRPr b="1" sz="2400"/>
          </a:p>
          <a:p>
            <a:pPr indent="0" lvl="0" marL="0" rtl="0" algn="l">
              <a:lnSpc>
                <a:spcPct val="115000"/>
              </a:lnSpc>
              <a:spcBef>
                <a:spcPts val="0"/>
              </a:spcBef>
              <a:spcAft>
                <a:spcPts val="0"/>
              </a:spcAft>
              <a:buClr>
                <a:schemeClr val="dk1"/>
              </a:buClr>
              <a:buSzPts val="1100"/>
              <a:buFont typeface="Arial"/>
              <a:buNone/>
            </a:pPr>
            <a:r>
              <a:rPr b="1" lang="en-US" sz="2400"/>
              <a:t>Who____________________________________________</a:t>
            </a:r>
            <a:endParaRPr b="1" sz="2400"/>
          </a:p>
          <a:p>
            <a:pPr indent="0" lvl="0" marL="0" rtl="0" algn="l">
              <a:lnSpc>
                <a:spcPct val="115000"/>
              </a:lnSpc>
              <a:spcBef>
                <a:spcPts val="0"/>
              </a:spcBef>
              <a:spcAft>
                <a:spcPts val="0"/>
              </a:spcAft>
              <a:buClr>
                <a:schemeClr val="dk1"/>
              </a:buClr>
              <a:buSzPts val="1100"/>
              <a:buFont typeface="Arial"/>
              <a:buNone/>
            </a:pPr>
            <a:r>
              <a:rPr b="1" lang="en-US" sz="2400"/>
              <a:t>How____________________________________________</a:t>
            </a:r>
            <a:endParaRPr b="1" sz="2400"/>
          </a:p>
          <a:p>
            <a:pPr indent="0" lvl="0" marL="0" rtl="0" algn="l">
              <a:lnSpc>
                <a:spcPct val="115000"/>
              </a:lnSpc>
              <a:spcBef>
                <a:spcPts val="0"/>
              </a:spcBef>
              <a:spcAft>
                <a:spcPts val="0"/>
              </a:spcAft>
              <a:buClr>
                <a:schemeClr val="dk1"/>
              </a:buClr>
              <a:buSzPts val="1100"/>
              <a:buFont typeface="Arial"/>
              <a:buNone/>
            </a:pPr>
            <a:r>
              <a:rPr b="1" lang="en-US" sz="2400"/>
              <a:t>Why____________________________________________</a:t>
            </a:r>
            <a:endParaRPr b="1" sz="2400"/>
          </a:p>
          <a:p>
            <a:pPr indent="0" lvl="0" marL="0" rtl="0" algn="l">
              <a:lnSpc>
                <a:spcPct val="90000"/>
              </a:lnSpc>
              <a:spcBef>
                <a:spcPts val="750"/>
              </a:spcBef>
              <a:spcAft>
                <a:spcPts val="0"/>
              </a:spcAft>
              <a:buSzPts val="1800"/>
              <a:buNone/>
            </a:pPr>
            <a:r>
              <a:t/>
            </a:r>
            <a:endParaRPr/>
          </a:p>
        </p:txBody>
      </p:sp>
      <p:pic>
        <p:nvPicPr>
          <p:cNvPr descr="elated image" id="340" name="Google Shape;340;p34"/>
          <p:cNvPicPr preferRelativeResize="0"/>
          <p:nvPr/>
        </p:nvPicPr>
        <p:blipFill rotWithShape="1">
          <a:blip r:embed="rId4">
            <a:alphaModFix/>
          </a:blip>
          <a:srcRect b="0" l="0" r="0" t="0"/>
          <a:stretch/>
        </p:blipFill>
        <p:spPr>
          <a:xfrm>
            <a:off x="100126" y="1461263"/>
            <a:ext cx="4055175" cy="393547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pic>
        <p:nvPicPr>
          <p:cNvPr id="346" name="Google Shape;346;p35"/>
          <p:cNvPicPr preferRelativeResize="0"/>
          <p:nvPr/>
        </p:nvPicPr>
        <p:blipFill rotWithShape="1">
          <a:blip r:embed="rId3">
            <a:alphaModFix/>
          </a:blip>
          <a:srcRect b="0" l="0" r="0" t="0"/>
          <a:stretch/>
        </p:blipFill>
        <p:spPr>
          <a:xfrm>
            <a:off x="344975" y="1320175"/>
            <a:ext cx="3226325" cy="4064950"/>
          </a:xfrm>
          <a:prstGeom prst="rect">
            <a:avLst/>
          </a:prstGeom>
          <a:noFill/>
          <a:ln>
            <a:noFill/>
          </a:ln>
        </p:spPr>
      </p:pic>
      <p:pic>
        <p:nvPicPr>
          <p:cNvPr id="347" name="Google Shape;347;p35"/>
          <p:cNvPicPr preferRelativeResize="0"/>
          <p:nvPr/>
        </p:nvPicPr>
        <p:blipFill rotWithShape="1">
          <a:blip r:embed="rId4">
            <a:alphaModFix/>
          </a:blip>
          <a:srcRect b="0" l="0" r="0" t="0"/>
          <a:stretch/>
        </p:blipFill>
        <p:spPr>
          <a:xfrm>
            <a:off x="461800" y="219150"/>
            <a:ext cx="7080900" cy="485775"/>
          </a:xfrm>
          <a:prstGeom prst="rect">
            <a:avLst/>
          </a:prstGeom>
          <a:noFill/>
          <a:ln>
            <a:noFill/>
          </a:ln>
        </p:spPr>
      </p:pic>
      <p:sp>
        <p:nvSpPr>
          <p:cNvPr id="348" name="Google Shape;348;p35"/>
          <p:cNvSpPr txBox="1"/>
          <p:nvPr>
            <p:ph idx="1" type="body"/>
          </p:nvPr>
        </p:nvSpPr>
        <p:spPr>
          <a:xfrm>
            <a:off x="4055300" y="352925"/>
            <a:ext cx="4464300" cy="50322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750"/>
              </a:spcBef>
              <a:spcAft>
                <a:spcPts val="0"/>
              </a:spcAft>
              <a:buSzPts val="1800"/>
              <a:buNone/>
            </a:pPr>
            <a:r>
              <a:t/>
            </a:r>
            <a:endParaRPr/>
          </a:p>
          <a:p>
            <a:pPr indent="-342900" lvl="0" marL="457200" rtl="0" algn="l">
              <a:lnSpc>
                <a:spcPct val="150000"/>
              </a:lnSpc>
              <a:spcBef>
                <a:spcPts val="750"/>
              </a:spcBef>
              <a:spcAft>
                <a:spcPts val="0"/>
              </a:spcAft>
              <a:buSzPts val="1800"/>
              <a:buChar char="•"/>
            </a:pPr>
            <a:r>
              <a:rPr lang="en-US"/>
              <a:t>Refuse</a:t>
            </a:r>
            <a:endParaRPr/>
          </a:p>
          <a:p>
            <a:pPr indent="-342900" lvl="0" marL="457200" rtl="0" algn="l">
              <a:lnSpc>
                <a:spcPct val="150000"/>
              </a:lnSpc>
              <a:spcBef>
                <a:spcPts val="0"/>
              </a:spcBef>
              <a:spcAft>
                <a:spcPts val="0"/>
              </a:spcAft>
              <a:buSzPts val="1800"/>
              <a:buChar char="•"/>
            </a:pPr>
            <a:r>
              <a:rPr lang="en-US"/>
              <a:t>Reduce</a:t>
            </a:r>
            <a:endParaRPr/>
          </a:p>
          <a:p>
            <a:pPr indent="-342900" lvl="0" marL="457200" rtl="0" algn="l">
              <a:lnSpc>
                <a:spcPct val="150000"/>
              </a:lnSpc>
              <a:spcBef>
                <a:spcPts val="0"/>
              </a:spcBef>
              <a:spcAft>
                <a:spcPts val="0"/>
              </a:spcAft>
              <a:buSzPts val="1800"/>
              <a:buChar char="•"/>
            </a:pPr>
            <a:r>
              <a:rPr lang="en-US"/>
              <a:t>Reuse</a:t>
            </a:r>
            <a:endParaRPr/>
          </a:p>
          <a:p>
            <a:pPr indent="-342900" lvl="0" marL="457200" rtl="0" algn="l">
              <a:lnSpc>
                <a:spcPct val="150000"/>
              </a:lnSpc>
              <a:spcBef>
                <a:spcPts val="0"/>
              </a:spcBef>
              <a:spcAft>
                <a:spcPts val="0"/>
              </a:spcAft>
              <a:buSzPts val="1800"/>
              <a:buChar char="•"/>
            </a:pPr>
            <a:r>
              <a:rPr lang="en-US"/>
              <a:t>Recycle</a:t>
            </a:r>
            <a:endParaRPr/>
          </a:p>
          <a:p>
            <a:pPr indent="-342900" lvl="0" marL="457200" rtl="0" algn="l">
              <a:lnSpc>
                <a:spcPct val="150000"/>
              </a:lnSpc>
              <a:spcBef>
                <a:spcPts val="0"/>
              </a:spcBef>
              <a:spcAft>
                <a:spcPts val="0"/>
              </a:spcAft>
              <a:buSzPts val="1800"/>
              <a:buChar char="•"/>
            </a:pPr>
            <a:r>
              <a:rPr lang="en-US"/>
              <a:t>Repurpose</a:t>
            </a:r>
            <a:endParaRPr/>
          </a:p>
          <a:p>
            <a:pPr indent="-342900" lvl="0" marL="457200" rtl="0" algn="l">
              <a:lnSpc>
                <a:spcPct val="150000"/>
              </a:lnSpc>
              <a:spcBef>
                <a:spcPts val="0"/>
              </a:spcBef>
              <a:spcAft>
                <a:spcPts val="0"/>
              </a:spcAft>
              <a:buSzPts val="1800"/>
              <a:buChar char="•"/>
            </a:pPr>
            <a:r>
              <a:rPr lang="en-US"/>
              <a:t>Reimagine</a:t>
            </a:r>
            <a:endParaRPr/>
          </a:p>
          <a:p>
            <a:pPr indent="-342900" lvl="0" marL="457200" rtl="0" algn="l">
              <a:lnSpc>
                <a:spcPct val="150000"/>
              </a:lnSpc>
              <a:spcBef>
                <a:spcPts val="0"/>
              </a:spcBef>
              <a:spcAft>
                <a:spcPts val="0"/>
              </a:spcAft>
              <a:buSzPts val="1800"/>
              <a:buChar char="•"/>
            </a:pPr>
            <a:r>
              <a:rPr lang="en-US"/>
              <a:t>Redesign</a:t>
            </a:r>
            <a:endParaRPr/>
          </a:p>
          <a:p>
            <a:pPr indent="-342900" lvl="0" marL="457200" rtl="0" algn="l">
              <a:lnSpc>
                <a:spcPct val="150000"/>
              </a:lnSpc>
              <a:spcBef>
                <a:spcPts val="0"/>
              </a:spcBef>
              <a:spcAft>
                <a:spcPts val="0"/>
              </a:spcAft>
              <a:buSzPts val="1800"/>
              <a:buChar char="•"/>
            </a:pPr>
            <a:r>
              <a:rPr lang="en-US"/>
              <a:t>Rewrite</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36"/>
          <p:cNvSpPr txBox="1"/>
          <p:nvPr>
            <p:ph idx="1" type="body"/>
          </p:nvPr>
        </p:nvSpPr>
        <p:spPr>
          <a:xfrm>
            <a:off x="628650" y="1117975"/>
            <a:ext cx="8199000" cy="5058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1"/>
              </a:buClr>
              <a:buSzPts val="1100"/>
              <a:buFont typeface="Arial"/>
              <a:buNone/>
            </a:pPr>
            <a:r>
              <a:rPr lang="en-US">
                <a:latin typeface="Arial"/>
                <a:ea typeface="Arial"/>
                <a:cs typeface="Arial"/>
                <a:sym typeface="Arial"/>
              </a:rPr>
              <a:t>1.</a:t>
            </a:r>
            <a:r>
              <a:rPr lang="en-US"/>
              <a:t>Start with a question or story. </a:t>
            </a:r>
            <a:r>
              <a:rPr i="1" lang="en-US"/>
              <a:t>Did you ever</a:t>
            </a:r>
            <a:r>
              <a:rPr lang="en-US"/>
              <a:t>(problem)</a:t>
            </a:r>
            <a:endParaRPr/>
          </a:p>
          <a:p>
            <a:pPr indent="0" lvl="0" marL="0" rtl="0" algn="l">
              <a:lnSpc>
                <a:spcPct val="90000"/>
              </a:lnSpc>
              <a:spcBef>
                <a:spcPts val="1000"/>
              </a:spcBef>
              <a:spcAft>
                <a:spcPts val="0"/>
              </a:spcAft>
              <a:buClr>
                <a:schemeClr val="dk1"/>
              </a:buClr>
              <a:buSzPts val="1100"/>
              <a:buFont typeface="Arial"/>
              <a:buNone/>
            </a:pPr>
            <a:r>
              <a:rPr lang="en-US"/>
              <a:t> </a:t>
            </a:r>
            <a:endParaRPr/>
          </a:p>
          <a:p>
            <a:pPr indent="0" lvl="0" marL="0" rtl="0" algn="l">
              <a:lnSpc>
                <a:spcPct val="90000"/>
              </a:lnSpc>
              <a:spcBef>
                <a:spcPts val="1000"/>
              </a:spcBef>
              <a:spcAft>
                <a:spcPts val="0"/>
              </a:spcAft>
              <a:buClr>
                <a:schemeClr val="dk1"/>
              </a:buClr>
              <a:buSzPts val="1100"/>
              <a:buFont typeface="Arial"/>
              <a:buNone/>
            </a:pPr>
            <a:r>
              <a:rPr lang="en-US">
                <a:latin typeface="Arial"/>
                <a:ea typeface="Arial"/>
                <a:cs typeface="Arial"/>
                <a:sym typeface="Arial"/>
              </a:rPr>
              <a:t>2.</a:t>
            </a:r>
            <a:r>
              <a:rPr lang="en-US"/>
              <a:t>Who are you? </a:t>
            </a:r>
            <a:r>
              <a:rPr i="1" lang="en-US"/>
              <a:t>We are </a:t>
            </a:r>
            <a:r>
              <a:rPr lang="en-US"/>
              <a:t>(name of company)</a:t>
            </a:r>
            <a:endParaRPr/>
          </a:p>
          <a:p>
            <a:pPr indent="0" lvl="0" marL="0" rtl="0" algn="l">
              <a:lnSpc>
                <a:spcPct val="90000"/>
              </a:lnSpc>
              <a:spcBef>
                <a:spcPts val="1000"/>
              </a:spcBef>
              <a:spcAft>
                <a:spcPts val="0"/>
              </a:spcAft>
              <a:buClr>
                <a:schemeClr val="dk1"/>
              </a:buClr>
              <a:buSzPts val="1100"/>
              <a:buFont typeface="Arial"/>
              <a:buNone/>
            </a:pPr>
            <a:r>
              <a:t/>
            </a:r>
            <a:endParaRPr/>
          </a:p>
          <a:p>
            <a:pPr indent="0" lvl="0" marL="0" rtl="0" algn="l">
              <a:lnSpc>
                <a:spcPct val="90000"/>
              </a:lnSpc>
              <a:spcBef>
                <a:spcPts val="1000"/>
              </a:spcBef>
              <a:spcAft>
                <a:spcPts val="0"/>
              </a:spcAft>
              <a:buClr>
                <a:schemeClr val="dk1"/>
              </a:buClr>
              <a:buSzPts val="1100"/>
              <a:buFont typeface="Arial"/>
              <a:buNone/>
            </a:pPr>
            <a:r>
              <a:rPr lang="en-US">
                <a:latin typeface="Arial"/>
                <a:ea typeface="Arial"/>
                <a:cs typeface="Arial"/>
                <a:sym typeface="Arial"/>
              </a:rPr>
              <a:t>3.</a:t>
            </a:r>
            <a:r>
              <a:rPr lang="en-US"/>
              <a:t>What are you creating? </a:t>
            </a:r>
            <a:r>
              <a:rPr i="1" lang="en-US"/>
              <a:t>We are here to tell you about</a:t>
            </a:r>
            <a:endParaRPr i="1"/>
          </a:p>
          <a:p>
            <a:pPr indent="0" lvl="0" marL="0" rtl="0" algn="l">
              <a:lnSpc>
                <a:spcPct val="90000"/>
              </a:lnSpc>
              <a:spcBef>
                <a:spcPts val="1000"/>
              </a:spcBef>
              <a:spcAft>
                <a:spcPts val="0"/>
              </a:spcAft>
              <a:buClr>
                <a:schemeClr val="dk1"/>
              </a:buClr>
              <a:buSzPts val="1100"/>
              <a:buFont typeface="Arial"/>
              <a:buNone/>
            </a:pPr>
            <a:r>
              <a:t/>
            </a:r>
            <a:endParaRPr i="1"/>
          </a:p>
          <a:p>
            <a:pPr indent="0" lvl="0" marL="0" rtl="0" algn="l">
              <a:lnSpc>
                <a:spcPct val="90000"/>
              </a:lnSpc>
              <a:spcBef>
                <a:spcPts val="1000"/>
              </a:spcBef>
              <a:spcAft>
                <a:spcPts val="0"/>
              </a:spcAft>
              <a:buClr>
                <a:schemeClr val="dk1"/>
              </a:buClr>
              <a:buSzPts val="1100"/>
              <a:buFont typeface="Arial"/>
              <a:buNone/>
            </a:pPr>
            <a:r>
              <a:rPr lang="en-US">
                <a:latin typeface="Arial"/>
                <a:ea typeface="Arial"/>
                <a:cs typeface="Arial"/>
                <a:sym typeface="Arial"/>
              </a:rPr>
              <a:t>4.</a:t>
            </a:r>
            <a:r>
              <a:rPr lang="en-US"/>
              <a:t>Who do you help? What is the solution? </a:t>
            </a:r>
            <a:endParaRPr/>
          </a:p>
          <a:p>
            <a:pPr indent="0" lvl="0" marL="0" rtl="0" algn="l">
              <a:lnSpc>
                <a:spcPct val="90000"/>
              </a:lnSpc>
              <a:spcBef>
                <a:spcPts val="1000"/>
              </a:spcBef>
              <a:spcAft>
                <a:spcPts val="0"/>
              </a:spcAft>
              <a:buClr>
                <a:schemeClr val="dk1"/>
              </a:buClr>
              <a:buSzPts val="1100"/>
              <a:buFont typeface="Arial"/>
              <a:buNone/>
            </a:pPr>
            <a:r>
              <a:t/>
            </a:r>
            <a:endParaRPr/>
          </a:p>
          <a:p>
            <a:pPr indent="0" lvl="0" marL="0" rtl="0" algn="l">
              <a:lnSpc>
                <a:spcPct val="90000"/>
              </a:lnSpc>
              <a:spcBef>
                <a:spcPts val="1000"/>
              </a:spcBef>
              <a:spcAft>
                <a:spcPts val="0"/>
              </a:spcAft>
              <a:buClr>
                <a:schemeClr val="dk1"/>
              </a:buClr>
              <a:buSzPts val="1100"/>
              <a:buFont typeface="Arial"/>
              <a:buNone/>
            </a:pPr>
            <a:r>
              <a:rPr lang="en-US">
                <a:latin typeface="Arial"/>
                <a:ea typeface="Arial"/>
                <a:cs typeface="Arial"/>
                <a:sym typeface="Arial"/>
              </a:rPr>
              <a:t>5.</a:t>
            </a:r>
            <a:r>
              <a:rPr lang="en-US"/>
              <a:t>Create a persuasive slogan. </a:t>
            </a:r>
            <a:endParaRPr/>
          </a:p>
        </p:txBody>
      </p:sp>
      <p:sp>
        <p:nvSpPr>
          <p:cNvPr id="355" name="Google Shape;355;p36"/>
          <p:cNvSpPr txBox="1"/>
          <p:nvPr/>
        </p:nvSpPr>
        <p:spPr>
          <a:xfrm>
            <a:off x="133475" y="283675"/>
            <a:ext cx="8560500" cy="83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Arial"/>
                <a:ea typeface="Arial"/>
                <a:cs typeface="Arial"/>
                <a:sym typeface="Arial"/>
              </a:rPr>
              <a:t>What Wows? Make a Pitch that Wows!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p37"/>
          <p:cNvSpPr txBox="1"/>
          <p:nvPr/>
        </p:nvSpPr>
        <p:spPr>
          <a:xfrm>
            <a:off x="0" y="0"/>
            <a:ext cx="8844300" cy="3000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Arial"/>
                <a:ea typeface="Arial"/>
                <a:cs typeface="Arial"/>
                <a:sym typeface="Arial"/>
              </a:rPr>
              <a:t>What Works?</a:t>
            </a:r>
            <a:endParaRPr b="1" i="0" sz="36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600"/>
              <a:buFont typeface="Arial"/>
              <a:buNone/>
            </a:pPr>
            <a:r>
              <a:rPr b="1" i="0" lang="en-US" sz="3600" u="none" cap="none" strike="noStrike">
                <a:solidFill>
                  <a:schemeClr val="dk1"/>
                </a:solidFill>
                <a:latin typeface="Arial"/>
                <a:ea typeface="Arial"/>
                <a:cs typeface="Arial"/>
                <a:sym typeface="Arial"/>
              </a:rPr>
              <a:t>Students evaluate pitches with SWOT</a:t>
            </a:r>
            <a:endParaRPr b="0" i="0" sz="1400" u="none" cap="none" strike="noStrike">
              <a:solidFill>
                <a:srgbClr val="000000"/>
              </a:solidFill>
              <a:latin typeface="Arial"/>
              <a:ea typeface="Arial"/>
              <a:cs typeface="Arial"/>
              <a:sym typeface="Arial"/>
            </a:endParaRPr>
          </a:p>
        </p:txBody>
      </p:sp>
      <p:pic>
        <p:nvPicPr>
          <p:cNvPr id="362" name="Google Shape;362;p37"/>
          <p:cNvPicPr preferRelativeResize="0"/>
          <p:nvPr/>
        </p:nvPicPr>
        <p:blipFill rotWithShape="1">
          <a:blip r:embed="rId3">
            <a:alphaModFix/>
          </a:blip>
          <a:srcRect b="0" l="1881" r="2130" t="0"/>
          <a:stretch/>
        </p:blipFill>
        <p:spPr>
          <a:xfrm>
            <a:off x="233600" y="1293950"/>
            <a:ext cx="8777326" cy="42701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7" name="Shape 367"/>
        <p:cNvGrpSpPr/>
        <p:nvPr/>
      </p:nvGrpSpPr>
      <p:grpSpPr>
        <a:xfrm>
          <a:off x="0" y="0"/>
          <a:ext cx="0" cy="0"/>
          <a:chOff x="0" y="0"/>
          <a:chExt cx="0" cy="0"/>
        </a:xfrm>
      </p:grpSpPr>
      <p:sp>
        <p:nvSpPr>
          <p:cNvPr id="368" name="Google Shape;368;p38"/>
          <p:cNvSpPr txBox="1"/>
          <p:nvPr/>
        </p:nvSpPr>
        <p:spPr>
          <a:xfrm>
            <a:off x="272975" y="5916150"/>
            <a:ext cx="3782100" cy="69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US" sz="1200" u="none" cap="none" strike="noStrike">
                <a:solidFill>
                  <a:schemeClr val="dk1"/>
                </a:solidFill>
                <a:latin typeface="Arial"/>
                <a:ea typeface="Arial"/>
                <a:cs typeface="Arial"/>
                <a:sym typeface="Arial"/>
              </a:rPr>
              <a:t>In the 1960's, the Nashua River's pollution could be smelled long before reaching the river's banks.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(NRWA Archives)</a:t>
            </a:r>
            <a:endParaRPr b="0" i="0" sz="1200" u="none" cap="none" strike="noStrike">
              <a:solidFill>
                <a:schemeClr val="dk1"/>
              </a:solidFill>
              <a:latin typeface="Arial"/>
              <a:ea typeface="Arial"/>
              <a:cs typeface="Arial"/>
              <a:sym typeface="Arial"/>
            </a:endParaRPr>
          </a:p>
        </p:txBody>
      </p:sp>
      <p:pic>
        <p:nvPicPr>
          <p:cNvPr id="369" name="Google Shape;369;p38"/>
          <p:cNvPicPr preferRelativeResize="0"/>
          <p:nvPr/>
        </p:nvPicPr>
        <p:blipFill rotWithShape="1">
          <a:blip r:embed="rId3">
            <a:alphaModFix/>
          </a:blip>
          <a:srcRect b="0" l="0" r="0" t="0"/>
          <a:stretch/>
        </p:blipFill>
        <p:spPr>
          <a:xfrm>
            <a:off x="152400" y="152400"/>
            <a:ext cx="3782099" cy="5611349"/>
          </a:xfrm>
          <a:prstGeom prst="rect">
            <a:avLst/>
          </a:prstGeom>
          <a:noFill/>
          <a:ln>
            <a:noFill/>
          </a:ln>
        </p:spPr>
      </p:pic>
      <p:pic>
        <p:nvPicPr>
          <p:cNvPr id="370" name="Google Shape;370;p38"/>
          <p:cNvPicPr preferRelativeResize="0"/>
          <p:nvPr/>
        </p:nvPicPr>
        <p:blipFill rotWithShape="1">
          <a:blip r:embed="rId4">
            <a:alphaModFix/>
          </a:blip>
          <a:srcRect b="0" l="0" r="0" t="0"/>
          <a:stretch/>
        </p:blipFill>
        <p:spPr>
          <a:xfrm>
            <a:off x="4218475" y="152400"/>
            <a:ext cx="4925518" cy="5611349"/>
          </a:xfrm>
          <a:prstGeom prst="rect">
            <a:avLst/>
          </a:prstGeom>
          <a:noFill/>
          <a:ln>
            <a:noFill/>
          </a:ln>
        </p:spPr>
      </p:pic>
      <p:sp>
        <p:nvSpPr>
          <p:cNvPr id="371" name="Google Shape;371;p38"/>
          <p:cNvSpPr txBox="1"/>
          <p:nvPr/>
        </p:nvSpPr>
        <p:spPr>
          <a:xfrm>
            <a:off x="4989450" y="5916150"/>
            <a:ext cx="3675900" cy="1482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Marion Stoddart led the movement to restore the highly polluted Nashua River.</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chemeClr val="dk1"/>
                </a:solidFill>
                <a:latin typeface="Arial"/>
                <a:ea typeface="Arial"/>
                <a:cs typeface="Arial"/>
                <a:sym typeface="Arial"/>
              </a:rPr>
              <a:t>(NRWA Archives)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5" name="Shape 375"/>
        <p:cNvGrpSpPr/>
        <p:nvPr/>
      </p:nvGrpSpPr>
      <p:grpSpPr>
        <a:xfrm>
          <a:off x="0" y="0"/>
          <a:ext cx="0" cy="0"/>
          <a:chOff x="0" y="0"/>
          <a:chExt cx="0" cy="0"/>
        </a:xfrm>
      </p:grpSpPr>
      <p:pic>
        <p:nvPicPr>
          <p:cNvPr descr="mage result for marion stoddart nashua river" id="376" name="Google Shape;376;p39"/>
          <p:cNvPicPr preferRelativeResize="0"/>
          <p:nvPr/>
        </p:nvPicPr>
        <p:blipFill rotWithShape="1">
          <a:blip r:embed="rId3">
            <a:alphaModFix/>
          </a:blip>
          <a:srcRect b="0" l="0" r="0" t="0"/>
          <a:stretch/>
        </p:blipFill>
        <p:spPr>
          <a:xfrm>
            <a:off x="1296891" y="691804"/>
            <a:ext cx="6550224" cy="4093875"/>
          </a:xfrm>
          <a:prstGeom prst="rect">
            <a:avLst/>
          </a:prstGeom>
          <a:noFill/>
          <a:ln>
            <a:noFill/>
          </a:ln>
        </p:spPr>
      </p:pic>
      <p:sp>
        <p:nvSpPr>
          <p:cNvPr id="377" name="Google Shape;377;p39"/>
          <p:cNvSpPr/>
          <p:nvPr/>
        </p:nvSpPr>
        <p:spPr>
          <a:xfrm>
            <a:off x="394068" y="4964473"/>
            <a:ext cx="3743100" cy="2769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4"/>
              </a:rPr>
              <a:t>https://www.youtube.com/watch?v=OQ3j4_HQJ4o</a:t>
            </a:r>
            <a:endParaRPr b="0" i="0" sz="1350" u="none" cap="none" strike="noStrike">
              <a:solidFill>
                <a:schemeClr val="dk1"/>
              </a:solidFill>
              <a:latin typeface="Calibri"/>
              <a:ea typeface="Calibri"/>
              <a:cs typeface="Calibri"/>
              <a:sym typeface="Calibri"/>
            </a:endParaRPr>
          </a:p>
        </p:txBody>
      </p:sp>
      <p:sp>
        <p:nvSpPr>
          <p:cNvPr id="378" name="Google Shape;378;p39"/>
          <p:cNvSpPr txBox="1"/>
          <p:nvPr/>
        </p:nvSpPr>
        <p:spPr>
          <a:xfrm>
            <a:off x="5115000" y="4785674"/>
            <a:ext cx="4029000" cy="1731300"/>
          </a:xfrm>
          <a:prstGeom prst="rect">
            <a:avLst/>
          </a:prstGeom>
          <a:noFill/>
          <a:ln>
            <a:noFill/>
          </a:ln>
        </p:spPr>
        <p:txBody>
          <a:bodyPr anchorCtr="0" anchor="t" bIns="34275" lIns="68550" spcFirstLastPara="1" rIns="68550" wrap="square" tIns="3427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In 1965, the U. S. Congress passed the first Clean Water Act.  The next year, Marion Stoddart coordinated a successful citizen campaign that led to the passage of the Massachusetts Clean Water Act of 1966.</a:t>
            </a:r>
            <a:endParaRPr b="0" i="0" sz="1050" u="none" cap="none" strike="noStrike">
              <a:solidFill>
                <a:srgbClr val="000000"/>
              </a:solidFill>
              <a:latin typeface="Arial"/>
              <a:ea typeface="Arial"/>
              <a:cs typeface="Arial"/>
              <a:sym typeface="Arial"/>
            </a:endParaRPr>
          </a:p>
        </p:txBody>
      </p:sp>
      <p:sp>
        <p:nvSpPr>
          <p:cNvPr id="379" name="Google Shape;379;p39"/>
          <p:cNvSpPr txBox="1"/>
          <p:nvPr/>
        </p:nvSpPr>
        <p:spPr>
          <a:xfrm>
            <a:off x="2751175" y="119275"/>
            <a:ext cx="27750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Who Saved the River?</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4" name="Shape 384"/>
        <p:cNvGrpSpPr/>
        <p:nvPr/>
      </p:nvGrpSpPr>
      <p:grpSpPr>
        <a:xfrm>
          <a:off x="0" y="0"/>
          <a:ext cx="0" cy="0"/>
          <a:chOff x="0" y="0"/>
          <a:chExt cx="0" cy="0"/>
        </a:xfrm>
      </p:grpSpPr>
      <p:sp>
        <p:nvSpPr>
          <p:cNvPr id="385" name="Google Shape;385;p40"/>
          <p:cNvSpPr txBox="1"/>
          <p:nvPr/>
        </p:nvSpPr>
        <p:spPr>
          <a:xfrm>
            <a:off x="755375" y="178900"/>
            <a:ext cx="73470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800" u="none" cap="none" strike="noStrike">
                <a:solidFill>
                  <a:srgbClr val="000000"/>
                </a:solidFill>
                <a:latin typeface="Calibri"/>
                <a:ea typeface="Calibri"/>
                <a:cs typeface="Calibri"/>
                <a:sym typeface="Calibri"/>
              </a:rPr>
              <a:t>Stakeholder Decision-making</a:t>
            </a:r>
            <a:endParaRPr b="0" i="0" sz="1800" u="none" cap="none" strike="noStrike">
              <a:solidFill>
                <a:srgbClr val="000000"/>
              </a:solidFill>
              <a:latin typeface="Calibri"/>
              <a:ea typeface="Calibri"/>
              <a:cs typeface="Calibri"/>
              <a:sym typeface="Calibri"/>
            </a:endParaRPr>
          </a:p>
        </p:txBody>
      </p:sp>
      <p:graphicFrame>
        <p:nvGraphicFramePr>
          <p:cNvPr id="386" name="Google Shape;386;p40"/>
          <p:cNvGraphicFramePr/>
          <p:nvPr/>
        </p:nvGraphicFramePr>
        <p:xfrm>
          <a:off x="317125" y="695300"/>
          <a:ext cx="3000000" cy="3000000"/>
        </p:xfrm>
        <a:graphic>
          <a:graphicData uri="http://schemas.openxmlformats.org/drawingml/2006/table">
            <a:tbl>
              <a:tblPr>
                <a:noFill/>
                <a:tableStyleId>{E47E2695-70DD-47ED-83F2-398F961955DB}</a:tableStyleId>
              </a:tblPr>
              <a:tblGrid>
                <a:gridCol w="1827100"/>
                <a:gridCol w="1827100"/>
                <a:gridCol w="933100"/>
                <a:gridCol w="1977450"/>
                <a:gridCol w="1944975"/>
              </a:tblGrid>
              <a:tr h="10314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Stakeholders</a:t>
                      </a:r>
                      <a:endParaRPr sz="12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How will they be affected by improvements in water quality</a:t>
                      </a:r>
                      <a:endParaRPr sz="12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is the effect + or -</a:t>
                      </a:r>
                      <a:endParaRPr sz="12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Is the interest of the shareholder related to: People, Planet, and/or Profit</a:t>
                      </a:r>
                      <a:endParaRPr sz="12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Importance of stakeholder interest</a:t>
                      </a:r>
                      <a:endParaRPr sz="1200" u="none" cap="none" strike="noStrike"/>
                    </a:p>
                    <a:p>
                      <a:pPr indent="0" lvl="0" marL="0" marR="0" rtl="0" algn="l">
                        <a:lnSpc>
                          <a:spcPct val="100000"/>
                        </a:lnSpc>
                        <a:spcBef>
                          <a:spcPts val="0"/>
                        </a:spcBef>
                        <a:spcAft>
                          <a:spcPts val="0"/>
                        </a:spcAft>
                        <a:buClr>
                          <a:srgbClr val="000000"/>
                        </a:buClr>
                        <a:buSzPts val="1200"/>
                        <a:buFont typeface="Arial"/>
                        <a:buNone/>
                      </a:pPr>
                      <a:r>
                        <a:rPr lang="en-US" sz="1200" u="none" cap="none" strike="noStrike"/>
                        <a:t>1 very</a:t>
                      </a:r>
                      <a:endParaRPr sz="1200" u="none" cap="none" strike="noStrike"/>
                    </a:p>
                    <a:p>
                      <a:pPr indent="0" lvl="0" marL="0" marR="0" rtl="0" algn="l">
                        <a:lnSpc>
                          <a:spcPct val="100000"/>
                        </a:lnSpc>
                        <a:spcBef>
                          <a:spcPts val="0"/>
                        </a:spcBef>
                        <a:spcAft>
                          <a:spcPts val="0"/>
                        </a:spcAft>
                        <a:buClr>
                          <a:srgbClr val="000000"/>
                        </a:buClr>
                        <a:buSzPts val="1200"/>
                        <a:buFont typeface="Arial"/>
                        <a:buNone/>
                      </a:pPr>
                      <a:r>
                        <a:rPr lang="en-US" sz="1200" u="none" cap="none" strike="noStrike"/>
                        <a:t>2 somewhat</a:t>
                      </a:r>
                      <a:endParaRPr sz="1200" u="none" cap="none" strike="noStrike"/>
                    </a:p>
                    <a:p>
                      <a:pPr indent="0" lvl="0" marL="0" marR="0" rtl="0" algn="l">
                        <a:lnSpc>
                          <a:spcPct val="100000"/>
                        </a:lnSpc>
                        <a:spcBef>
                          <a:spcPts val="0"/>
                        </a:spcBef>
                        <a:spcAft>
                          <a:spcPts val="0"/>
                        </a:spcAft>
                        <a:buClr>
                          <a:srgbClr val="000000"/>
                        </a:buClr>
                        <a:buSzPts val="1200"/>
                        <a:buFont typeface="Arial"/>
                        <a:buNone/>
                      </a:pPr>
                      <a:r>
                        <a:rPr lang="en-US" sz="1200" u="none" cap="none" strike="noStrike"/>
                        <a:t>3 not </a:t>
                      </a:r>
                      <a:endParaRPr sz="1200" u="none" cap="none" strike="noStrike"/>
                    </a:p>
                  </a:txBody>
                  <a:tcPr marT="91425" marB="91425" marR="91425" marL="91425"/>
                </a:tc>
              </a:tr>
              <a:tr h="12787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121195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11981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r h="10443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1" name="Shape 391"/>
        <p:cNvGrpSpPr/>
        <p:nvPr/>
      </p:nvGrpSpPr>
      <p:grpSpPr>
        <a:xfrm>
          <a:off x="0" y="0"/>
          <a:ext cx="0" cy="0"/>
          <a:chOff x="0" y="0"/>
          <a:chExt cx="0" cy="0"/>
        </a:xfrm>
      </p:grpSpPr>
      <p:sp>
        <p:nvSpPr>
          <p:cNvPr id="392" name="Google Shape;392;p41"/>
          <p:cNvSpPr txBox="1"/>
          <p:nvPr/>
        </p:nvSpPr>
        <p:spPr>
          <a:xfrm>
            <a:off x="851575" y="119300"/>
            <a:ext cx="7347000" cy="857100"/>
          </a:xfrm>
          <a:prstGeom prst="rect">
            <a:avLst/>
          </a:prstGeom>
          <a:noFill/>
          <a:ln>
            <a:noFill/>
          </a:ln>
        </p:spPr>
        <p:txBody>
          <a:bodyPr anchorCtr="0" anchor="t" bIns="91425" lIns="91425" spcFirstLastPara="1" rIns="91425" wrap="square" tIns="91425">
            <a:noAutofit/>
          </a:bodyPr>
          <a:lstStyle/>
          <a:p>
            <a:pPr indent="0" lvl="0" marL="0" marR="0" rtl="0" algn="l">
              <a:lnSpc>
                <a:spcPct val="91304"/>
              </a:lnSpc>
              <a:spcBef>
                <a:spcPts val="900"/>
              </a:spcBef>
              <a:spcAft>
                <a:spcPts val="0"/>
              </a:spcAft>
              <a:buClr>
                <a:schemeClr val="dk1"/>
              </a:buClr>
              <a:buSzPts val="1100"/>
              <a:buFont typeface="Arial"/>
              <a:buNone/>
            </a:pPr>
            <a:r>
              <a:rPr b="1" i="0" lang="en-US" sz="1650" u="none" cap="none" strike="noStrike">
                <a:solidFill>
                  <a:srgbClr val="333333"/>
                </a:solidFill>
                <a:highlight>
                  <a:srgbClr val="FFFFFF"/>
                </a:highlight>
                <a:latin typeface="Arial"/>
                <a:ea typeface="Arial"/>
                <a:cs typeface="Arial"/>
                <a:sym typeface="Arial"/>
              </a:rPr>
              <a:t>NRWA Historical Highlights</a:t>
            </a:r>
            <a:endParaRPr b="1" i="0" sz="1650" u="none" cap="none" strike="noStrike">
              <a:solidFill>
                <a:srgbClr val="333333"/>
              </a:solidFill>
              <a:highlight>
                <a:srgbClr val="FFFFFF"/>
              </a:highlight>
              <a:latin typeface="Arial"/>
              <a:ea typeface="Arial"/>
              <a:cs typeface="Arial"/>
              <a:sym typeface="Arial"/>
            </a:endParaRPr>
          </a:p>
          <a:p>
            <a:pPr indent="0" lvl="0" marL="0" marR="0" rtl="0" algn="l">
              <a:lnSpc>
                <a:spcPct val="115000"/>
              </a:lnSpc>
              <a:spcBef>
                <a:spcPts val="900"/>
              </a:spcBef>
              <a:spcAft>
                <a:spcPts val="0"/>
              </a:spcAft>
              <a:buClr>
                <a:schemeClr val="dk1"/>
              </a:buClr>
              <a:buSzPts val="1100"/>
              <a:buFont typeface="Arial"/>
              <a:buNone/>
            </a:pPr>
            <a:r>
              <a:rPr b="0" i="0" lang="en-US" sz="1200" u="none" cap="none" strike="noStrike">
                <a:solidFill>
                  <a:srgbClr val="333333"/>
                </a:solidFill>
                <a:highlight>
                  <a:srgbClr val="FFFFFF"/>
                </a:highlight>
                <a:latin typeface="Arial"/>
                <a:ea typeface="Arial"/>
                <a:cs typeface="Arial"/>
                <a:sym typeface="Arial"/>
              </a:rPr>
              <a:t>The restoration of the Nashua River launched the Nashua River Watershed Association into an international spotlight, a prime example of collaboration to accomplish a goal for the betterment of all society. The Association’s leadership and approach to protecting natural resources through a watershed approach, </a:t>
            </a:r>
            <a:r>
              <a:rPr b="0" i="0" lang="en-US" sz="1200" u="none" cap="none" strike="noStrike">
                <a:solidFill>
                  <a:srgbClr val="0088CC"/>
                </a:solidFill>
                <a:highlight>
                  <a:srgbClr val="FFFFFF"/>
                </a:highlight>
                <a:uFill>
                  <a:noFill/>
                </a:uFill>
                <a:latin typeface="Arial"/>
                <a:ea typeface="Arial"/>
                <a:cs typeface="Arial"/>
                <a:sym typeface="Arial"/>
                <a:hlinkClick r:id="rId3"/>
              </a:rPr>
              <a:t>protecting both land and water</a:t>
            </a:r>
            <a:r>
              <a:rPr b="0" i="0" lang="en-US" sz="1200" u="none" cap="none" strike="noStrike">
                <a:solidFill>
                  <a:srgbClr val="333333"/>
                </a:solidFill>
                <a:highlight>
                  <a:srgbClr val="FFFFFF"/>
                </a:highlight>
                <a:latin typeface="Arial"/>
                <a:ea typeface="Arial"/>
                <a:cs typeface="Arial"/>
                <a:sym typeface="Arial"/>
              </a:rPr>
              <a:t> throughout the region, continues to be recognized by federal, state, and local governmental leaders, as well as by leaders in the fields of environmental protection and </a:t>
            </a:r>
            <a:r>
              <a:rPr b="0" i="0" lang="en-US" sz="1200" u="none" cap="none" strike="noStrike">
                <a:solidFill>
                  <a:srgbClr val="0088CC"/>
                </a:solidFill>
                <a:highlight>
                  <a:srgbClr val="FFFFFF"/>
                </a:highlight>
                <a:uFill>
                  <a:noFill/>
                </a:uFill>
                <a:latin typeface="Arial"/>
                <a:ea typeface="Arial"/>
                <a:cs typeface="Arial"/>
                <a:sym typeface="Arial"/>
                <a:hlinkClick r:id="rId4"/>
              </a:rPr>
              <a:t>environmental education</a:t>
            </a:r>
            <a:r>
              <a:rPr b="0" i="0" lang="en-US" sz="1200" u="none" cap="none" strike="noStrike">
                <a:solidFill>
                  <a:srgbClr val="333333"/>
                </a:solidFill>
                <a:highlight>
                  <a:srgbClr val="FFFFFF"/>
                </a:highlight>
                <a:latin typeface="Arial"/>
                <a:ea typeface="Arial"/>
                <a:cs typeface="Arial"/>
                <a:sym typeface="Arial"/>
              </a:rPr>
              <a:t>.</a:t>
            </a:r>
            <a:endParaRPr b="0" i="0" sz="1200" u="none" cap="none" strike="noStrike">
              <a:solidFill>
                <a:srgbClr val="333333"/>
              </a:solidFill>
              <a:highlight>
                <a:srgbClr val="FFFFFF"/>
              </a:highlight>
              <a:latin typeface="Arial"/>
              <a:ea typeface="Arial"/>
              <a:cs typeface="Arial"/>
              <a:sym typeface="Arial"/>
            </a:endParaRPr>
          </a:p>
          <a:p>
            <a:pPr indent="0" lvl="0" marL="0" marR="0" rtl="0" algn="l">
              <a:lnSpc>
                <a:spcPct val="100000"/>
              </a:lnSpc>
              <a:spcBef>
                <a:spcPts val="70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393" name="Google Shape;393;p41"/>
          <p:cNvPicPr preferRelativeResize="0"/>
          <p:nvPr/>
        </p:nvPicPr>
        <p:blipFill rotWithShape="1">
          <a:blip r:embed="rId5">
            <a:alphaModFix/>
          </a:blip>
          <a:srcRect b="0" l="0" r="0" t="0"/>
          <a:stretch/>
        </p:blipFill>
        <p:spPr>
          <a:xfrm>
            <a:off x="1834372" y="2439950"/>
            <a:ext cx="5475249" cy="371140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8" name="Shape 398"/>
        <p:cNvGrpSpPr/>
        <p:nvPr/>
      </p:nvGrpSpPr>
      <p:grpSpPr>
        <a:xfrm>
          <a:off x="0" y="0"/>
          <a:ext cx="0" cy="0"/>
          <a:chOff x="0" y="0"/>
          <a:chExt cx="0" cy="0"/>
        </a:xfrm>
      </p:grpSpPr>
      <p:sp>
        <p:nvSpPr>
          <p:cNvPr id="399" name="Google Shape;399;p42"/>
          <p:cNvSpPr txBox="1"/>
          <p:nvPr/>
        </p:nvSpPr>
        <p:spPr>
          <a:xfrm>
            <a:off x="387600" y="854725"/>
            <a:ext cx="83688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15384"/>
              </a:lnSpc>
              <a:spcBef>
                <a:spcPts val="9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1960s</a:t>
            </a:r>
            <a:endParaRPr b="1"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9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Nashua River Clean-up Committee (NRCC) formed by Marion Stoddart and others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US Congress passed Clean Water Act in 1965</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The North Nashua River in 1966 reached a septic condition and would not support life except for sludge worms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Petition and signatures and a bottle of dirty Nashua River waters presented to Massachusetts Governor Volpe and legislators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Secretary of the Interior Stewart Udall, Senator Ted Kennedy, Governor Volpe, and Lt. Governor Richardson visited the Nashua River and met with citizens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Massachusetts Clean Water Act signed into law</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NRCC successfully pushed to raise the River Classification from “U”, unsuitable for the transportation of waste, to “B-“, suitable for all uses including fishing, swimming, and boating</a:t>
            </a:r>
            <a:endParaRPr b="0" i="0" sz="1800" u="none" cap="none" strike="noStrike">
              <a:solidFill>
                <a:srgbClr val="333333"/>
              </a:solidFill>
              <a:highlight>
                <a:srgbClr val="FFFFFF"/>
              </a:highlight>
              <a:latin typeface="Arial"/>
              <a:ea typeface="Arial"/>
              <a:cs typeface="Arial"/>
              <a:sym typeface="Arial"/>
            </a:endParaRPr>
          </a:p>
          <a:p>
            <a:pPr indent="0" lvl="0" marL="457200" marR="0" rtl="0" algn="l">
              <a:lnSpc>
                <a:spcPct val="112500"/>
              </a:lnSpc>
              <a:spcBef>
                <a:spcPts val="1400"/>
              </a:spcBef>
              <a:spcAft>
                <a:spcPts val="14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4" name="Shape 404"/>
        <p:cNvGrpSpPr/>
        <p:nvPr/>
      </p:nvGrpSpPr>
      <p:grpSpPr>
        <a:xfrm>
          <a:off x="0" y="0"/>
          <a:ext cx="0" cy="0"/>
          <a:chOff x="0" y="0"/>
          <a:chExt cx="0" cy="0"/>
        </a:xfrm>
      </p:grpSpPr>
      <p:sp>
        <p:nvSpPr>
          <p:cNvPr id="405" name="Google Shape;405;p43"/>
          <p:cNvSpPr txBox="1"/>
          <p:nvPr/>
        </p:nvSpPr>
        <p:spPr>
          <a:xfrm>
            <a:off x="457200" y="150325"/>
            <a:ext cx="73470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15384"/>
              </a:lnSpc>
              <a:spcBef>
                <a:spcPts val="900"/>
              </a:spcBef>
              <a:spcAft>
                <a:spcPts val="0"/>
              </a:spcAft>
              <a:buClr>
                <a:schemeClr val="dk1"/>
              </a:buClr>
              <a:buSzPts val="1100"/>
              <a:buFont typeface="Arial"/>
              <a:buNone/>
            </a:pPr>
            <a:r>
              <a:rPr b="1" i="0" lang="en-US" sz="1800" u="none" cap="none" strike="noStrike">
                <a:solidFill>
                  <a:srgbClr val="333333"/>
                </a:solidFill>
                <a:highlight>
                  <a:srgbClr val="FFFFFF"/>
                </a:highlight>
                <a:latin typeface="Arial"/>
                <a:ea typeface="Arial"/>
                <a:cs typeface="Arial"/>
                <a:sym typeface="Arial"/>
              </a:rPr>
              <a:t>1969-1979 Part 1</a:t>
            </a:r>
            <a:endParaRPr b="1"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9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Nashua River Watershed Association founded on October 16, 1969</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Petition with 13,000 signatures sent to President Nixon, Governors Sargent and Peterson, Congressmen and Legislators seeking assurance that federal monies be appropriated to help with the construction of waste water treatment plants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Nashua River selected for the $15 million River Basin Demonstration Project (Nashua River Program) by the New England Region Commission</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Mine Falls Canal Park purchased by the City of Nashua with Land and Water Conservation Grant</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Nashua River Watershed Association’s office established at Fort Devens with donated space and staff time</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Hydrology and Water Resources Study of the Nashua River watershed completed and published</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First Plan for the Nashua River watershed published</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$1 million of the Model River Demonstration Project money spent to construct major sewer interceptors in Nashua, NH</a:t>
            </a:r>
            <a:endParaRPr b="0" i="0" sz="1800" u="none" cap="none" strike="noStrike">
              <a:solidFill>
                <a:srgbClr val="333333"/>
              </a:solidFill>
              <a:highlight>
                <a:srgbClr val="FFFFFF"/>
              </a:highlight>
              <a:latin typeface="Arial"/>
              <a:ea typeface="Arial"/>
              <a:cs typeface="Arial"/>
              <a:sym typeface="Arial"/>
            </a:endParaRPr>
          </a:p>
          <a:p>
            <a:pPr indent="0" lvl="0" marL="0" marR="0" rtl="0" algn="l">
              <a:lnSpc>
                <a:spcPct val="100000"/>
              </a:lnSpc>
              <a:spcBef>
                <a:spcPts val="140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0" name="Shape 410"/>
        <p:cNvGrpSpPr/>
        <p:nvPr/>
      </p:nvGrpSpPr>
      <p:grpSpPr>
        <a:xfrm>
          <a:off x="0" y="0"/>
          <a:ext cx="0" cy="0"/>
          <a:chOff x="0" y="0"/>
          <a:chExt cx="0" cy="0"/>
        </a:xfrm>
      </p:grpSpPr>
      <p:sp>
        <p:nvSpPr>
          <p:cNvPr id="411" name="Google Shape;411;p44"/>
          <p:cNvSpPr txBox="1"/>
          <p:nvPr/>
        </p:nvSpPr>
        <p:spPr>
          <a:xfrm>
            <a:off x="0" y="0"/>
            <a:ext cx="9024600" cy="3000000"/>
          </a:xfrm>
          <a:prstGeom prst="rect">
            <a:avLst/>
          </a:prstGeom>
          <a:noFill/>
          <a:ln>
            <a:noFill/>
          </a:ln>
        </p:spPr>
        <p:txBody>
          <a:bodyPr anchorCtr="0" anchor="t" bIns="91425" lIns="91425" spcFirstLastPara="1" rIns="91425" wrap="square" tIns="91425">
            <a:noAutofit/>
          </a:bodyPr>
          <a:lstStyle/>
          <a:p>
            <a:pPr indent="0" lvl="0" marL="457200" marR="0" rtl="0" algn="l">
              <a:lnSpc>
                <a:spcPct val="112500"/>
              </a:lnSpc>
              <a:spcBef>
                <a:spcPts val="800"/>
              </a:spcBef>
              <a:spcAft>
                <a:spcPts val="1400"/>
              </a:spcAft>
              <a:buClr>
                <a:srgbClr val="000000"/>
              </a:buClr>
              <a:buSzPts val="1200"/>
              <a:buFont typeface="Arial"/>
              <a:buNone/>
            </a:pPr>
            <a:r>
              <a:t/>
            </a:r>
            <a:endParaRPr b="0" i="0" sz="1200" u="none" cap="none" strike="noStrike">
              <a:solidFill>
                <a:srgbClr val="333333"/>
              </a:solidFill>
              <a:highlight>
                <a:srgbClr val="FFFFFF"/>
              </a:highlight>
              <a:latin typeface="Arial"/>
              <a:ea typeface="Arial"/>
              <a:cs typeface="Arial"/>
              <a:sym typeface="Arial"/>
            </a:endParaRPr>
          </a:p>
        </p:txBody>
      </p:sp>
      <p:sp>
        <p:nvSpPr>
          <p:cNvPr id="412" name="Google Shape;412;p44"/>
          <p:cNvSpPr txBox="1"/>
          <p:nvPr/>
        </p:nvSpPr>
        <p:spPr>
          <a:xfrm>
            <a:off x="218675" y="429000"/>
            <a:ext cx="8209800" cy="3000000"/>
          </a:xfrm>
          <a:prstGeom prst="rect">
            <a:avLst/>
          </a:prstGeom>
          <a:noFill/>
          <a:ln>
            <a:noFill/>
          </a:ln>
        </p:spPr>
        <p:txBody>
          <a:bodyPr anchorCtr="0" anchor="t" bIns="91425" lIns="91425" spcFirstLastPara="1" rIns="91425" wrap="square" tIns="91425">
            <a:noAutofit/>
          </a:bodyPr>
          <a:lstStyle/>
          <a:p>
            <a:pPr indent="-342900" lvl="0" marL="457200" marR="0" rtl="0" algn="l">
              <a:lnSpc>
                <a:spcPct val="112500"/>
              </a:lnSpc>
              <a:spcBef>
                <a:spcPts val="8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US Environmental Protection Agency (EPA) formed. Goal set that all US waters be fishable and swimmable by 1983</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Squannacook-Nissitissit Sanctuary Act passed in 1975</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The US Fish &amp; Wildlife’s Oxbow National Wildlife Refuge established in 1974</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West Fitchburg and East Fitchburg Treatment plants began operation</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Squannacook Task Force organized</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Project CURB (Clean Up Our River Banks) and the Groton Conservation Commission coordinated effort and established the Petapawag Canoe Launch site</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Pepperell Treatment Plant began operations</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Bolton Flats Wildlife Area established in 1977</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Lancaster Greenway Committee helped assemble the 412 acres of the Cook Conservation Area</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Lane-Comerford Conservation Area acquired in 1979 for wildlife habitat to mitigate the loss of flood plain with construction of I-90</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First Nashua River Canoe Guide published and first Canoe Race held</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The first state-owned Tree Farm in the nation, J. Harry Rich State Forest in Groton, acquired by Department of Environmental Management in1981, with efforts from Rich Tree Farm Task Force</a:t>
            </a:r>
            <a:endParaRPr b="0" i="0" sz="1800" u="none" cap="none" strike="noStrike">
              <a:solidFill>
                <a:srgbClr val="333333"/>
              </a:solidFill>
              <a:highlight>
                <a:srgbClr val="FFFFFF"/>
              </a:highlight>
              <a:latin typeface="Arial"/>
              <a:ea typeface="Arial"/>
              <a:cs typeface="Arial"/>
              <a:sym typeface="Arial"/>
            </a:endParaRPr>
          </a:p>
        </p:txBody>
      </p:sp>
      <p:sp>
        <p:nvSpPr>
          <p:cNvPr id="413" name="Google Shape;413;p44"/>
          <p:cNvSpPr txBox="1"/>
          <p:nvPr/>
        </p:nvSpPr>
        <p:spPr>
          <a:xfrm>
            <a:off x="477075" y="0"/>
            <a:ext cx="3000000" cy="766500"/>
          </a:xfrm>
          <a:prstGeom prst="rect">
            <a:avLst/>
          </a:prstGeom>
          <a:noFill/>
          <a:ln>
            <a:noFill/>
          </a:ln>
        </p:spPr>
        <p:txBody>
          <a:bodyPr anchorCtr="0" anchor="t" bIns="91425" lIns="91425" spcFirstLastPara="1" rIns="91425" wrap="square" tIns="91425">
            <a:noAutofit/>
          </a:bodyPr>
          <a:lstStyle/>
          <a:p>
            <a:pPr indent="0" lvl="0" marL="0" marR="0" rtl="0" algn="l">
              <a:lnSpc>
                <a:spcPct val="115384"/>
              </a:lnSpc>
              <a:spcBef>
                <a:spcPts val="900"/>
              </a:spcBef>
              <a:spcAft>
                <a:spcPts val="90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1969-1979 Part 2</a:t>
            </a:r>
            <a:endParaRPr b="1" i="0" sz="1800" u="none" cap="none" strike="noStrike">
              <a:solidFill>
                <a:srgbClr val="000000"/>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8" name="Shape 418"/>
        <p:cNvGrpSpPr/>
        <p:nvPr/>
      </p:nvGrpSpPr>
      <p:grpSpPr>
        <a:xfrm>
          <a:off x="0" y="0"/>
          <a:ext cx="0" cy="0"/>
          <a:chOff x="0" y="0"/>
          <a:chExt cx="0" cy="0"/>
        </a:xfrm>
      </p:grpSpPr>
      <p:sp>
        <p:nvSpPr>
          <p:cNvPr id="419" name="Google Shape;419;p45"/>
          <p:cNvSpPr txBox="1"/>
          <p:nvPr/>
        </p:nvSpPr>
        <p:spPr>
          <a:xfrm>
            <a:off x="119300" y="0"/>
            <a:ext cx="86271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15384"/>
              </a:lnSpc>
              <a:spcBef>
                <a:spcPts val="9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1979-1989 Part 3</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9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 Office relocated to Main Street in Fitchburg after 11 years at Fort Devens</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Nashua River Greenway Management Plan and the Squannacook and Stillwater River Protection Plans completed. All three rivers designated by the Commonwealth as Scenic Rivers</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Acid Rain Monitoring (ARM) began in 1983 and the NRWA was district coordinator for the statewide volunteer effort</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 received the Environmental Merit Award from the Environmental Protection Agency (EPA) in 1984</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Dam in Mine Falls Park in Nashua converted to hydroelectric dam with fish lift</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United Nations honored NRWA Founder Marion Stoddart, naming her to the “Global 500 Roll of Honor”</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Clinton Wastewater Treatment Plant started construction, Leominster Wastewater Facility completed and Ayer Wastewater Treatment Plant began advanced treatment</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Metropolitan District Commission (MDC) began acquisition program in 1986 in Wachusett subwatershed</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Monoosnoc Brook Greenway Project began with public and private partnership of the city, state, and Searstown developers brought together by NRWA</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The Stillwater Task Force established in 1988</a:t>
            </a:r>
            <a:endParaRPr b="0" i="0" sz="1800" u="none" cap="none" strike="noStrike">
              <a:solidFill>
                <a:srgbClr val="333333"/>
              </a:solidFill>
              <a:highlight>
                <a:srgbClr val="FFFFFF"/>
              </a:highlight>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4" name="Shape 424"/>
        <p:cNvGrpSpPr/>
        <p:nvPr/>
      </p:nvGrpSpPr>
      <p:grpSpPr>
        <a:xfrm>
          <a:off x="0" y="0"/>
          <a:ext cx="0" cy="0"/>
          <a:chOff x="0" y="0"/>
          <a:chExt cx="0" cy="0"/>
        </a:xfrm>
      </p:grpSpPr>
      <p:sp>
        <p:nvSpPr>
          <p:cNvPr id="425" name="Google Shape;425;p46"/>
          <p:cNvSpPr txBox="1"/>
          <p:nvPr/>
        </p:nvSpPr>
        <p:spPr>
          <a:xfrm>
            <a:off x="246650" y="109550"/>
            <a:ext cx="8150100" cy="3000000"/>
          </a:xfrm>
          <a:prstGeom prst="rect">
            <a:avLst/>
          </a:prstGeom>
          <a:noFill/>
          <a:ln>
            <a:noFill/>
          </a:ln>
        </p:spPr>
        <p:txBody>
          <a:bodyPr anchorCtr="0" anchor="t" bIns="91425" lIns="91425" spcFirstLastPara="1" rIns="91425" wrap="square" tIns="91425">
            <a:noAutofit/>
          </a:bodyPr>
          <a:lstStyle/>
          <a:p>
            <a:pPr indent="0" lvl="0" marL="0" marR="0" rtl="0" algn="l">
              <a:lnSpc>
                <a:spcPct val="115384"/>
              </a:lnSpc>
              <a:spcBef>
                <a:spcPts val="9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1989-1999 Part 1</a:t>
            </a:r>
            <a:endParaRPr b="1"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9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Prevent Pointless Pollution Program began alerting citizens to non-point sources of pollution and their prevention</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Clinton Wastewater Treatment Facility completed</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Children’s book about the Nashua River and its environmental history, A River Ran Wild by Lynne Cherry, published in 1992. It went on to win numerous awards including ABA’s Pick of the List, NCSS-CBC Notable Children’s Trade Book in the Field of Social Studies, and selection as a PBS Reading Rainbow book</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New Hampshire Shorelands Protection Act passed in 1991</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National Geographic visited the NRWA in 1992 and featured a story on the restoration of the Nashua River in its special Water issue devoted to fresh water in North America</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 began its volunteer water quality monitoring program in 1992</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Governor William Weld helped celebrate the official opening of the NRWA’s River Resource Center in Groton, purchased in 1993</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Environmental Education began at the River Resource Center and watershed curriculum was developed and taught in schools throughout the watershed</a:t>
            </a:r>
            <a:endParaRPr b="0" i="0" sz="1800" u="none" cap="none" strike="noStrike">
              <a:solidFill>
                <a:srgbClr val="333333"/>
              </a:solidFill>
              <a:highlight>
                <a:srgbClr val="FFFFFF"/>
              </a:highlight>
              <a:latin typeface="Arial"/>
              <a:ea typeface="Arial"/>
              <a:cs typeface="Arial"/>
              <a:sym typeface="Arial"/>
            </a:endParaRPr>
          </a:p>
          <a:p>
            <a:pPr indent="0" lvl="0" marL="457200" marR="0" rtl="0" algn="l">
              <a:lnSpc>
                <a:spcPct val="112500"/>
              </a:lnSpc>
              <a:spcBef>
                <a:spcPts val="1400"/>
              </a:spcBef>
              <a:spcAft>
                <a:spcPts val="1400"/>
              </a:spcAft>
              <a:buClr>
                <a:srgbClr val="000000"/>
              </a:buClr>
              <a:buSzPts val="1800"/>
              <a:buFont typeface="Arial"/>
              <a:buNone/>
            </a:pPr>
            <a:r>
              <a:t/>
            </a:r>
            <a:endParaRPr b="0" i="0" sz="1800" u="none" cap="none" strike="noStrike">
              <a:solidFill>
                <a:srgbClr val="333333"/>
              </a:solidFill>
              <a:highlight>
                <a:srgbClr val="FFFFFF"/>
              </a:highlight>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0" name="Shape 430"/>
        <p:cNvGrpSpPr/>
        <p:nvPr/>
      </p:nvGrpSpPr>
      <p:grpSpPr>
        <a:xfrm>
          <a:off x="0" y="0"/>
          <a:ext cx="0" cy="0"/>
          <a:chOff x="0" y="0"/>
          <a:chExt cx="0" cy="0"/>
        </a:xfrm>
      </p:grpSpPr>
      <p:sp>
        <p:nvSpPr>
          <p:cNvPr id="431" name="Google Shape;431;p47"/>
          <p:cNvSpPr txBox="1"/>
          <p:nvPr/>
        </p:nvSpPr>
        <p:spPr>
          <a:xfrm>
            <a:off x="0" y="0"/>
            <a:ext cx="8726700" cy="3000000"/>
          </a:xfrm>
          <a:prstGeom prst="rect">
            <a:avLst/>
          </a:prstGeom>
          <a:noFill/>
          <a:ln>
            <a:noFill/>
          </a:ln>
        </p:spPr>
        <p:txBody>
          <a:bodyPr anchorCtr="0" anchor="t" bIns="91425" lIns="91425" spcFirstLastPara="1" rIns="91425" wrap="square" tIns="91425">
            <a:noAutofit/>
          </a:bodyPr>
          <a:lstStyle/>
          <a:p>
            <a:pPr indent="0" lvl="0" marL="457200" marR="0" rtl="0" algn="l">
              <a:lnSpc>
                <a:spcPct val="115384"/>
              </a:lnSpc>
              <a:spcBef>
                <a:spcPts val="9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1989-1999 Part 2</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9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Fort Devens closed as US Army Base. NRWA helped develop Re-Use Plan</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The 1995 to 2020 Vision for the Nashua River Watershed was published</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12,900 acres in the Nashua River watershed’s heartland designated as the Central Nashua River Valley Area of Critical Environmental Concern (ACEC)</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Restoration of riverbank in Howard Park helped by the Squannacook Task Force, Town of Townsend, AmeriCorps, and NRWA volunteers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Massachusetts State Legislature passed the Rivers Protection Act on July 31, 1996. The Rivers Act provides protection for over 9,000 miles of riverfront in Massachusetts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NRWA’s Communities Connected by Water program was initiated</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 had key role in developing the Massachusetts Watershed Initiative, which became widely acclaimed as a model for protecting and restoring the nation’s waterways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 launched its first website</a:t>
            </a:r>
            <a:endParaRPr b="0" i="0" sz="1800" u="none" cap="none" strike="noStrike">
              <a:solidFill>
                <a:srgbClr val="333333"/>
              </a:solidFill>
              <a:highlight>
                <a:srgbClr val="FFFFFF"/>
              </a:highlight>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6" name="Shape 436"/>
        <p:cNvGrpSpPr/>
        <p:nvPr/>
      </p:nvGrpSpPr>
      <p:grpSpPr>
        <a:xfrm>
          <a:off x="0" y="0"/>
          <a:ext cx="0" cy="0"/>
          <a:chOff x="0" y="0"/>
          <a:chExt cx="0" cy="0"/>
        </a:xfrm>
      </p:grpSpPr>
      <p:sp>
        <p:nvSpPr>
          <p:cNvPr id="437" name="Google Shape;437;p48"/>
          <p:cNvSpPr txBox="1"/>
          <p:nvPr/>
        </p:nvSpPr>
        <p:spPr>
          <a:xfrm>
            <a:off x="545600" y="118250"/>
            <a:ext cx="83487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15384"/>
              </a:lnSpc>
              <a:spcBef>
                <a:spcPts val="900"/>
              </a:spcBef>
              <a:spcAft>
                <a:spcPts val="0"/>
              </a:spcAft>
              <a:buClr>
                <a:schemeClr val="dk1"/>
              </a:buClr>
              <a:buSzPts val="1100"/>
              <a:buFont typeface="Arial"/>
              <a:buNone/>
            </a:pPr>
            <a:r>
              <a:rPr b="1" i="0" lang="en-US" sz="1800" u="none" cap="none" strike="noStrike">
                <a:solidFill>
                  <a:srgbClr val="333333"/>
                </a:solidFill>
                <a:highlight>
                  <a:srgbClr val="FFFFFF"/>
                </a:highlight>
                <a:latin typeface="Arial"/>
                <a:ea typeface="Arial"/>
                <a:cs typeface="Arial"/>
                <a:sym typeface="Arial"/>
              </a:rPr>
              <a:t>1999-2009 Part 1</a:t>
            </a:r>
            <a:endParaRPr b="1"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9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Both the cities of Fitchburg, Massachusetts and Nashua, New Hampshire drafted community development plans that make the Nashua River the focal point of their urban riverfront revitalization</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In 2000, the Massachusetts Riverways Program presented the Fitchburg Stream Team with an Adopt-a-Stream award for its work to protect riverside greenways along the North Nashua River in Fitchburg</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“River Classroom” canoe-based environmental education program, originally developed by Nashoba Paddler, transferred to the NRWA in 2001. NRWA now puts 1,800 students on the river each year</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Squannassit and Petapawag Areas of Critical Environmental Concern (ACEC) designated in 2002, the two largest ACECs in the Commonwealth to date, with Squannassit covering 37,450 acres and Petapawag covering 25,630 acres in the communities of Ashby, Ayer, Dunstable, Groton, Harvard, Lancaster, Lunenburg, Pepperell, Shirley, Townsend, and Tyngsboro</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The Squannacook-Nissitissit Rivers combined sub-basin served as one of four sites nationally to merit a Source Water Stewardship Project, brought to the watershed by Trust for Public Land with their funding from the federal Environmental Protection Agency</a:t>
            </a:r>
            <a:endParaRPr b="0" i="0" sz="1800" u="none" cap="none" strike="noStrike">
              <a:solidFill>
                <a:srgbClr val="333333"/>
              </a:solidFill>
              <a:highlight>
                <a:srgbClr val="FFFFFF"/>
              </a:highlight>
              <a:latin typeface="Arial"/>
              <a:ea typeface="Arial"/>
              <a:cs typeface="Arial"/>
              <a:sym typeface="Arial"/>
            </a:endParaRPr>
          </a:p>
          <a:p>
            <a:pPr indent="0" lvl="0" marL="457200" marR="0" rtl="0" algn="l">
              <a:lnSpc>
                <a:spcPct val="112500"/>
              </a:lnSpc>
              <a:spcBef>
                <a:spcPts val="1400"/>
              </a:spcBef>
              <a:spcAft>
                <a:spcPts val="0"/>
              </a:spcAft>
              <a:buClr>
                <a:srgbClr val="000000"/>
              </a:buClr>
              <a:buSzPts val="1800"/>
              <a:buFont typeface="Arial"/>
              <a:buNone/>
            </a:pPr>
            <a:r>
              <a:t/>
            </a:r>
            <a:endParaRPr b="0" i="0" sz="1800" u="none" cap="none" strike="noStrike">
              <a:solidFill>
                <a:srgbClr val="333333"/>
              </a:solidFill>
              <a:highlight>
                <a:srgbClr val="FFFFFF"/>
              </a:highlight>
              <a:latin typeface="Arial"/>
              <a:ea typeface="Arial"/>
              <a:cs typeface="Arial"/>
              <a:sym typeface="Arial"/>
            </a:endParaRPr>
          </a:p>
          <a:p>
            <a:pPr indent="0" lvl="0" marL="457200" marR="0" rtl="0" algn="l">
              <a:lnSpc>
                <a:spcPct val="112500"/>
              </a:lnSpc>
              <a:spcBef>
                <a:spcPts val="1400"/>
              </a:spcBef>
              <a:spcAft>
                <a:spcPts val="0"/>
              </a:spcAft>
              <a:buClr>
                <a:srgbClr val="000000"/>
              </a:buClr>
              <a:buSzPts val="1200"/>
              <a:buFont typeface="Arial"/>
              <a:buNone/>
            </a:pPr>
            <a:r>
              <a:t/>
            </a:r>
            <a:endParaRPr b="0" i="0" sz="1200" u="none" cap="none" strike="noStrike">
              <a:solidFill>
                <a:srgbClr val="333333"/>
              </a:solidFill>
              <a:highlight>
                <a:srgbClr val="FFFFFF"/>
              </a:highlight>
              <a:latin typeface="Arial"/>
              <a:ea typeface="Arial"/>
              <a:cs typeface="Arial"/>
              <a:sym typeface="Arial"/>
            </a:endParaRPr>
          </a:p>
          <a:p>
            <a:pPr indent="0" lvl="0" marL="0" marR="0" rtl="0" algn="l">
              <a:lnSpc>
                <a:spcPct val="100000"/>
              </a:lnSpc>
              <a:spcBef>
                <a:spcPts val="140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2" name="Shape 442"/>
        <p:cNvGrpSpPr/>
        <p:nvPr/>
      </p:nvGrpSpPr>
      <p:grpSpPr>
        <a:xfrm>
          <a:off x="0" y="0"/>
          <a:ext cx="0" cy="0"/>
          <a:chOff x="0" y="0"/>
          <a:chExt cx="0" cy="0"/>
        </a:xfrm>
      </p:grpSpPr>
      <p:sp>
        <p:nvSpPr>
          <p:cNvPr id="443" name="Google Shape;443;p49"/>
          <p:cNvSpPr txBox="1"/>
          <p:nvPr/>
        </p:nvSpPr>
        <p:spPr>
          <a:xfrm>
            <a:off x="0" y="0"/>
            <a:ext cx="8977500" cy="857100"/>
          </a:xfrm>
          <a:prstGeom prst="rect">
            <a:avLst/>
          </a:prstGeom>
          <a:noFill/>
          <a:ln>
            <a:noFill/>
          </a:ln>
        </p:spPr>
        <p:txBody>
          <a:bodyPr anchorCtr="0" anchor="t" bIns="91425" lIns="91425" spcFirstLastPara="1" rIns="91425" wrap="square" tIns="91425">
            <a:noAutofit/>
          </a:bodyPr>
          <a:lstStyle/>
          <a:p>
            <a:pPr indent="0" lvl="0" marL="0" marR="0" rtl="0" algn="l">
              <a:lnSpc>
                <a:spcPct val="112500"/>
              </a:lnSpc>
              <a:spcBef>
                <a:spcPts val="8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1999-2009 part 2</a:t>
            </a:r>
            <a:endParaRPr b="1"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14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Nashua River Watershed Five Year Action Plan 2003 to 2007 drafted by the NRWA in partnership with the Massachusetts Watershed Initiative’s Team in the Nashua River watershed</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265-acre Pepperell Springs property on Gulf Brook, a tributary to the Nissitissit River, which is a major tributary to the Nashua River, successfully preserved by a coalition of partners including Pepperell residents, the Trust for Public Land (TPL), the Nashoba Conservation Trust, the Nissitissit River Land Trust, and the Town of Pepperell. Key funding of $1.383 million came from a Forest Legacy Program grant. NRWA co-chaired the Pepperell Springs Preservation Project</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“Fund for the Future” capacity- building program began</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NRWA’s partnership with the J.R. Briggs Elementary School in Ashburnham chosen as one of the five schools in Massachusetts to implement a "Environment in an Integrating Context" curriculum</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 and three partner organizations, Beaver Brook Association, New England Forestry Foundation, and the Trust for Public Land, awarded a multi-year Targeted Watershed Initiative grant of $770,192 by the U.S. Environmental Protection Agency – one of only fourteen awarded nationwide in 2004—for the NRWA’s "Protecting Today's Water for Tomorrow" project to proactively combat threats to drinking water in the Squannacook-Nissitissit sub-basin</a:t>
            </a:r>
            <a:endParaRPr b="0" i="0" sz="1800" u="none" cap="none" strike="noStrike">
              <a:solidFill>
                <a:srgbClr val="333333"/>
              </a:solidFill>
              <a:highlight>
                <a:srgbClr val="FFFFFF"/>
              </a:highlight>
              <a:latin typeface="Arial"/>
              <a:ea typeface="Arial"/>
              <a:cs typeface="Arial"/>
              <a:sym typeface="Arial"/>
            </a:endParaRPr>
          </a:p>
          <a:p>
            <a:pPr indent="0" lvl="0" marL="0" marR="0" rtl="0" algn="l">
              <a:lnSpc>
                <a:spcPct val="100000"/>
              </a:lnSpc>
              <a:spcBef>
                <a:spcPts val="140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8" name="Shape 448"/>
        <p:cNvGrpSpPr/>
        <p:nvPr/>
      </p:nvGrpSpPr>
      <p:grpSpPr>
        <a:xfrm>
          <a:off x="0" y="0"/>
          <a:ext cx="0" cy="0"/>
          <a:chOff x="0" y="0"/>
          <a:chExt cx="0" cy="0"/>
        </a:xfrm>
      </p:grpSpPr>
      <p:sp>
        <p:nvSpPr>
          <p:cNvPr id="449" name="Google Shape;449;p50"/>
          <p:cNvSpPr txBox="1"/>
          <p:nvPr/>
        </p:nvSpPr>
        <p:spPr>
          <a:xfrm>
            <a:off x="0" y="0"/>
            <a:ext cx="8961000" cy="3000000"/>
          </a:xfrm>
          <a:prstGeom prst="rect">
            <a:avLst/>
          </a:prstGeom>
          <a:noFill/>
          <a:ln>
            <a:noFill/>
          </a:ln>
        </p:spPr>
        <p:txBody>
          <a:bodyPr anchorCtr="0" anchor="t" bIns="91425" lIns="91425" spcFirstLastPara="1" rIns="91425" wrap="square" tIns="91425">
            <a:noAutofit/>
          </a:bodyPr>
          <a:lstStyle/>
          <a:p>
            <a:pPr indent="0" lvl="0" marL="457200" marR="0" rtl="0" algn="l">
              <a:lnSpc>
                <a:spcPct val="112500"/>
              </a:lnSpc>
              <a:spcBef>
                <a:spcPts val="8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1999-2009 part 3</a:t>
            </a:r>
            <a:endParaRPr b="1" i="0" sz="1800" u="none" cap="none" strike="noStrike">
              <a:solidFill>
                <a:srgbClr val="333333"/>
              </a:solidFill>
              <a:highlight>
                <a:srgbClr val="FFFFFF"/>
              </a:highlight>
              <a:latin typeface="Arial"/>
              <a:ea typeface="Arial"/>
              <a:cs typeface="Arial"/>
              <a:sym typeface="Arial"/>
            </a:endParaRPr>
          </a:p>
          <a:p>
            <a:pPr indent="-342900" lvl="0" marL="685800" marR="0" rtl="0" algn="l">
              <a:lnSpc>
                <a:spcPct val="112500"/>
              </a:lnSpc>
              <a:spcBef>
                <a:spcPts val="14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By 2009, NRWA worked on seven Forest Legacy projects (two of which were multi-tract) which will protect over 3,000 acres with a federal contribution of nearly $8 million</a:t>
            </a:r>
            <a:endParaRPr b="0" i="0" sz="1800" u="none" cap="none" strike="noStrike">
              <a:solidFill>
                <a:schemeClr val="dk1"/>
              </a:solidFill>
              <a:latin typeface="Calibri"/>
              <a:ea typeface="Calibri"/>
              <a:cs typeface="Calibri"/>
              <a:sym typeface="Calibri"/>
            </a:endParaRPr>
          </a:p>
          <a:p>
            <a:pPr indent="-3556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The Nashua River Rail Trail completed and opened for public use</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Education staff and programs, River Classroom and Scientist-in-Residence won multiple awards for “Excellence in Environmental Education” from the MA Executive Office of Environmental Affairs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Protection of 360-acre Surrenden Farm in Groton protected ¾ miles of Nashua River greenway as a result of a partnership project led by the Trust for Public Land, the Groton Conservation Trust, and others</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Electronic cataloguing of the contents of the Bill Farnsworth Conservation Clearinghouse began in 2007</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NRWA’s Smart Growth Circuit Rider worked with the Massachusetts towns of Ashby, Groton, Pepperell, and Townsend, and the New Hampshire towns of Mason, Greenville, New Ipswich, Hollis, and Brookline on writing or revising bylaws, ordinances, and town plans for the purpose of better protecting water resources</a:t>
            </a:r>
            <a:endParaRPr b="0" i="0" sz="1800" u="none" cap="none" strike="noStrike">
              <a:solidFill>
                <a:srgbClr val="333333"/>
              </a:solidFill>
              <a:highlight>
                <a:srgbClr val="FFFFFF"/>
              </a:highlight>
              <a:latin typeface="Arial"/>
              <a:ea typeface="Arial"/>
              <a:cs typeface="Arial"/>
              <a:sym typeface="Arial"/>
            </a:endParaRPr>
          </a:p>
          <a:p>
            <a:pPr indent="0" lvl="0" marL="457200" marR="0" rtl="0" algn="l">
              <a:lnSpc>
                <a:spcPct val="112500"/>
              </a:lnSpc>
              <a:spcBef>
                <a:spcPts val="1400"/>
              </a:spcBef>
              <a:spcAft>
                <a:spcPts val="0"/>
              </a:spcAft>
              <a:buClr>
                <a:srgbClr val="000000"/>
              </a:buClr>
              <a:buSzPts val="1800"/>
              <a:buFont typeface="Arial"/>
              <a:buNone/>
            </a:pPr>
            <a:r>
              <a:t/>
            </a:r>
            <a:endParaRPr b="0" i="0" sz="1800" u="none" cap="none" strike="noStrike">
              <a:solidFill>
                <a:srgbClr val="333333"/>
              </a:solidFill>
              <a:highlight>
                <a:srgbClr val="FFFFFF"/>
              </a:highlight>
              <a:latin typeface="Arial"/>
              <a:ea typeface="Arial"/>
              <a:cs typeface="Arial"/>
              <a:sym typeface="Arial"/>
            </a:endParaRPr>
          </a:p>
          <a:p>
            <a:pPr indent="0" lvl="0" marL="457200" marR="0" rtl="0" algn="l">
              <a:lnSpc>
                <a:spcPct val="112500"/>
              </a:lnSpc>
              <a:spcBef>
                <a:spcPts val="1400"/>
              </a:spcBef>
              <a:spcAft>
                <a:spcPts val="1400"/>
              </a:spcAft>
              <a:buClr>
                <a:srgbClr val="000000"/>
              </a:buClr>
              <a:buSzPts val="1800"/>
              <a:buFont typeface="Arial"/>
              <a:buNone/>
            </a:pPr>
            <a:r>
              <a:t/>
            </a:r>
            <a:endParaRPr b="0" i="0" sz="1800" u="none" cap="none" strike="noStrike">
              <a:solidFill>
                <a:srgbClr val="333333"/>
              </a:solidFill>
              <a:highlight>
                <a:srgbClr val="FFFFFF"/>
              </a:highlight>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4" name="Shape 454"/>
        <p:cNvGrpSpPr/>
        <p:nvPr/>
      </p:nvGrpSpPr>
      <p:grpSpPr>
        <a:xfrm>
          <a:off x="0" y="0"/>
          <a:ext cx="0" cy="0"/>
          <a:chOff x="0" y="0"/>
          <a:chExt cx="0" cy="0"/>
        </a:xfrm>
      </p:grpSpPr>
      <p:sp>
        <p:nvSpPr>
          <p:cNvPr id="455" name="Google Shape;455;p51"/>
          <p:cNvSpPr txBox="1"/>
          <p:nvPr/>
        </p:nvSpPr>
        <p:spPr>
          <a:xfrm>
            <a:off x="0" y="0"/>
            <a:ext cx="8894100" cy="3000000"/>
          </a:xfrm>
          <a:prstGeom prst="rect">
            <a:avLst/>
          </a:prstGeom>
          <a:noFill/>
          <a:ln>
            <a:noFill/>
          </a:ln>
        </p:spPr>
        <p:txBody>
          <a:bodyPr anchorCtr="0" anchor="t" bIns="91425" lIns="91425" spcFirstLastPara="1" rIns="91425" wrap="square" tIns="91425">
            <a:noAutofit/>
          </a:bodyPr>
          <a:lstStyle/>
          <a:p>
            <a:pPr indent="0" lvl="0" marL="457200" marR="0" rtl="0" algn="l">
              <a:lnSpc>
                <a:spcPct val="112500"/>
              </a:lnSpc>
              <a:spcBef>
                <a:spcPts val="8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1999-2009 part 4</a:t>
            </a:r>
            <a:endParaRPr b="0" i="0" sz="12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14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1,162 students participate in Monoosnoc Brook Poster Contest at MBGP "Environmental Art &amp; Music Festival" at Fall Brook Elementary School in 2008</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Devens Open Space and Recreation Plan 2008 to 2013 drafted by NRWA</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USDA awarded NRWA a Forest Innovation Grant to apply strategies learned from the EPA Targeted Watershed Initiative grant to 11 towns and lands in the southern portion of the watershed</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In 2008, the NRWA began managing a multi-year project to eradicate invasive water chestnuts from the Pepperell Pond impoundment of the Nashua River under a grant from the MA Department of Conservation and Recreation to the Town of Pepperell</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EIC program that began at one school with 2 teachers in a single grade grew to include all teachers in grades 1 through 5 at J.R. Briggs Elementary in Ashburnham, and expanded to Fall Brook Elementary in Leominster</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Over 1 mile of the Squannacook and Nashua Rivers’ frontage at their confluence in Shirley was permanently protected</a:t>
            </a:r>
            <a:endParaRPr b="0" i="0" sz="1800" u="none" cap="none" strike="noStrike">
              <a:solidFill>
                <a:srgbClr val="333333"/>
              </a:solidFill>
              <a:highlight>
                <a:srgbClr val="FFFFFF"/>
              </a:highlight>
              <a:latin typeface="Arial"/>
              <a:ea typeface="Arial"/>
              <a:cs typeface="Arial"/>
              <a:sym typeface="Arial"/>
            </a:endParaRPr>
          </a:p>
          <a:p>
            <a:pPr indent="0" lvl="0" marL="457200" marR="0" rtl="0" algn="l">
              <a:lnSpc>
                <a:spcPct val="112500"/>
              </a:lnSpc>
              <a:spcBef>
                <a:spcPts val="1400"/>
              </a:spcBef>
              <a:spcAft>
                <a:spcPts val="1400"/>
              </a:spcAft>
              <a:buClr>
                <a:srgbClr val="000000"/>
              </a:buClr>
              <a:buSzPts val="1800"/>
              <a:buFont typeface="Arial"/>
              <a:buNone/>
            </a:pPr>
            <a:r>
              <a:t/>
            </a:r>
            <a:endParaRPr b="0" i="0" sz="1800" u="none" cap="none" strike="noStrike">
              <a:solidFill>
                <a:srgbClr val="333333"/>
              </a:solidFill>
              <a:highlight>
                <a:srgbClr val="FFFFFF"/>
              </a:highlight>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0" name="Shape 460"/>
        <p:cNvGrpSpPr/>
        <p:nvPr/>
      </p:nvGrpSpPr>
      <p:grpSpPr>
        <a:xfrm>
          <a:off x="0" y="0"/>
          <a:ext cx="0" cy="0"/>
          <a:chOff x="0" y="0"/>
          <a:chExt cx="0" cy="0"/>
        </a:xfrm>
      </p:grpSpPr>
      <p:sp>
        <p:nvSpPr>
          <p:cNvPr id="461" name="Google Shape;461;p52"/>
          <p:cNvSpPr txBox="1"/>
          <p:nvPr/>
        </p:nvSpPr>
        <p:spPr>
          <a:xfrm>
            <a:off x="0" y="0"/>
            <a:ext cx="8894100" cy="3000000"/>
          </a:xfrm>
          <a:prstGeom prst="rect">
            <a:avLst/>
          </a:prstGeom>
          <a:noFill/>
          <a:ln>
            <a:noFill/>
          </a:ln>
        </p:spPr>
        <p:txBody>
          <a:bodyPr anchorCtr="0" anchor="t" bIns="91425" lIns="91425" spcFirstLastPara="1" rIns="91425" wrap="square" tIns="91425">
            <a:noAutofit/>
          </a:bodyPr>
          <a:lstStyle/>
          <a:p>
            <a:pPr indent="0" lvl="0" marL="457200" marR="0" rtl="0" algn="l">
              <a:lnSpc>
                <a:spcPct val="112500"/>
              </a:lnSpc>
              <a:spcBef>
                <a:spcPts val="8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1999-2009 part 5</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14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Fitchburg protected two riverfront properties by creating parks, the 2-acre downtown Riverfront Park and the Steamline Trail Park which protects ¾ mile of North Nashua River frontage. In 2009, the City permanently protected a third riverfront property, with a proposal to create Gateway Park, with grant funding from the Executive Office of Energy &amp; Environmental Affairs. Active partners in that project included Mayor Lisa Wong and the City of Fitchburg, the Fitchburg Greenway Committee, the Nashua River Watershed Association, the North Central Charter Essential School, and particularly the North County Land Trust and The Trustees of Reservations</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ExtraMile Design produces a documentary biography on NRWA founder Marion Stoddart called Work of 1000</a:t>
            </a:r>
            <a:endParaRPr b="0" i="0" sz="1800" u="none" cap="none" strike="noStrike">
              <a:solidFill>
                <a:srgbClr val="333333"/>
              </a:solidFill>
              <a:highlight>
                <a:srgbClr val="FFFFFF"/>
              </a:highlight>
              <a:latin typeface="Arial"/>
              <a:ea typeface="Arial"/>
              <a:cs typeface="Arial"/>
              <a:sym typeface="Arial"/>
            </a:endParaRPr>
          </a:p>
          <a:p>
            <a:pPr indent="-342900" lvl="0" marL="4572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“Nashua River Greenway” Forest Legacy Area, the largest such area of the half dozen in Massachusetts (over 420,000 eligible acres), designated as eligible for the Forest Legacy Program, a partnership between participating States and the USDA Forest Service focused on identifying and helping to protect environmentally important forests from conversion to non-forest uses</a:t>
            </a:r>
            <a:endParaRPr b="0" i="0" sz="1800" u="none" cap="none" strike="noStrike">
              <a:solidFill>
                <a:srgbClr val="333333"/>
              </a:solidFill>
              <a:highlight>
                <a:srgbClr val="FFFFFF"/>
              </a:highlight>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6" name="Shape 466"/>
        <p:cNvGrpSpPr/>
        <p:nvPr/>
      </p:nvGrpSpPr>
      <p:grpSpPr>
        <a:xfrm>
          <a:off x="0" y="0"/>
          <a:ext cx="0" cy="0"/>
          <a:chOff x="0" y="0"/>
          <a:chExt cx="0" cy="0"/>
        </a:xfrm>
      </p:grpSpPr>
      <p:sp>
        <p:nvSpPr>
          <p:cNvPr id="467" name="Google Shape;467;p53"/>
          <p:cNvSpPr txBox="1"/>
          <p:nvPr/>
        </p:nvSpPr>
        <p:spPr>
          <a:xfrm>
            <a:off x="898500" y="596350"/>
            <a:ext cx="7347000" cy="857100"/>
          </a:xfrm>
          <a:prstGeom prst="rect">
            <a:avLst/>
          </a:prstGeom>
          <a:noFill/>
          <a:ln>
            <a:noFill/>
          </a:ln>
        </p:spPr>
        <p:txBody>
          <a:bodyPr anchorCtr="0" anchor="t" bIns="91425" lIns="91425" spcFirstLastPara="1" rIns="91425" wrap="square" tIns="91425">
            <a:noAutofit/>
          </a:bodyPr>
          <a:lstStyle/>
          <a:p>
            <a:pPr indent="0" lvl="0" marL="457200" marR="0" rtl="0" algn="l">
              <a:lnSpc>
                <a:spcPct val="112500"/>
              </a:lnSpc>
              <a:spcBef>
                <a:spcPts val="800"/>
              </a:spcBef>
              <a:spcAft>
                <a:spcPts val="0"/>
              </a:spcAft>
              <a:buClr>
                <a:srgbClr val="000000"/>
              </a:buClr>
              <a:buSzPts val="1800"/>
              <a:buFont typeface="Arial"/>
              <a:buNone/>
            </a:pPr>
            <a:r>
              <a:rPr b="1" i="0" lang="en-US" sz="1800" u="none" cap="none" strike="noStrike">
                <a:solidFill>
                  <a:srgbClr val="333333"/>
                </a:solidFill>
                <a:highlight>
                  <a:srgbClr val="FFFFFF"/>
                </a:highlight>
                <a:latin typeface="Arial"/>
                <a:ea typeface="Arial"/>
                <a:cs typeface="Arial"/>
                <a:sym typeface="Arial"/>
              </a:rPr>
              <a:t>2009-today</a:t>
            </a:r>
            <a:endParaRPr b="1"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140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National Geographic’s Written in Water: Messages of Hope for Earth’s Most Precious Resource (2010) contains an essay on the Nashua River cleanup by Marion Stoddart</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NRWA’s Volunteer Water Quality Monitoring program began its 20th consecutive year in 2012. The Commonwealth of Massachusetts uses NRWA’s monitoring data to create its MA Water Quality Assessment Report, and the State of New Hampshire uses NRWA’s data in its Volunteer River Assessment Program</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NRWA providing environmental education programs to over 10,000 children and adults each year</a:t>
            </a:r>
            <a:endParaRPr b="0" i="0" sz="1800" u="none" cap="none" strike="noStrike">
              <a:solidFill>
                <a:srgbClr val="333333"/>
              </a:solidFill>
              <a:highlight>
                <a:srgbClr val="FFFFFF"/>
              </a:highlight>
              <a:latin typeface="Arial"/>
              <a:ea typeface="Arial"/>
              <a:cs typeface="Arial"/>
              <a:sym typeface="Arial"/>
            </a:endParaRPr>
          </a:p>
          <a:p>
            <a:pPr indent="-342900" lvl="0" marL="698500" marR="0" rtl="0" algn="l">
              <a:lnSpc>
                <a:spcPct val="112500"/>
              </a:lnSpc>
              <a:spcBef>
                <a:spcPts val="0"/>
              </a:spcBef>
              <a:spcAft>
                <a:spcPts val="0"/>
              </a:spcAft>
              <a:buClr>
                <a:srgbClr val="333333"/>
              </a:buClr>
              <a:buSzPts val="1800"/>
              <a:buFont typeface="Arial"/>
              <a:buChar char="●"/>
            </a:pPr>
            <a:r>
              <a:rPr b="0" i="0" lang="en-US" sz="1800" u="none" cap="none" strike="noStrike">
                <a:solidFill>
                  <a:srgbClr val="333333"/>
                </a:solidFill>
                <a:highlight>
                  <a:srgbClr val="FFFFFF"/>
                </a:highlight>
                <a:latin typeface="Arial"/>
                <a:ea typeface="Arial"/>
                <a:cs typeface="Arial"/>
                <a:sym typeface="Arial"/>
              </a:rPr>
              <a:t>Bio-control project using Galerucella beetles to control invasive purple loosestrife in watershed wetlands begins</a:t>
            </a:r>
            <a:endParaRPr b="0" i="0" sz="1800" u="none" cap="none" strike="noStrike">
              <a:solidFill>
                <a:srgbClr val="333333"/>
              </a:solidFill>
              <a:highlight>
                <a:srgbClr val="FFFFFF"/>
              </a:highlight>
              <a:latin typeface="Arial"/>
              <a:ea typeface="Arial"/>
              <a:cs typeface="Arial"/>
              <a:sym typeface="Arial"/>
            </a:endParaRPr>
          </a:p>
          <a:p>
            <a:pPr indent="0" lvl="0" marL="0" marR="0" rtl="0" algn="l">
              <a:lnSpc>
                <a:spcPct val="115000"/>
              </a:lnSpc>
              <a:spcBef>
                <a:spcPts val="1400"/>
              </a:spcBef>
              <a:spcAft>
                <a:spcPts val="700"/>
              </a:spcAft>
              <a:buClr>
                <a:schemeClr val="dk1"/>
              </a:buClr>
              <a:buSzPts val="1100"/>
              <a:buFont typeface="Arial"/>
              <a:buNone/>
            </a:pPr>
            <a:r>
              <a:rPr b="0" i="0" lang="en-US" sz="1200" u="none" cap="none" strike="noStrike">
                <a:solidFill>
                  <a:srgbClr val="333333"/>
                </a:solidFill>
                <a:highlight>
                  <a:srgbClr val="FFFFFF"/>
                </a:highlight>
                <a:latin typeface="Arial"/>
                <a:ea typeface="Arial"/>
                <a:cs typeface="Arial"/>
                <a:sym typeface="Arial"/>
              </a:rPr>
              <a:t> </a:t>
            </a:r>
            <a:endParaRPr b="0" i="0" sz="1200" u="none" cap="none" strike="noStrike">
              <a:solidFill>
                <a:srgbClr val="333333"/>
              </a:solidFill>
              <a:highlight>
                <a:srgbClr val="FFFFFF"/>
              </a:highlight>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2" name="Shape 472"/>
        <p:cNvGrpSpPr/>
        <p:nvPr/>
      </p:nvGrpSpPr>
      <p:grpSpPr>
        <a:xfrm>
          <a:off x="0" y="0"/>
          <a:ext cx="0" cy="0"/>
          <a:chOff x="0" y="0"/>
          <a:chExt cx="0" cy="0"/>
        </a:xfrm>
      </p:grpSpPr>
      <p:pic>
        <p:nvPicPr>
          <p:cNvPr id="473" name="Google Shape;473;p54"/>
          <p:cNvPicPr preferRelativeResize="0"/>
          <p:nvPr/>
        </p:nvPicPr>
        <p:blipFill rotWithShape="1">
          <a:blip r:embed="rId3">
            <a:alphaModFix/>
          </a:blip>
          <a:srcRect b="0" l="0" r="0" t="0"/>
          <a:stretch/>
        </p:blipFill>
        <p:spPr>
          <a:xfrm>
            <a:off x="85650" y="619625"/>
            <a:ext cx="8839199" cy="4940934"/>
          </a:xfrm>
          <a:prstGeom prst="rect">
            <a:avLst/>
          </a:prstGeom>
          <a:noFill/>
          <a:ln>
            <a:noFill/>
          </a:ln>
        </p:spPr>
      </p:pic>
      <p:sp>
        <p:nvSpPr>
          <p:cNvPr id="474" name="Google Shape;474;p54"/>
          <p:cNvSpPr txBox="1"/>
          <p:nvPr/>
        </p:nvSpPr>
        <p:spPr>
          <a:xfrm>
            <a:off x="2370000" y="5741475"/>
            <a:ext cx="7341900" cy="8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4"/>
              </a:rPr>
              <a:t>https://ejatlas.org/print/nashua-river-pollution-usa</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9" name="Shape 479"/>
        <p:cNvGrpSpPr/>
        <p:nvPr/>
      </p:nvGrpSpPr>
      <p:grpSpPr>
        <a:xfrm>
          <a:off x="0" y="0"/>
          <a:ext cx="0" cy="0"/>
          <a:chOff x="0" y="0"/>
          <a:chExt cx="0" cy="0"/>
        </a:xfrm>
      </p:grpSpPr>
      <p:pic>
        <p:nvPicPr>
          <p:cNvPr id="480" name="Google Shape;480;g70095f8701_0_422"/>
          <p:cNvPicPr preferRelativeResize="0"/>
          <p:nvPr/>
        </p:nvPicPr>
        <p:blipFill>
          <a:blip r:embed="rId3">
            <a:alphaModFix/>
          </a:blip>
          <a:stretch>
            <a:fillRect/>
          </a:stretch>
        </p:blipFill>
        <p:spPr>
          <a:xfrm>
            <a:off x="937200" y="1219550"/>
            <a:ext cx="7269598" cy="5174299"/>
          </a:xfrm>
          <a:prstGeom prst="rect">
            <a:avLst/>
          </a:prstGeom>
          <a:noFill/>
          <a:ln>
            <a:noFill/>
          </a:ln>
        </p:spPr>
      </p:pic>
      <p:sp>
        <p:nvSpPr>
          <p:cNvPr id="481" name="Google Shape;481;g70095f8701_0_422"/>
          <p:cNvSpPr txBox="1"/>
          <p:nvPr/>
        </p:nvSpPr>
        <p:spPr>
          <a:xfrm>
            <a:off x="1235350" y="363050"/>
            <a:ext cx="73419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Calibri"/>
                <a:ea typeface="Calibri"/>
                <a:cs typeface="Calibri"/>
                <a:sym typeface="Calibri"/>
              </a:rPr>
              <a:t>That other river . . .</a:t>
            </a:r>
            <a:endParaRPr sz="2400">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6" name="Shape 486"/>
        <p:cNvGrpSpPr/>
        <p:nvPr/>
      </p:nvGrpSpPr>
      <p:grpSpPr>
        <a:xfrm>
          <a:off x="0" y="0"/>
          <a:ext cx="0" cy="0"/>
          <a:chOff x="0" y="0"/>
          <a:chExt cx="0" cy="0"/>
        </a:xfrm>
      </p:grpSpPr>
      <p:sp>
        <p:nvSpPr>
          <p:cNvPr id="487" name="Google Shape;487;p55"/>
          <p:cNvSpPr/>
          <p:nvPr/>
        </p:nvSpPr>
        <p:spPr>
          <a:xfrm>
            <a:off x="3546159" y="5629568"/>
            <a:ext cx="2027189" cy="276969"/>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https://www.nrdc.org/flint</a:t>
            </a:r>
            <a:endParaRPr b="0" i="0" sz="1350" u="none" cap="none" strike="noStrike">
              <a:solidFill>
                <a:schemeClr val="dk1"/>
              </a:solidFill>
              <a:latin typeface="Calibri"/>
              <a:ea typeface="Calibri"/>
              <a:cs typeface="Calibri"/>
              <a:sym typeface="Calibri"/>
            </a:endParaRPr>
          </a:p>
        </p:txBody>
      </p:sp>
      <p:pic>
        <p:nvPicPr>
          <p:cNvPr id="488" name="Google Shape;488;p55"/>
          <p:cNvPicPr preferRelativeResize="0"/>
          <p:nvPr/>
        </p:nvPicPr>
        <p:blipFill rotWithShape="1">
          <a:blip r:embed="rId4">
            <a:alphaModFix/>
          </a:blip>
          <a:srcRect b="0" l="0" r="0" t="0"/>
          <a:stretch/>
        </p:blipFill>
        <p:spPr>
          <a:xfrm>
            <a:off x="481013" y="1352550"/>
            <a:ext cx="8181975" cy="41529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3" name="Shape 493"/>
        <p:cNvGrpSpPr/>
        <p:nvPr/>
      </p:nvGrpSpPr>
      <p:grpSpPr>
        <a:xfrm>
          <a:off x="0" y="0"/>
          <a:ext cx="0" cy="0"/>
          <a:chOff x="0" y="0"/>
          <a:chExt cx="0" cy="0"/>
        </a:xfrm>
      </p:grpSpPr>
      <p:sp>
        <p:nvSpPr>
          <p:cNvPr id="494" name="Google Shape;494;p56"/>
          <p:cNvSpPr txBox="1"/>
          <p:nvPr/>
        </p:nvSpPr>
        <p:spPr>
          <a:xfrm>
            <a:off x="115400" y="5874950"/>
            <a:ext cx="8960400" cy="8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3"/>
              </a:rPr>
              <a:t>https://www.sun-sentinel.com/local/broward/fort-lauderdale/fl-ne-fort-lauderdale-january-sewage-day-2-20200131-nj3kzdggojayzgdsbkegruc2yi-story.html</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4"/>
              </a:rPr>
              <a:t>https://www.nbcnews.com/news/us-news/more-211-million-gallons-sewage-fort-lauderdale-s-waterways-n1137916</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0" i="0" lang="en-US" sz="1100" u="sng" cap="none" strike="noStrike">
                <a:solidFill>
                  <a:schemeClr val="hlink"/>
                </a:solidFill>
                <a:latin typeface="Arial"/>
                <a:ea typeface="Arial"/>
                <a:cs typeface="Arial"/>
                <a:sym typeface="Arial"/>
                <a:hlinkClick r:id="rId5"/>
              </a:rPr>
              <a:t>https://www.sun-sentinel.com/local/broward/fort-lauderdale/fl-ne-sewage-spill-george-english-park-20200202-hwms2zm62rd7pd4s5kluxhfa64-story.html</a:t>
            </a:r>
            <a:endParaRPr b="0" i="0" sz="1400" u="none" cap="none" strike="noStrike">
              <a:solidFill>
                <a:srgbClr val="000000"/>
              </a:solidFill>
              <a:latin typeface="Calibri"/>
              <a:ea typeface="Calibri"/>
              <a:cs typeface="Calibri"/>
              <a:sym typeface="Calibri"/>
            </a:endParaRPr>
          </a:p>
        </p:txBody>
      </p:sp>
      <p:pic>
        <p:nvPicPr>
          <p:cNvPr id="495" name="Google Shape;495;p56"/>
          <p:cNvPicPr preferRelativeResize="0"/>
          <p:nvPr/>
        </p:nvPicPr>
        <p:blipFill rotWithShape="1">
          <a:blip r:embed="rId6">
            <a:alphaModFix/>
          </a:blip>
          <a:srcRect b="0" l="0" r="0" t="0"/>
          <a:stretch/>
        </p:blipFill>
        <p:spPr>
          <a:xfrm>
            <a:off x="381325" y="445300"/>
            <a:ext cx="8381348" cy="5496400"/>
          </a:xfrm>
          <a:prstGeom prst="rect">
            <a:avLst/>
          </a:prstGeom>
          <a:noFill/>
          <a:ln>
            <a:noFill/>
          </a:ln>
        </p:spPr>
      </p:pic>
      <p:sp>
        <p:nvSpPr>
          <p:cNvPr id="496" name="Google Shape;496;p56"/>
          <p:cNvSpPr txBox="1"/>
          <p:nvPr/>
        </p:nvSpPr>
        <p:spPr>
          <a:xfrm>
            <a:off x="2301300" y="0"/>
            <a:ext cx="3954600" cy="856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Sewage in the Sunny South</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0" name="Shape 500"/>
        <p:cNvGrpSpPr/>
        <p:nvPr/>
      </p:nvGrpSpPr>
      <p:grpSpPr>
        <a:xfrm>
          <a:off x="0" y="0"/>
          <a:ext cx="0" cy="0"/>
          <a:chOff x="0" y="0"/>
          <a:chExt cx="0" cy="0"/>
        </a:xfrm>
      </p:grpSpPr>
      <p:sp>
        <p:nvSpPr>
          <p:cNvPr id="501" name="Google Shape;501;p58"/>
          <p:cNvSpPr/>
          <p:nvPr/>
        </p:nvSpPr>
        <p:spPr>
          <a:xfrm>
            <a:off x="2081893" y="4798263"/>
            <a:ext cx="5106761" cy="530884"/>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sng" cap="none" strike="noStrike">
                <a:solidFill>
                  <a:schemeClr val="dk1"/>
                </a:solidFill>
                <a:latin typeface="Calibri"/>
                <a:ea typeface="Calibri"/>
                <a:cs typeface="Calibri"/>
                <a:sym typeface="Calibri"/>
                <a:hlinkClick r:id="rId3"/>
              </a:rPr>
              <a:t>https://kids-clerk.house.gov/grade-school/lesson.html?intID=17</a:t>
            </a:r>
            <a:endParaRPr b="0" i="0" sz="1500" u="none" cap="none" strike="noStrike">
              <a:solidFill>
                <a:schemeClr val="dk1"/>
              </a:solidFill>
              <a:latin typeface="Calibri"/>
              <a:ea typeface="Calibri"/>
              <a:cs typeface="Calibri"/>
              <a:sym typeface="Calibri"/>
            </a:endParaRPr>
          </a:p>
        </p:txBody>
      </p:sp>
      <p:pic>
        <p:nvPicPr>
          <p:cNvPr id="502" name="Google Shape;502;p58"/>
          <p:cNvPicPr preferRelativeResize="0"/>
          <p:nvPr/>
        </p:nvPicPr>
        <p:blipFill rotWithShape="1">
          <a:blip r:embed="rId4">
            <a:alphaModFix/>
          </a:blip>
          <a:srcRect b="0" l="0" r="0" t="0"/>
          <a:stretch/>
        </p:blipFill>
        <p:spPr>
          <a:xfrm>
            <a:off x="366856" y="1422945"/>
            <a:ext cx="8536836" cy="3137820"/>
          </a:xfrm>
          <a:prstGeom prst="rect">
            <a:avLst/>
          </a:prstGeom>
          <a:noFill/>
          <a:ln>
            <a:noFill/>
          </a:ln>
        </p:spPr>
      </p:pic>
      <p:sp>
        <p:nvSpPr>
          <p:cNvPr id="503" name="Google Shape;503;p58"/>
          <p:cNvSpPr/>
          <p:nvPr/>
        </p:nvSpPr>
        <p:spPr>
          <a:xfrm>
            <a:off x="1389970" y="5240232"/>
            <a:ext cx="6490607" cy="30005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sng" cap="none" strike="noStrike">
                <a:solidFill>
                  <a:schemeClr val="dk1"/>
                </a:solidFill>
                <a:latin typeface="Calibri"/>
                <a:ea typeface="Calibri"/>
                <a:cs typeface="Calibri"/>
                <a:sym typeface="Calibri"/>
                <a:hlinkClick r:id="rId5"/>
              </a:rPr>
              <a:t>https://www.ducksters.com/history/us_government/how_laws_are_made.php</a:t>
            </a:r>
            <a:endParaRPr b="0" i="0" sz="1500" u="none" cap="none" strike="noStrike">
              <a:solidFill>
                <a:schemeClr val="dk1"/>
              </a:solidFill>
              <a:latin typeface="Calibri"/>
              <a:ea typeface="Calibri"/>
              <a:cs typeface="Calibri"/>
              <a:sym typeface="Calibri"/>
            </a:endParaRPr>
          </a:p>
        </p:txBody>
      </p:sp>
      <p:sp>
        <p:nvSpPr>
          <p:cNvPr id="504" name="Google Shape;504;p58"/>
          <p:cNvSpPr/>
          <p:nvPr/>
        </p:nvSpPr>
        <p:spPr>
          <a:xfrm>
            <a:off x="2603187" y="5629425"/>
            <a:ext cx="4167584" cy="30005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sng" cap="none" strike="noStrike">
                <a:solidFill>
                  <a:schemeClr val="dk1"/>
                </a:solidFill>
                <a:latin typeface="Calibri"/>
                <a:ea typeface="Calibri"/>
                <a:cs typeface="Calibri"/>
                <a:sym typeface="Calibri"/>
                <a:hlinkClick r:id="rId6"/>
              </a:rPr>
              <a:t>https://www.youtube.com/watch?v=Otbml6WIQPo</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8" name="Shape 508"/>
        <p:cNvGrpSpPr/>
        <p:nvPr/>
      </p:nvGrpSpPr>
      <p:grpSpPr>
        <a:xfrm>
          <a:off x="0" y="0"/>
          <a:ext cx="0" cy="0"/>
          <a:chOff x="0" y="0"/>
          <a:chExt cx="0" cy="0"/>
        </a:xfrm>
      </p:grpSpPr>
      <p:sp>
        <p:nvSpPr>
          <p:cNvPr id="509" name="Google Shape;509;p59"/>
          <p:cNvSpPr/>
          <p:nvPr/>
        </p:nvSpPr>
        <p:spPr>
          <a:xfrm>
            <a:off x="2205990" y="5369756"/>
            <a:ext cx="5223510" cy="276969"/>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https://www.swfwmd.state.fl.us/residents/education/teacher-resources</a:t>
            </a:r>
            <a:endParaRPr b="0" i="0" sz="1350" u="none" cap="none" strike="noStrike">
              <a:solidFill>
                <a:schemeClr val="dk1"/>
              </a:solidFill>
              <a:latin typeface="Calibri"/>
              <a:ea typeface="Calibri"/>
              <a:cs typeface="Calibri"/>
              <a:sym typeface="Calibri"/>
            </a:endParaRPr>
          </a:p>
        </p:txBody>
      </p:sp>
      <p:pic>
        <p:nvPicPr>
          <p:cNvPr id="510" name="Google Shape;510;p59"/>
          <p:cNvPicPr preferRelativeResize="0"/>
          <p:nvPr/>
        </p:nvPicPr>
        <p:blipFill rotWithShape="1">
          <a:blip r:embed="rId4">
            <a:alphaModFix/>
          </a:blip>
          <a:srcRect b="0" l="0" r="0" t="0"/>
          <a:stretch/>
        </p:blipFill>
        <p:spPr>
          <a:xfrm>
            <a:off x="1709707" y="1108710"/>
            <a:ext cx="5989688" cy="412623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4" name="Shape 514"/>
        <p:cNvGrpSpPr/>
        <p:nvPr/>
      </p:nvGrpSpPr>
      <p:grpSpPr>
        <a:xfrm>
          <a:off x="0" y="0"/>
          <a:ext cx="0" cy="0"/>
          <a:chOff x="0" y="0"/>
          <a:chExt cx="0" cy="0"/>
        </a:xfrm>
      </p:grpSpPr>
      <p:sp>
        <p:nvSpPr>
          <p:cNvPr id="515" name="Google Shape;515;p60"/>
          <p:cNvSpPr/>
          <p:nvPr/>
        </p:nvSpPr>
        <p:spPr>
          <a:xfrm>
            <a:off x="1812472" y="5476708"/>
            <a:ext cx="5645603" cy="276969"/>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https://www.nrdc.org/stories/water-pollution-everything-you-need-know</a:t>
            </a:r>
            <a:endParaRPr b="0" i="0" sz="1350" u="none" cap="none" strike="noStrike">
              <a:solidFill>
                <a:schemeClr val="dk1"/>
              </a:solidFill>
              <a:latin typeface="Calibri"/>
              <a:ea typeface="Calibri"/>
              <a:cs typeface="Calibri"/>
              <a:sym typeface="Calibri"/>
            </a:endParaRPr>
          </a:p>
        </p:txBody>
      </p:sp>
      <p:pic>
        <p:nvPicPr>
          <p:cNvPr id="516" name="Google Shape;516;p60"/>
          <p:cNvPicPr preferRelativeResize="0"/>
          <p:nvPr/>
        </p:nvPicPr>
        <p:blipFill rotWithShape="1">
          <a:blip r:embed="rId4">
            <a:alphaModFix/>
          </a:blip>
          <a:srcRect b="0" l="0" r="0" t="0"/>
          <a:stretch/>
        </p:blipFill>
        <p:spPr>
          <a:xfrm>
            <a:off x="0" y="1280015"/>
            <a:ext cx="9144000" cy="383260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0" name="Shape 520"/>
        <p:cNvGrpSpPr/>
        <p:nvPr/>
      </p:nvGrpSpPr>
      <p:grpSpPr>
        <a:xfrm>
          <a:off x="0" y="0"/>
          <a:ext cx="0" cy="0"/>
          <a:chOff x="0" y="0"/>
          <a:chExt cx="0" cy="0"/>
        </a:xfrm>
      </p:grpSpPr>
      <p:sp>
        <p:nvSpPr>
          <p:cNvPr id="521" name="Google Shape;521;p61"/>
          <p:cNvSpPr/>
          <p:nvPr/>
        </p:nvSpPr>
        <p:spPr>
          <a:xfrm>
            <a:off x="3085521" y="5262176"/>
            <a:ext cx="3585020" cy="30005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sng" cap="none" strike="noStrike">
                <a:solidFill>
                  <a:schemeClr val="dk1"/>
                </a:solidFill>
                <a:latin typeface="Calibri"/>
                <a:ea typeface="Calibri"/>
                <a:cs typeface="Calibri"/>
                <a:sym typeface="Calibri"/>
                <a:hlinkClick r:id="rId3"/>
              </a:rPr>
              <a:t>https://www.youngvoicesfortheplanet.com/</a:t>
            </a:r>
            <a:endParaRPr b="0" i="0" sz="1500" u="none" cap="none" strike="noStrike">
              <a:solidFill>
                <a:schemeClr val="dk1"/>
              </a:solidFill>
              <a:latin typeface="Calibri"/>
              <a:ea typeface="Calibri"/>
              <a:cs typeface="Calibri"/>
              <a:sym typeface="Calibri"/>
            </a:endParaRPr>
          </a:p>
        </p:txBody>
      </p:sp>
      <p:pic>
        <p:nvPicPr>
          <p:cNvPr id="522" name="Google Shape;522;p61"/>
          <p:cNvPicPr preferRelativeResize="0"/>
          <p:nvPr/>
        </p:nvPicPr>
        <p:blipFill rotWithShape="1">
          <a:blip r:embed="rId4">
            <a:alphaModFix/>
          </a:blip>
          <a:srcRect b="0" l="0" r="0" t="0"/>
          <a:stretch/>
        </p:blipFill>
        <p:spPr>
          <a:xfrm>
            <a:off x="575581" y="1193408"/>
            <a:ext cx="7868020" cy="385212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6" name="Shape 526"/>
        <p:cNvGrpSpPr/>
        <p:nvPr/>
      </p:nvGrpSpPr>
      <p:grpSpPr>
        <a:xfrm>
          <a:off x="0" y="0"/>
          <a:ext cx="0" cy="0"/>
          <a:chOff x="0" y="0"/>
          <a:chExt cx="0" cy="0"/>
        </a:xfrm>
      </p:grpSpPr>
      <p:pic>
        <p:nvPicPr>
          <p:cNvPr descr="mage result for marion stoddart nashua river" id="527" name="Google Shape;527;p62"/>
          <p:cNvPicPr preferRelativeResize="0"/>
          <p:nvPr/>
        </p:nvPicPr>
        <p:blipFill rotWithShape="1">
          <a:blip r:embed="rId3">
            <a:alphaModFix/>
          </a:blip>
          <a:srcRect b="0" l="0" r="0" t="0"/>
          <a:stretch/>
        </p:blipFill>
        <p:spPr>
          <a:xfrm>
            <a:off x="1518558" y="1175658"/>
            <a:ext cx="6135461" cy="460405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1" name="Shape 531"/>
        <p:cNvGrpSpPr/>
        <p:nvPr/>
      </p:nvGrpSpPr>
      <p:grpSpPr>
        <a:xfrm>
          <a:off x="0" y="0"/>
          <a:ext cx="0" cy="0"/>
          <a:chOff x="0" y="0"/>
          <a:chExt cx="0" cy="0"/>
        </a:xfrm>
      </p:grpSpPr>
      <p:sp>
        <p:nvSpPr>
          <p:cNvPr id="532" name="Google Shape;532;p63"/>
          <p:cNvSpPr/>
          <p:nvPr/>
        </p:nvSpPr>
        <p:spPr>
          <a:xfrm>
            <a:off x="1445079" y="5084823"/>
            <a:ext cx="6818811"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https://interestingliterature.com/2018/01/31/10-of-the-best-poems-about-rivers-and-streams/</a:t>
            </a:r>
            <a:endParaRPr b="0" i="0" sz="1350" u="none" cap="none" strike="noStrike">
              <a:solidFill>
                <a:schemeClr val="dk1"/>
              </a:solidFill>
              <a:latin typeface="Calibri"/>
              <a:ea typeface="Calibri"/>
              <a:cs typeface="Calibri"/>
              <a:sym typeface="Calibri"/>
            </a:endParaRPr>
          </a:p>
        </p:txBody>
      </p:sp>
      <p:sp>
        <p:nvSpPr>
          <p:cNvPr id="533" name="Google Shape;533;p63"/>
          <p:cNvSpPr/>
          <p:nvPr/>
        </p:nvSpPr>
        <p:spPr>
          <a:xfrm>
            <a:off x="5104956" y="4103434"/>
            <a:ext cx="3296095"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4"/>
              </a:rPr>
              <a:t>https://www.poemhunter.com/poems/river/</a:t>
            </a:r>
            <a:endParaRPr b="0" i="0" sz="1350" u="none" cap="none" strike="noStrike">
              <a:solidFill>
                <a:schemeClr val="dk1"/>
              </a:solidFill>
              <a:latin typeface="Calibri"/>
              <a:ea typeface="Calibri"/>
              <a:cs typeface="Calibri"/>
              <a:sym typeface="Calibri"/>
            </a:endParaRPr>
          </a:p>
        </p:txBody>
      </p:sp>
      <p:sp>
        <p:nvSpPr>
          <p:cNvPr id="534" name="Google Shape;534;p63"/>
          <p:cNvSpPr/>
          <p:nvPr/>
        </p:nvSpPr>
        <p:spPr>
          <a:xfrm>
            <a:off x="5617548" y="4576375"/>
            <a:ext cx="2783503" cy="276969"/>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5"/>
              </a:rPr>
              <a:t>https://hellopoetry.com/words/river/</a:t>
            </a:r>
            <a:endParaRPr b="0" i="0" sz="1350" u="none" cap="none" strike="noStrike">
              <a:solidFill>
                <a:schemeClr val="dk1"/>
              </a:solidFill>
              <a:latin typeface="Calibri"/>
              <a:ea typeface="Calibri"/>
              <a:cs typeface="Calibri"/>
              <a:sym typeface="Calibri"/>
            </a:endParaRPr>
          </a:p>
        </p:txBody>
      </p:sp>
      <p:pic>
        <p:nvPicPr>
          <p:cNvPr descr="amapo Lookout: Geography Professor Paints Landscapes in Poetry River Poem, Writing" id="535" name="Google Shape;535;p63"/>
          <p:cNvPicPr preferRelativeResize="0"/>
          <p:nvPr/>
        </p:nvPicPr>
        <p:blipFill rotWithShape="1">
          <a:blip r:embed="rId6">
            <a:alphaModFix/>
          </a:blip>
          <a:srcRect b="0" l="0" r="0" t="0"/>
          <a:stretch/>
        </p:blipFill>
        <p:spPr>
          <a:xfrm>
            <a:off x="1224642" y="980818"/>
            <a:ext cx="2755447" cy="3989119"/>
          </a:xfrm>
          <a:prstGeom prst="rect">
            <a:avLst/>
          </a:prstGeom>
          <a:noFill/>
          <a:ln>
            <a:noFill/>
          </a:ln>
        </p:spPr>
      </p:pic>
      <p:sp>
        <p:nvSpPr>
          <p:cNvPr id="536" name="Google Shape;536;p63"/>
          <p:cNvSpPr txBox="1"/>
          <p:nvPr/>
        </p:nvSpPr>
        <p:spPr>
          <a:xfrm>
            <a:off x="4437288" y="1983922"/>
            <a:ext cx="4340516"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2700"/>
              <a:buFont typeface="Arial"/>
              <a:buNone/>
            </a:pPr>
            <a:r>
              <a:rPr b="0" i="0" lang="en-US" sz="2700" u="none" cap="none" strike="noStrike">
                <a:solidFill>
                  <a:schemeClr val="dk1"/>
                </a:solidFill>
                <a:latin typeface="Calibri"/>
                <a:ea typeface="Calibri"/>
                <a:cs typeface="Calibri"/>
                <a:sym typeface="Calibri"/>
              </a:rPr>
              <a:t>Using Rivers to Explore Poetry</a:t>
            </a:r>
            <a:endParaRPr b="0" i="0" sz="1050"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0" name="Shape 540"/>
        <p:cNvGrpSpPr/>
        <p:nvPr/>
      </p:nvGrpSpPr>
      <p:grpSpPr>
        <a:xfrm>
          <a:off x="0" y="0"/>
          <a:ext cx="0" cy="0"/>
          <a:chOff x="0" y="0"/>
          <a:chExt cx="0" cy="0"/>
        </a:xfrm>
      </p:grpSpPr>
      <p:sp>
        <p:nvSpPr>
          <p:cNvPr id="541" name="Google Shape;541;p64"/>
          <p:cNvSpPr/>
          <p:nvPr/>
        </p:nvSpPr>
        <p:spPr>
          <a:xfrm>
            <a:off x="0" y="1474763"/>
            <a:ext cx="4091216" cy="276969"/>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https://en.wikipedia.org/wiki/List_of_rivers_of_Florida</a:t>
            </a:r>
            <a:endParaRPr b="0" i="0" sz="1350" u="none" cap="none" strike="noStrike">
              <a:solidFill>
                <a:schemeClr val="dk1"/>
              </a:solidFill>
              <a:latin typeface="Calibri"/>
              <a:ea typeface="Calibri"/>
              <a:cs typeface="Calibri"/>
              <a:sym typeface="Calibri"/>
            </a:endParaRPr>
          </a:p>
        </p:txBody>
      </p:sp>
      <p:pic>
        <p:nvPicPr>
          <p:cNvPr descr="igh resolution map of the state of Florida with all major waterways" id="542" name="Google Shape;542;p64"/>
          <p:cNvPicPr preferRelativeResize="0"/>
          <p:nvPr/>
        </p:nvPicPr>
        <p:blipFill rotWithShape="1">
          <a:blip r:embed="rId4">
            <a:alphaModFix/>
          </a:blip>
          <a:srcRect b="0" l="0" r="0" t="0"/>
          <a:stretch/>
        </p:blipFill>
        <p:spPr>
          <a:xfrm>
            <a:off x="4091216" y="1165860"/>
            <a:ext cx="4863853" cy="4708058"/>
          </a:xfrm>
          <a:prstGeom prst="rect">
            <a:avLst/>
          </a:prstGeom>
          <a:noFill/>
          <a:ln>
            <a:noFill/>
          </a:ln>
        </p:spPr>
      </p:pic>
      <p:graphicFrame>
        <p:nvGraphicFramePr>
          <p:cNvPr id="543" name="Google Shape;543;p64"/>
          <p:cNvGraphicFramePr/>
          <p:nvPr/>
        </p:nvGraphicFramePr>
        <p:xfrm>
          <a:off x="430168" y="2144479"/>
          <a:ext cx="3000000" cy="3000000"/>
        </p:xfrm>
        <a:graphic>
          <a:graphicData uri="http://schemas.openxmlformats.org/drawingml/2006/table">
            <a:tbl>
              <a:tblPr bandRow="1" firstRow="1">
                <a:noFill/>
                <a:tableStyleId>{26464295-978D-4E9D-849A-7B48A40699D9}</a:tableStyleId>
              </a:tblPr>
              <a:tblGrid>
                <a:gridCol w="1615450"/>
                <a:gridCol w="1615450"/>
              </a:tblGrid>
              <a:tr h="274325">
                <a:tc gridSpan="2">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Peace River</a:t>
                      </a:r>
                      <a:endParaRPr sz="800" u="none" cap="none" strike="noStrike"/>
                    </a:p>
                  </a:txBody>
                  <a:tcPr marT="34300" marB="34300" marR="68600" marL="68600"/>
                </a:tc>
                <a:tc hMerge="1"/>
              </a:tr>
              <a:tr h="4800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Where is it located?</a:t>
                      </a:r>
                      <a:endParaRPr sz="8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r>
              <a:tr h="4800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How long is it?</a:t>
                      </a:r>
                      <a:endParaRPr sz="8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r>
              <a:tr h="4800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Types of wildlife?</a:t>
                      </a:r>
                      <a:endParaRPr sz="8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r>
              <a:tr h="4800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Interesting fact</a:t>
                      </a:r>
                      <a:endParaRPr sz="8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r>
              <a:tr h="4800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t>Interesting fact</a:t>
                      </a:r>
                      <a:endParaRPr sz="800" u="none" cap="none" strike="noStrike"/>
                    </a:p>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34300" marB="34300" marR="68600" marL="68600"/>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7" name="Shape 547"/>
        <p:cNvGrpSpPr/>
        <p:nvPr/>
      </p:nvGrpSpPr>
      <p:grpSpPr>
        <a:xfrm>
          <a:off x="0" y="0"/>
          <a:ext cx="0" cy="0"/>
          <a:chOff x="0" y="0"/>
          <a:chExt cx="0" cy="0"/>
        </a:xfrm>
      </p:grpSpPr>
      <p:sp>
        <p:nvSpPr>
          <p:cNvPr id="548" name="Google Shape;548;p65"/>
          <p:cNvSpPr/>
          <p:nvPr/>
        </p:nvSpPr>
        <p:spPr>
          <a:xfrm>
            <a:off x="1734146" y="5464462"/>
            <a:ext cx="5588455" cy="300052"/>
          </a:xfrm>
          <a:prstGeom prst="rect">
            <a:avLst/>
          </a:prstGeom>
          <a:noFill/>
          <a:ln>
            <a:noFill/>
          </a:ln>
        </p:spPr>
        <p:txBody>
          <a:bodyPr anchorCtr="0" anchor="t" bIns="34275" lIns="68550" spcFirstLastPara="1" rIns="68550" wrap="square" tIns="34275">
            <a:spAutoFit/>
          </a:bodyPr>
          <a:lstStyle/>
          <a:p>
            <a:pPr indent="0" lvl="0" marL="0" marR="0" rtl="0" algn="ctr">
              <a:lnSpc>
                <a:spcPct val="100000"/>
              </a:lnSpc>
              <a:spcBef>
                <a:spcPts val="0"/>
              </a:spcBef>
              <a:spcAft>
                <a:spcPts val="0"/>
              </a:spcAft>
              <a:buClr>
                <a:srgbClr val="000000"/>
              </a:buClr>
              <a:buSzPts val="1500"/>
              <a:buFont typeface="Arial"/>
              <a:buNone/>
            </a:pPr>
            <a:r>
              <a:rPr b="0" i="0" lang="en-US" sz="1500" u="sng" cap="none" strike="noStrike">
                <a:solidFill>
                  <a:schemeClr val="dk1"/>
                </a:solidFill>
                <a:latin typeface="Quattrocento Sans"/>
                <a:ea typeface="Quattrocento Sans"/>
                <a:cs typeface="Quattrocento Sans"/>
                <a:sym typeface="Quattrocento Sans"/>
                <a:hlinkClick r:id="rId3"/>
              </a:rPr>
              <a:t>http://www.readwritethink.org/search/?resource_type=16&amp;type=28</a:t>
            </a:r>
            <a:r>
              <a:rPr b="0" i="0" lang="en-US" sz="1500" u="none" cap="none" strike="noStrike">
                <a:solidFill>
                  <a:srgbClr val="201F1E"/>
                </a:solidFill>
                <a:latin typeface="Quattrocento Sans"/>
                <a:ea typeface="Quattrocento Sans"/>
                <a:cs typeface="Quattrocento Sans"/>
                <a:sym typeface="Quattrocento Sans"/>
              </a:rPr>
              <a:t> </a:t>
            </a:r>
            <a:endParaRPr b="0" i="0" sz="1500" u="none" cap="none" strike="noStrike">
              <a:solidFill>
                <a:schemeClr val="dk1"/>
              </a:solidFill>
              <a:latin typeface="Calibri"/>
              <a:ea typeface="Calibri"/>
              <a:cs typeface="Calibri"/>
              <a:sym typeface="Calibri"/>
            </a:endParaRPr>
          </a:p>
        </p:txBody>
      </p:sp>
      <p:sp>
        <p:nvSpPr>
          <p:cNvPr id="549" name="Google Shape;549;p65"/>
          <p:cNvSpPr/>
          <p:nvPr/>
        </p:nvSpPr>
        <p:spPr>
          <a:xfrm>
            <a:off x="2104248" y="4980508"/>
            <a:ext cx="4848251" cy="300052"/>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500"/>
              <a:buFont typeface="Arial"/>
              <a:buNone/>
            </a:pPr>
            <a:r>
              <a:rPr b="0" i="0" lang="en-US" sz="1500" u="sng" cap="none" strike="noStrike">
                <a:solidFill>
                  <a:schemeClr val="dk1"/>
                </a:solidFill>
                <a:latin typeface="Calibri"/>
                <a:ea typeface="Calibri"/>
                <a:cs typeface="Calibri"/>
                <a:sym typeface="Calibri"/>
                <a:hlinkClick r:id="rId4"/>
              </a:rPr>
              <a:t>https://www.poemofquotes.com/articles/poetry_forms.php</a:t>
            </a:r>
            <a:endParaRPr b="0" i="0" sz="1500" u="none" cap="none" strike="noStrike">
              <a:solidFill>
                <a:schemeClr val="dk1"/>
              </a:solidFill>
              <a:latin typeface="Calibri"/>
              <a:ea typeface="Calibri"/>
              <a:cs typeface="Calibri"/>
              <a:sym typeface="Calibri"/>
            </a:endParaRPr>
          </a:p>
        </p:txBody>
      </p:sp>
      <p:pic>
        <p:nvPicPr>
          <p:cNvPr descr="mage result for river haiku" id="550" name="Google Shape;550;p65"/>
          <p:cNvPicPr preferRelativeResize="0"/>
          <p:nvPr/>
        </p:nvPicPr>
        <p:blipFill rotWithShape="1">
          <a:blip r:embed="rId5">
            <a:alphaModFix/>
          </a:blip>
          <a:srcRect b="0" l="0" r="0" t="0"/>
          <a:stretch/>
        </p:blipFill>
        <p:spPr>
          <a:xfrm>
            <a:off x="2202983" y="1203331"/>
            <a:ext cx="4650780" cy="3593306"/>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4" name="Shape 554"/>
        <p:cNvGrpSpPr/>
        <p:nvPr/>
      </p:nvGrpSpPr>
      <p:grpSpPr>
        <a:xfrm>
          <a:off x="0" y="0"/>
          <a:ext cx="0" cy="0"/>
          <a:chOff x="0" y="0"/>
          <a:chExt cx="0" cy="0"/>
        </a:xfrm>
      </p:grpSpPr>
      <p:sp>
        <p:nvSpPr>
          <p:cNvPr id="555" name="Google Shape;555;p66"/>
          <p:cNvSpPr/>
          <p:nvPr/>
        </p:nvSpPr>
        <p:spPr>
          <a:xfrm>
            <a:off x="2080260" y="4409108"/>
            <a:ext cx="2240280" cy="692467"/>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https://www.songsforteaching.com/science/physicalscience/whyriversflow.php</a:t>
            </a:r>
            <a:endParaRPr b="0" i="0" sz="1350" u="none" cap="none" strike="noStrike">
              <a:solidFill>
                <a:schemeClr val="dk1"/>
              </a:solidFill>
              <a:latin typeface="Calibri"/>
              <a:ea typeface="Calibri"/>
              <a:cs typeface="Calibri"/>
              <a:sym typeface="Calibri"/>
            </a:endParaRPr>
          </a:p>
        </p:txBody>
      </p:sp>
      <p:sp>
        <p:nvSpPr>
          <p:cNvPr id="556" name="Google Shape;556;p66"/>
          <p:cNvSpPr/>
          <p:nvPr/>
        </p:nvSpPr>
        <p:spPr>
          <a:xfrm>
            <a:off x="5257800" y="1529277"/>
            <a:ext cx="2708910" cy="692467"/>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4"/>
              </a:rPr>
              <a:t>https://www.musick8.com/html/current_tune.php?numbering=144&amp;songorder=12</a:t>
            </a:r>
            <a:endParaRPr b="0" i="0" sz="1350" u="none" cap="none" strike="noStrike">
              <a:solidFill>
                <a:schemeClr val="dk1"/>
              </a:solidFill>
              <a:latin typeface="Calibri"/>
              <a:ea typeface="Calibri"/>
              <a:cs typeface="Calibri"/>
              <a:sym typeface="Calibri"/>
            </a:endParaRPr>
          </a:p>
        </p:txBody>
      </p:sp>
      <p:pic>
        <p:nvPicPr>
          <p:cNvPr id="557" name="Google Shape;557;p66"/>
          <p:cNvPicPr preferRelativeResize="0"/>
          <p:nvPr/>
        </p:nvPicPr>
        <p:blipFill rotWithShape="1">
          <a:blip r:embed="rId5">
            <a:alphaModFix/>
          </a:blip>
          <a:srcRect b="0" l="0" r="0" t="0"/>
          <a:stretch/>
        </p:blipFill>
        <p:spPr>
          <a:xfrm>
            <a:off x="523124" y="1051560"/>
            <a:ext cx="4509378" cy="2708910"/>
          </a:xfrm>
          <a:prstGeom prst="rect">
            <a:avLst/>
          </a:prstGeom>
          <a:noFill/>
          <a:ln>
            <a:noFill/>
          </a:ln>
        </p:spPr>
      </p:pic>
      <p:pic>
        <p:nvPicPr>
          <p:cNvPr id="558" name="Google Shape;558;p66"/>
          <p:cNvPicPr preferRelativeResize="0"/>
          <p:nvPr/>
        </p:nvPicPr>
        <p:blipFill rotWithShape="1">
          <a:blip r:embed="rId6">
            <a:alphaModFix/>
          </a:blip>
          <a:srcRect b="0" l="0" r="0" t="0"/>
          <a:stretch/>
        </p:blipFill>
        <p:spPr>
          <a:xfrm>
            <a:off x="5032503" y="2891790"/>
            <a:ext cx="3703910" cy="2858453"/>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2" name="Shape 562"/>
        <p:cNvGrpSpPr/>
        <p:nvPr/>
      </p:nvGrpSpPr>
      <p:grpSpPr>
        <a:xfrm>
          <a:off x="0" y="0"/>
          <a:ext cx="0" cy="0"/>
          <a:chOff x="0" y="0"/>
          <a:chExt cx="0" cy="0"/>
        </a:xfrm>
      </p:grpSpPr>
      <p:sp>
        <p:nvSpPr>
          <p:cNvPr id="563" name="Google Shape;563;p67"/>
          <p:cNvSpPr/>
          <p:nvPr/>
        </p:nvSpPr>
        <p:spPr>
          <a:xfrm>
            <a:off x="172901" y="3885575"/>
            <a:ext cx="3848881" cy="276969"/>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https://customserenade.com/songwriting-for-kids/</a:t>
            </a:r>
            <a:endParaRPr b="0" i="0" sz="1350" u="none" cap="none" strike="noStrike">
              <a:solidFill>
                <a:schemeClr val="dk1"/>
              </a:solidFill>
              <a:latin typeface="Calibri"/>
              <a:ea typeface="Calibri"/>
              <a:cs typeface="Calibri"/>
              <a:sym typeface="Calibri"/>
            </a:endParaRPr>
          </a:p>
        </p:txBody>
      </p:sp>
      <p:pic>
        <p:nvPicPr>
          <p:cNvPr id="564" name="Google Shape;564;p67"/>
          <p:cNvPicPr preferRelativeResize="0"/>
          <p:nvPr/>
        </p:nvPicPr>
        <p:blipFill rotWithShape="1">
          <a:blip r:embed="rId4">
            <a:alphaModFix/>
          </a:blip>
          <a:srcRect b="0" l="0" r="0" t="0"/>
          <a:stretch/>
        </p:blipFill>
        <p:spPr>
          <a:xfrm>
            <a:off x="312705" y="989219"/>
            <a:ext cx="3870320" cy="2800350"/>
          </a:xfrm>
          <a:prstGeom prst="rect">
            <a:avLst/>
          </a:prstGeom>
          <a:noFill/>
          <a:ln>
            <a:noFill/>
          </a:ln>
        </p:spPr>
      </p:pic>
      <p:sp>
        <p:nvSpPr>
          <p:cNvPr id="565" name="Google Shape;565;p67"/>
          <p:cNvSpPr/>
          <p:nvPr/>
        </p:nvSpPr>
        <p:spPr>
          <a:xfrm>
            <a:off x="172901" y="5313277"/>
            <a:ext cx="3848881"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5"/>
              </a:rPr>
              <a:t>https://www.fatherly.com/play/the-50-best-kids-songs-almost-any-parent-can-sing/</a:t>
            </a:r>
            <a:endParaRPr b="0" i="0" sz="1350" u="none" cap="none" strike="noStrike">
              <a:solidFill>
                <a:schemeClr val="dk1"/>
              </a:solidFill>
              <a:latin typeface="Calibri"/>
              <a:ea typeface="Calibri"/>
              <a:cs typeface="Calibri"/>
              <a:sym typeface="Calibri"/>
            </a:endParaRPr>
          </a:p>
        </p:txBody>
      </p:sp>
      <p:pic>
        <p:nvPicPr>
          <p:cNvPr id="566" name="Google Shape;566;p67"/>
          <p:cNvPicPr preferRelativeResize="0"/>
          <p:nvPr/>
        </p:nvPicPr>
        <p:blipFill rotWithShape="1">
          <a:blip r:embed="rId6">
            <a:alphaModFix/>
          </a:blip>
          <a:srcRect b="0" l="0" r="0" t="0"/>
          <a:stretch/>
        </p:blipFill>
        <p:spPr>
          <a:xfrm>
            <a:off x="3982394" y="4740102"/>
            <a:ext cx="5122219" cy="1146348"/>
          </a:xfrm>
          <a:prstGeom prst="rect">
            <a:avLst/>
          </a:prstGeom>
          <a:noFill/>
          <a:ln>
            <a:noFill/>
          </a:ln>
        </p:spPr>
      </p:pic>
      <p:sp>
        <p:nvSpPr>
          <p:cNvPr id="567" name="Google Shape;567;p67"/>
          <p:cNvSpPr/>
          <p:nvPr/>
        </p:nvSpPr>
        <p:spPr>
          <a:xfrm>
            <a:off x="5378433" y="1120140"/>
            <a:ext cx="3142014"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7"/>
              </a:rPr>
              <a:t>https://www.flocabulary.com/warp/beats/</a:t>
            </a:r>
            <a:endParaRPr b="0" i="0" sz="1350" u="none" cap="none" strike="noStrike">
              <a:solidFill>
                <a:schemeClr val="dk1"/>
              </a:solidFill>
              <a:latin typeface="Calibri"/>
              <a:ea typeface="Calibri"/>
              <a:cs typeface="Calibri"/>
              <a:sym typeface="Calibri"/>
            </a:endParaRPr>
          </a:p>
        </p:txBody>
      </p:sp>
      <p:pic>
        <p:nvPicPr>
          <p:cNvPr id="568" name="Google Shape;568;p67"/>
          <p:cNvPicPr preferRelativeResize="0"/>
          <p:nvPr/>
        </p:nvPicPr>
        <p:blipFill rotWithShape="1">
          <a:blip r:embed="rId8">
            <a:alphaModFix/>
          </a:blip>
          <a:srcRect b="0" l="0" r="0" t="0"/>
          <a:stretch/>
        </p:blipFill>
        <p:spPr>
          <a:xfrm>
            <a:off x="4666966" y="1584730"/>
            <a:ext cx="4477034" cy="187117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2" name="Shape 572"/>
        <p:cNvGrpSpPr/>
        <p:nvPr/>
      </p:nvGrpSpPr>
      <p:grpSpPr>
        <a:xfrm>
          <a:off x="0" y="0"/>
          <a:ext cx="0" cy="0"/>
          <a:chOff x="0" y="0"/>
          <a:chExt cx="0" cy="0"/>
        </a:xfrm>
      </p:grpSpPr>
      <p:sp>
        <p:nvSpPr>
          <p:cNvPr id="573" name="Google Shape;573;p68"/>
          <p:cNvSpPr/>
          <p:nvPr/>
        </p:nvSpPr>
        <p:spPr>
          <a:xfrm>
            <a:off x="2185416" y="5394902"/>
            <a:ext cx="5143500"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https://www.artandwriting.org/what-we-do/the-awards/how-to-enter/</a:t>
            </a:r>
            <a:endParaRPr b="0" i="0" sz="1350" u="none" cap="none" strike="noStrike">
              <a:solidFill>
                <a:schemeClr val="dk1"/>
              </a:solidFill>
              <a:latin typeface="Calibri"/>
              <a:ea typeface="Calibri"/>
              <a:cs typeface="Calibri"/>
              <a:sym typeface="Calibri"/>
            </a:endParaRPr>
          </a:p>
        </p:txBody>
      </p:sp>
      <p:pic>
        <p:nvPicPr>
          <p:cNvPr id="574" name="Google Shape;574;p68"/>
          <p:cNvPicPr preferRelativeResize="0"/>
          <p:nvPr/>
        </p:nvPicPr>
        <p:blipFill rotWithShape="1">
          <a:blip r:embed="rId4">
            <a:alphaModFix/>
          </a:blip>
          <a:srcRect b="7994" l="0" r="0" t="13600"/>
          <a:stretch/>
        </p:blipFill>
        <p:spPr>
          <a:xfrm>
            <a:off x="5385816" y="1152144"/>
            <a:ext cx="2893219" cy="4032839"/>
          </a:xfrm>
          <a:prstGeom prst="rect">
            <a:avLst/>
          </a:prstGeom>
          <a:noFill/>
          <a:ln>
            <a:noFill/>
          </a:ln>
        </p:spPr>
      </p:pic>
      <p:pic>
        <p:nvPicPr>
          <p:cNvPr id="575" name="Google Shape;575;p68"/>
          <p:cNvPicPr preferRelativeResize="0"/>
          <p:nvPr/>
        </p:nvPicPr>
        <p:blipFill rotWithShape="1">
          <a:blip r:embed="rId5">
            <a:alphaModFix/>
          </a:blip>
          <a:srcRect b="0" l="0" r="0" t="0"/>
          <a:stretch/>
        </p:blipFill>
        <p:spPr>
          <a:xfrm>
            <a:off x="453390" y="2587538"/>
            <a:ext cx="4533900" cy="116205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9" name="Shape 579"/>
        <p:cNvGrpSpPr/>
        <p:nvPr/>
      </p:nvGrpSpPr>
      <p:grpSpPr>
        <a:xfrm>
          <a:off x="0" y="0"/>
          <a:ext cx="0" cy="0"/>
          <a:chOff x="0" y="0"/>
          <a:chExt cx="0" cy="0"/>
        </a:xfrm>
      </p:grpSpPr>
      <p:sp>
        <p:nvSpPr>
          <p:cNvPr id="580" name="Google Shape;580;p69"/>
          <p:cNvSpPr/>
          <p:nvPr/>
        </p:nvSpPr>
        <p:spPr>
          <a:xfrm>
            <a:off x="1794509" y="5598356"/>
            <a:ext cx="6069330"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https://www.startwithabook.org/summer-reading-learning/oceans-rivers-and-ponds</a:t>
            </a:r>
            <a:endParaRPr b="0" i="0" sz="1350" u="none" cap="none" strike="noStrike">
              <a:solidFill>
                <a:schemeClr val="dk1"/>
              </a:solidFill>
              <a:latin typeface="Calibri"/>
              <a:ea typeface="Calibri"/>
              <a:cs typeface="Calibri"/>
              <a:sym typeface="Calibri"/>
            </a:endParaRPr>
          </a:p>
        </p:txBody>
      </p:sp>
      <p:pic>
        <p:nvPicPr>
          <p:cNvPr id="581" name="Google Shape;581;p69"/>
          <p:cNvPicPr preferRelativeResize="0"/>
          <p:nvPr/>
        </p:nvPicPr>
        <p:blipFill rotWithShape="1">
          <a:blip r:embed="rId4">
            <a:alphaModFix/>
          </a:blip>
          <a:srcRect b="0" l="0" r="0" t="0"/>
          <a:stretch/>
        </p:blipFill>
        <p:spPr>
          <a:xfrm>
            <a:off x="618396" y="1087457"/>
            <a:ext cx="8421559" cy="435087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5" name="Shape 585"/>
        <p:cNvGrpSpPr/>
        <p:nvPr/>
      </p:nvGrpSpPr>
      <p:grpSpPr>
        <a:xfrm>
          <a:off x="0" y="0"/>
          <a:ext cx="0" cy="0"/>
          <a:chOff x="0" y="0"/>
          <a:chExt cx="0" cy="0"/>
        </a:xfrm>
      </p:grpSpPr>
      <p:sp>
        <p:nvSpPr>
          <p:cNvPr id="586" name="Google Shape;586;p70"/>
          <p:cNvSpPr/>
          <p:nvPr/>
        </p:nvSpPr>
        <p:spPr>
          <a:xfrm>
            <a:off x="3143250" y="5634990"/>
            <a:ext cx="2686050" cy="276969"/>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https://www.floridastateparks.org/</a:t>
            </a:r>
            <a:endParaRPr b="0" i="0" sz="1350" u="none" cap="none" strike="noStrike">
              <a:solidFill>
                <a:schemeClr val="dk1"/>
              </a:solidFill>
              <a:latin typeface="Calibri"/>
              <a:ea typeface="Calibri"/>
              <a:cs typeface="Calibri"/>
              <a:sym typeface="Calibri"/>
            </a:endParaRPr>
          </a:p>
        </p:txBody>
      </p:sp>
      <p:pic>
        <p:nvPicPr>
          <p:cNvPr id="587" name="Google Shape;587;p70"/>
          <p:cNvPicPr preferRelativeResize="0"/>
          <p:nvPr/>
        </p:nvPicPr>
        <p:blipFill rotWithShape="1">
          <a:blip r:embed="rId4">
            <a:alphaModFix/>
          </a:blip>
          <a:srcRect b="0" l="0" r="0" t="0"/>
          <a:stretch/>
        </p:blipFill>
        <p:spPr>
          <a:xfrm>
            <a:off x="375482" y="1117282"/>
            <a:ext cx="8423714" cy="4414838"/>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1" name="Shape 591"/>
        <p:cNvGrpSpPr/>
        <p:nvPr/>
      </p:nvGrpSpPr>
      <p:grpSpPr>
        <a:xfrm>
          <a:off x="0" y="0"/>
          <a:ext cx="0" cy="0"/>
          <a:chOff x="0" y="0"/>
          <a:chExt cx="0" cy="0"/>
        </a:xfrm>
      </p:grpSpPr>
      <p:sp>
        <p:nvSpPr>
          <p:cNvPr id="592" name="Google Shape;592;p71"/>
          <p:cNvSpPr/>
          <p:nvPr/>
        </p:nvSpPr>
        <p:spPr>
          <a:xfrm>
            <a:off x="110219" y="1019449"/>
            <a:ext cx="8817428"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3"/>
              </a:rPr>
              <a:t>https://www.readworks.org/article/Rivers/10c19751-880a-4f31-b006-a3b20cc3ee03#!articleTab:content/contentSection:f74dede7-15fe-4f07-a4dd-a6406b3c631b/</a:t>
            </a:r>
            <a:endParaRPr b="0" i="0" sz="1350" u="none" cap="none" strike="noStrike">
              <a:solidFill>
                <a:schemeClr val="dk1"/>
              </a:solidFill>
              <a:latin typeface="Calibri"/>
              <a:ea typeface="Calibri"/>
              <a:cs typeface="Calibri"/>
              <a:sym typeface="Calibri"/>
            </a:endParaRPr>
          </a:p>
        </p:txBody>
      </p:sp>
      <p:sp>
        <p:nvSpPr>
          <p:cNvPr id="593" name="Google Shape;593;p71"/>
          <p:cNvSpPr/>
          <p:nvPr/>
        </p:nvSpPr>
        <p:spPr>
          <a:xfrm>
            <a:off x="110219" y="1754234"/>
            <a:ext cx="8694964"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4"/>
              </a:rPr>
              <a:t>https://www.readworks.org/article/World-Rivers/4b1cdb12-897b-407e-8925-de9365bb7783#!articleTab:content/contentSection:817b52cb-e908-4600-b1f1-369cdbaa3693/</a:t>
            </a:r>
            <a:endParaRPr b="0" i="0" sz="1350" u="none" cap="none" strike="noStrike">
              <a:solidFill>
                <a:schemeClr val="dk1"/>
              </a:solidFill>
              <a:latin typeface="Calibri"/>
              <a:ea typeface="Calibri"/>
              <a:cs typeface="Calibri"/>
              <a:sym typeface="Calibri"/>
            </a:endParaRPr>
          </a:p>
        </p:txBody>
      </p:sp>
      <p:sp>
        <p:nvSpPr>
          <p:cNvPr id="594" name="Google Shape;594;p71"/>
          <p:cNvSpPr/>
          <p:nvPr/>
        </p:nvSpPr>
        <p:spPr>
          <a:xfrm>
            <a:off x="110219" y="2489019"/>
            <a:ext cx="7249885"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5"/>
              </a:rPr>
              <a:t>https://www.readworks.org/article/Explorers-of-North-America/3201287c-8093-4ef5-a6aa-d357b83fc7e8#!articleTab:content/contentSection:1522ffa8-2a5a-430e-9ed0-5265a299e0ae/</a:t>
            </a:r>
            <a:endParaRPr b="0" i="0" sz="1350" u="none" cap="none" strike="noStrike">
              <a:solidFill>
                <a:schemeClr val="dk1"/>
              </a:solidFill>
              <a:latin typeface="Calibri"/>
              <a:ea typeface="Calibri"/>
              <a:cs typeface="Calibri"/>
              <a:sym typeface="Calibri"/>
            </a:endParaRPr>
          </a:p>
        </p:txBody>
      </p:sp>
      <p:sp>
        <p:nvSpPr>
          <p:cNvPr id="595" name="Google Shape;595;p71"/>
          <p:cNvSpPr/>
          <p:nvPr/>
        </p:nvSpPr>
        <p:spPr>
          <a:xfrm>
            <a:off x="195943" y="3223804"/>
            <a:ext cx="6649811" cy="692467"/>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6"/>
              </a:rPr>
              <a:t>https://www.readworks.org/article/Pollution-and-Conservation/8dce5855-f219-4e23-9831-86314ab55bbf#!articleTab:content/contentSection:1a513032-2877-49fe-a9f2-d04cc05a671e/</a:t>
            </a:r>
            <a:endParaRPr b="0" i="0" sz="1350" u="none" cap="none" strike="noStrike">
              <a:solidFill>
                <a:schemeClr val="dk1"/>
              </a:solidFill>
              <a:latin typeface="Calibri"/>
              <a:ea typeface="Calibri"/>
              <a:cs typeface="Calibri"/>
              <a:sym typeface="Calibri"/>
            </a:endParaRPr>
          </a:p>
        </p:txBody>
      </p:sp>
      <p:sp>
        <p:nvSpPr>
          <p:cNvPr id="596" name="Google Shape;596;p71"/>
          <p:cNvSpPr/>
          <p:nvPr/>
        </p:nvSpPr>
        <p:spPr>
          <a:xfrm>
            <a:off x="195943" y="4166338"/>
            <a:ext cx="7396843"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7"/>
              </a:rPr>
              <a:t>https://www.readworks.org/article/Protecting-Water-and-Watery-Habitats/116d70e6-0c8c-438a-91bc-431c50e9242f#!articleTab:content/contentSection:55d03a3c-b40c-47d8-90dc-44ec97ee367f/</a:t>
            </a:r>
            <a:endParaRPr b="0" i="0" sz="1350" u="none" cap="none" strike="noStrike">
              <a:solidFill>
                <a:schemeClr val="dk1"/>
              </a:solidFill>
              <a:latin typeface="Calibri"/>
              <a:ea typeface="Calibri"/>
              <a:cs typeface="Calibri"/>
              <a:sym typeface="Calibri"/>
            </a:endParaRPr>
          </a:p>
        </p:txBody>
      </p:sp>
      <p:sp>
        <p:nvSpPr>
          <p:cNvPr id="597" name="Google Shape;597;p71"/>
          <p:cNvSpPr/>
          <p:nvPr/>
        </p:nvSpPr>
        <p:spPr>
          <a:xfrm>
            <a:off x="195943" y="4901122"/>
            <a:ext cx="6833507" cy="484718"/>
          </a:xfrm>
          <a:prstGeom prst="rect">
            <a:avLst/>
          </a:prstGeom>
          <a:noFill/>
          <a:ln>
            <a:noFill/>
          </a:ln>
        </p:spPr>
        <p:txBody>
          <a:bodyPr anchorCtr="0" anchor="t" bIns="34275" lIns="68550" spcFirstLastPara="1" rIns="68550" wrap="square" tIns="34275">
            <a:spAutoFit/>
          </a:bodyPr>
          <a:lstStyle/>
          <a:p>
            <a:pPr indent="0" lvl="0" marL="0" marR="0" rtl="0" algn="l">
              <a:lnSpc>
                <a:spcPct val="100000"/>
              </a:lnSpc>
              <a:spcBef>
                <a:spcPts val="0"/>
              </a:spcBef>
              <a:spcAft>
                <a:spcPts val="0"/>
              </a:spcAft>
              <a:buClr>
                <a:srgbClr val="000000"/>
              </a:buClr>
              <a:buSzPts val="1350"/>
              <a:buFont typeface="Arial"/>
              <a:buNone/>
            </a:pPr>
            <a:r>
              <a:rPr b="0" i="0" lang="en-US" sz="1350" u="sng" cap="none" strike="noStrike">
                <a:solidFill>
                  <a:schemeClr val="dk1"/>
                </a:solidFill>
                <a:latin typeface="Calibri"/>
                <a:ea typeface="Calibri"/>
                <a:cs typeface="Calibri"/>
                <a:sym typeface="Calibri"/>
                <a:hlinkClick r:id="rId8"/>
              </a:rPr>
              <a:t>https://www.readworks.org/article/Justice-for-the-Fish/414eb426-b92e-45af-842e-c8270d161598#!articleTab:content/</a:t>
            </a:r>
            <a:endParaRPr b="0" i="0" sz="1350" u="none" cap="none" strike="noStrike">
              <a:solidFill>
                <a:schemeClr val="dk1"/>
              </a:solidFill>
              <a:latin typeface="Calibri"/>
              <a:ea typeface="Calibri"/>
              <a:cs typeface="Calibri"/>
              <a:sym typeface="Calibri"/>
            </a:endParaRPr>
          </a:p>
        </p:txBody>
      </p:sp>
      <p:sp>
        <p:nvSpPr>
          <p:cNvPr id="598" name="Google Shape;598;p71"/>
          <p:cNvSpPr txBox="1"/>
          <p:nvPr/>
        </p:nvSpPr>
        <p:spPr>
          <a:xfrm>
            <a:off x="901050" y="162950"/>
            <a:ext cx="7341900" cy="85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Calibri"/>
                <a:ea typeface="Calibri"/>
                <a:cs typeface="Calibri"/>
                <a:sym typeface="Calibri"/>
              </a:rPr>
              <a:t>Links to Readworks Articles</a:t>
            </a:r>
            <a:endParaRPr sz="2400">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2019-11-15T15:52:11Z</dcterms:created>
  <dc:creator>Moser, Sharon</dc:creator>
</cp:coreProperties>
</file>