
<file path=[Content_Types].xml><?xml version="1.0" encoding="utf-8"?>
<Types xmlns="http://schemas.openxmlformats.org/package/2006/content-types">
  <Default Extension="xml" ContentType="application/xml"/>
  <Default Extension="jpg" ContentType="image/jpeg"/>
  <Default Extension="tiff" ContentType="image/tiff"/>
  <Default Extension="emf" ContentType="image/x-emf"/>
  <Default Extension="jpeg" ContentType="image/jpeg"/>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8"/>
  </p:notesMasterIdLst>
  <p:handoutMasterIdLst>
    <p:handoutMasterId r:id="rId39"/>
  </p:handoutMasterIdLst>
  <p:sldIdLst>
    <p:sldId id="328" r:id="rId2"/>
    <p:sldId id="765" r:id="rId3"/>
    <p:sldId id="577" r:id="rId4"/>
    <p:sldId id="641" r:id="rId5"/>
    <p:sldId id="747" r:id="rId6"/>
    <p:sldId id="746" r:id="rId7"/>
    <p:sldId id="668" r:id="rId8"/>
    <p:sldId id="760" r:id="rId9"/>
    <p:sldId id="761" r:id="rId10"/>
    <p:sldId id="762" r:id="rId11"/>
    <p:sldId id="617" r:id="rId12"/>
    <p:sldId id="763" r:id="rId13"/>
    <p:sldId id="657" r:id="rId14"/>
    <p:sldId id="709" r:id="rId15"/>
    <p:sldId id="710" r:id="rId16"/>
    <p:sldId id="701" r:id="rId17"/>
    <p:sldId id="702" r:id="rId18"/>
    <p:sldId id="703" r:id="rId19"/>
    <p:sldId id="704" r:id="rId20"/>
    <p:sldId id="752" r:id="rId21"/>
    <p:sldId id="754" r:id="rId22"/>
    <p:sldId id="707" r:id="rId23"/>
    <p:sldId id="695" r:id="rId24"/>
    <p:sldId id="748" r:id="rId25"/>
    <p:sldId id="733" r:id="rId26"/>
    <p:sldId id="766" r:id="rId27"/>
    <p:sldId id="767" r:id="rId28"/>
    <p:sldId id="768" r:id="rId29"/>
    <p:sldId id="769" r:id="rId30"/>
    <p:sldId id="770" r:id="rId31"/>
    <p:sldId id="771" r:id="rId32"/>
    <p:sldId id="772" r:id="rId33"/>
    <p:sldId id="773" r:id="rId34"/>
    <p:sldId id="774" r:id="rId35"/>
    <p:sldId id="775" r:id="rId36"/>
    <p:sldId id="764" r:id="rId37"/>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FFFF"/>
    <a:srgbClr val="115639"/>
    <a:srgbClr val="124E33"/>
    <a:srgbClr val="22693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402"/>
    <p:restoredTop sz="94674"/>
  </p:normalViewPr>
  <p:slideViewPr>
    <p:cSldViewPr snapToGrid="0" snapToObjects="1">
      <p:cViewPr>
        <p:scale>
          <a:sx n="85" d="100"/>
          <a:sy n="85" d="100"/>
        </p:scale>
        <p:origin x="-656" y="456"/>
      </p:cViewPr>
      <p:guideLst>
        <p:guide orient="horz" pos="2160"/>
        <p:guide pos="2880"/>
      </p:guideLst>
    </p:cSldViewPr>
  </p:slideViewPr>
  <p:outlineViewPr>
    <p:cViewPr>
      <p:scale>
        <a:sx n="33" d="100"/>
        <a:sy n="33" d="100"/>
      </p:scale>
      <p:origin x="0" y="7256"/>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notesMaster" Target="notesMasters/notesMaster1.xml"/><Relationship Id="rId39" Type="http://schemas.openxmlformats.org/officeDocument/2006/relationships/handoutMaster" Target="handoutMasters/handoutMaster1.xml"/><Relationship Id="rId40" Type="http://schemas.openxmlformats.org/officeDocument/2006/relationships/printerSettings" Target="printerSettings/printerSettings1.bin"/><Relationship Id="rId41" Type="http://schemas.openxmlformats.org/officeDocument/2006/relationships/presProps" Target="presProps.xml"/><Relationship Id="rId42" Type="http://schemas.openxmlformats.org/officeDocument/2006/relationships/viewProps" Target="viewProps.xml"/><Relationship Id="rId43" Type="http://schemas.openxmlformats.org/officeDocument/2006/relationships/theme" Target="theme/theme1.xml"/><Relationship Id="rId44"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C7A9561-A606-45D1-938D-98C5846293D8}" type="doc">
      <dgm:prSet loTypeId="urn:microsoft.com/office/officeart/2005/8/layout/hierarchy3" loCatId="hierarchy" qsTypeId="urn:microsoft.com/office/officeart/2005/8/quickstyle/simple1" qsCatId="simple" csTypeId="urn:microsoft.com/office/officeart/2005/8/colors/accent6_2" csCatId="accent6" phldr="1"/>
      <dgm:spPr/>
      <dgm:t>
        <a:bodyPr/>
        <a:lstStyle/>
        <a:p>
          <a:endParaRPr lang="en-US"/>
        </a:p>
      </dgm:t>
    </dgm:pt>
    <dgm:pt modelId="{7D6174B8-2919-4FC9-A134-55BA4D55A9D9}">
      <dgm:prSet custT="1"/>
      <dgm:spPr/>
      <dgm:t>
        <a:bodyPr/>
        <a:lstStyle/>
        <a:p>
          <a:r>
            <a:rPr lang="en-US" sz="2000" dirty="0"/>
            <a:t>Look for a byline – who wrote it?</a:t>
          </a:r>
        </a:p>
      </dgm:t>
    </dgm:pt>
    <dgm:pt modelId="{40BD787A-9E4E-42D0-A993-68E36CF7FB13}" type="parTrans" cxnId="{A00AE65C-492D-4997-92E6-BD059854E333}">
      <dgm:prSet/>
      <dgm:spPr/>
      <dgm:t>
        <a:bodyPr/>
        <a:lstStyle/>
        <a:p>
          <a:endParaRPr lang="en-US"/>
        </a:p>
      </dgm:t>
    </dgm:pt>
    <dgm:pt modelId="{37E48ABE-CC0B-4EC5-AA75-1825D61C6DDB}" type="sibTrans" cxnId="{A00AE65C-492D-4997-92E6-BD059854E333}">
      <dgm:prSet/>
      <dgm:spPr/>
      <dgm:t>
        <a:bodyPr/>
        <a:lstStyle/>
        <a:p>
          <a:endParaRPr lang="en-US"/>
        </a:p>
      </dgm:t>
    </dgm:pt>
    <dgm:pt modelId="{DE300CA3-75FE-4523-8939-627C0EC22296}">
      <dgm:prSet custT="1"/>
      <dgm:spPr/>
      <dgm:t>
        <a:bodyPr/>
        <a:lstStyle/>
        <a:p>
          <a:r>
            <a:rPr lang="en-US" sz="2000" dirty="0"/>
            <a:t>Is this a real person? More </a:t>
          </a:r>
          <a:r>
            <a:rPr lang="en-US" sz="2000" dirty="0" smtClean="0"/>
            <a:t>important, are </a:t>
          </a:r>
          <a:r>
            <a:rPr lang="en-US" sz="2000" dirty="0"/>
            <a:t>they credible?</a:t>
          </a:r>
        </a:p>
      </dgm:t>
    </dgm:pt>
    <dgm:pt modelId="{2D55AB7E-79F5-4DC7-997E-C5E628126EF7}" type="parTrans" cxnId="{5FEC4C8A-56E3-4B38-BE00-146F4B4432C8}">
      <dgm:prSet/>
      <dgm:spPr/>
      <dgm:t>
        <a:bodyPr/>
        <a:lstStyle/>
        <a:p>
          <a:endParaRPr lang="en-US"/>
        </a:p>
      </dgm:t>
    </dgm:pt>
    <dgm:pt modelId="{1AB8A720-BCF9-4084-AEC5-CA312088FF5A}" type="sibTrans" cxnId="{5FEC4C8A-56E3-4B38-BE00-146F4B4432C8}">
      <dgm:prSet/>
      <dgm:spPr/>
      <dgm:t>
        <a:bodyPr/>
        <a:lstStyle/>
        <a:p>
          <a:endParaRPr lang="en-US"/>
        </a:p>
      </dgm:t>
    </dgm:pt>
    <dgm:pt modelId="{C0F72FF6-74AD-4631-AA07-EE07DCF8BE83}">
      <dgm:prSet custT="1"/>
      <dgm:spPr/>
      <dgm:t>
        <a:bodyPr/>
        <a:lstStyle/>
        <a:p>
          <a:r>
            <a:rPr lang="en-US" sz="2000" dirty="0"/>
            <a:t>Who owns the webpage?</a:t>
          </a:r>
        </a:p>
      </dgm:t>
    </dgm:pt>
    <dgm:pt modelId="{2223D4F8-D39A-40F9-8A6D-750F704B6F99}" type="parTrans" cxnId="{B04B7484-6DF1-41AB-AFC6-DFB45CF942DC}">
      <dgm:prSet/>
      <dgm:spPr/>
      <dgm:t>
        <a:bodyPr/>
        <a:lstStyle/>
        <a:p>
          <a:endParaRPr lang="en-US"/>
        </a:p>
      </dgm:t>
    </dgm:pt>
    <dgm:pt modelId="{4741B585-6FE4-4782-B7A2-6688824DC0F7}" type="sibTrans" cxnId="{B04B7484-6DF1-41AB-AFC6-DFB45CF942DC}">
      <dgm:prSet/>
      <dgm:spPr/>
      <dgm:t>
        <a:bodyPr/>
        <a:lstStyle/>
        <a:p>
          <a:endParaRPr lang="en-US"/>
        </a:p>
      </dgm:t>
    </dgm:pt>
    <dgm:pt modelId="{BB719A67-0887-4C6F-AA96-A1E7E5EA9515}">
      <dgm:prSet custT="1"/>
      <dgm:spPr/>
      <dgm:t>
        <a:bodyPr/>
        <a:lstStyle/>
        <a:p>
          <a:r>
            <a:rPr lang="en-US" sz="2000" dirty="0"/>
            <a:t>Who originally wrote or said the information being referenced?</a:t>
          </a:r>
        </a:p>
      </dgm:t>
    </dgm:pt>
    <dgm:pt modelId="{2DE05948-4F26-4149-96DB-6B31D9ABC378}" type="parTrans" cxnId="{A18AB038-25F8-438B-A9A3-FCEA8C230DDB}">
      <dgm:prSet/>
      <dgm:spPr/>
      <dgm:t>
        <a:bodyPr/>
        <a:lstStyle/>
        <a:p>
          <a:endParaRPr lang="en-US"/>
        </a:p>
      </dgm:t>
    </dgm:pt>
    <dgm:pt modelId="{6A711628-5605-41B8-8511-D48839BBFD62}" type="sibTrans" cxnId="{A18AB038-25F8-438B-A9A3-FCEA8C230DDB}">
      <dgm:prSet/>
      <dgm:spPr/>
      <dgm:t>
        <a:bodyPr/>
        <a:lstStyle/>
        <a:p>
          <a:endParaRPr lang="en-US"/>
        </a:p>
      </dgm:t>
    </dgm:pt>
    <dgm:pt modelId="{FDFEAF78-6BB7-41E9-BD2F-67F0403B2DAB}">
      <dgm:prSet custT="1"/>
      <dgm:spPr/>
      <dgm:t>
        <a:bodyPr/>
        <a:lstStyle/>
        <a:p>
          <a:r>
            <a:rPr lang="en-US" sz="2000" dirty="0"/>
            <a:t>Who took the photo/video images?</a:t>
          </a:r>
        </a:p>
      </dgm:t>
    </dgm:pt>
    <dgm:pt modelId="{209D2D78-ACD8-4863-9247-8AD3CB0E4885}" type="parTrans" cxnId="{2205BE58-C469-4EBB-93C0-E04422FF1474}">
      <dgm:prSet/>
      <dgm:spPr/>
      <dgm:t>
        <a:bodyPr/>
        <a:lstStyle/>
        <a:p>
          <a:endParaRPr lang="en-US"/>
        </a:p>
      </dgm:t>
    </dgm:pt>
    <dgm:pt modelId="{F00389BA-E7AB-4AB8-9BBE-49F745259FA3}" type="sibTrans" cxnId="{2205BE58-C469-4EBB-93C0-E04422FF1474}">
      <dgm:prSet/>
      <dgm:spPr/>
      <dgm:t>
        <a:bodyPr/>
        <a:lstStyle/>
        <a:p>
          <a:endParaRPr lang="en-US"/>
        </a:p>
      </dgm:t>
    </dgm:pt>
    <dgm:pt modelId="{CE462727-0100-4A9E-81FE-5DBCF8967897}">
      <dgm:prSet custT="1"/>
      <dgm:spPr/>
      <dgm:t>
        <a:bodyPr/>
        <a:lstStyle/>
        <a:p>
          <a:r>
            <a:rPr lang="en-US" sz="2000" dirty="0"/>
            <a:t>Are they timely? Have they been changed/edited?</a:t>
          </a:r>
        </a:p>
      </dgm:t>
    </dgm:pt>
    <dgm:pt modelId="{076A911F-2EF4-4918-8390-EFCB39F59D0B}" type="parTrans" cxnId="{27210B49-4FF8-4C15-BBBC-EA76D30817C7}">
      <dgm:prSet/>
      <dgm:spPr/>
      <dgm:t>
        <a:bodyPr/>
        <a:lstStyle/>
        <a:p>
          <a:endParaRPr lang="en-US"/>
        </a:p>
      </dgm:t>
    </dgm:pt>
    <dgm:pt modelId="{C02AD4C4-6BE9-4D4A-99F4-EB2349448B04}" type="sibTrans" cxnId="{27210B49-4FF8-4C15-BBBC-EA76D30817C7}">
      <dgm:prSet/>
      <dgm:spPr/>
      <dgm:t>
        <a:bodyPr/>
        <a:lstStyle/>
        <a:p>
          <a:endParaRPr lang="en-US"/>
        </a:p>
      </dgm:t>
    </dgm:pt>
    <dgm:pt modelId="{0DA6571C-0322-4A06-B7E8-ECF426BFF591}">
      <dgm:prSet/>
      <dgm:spPr/>
      <dgm:t>
        <a:bodyPr/>
        <a:lstStyle/>
        <a:p>
          <a:r>
            <a:rPr lang="en-US" dirty="0"/>
            <a:t>(TIP: Using a reverse image search on Google can give you an idea of whether the image is real.)</a:t>
          </a:r>
        </a:p>
      </dgm:t>
    </dgm:pt>
    <dgm:pt modelId="{F1BFA1CD-76EA-4770-9A60-B53F09CC3AC1}" type="parTrans" cxnId="{285D704A-2C2C-49B8-9C2B-9E1DE8B8723E}">
      <dgm:prSet/>
      <dgm:spPr/>
      <dgm:t>
        <a:bodyPr/>
        <a:lstStyle/>
        <a:p>
          <a:endParaRPr lang="en-US"/>
        </a:p>
      </dgm:t>
    </dgm:pt>
    <dgm:pt modelId="{20E031BE-4C5D-4FE3-82B1-517B7B5553EA}" type="sibTrans" cxnId="{285D704A-2C2C-49B8-9C2B-9E1DE8B8723E}">
      <dgm:prSet/>
      <dgm:spPr/>
      <dgm:t>
        <a:bodyPr/>
        <a:lstStyle/>
        <a:p>
          <a:endParaRPr lang="en-US"/>
        </a:p>
      </dgm:t>
    </dgm:pt>
    <dgm:pt modelId="{76E64AE0-0144-4D94-A26E-93D831E2839A}" type="pres">
      <dgm:prSet presAssocID="{8C7A9561-A606-45D1-938D-98C5846293D8}" presName="diagram" presStyleCnt="0">
        <dgm:presLayoutVars>
          <dgm:chPref val="1"/>
          <dgm:dir/>
          <dgm:animOne val="branch"/>
          <dgm:animLvl val="lvl"/>
          <dgm:resizeHandles/>
        </dgm:presLayoutVars>
      </dgm:prSet>
      <dgm:spPr/>
      <dgm:t>
        <a:bodyPr/>
        <a:lstStyle/>
        <a:p>
          <a:endParaRPr lang="en-US"/>
        </a:p>
      </dgm:t>
    </dgm:pt>
    <dgm:pt modelId="{0FB5B691-4DF8-44C1-9FB9-82A37BE5C580}" type="pres">
      <dgm:prSet presAssocID="{7D6174B8-2919-4FC9-A134-55BA4D55A9D9}" presName="root" presStyleCnt="0"/>
      <dgm:spPr/>
    </dgm:pt>
    <dgm:pt modelId="{36364B4A-746E-46DB-A59A-15CBFDA6AE1B}" type="pres">
      <dgm:prSet presAssocID="{7D6174B8-2919-4FC9-A134-55BA4D55A9D9}" presName="rootComposite" presStyleCnt="0"/>
      <dgm:spPr/>
    </dgm:pt>
    <dgm:pt modelId="{BC83011B-7119-457D-9948-5F33F0BE86CC}" type="pres">
      <dgm:prSet presAssocID="{7D6174B8-2919-4FC9-A134-55BA4D55A9D9}" presName="rootText" presStyleLbl="node1" presStyleIdx="0" presStyleCnt="5" custScaleX="117333" custScaleY="135082"/>
      <dgm:spPr/>
      <dgm:t>
        <a:bodyPr/>
        <a:lstStyle/>
        <a:p>
          <a:endParaRPr lang="en-US"/>
        </a:p>
      </dgm:t>
    </dgm:pt>
    <dgm:pt modelId="{ACFB41F4-FB5F-4BA9-952A-868964508F51}" type="pres">
      <dgm:prSet presAssocID="{7D6174B8-2919-4FC9-A134-55BA4D55A9D9}" presName="rootConnector" presStyleLbl="node1" presStyleIdx="0" presStyleCnt="5"/>
      <dgm:spPr/>
      <dgm:t>
        <a:bodyPr/>
        <a:lstStyle/>
        <a:p>
          <a:endParaRPr lang="en-US"/>
        </a:p>
      </dgm:t>
    </dgm:pt>
    <dgm:pt modelId="{0C7C2098-8E05-49BD-8FE3-63EA9B92F291}" type="pres">
      <dgm:prSet presAssocID="{7D6174B8-2919-4FC9-A134-55BA4D55A9D9}" presName="childShape" presStyleCnt="0"/>
      <dgm:spPr/>
    </dgm:pt>
    <dgm:pt modelId="{C90D55D9-221B-4AAD-A558-08ED12E314CD}" type="pres">
      <dgm:prSet presAssocID="{2D55AB7E-79F5-4DC7-997E-C5E628126EF7}" presName="Name13" presStyleLbl="parChTrans1D2" presStyleIdx="0" presStyleCnt="2"/>
      <dgm:spPr/>
      <dgm:t>
        <a:bodyPr/>
        <a:lstStyle/>
        <a:p>
          <a:endParaRPr lang="en-US"/>
        </a:p>
      </dgm:t>
    </dgm:pt>
    <dgm:pt modelId="{62FD4209-FB86-4C7C-89AC-DB17A02CB554}" type="pres">
      <dgm:prSet presAssocID="{DE300CA3-75FE-4523-8939-627C0EC22296}" presName="childText" presStyleLbl="bgAcc1" presStyleIdx="0" presStyleCnt="2" custScaleX="119049" custScaleY="358709">
        <dgm:presLayoutVars>
          <dgm:bulletEnabled val="1"/>
        </dgm:presLayoutVars>
      </dgm:prSet>
      <dgm:spPr/>
      <dgm:t>
        <a:bodyPr/>
        <a:lstStyle/>
        <a:p>
          <a:endParaRPr lang="en-US"/>
        </a:p>
      </dgm:t>
    </dgm:pt>
    <dgm:pt modelId="{7F5715E1-1A39-48C9-B64D-2DCED01D620B}" type="pres">
      <dgm:prSet presAssocID="{C0F72FF6-74AD-4631-AA07-EE07DCF8BE83}" presName="root" presStyleCnt="0"/>
      <dgm:spPr/>
    </dgm:pt>
    <dgm:pt modelId="{3054C0E8-D662-48D5-905C-3AB9B2FC35AC}" type="pres">
      <dgm:prSet presAssocID="{C0F72FF6-74AD-4631-AA07-EE07DCF8BE83}" presName="rootComposite" presStyleCnt="0"/>
      <dgm:spPr/>
    </dgm:pt>
    <dgm:pt modelId="{A5FE4609-925A-4E34-B2BF-0AC84A073C42}" type="pres">
      <dgm:prSet presAssocID="{C0F72FF6-74AD-4631-AA07-EE07DCF8BE83}" presName="rootText" presStyleLbl="node1" presStyleIdx="1" presStyleCnt="5" custScaleX="101958" custScaleY="163335" custLinFactNeighborX="-5216" custLinFactNeighborY="-9339"/>
      <dgm:spPr/>
      <dgm:t>
        <a:bodyPr/>
        <a:lstStyle/>
        <a:p>
          <a:endParaRPr lang="en-US"/>
        </a:p>
      </dgm:t>
    </dgm:pt>
    <dgm:pt modelId="{9F47E9D5-63E7-45C8-AF2B-2D86540723E8}" type="pres">
      <dgm:prSet presAssocID="{C0F72FF6-74AD-4631-AA07-EE07DCF8BE83}" presName="rootConnector" presStyleLbl="node1" presStyleIdx="1" presStyleCnt="5"/>
      <dgm:spPr/>
      <dgm:t>
        <a:bodyPr/>
        <a:lstStyle/>
        <a:p>
          <a:endParaRPr lang="en-US"/>
        </a:p>
      </dgm:t>
    </dgm:pt>
    <dgm:pt modelId="{E438AF8C-49CD-43D3-9730-A66B0AA2B9BF}" type="pres">
      <dgm:prSet presAssocID="{C0F72FF6-74AD-4631-AA07-EE07DCF8BE83}" presName="childShape" presStyleCnt="0"/>
      <dgm:spPr/>
    </dgm:pt>
    <dgm:pt modelId="{24BF8734-E85D-4740-8A20-87F9D766A672}" type="pres">
      <dgm:prSet presAssocID="{BB719A67-0887-4C6F-AA96-A1E7E5EA9515}" presName="root" presStyleCnt="0"/>
      <dgm:spPr/>
    </dgm:pt>
    <dgm:pt modelId="{A5A79641-F427-4564-B2FA-463D10CB58F3}" type="pres">
      <dgm:prSet presAssocID="{BB719A67-0887-4C6F-AA96-A1E7E5EA9515}" presName="rootComposite" presStyleCnt="0"/>
      <dgm:spPr/>
    </dgm:pt>
    <dgm:pt modelId="{D693D60A-5164-408F-9CC9-17D937A933A4}" type="pres">
      <dgm:prSet presAssocID="{BB719A67-0887-4C6F-AA96-A1E7E5EA9515}" presName="rootText" presStyleLbl="node1" presStyleIdx="2" presStyleCnt="5" custScaleY="303813" custLinFactNeighborX="-1304" custLinFactNeighborY="-4433"/>
      <dgm:spPr/>
      <dgm:t>
        <a:bodyPr/>
        <a:lstStyle/>
        <a:p>
          <a:endParaRPr lang="en-US"/>
        </a:p>
      </dgm:t>
    </dgm:pt>
    <dgm:pt modelId="{13ECD9FA-523F-4F39-8470-F787AC62E479}" type="pres">
      <dgm:prSet presAssocID="{BB719A67-0887-4C6F-AA96-A1E7E5EA9515}" presName="rootConnector" presStyleLbl="node1" presStyleIdx="2" presStyleCnt="5"/>
      <dgm:spPr/>
      <dgm:t>
        <a:bodyPr/>
        <a:lstStyle/>
        <a:p>
          <a:endParaRPr lang="en-US"/>
        </a:p>
      </dgm:t>
    </dgm:pt>
    <dgm:pt modelId="{F6231B39-C69D-42D7-98E6-628177372CC0}" type="pres">
      <dgm:prSet presAssocID="{BB719A67-0887-4C6F-AA96-A1E7E5EA9515}" presName="childShape" presStyleCnt="0"/>
      <dgm:spPr/>
    </dgm:pt>
    <dgm:pt modelId="{BA7255EF-2AC3-499E-9E79-D0A6C609FE05}" type="pres">
      <dgm:prSet presAssocID="{FDFEAF78-6BB7-41E9-BD2F-67F0403B2DAB}" presName="root" presStyleCnt="0"/>
      <dgm:spPr/>
    </dgm:pt>
    <dgm:pt modelId="{1980FBC0-06BC-453F-A811-E9E920B86355}" type="pres">
      <dgm:prSet presAssocID="{FDFEAF78-6BB7-41E9-BD2F-67F0403B2DAB}" presName="rootComposite" presStyleCnt="0"/>
      <dgm:spPr/>
    </dgm:pt>
    <dgm:pt modelId="{175421B6-B8C6-4966-9778-7666D2109010}" type="pres">
      <dgm:prSet presAssocID="{FDFEAF78-6BB7-41E9-BD2F-67F0403B2DAB}" presName="rootText" presStyleLbl="node1" presStyleIdx="3" presStyleCnt="5" custScaleX="99126" custScaleY="177452"/>
      <dgm:spPr/>
      <dgm:t>
        <a:bodyPr/>
        <a:lstStyle/>
        <a:p>
          <a:endParaRPr lang="en-US"/>
        </a:p>
      </dgm:t>
    </dgm:pt>
    <dgm:pt modelId="{820FBC2B-5AAE-4A55-95E3-2C1A673DB245}" type="pres">
      <dgm:prSet presAssocID="{FDFEAF78-6BB7-41E9-BD2F-67F0403B2DAB}" presName="rootConnector" presStyleLbl="node1" presStyleIdx="3" presStyleCnt="5"/>
      <dgm:spPr/>
      <dgm:t>
        <a:bodyPr/>
        <a:lstStyle/>
        <a:p>
          <a:endParaRPr lang="en-US"/>
        </a:p>
      </dgm:t>
    </dgm:pt>
    <dgm:pt modelId="{02837662-FF65-4C06-81D8-E5EBDBD734F2}" type="pres">
      <dgm:prSet presAssocID="{FDFEAF78-6BB7-41E9-BD2F-67F0403B2DAB}" presName="childShape" presStyleCnt="0"/>
      <dgm:spPr/>
    </dgm:pt>
    <dgm:pt modelId="{B511496D-6EFC-4B55-B8D4-D3145BDB418E}" type="pres">
      <dgm:prSet presAssocID="{076A911F-2EF4-4918-8390-EFCB39F59D0B}" presName="Name13" presStyleLbl="parChTrans1D2" presStyleIdx="1" presStyleCnt="2"/>
      <dgm:spPr/>
      <dgm:t>
        <a:bodyPr/>
        <a:lstStyle/>
        <a:p>
          <a:endParaRPr lang="en-US"/>
        </a:p>
      </dgm:t>
    </dgm:pt>
    <dgm:pt modelId="{F69DA053-1148-45AB-9A3A-81039960EA1F}" type="pres">
      <dgm:prSet presAssocID="{CE462727-0100-4A9E-81FE-5DBCF8967897}" presName="childText" presStyleLbl="bgAcc1" presStyleIdx="1" presStyleCnt="2" custScaleX="89099" custScaleY="303831" custLinFactNeighborX="-1635" custLinFactNeighborY="33624">
        <dgm:presLayoutVars>
          <dgm:bulletEnabled val="1"/>
        </dgm:presLayoutVars>
      </dgm:prSet>
      <dgm:spPr/>
      <dgm:t>
        <a:bodyPr/>
        <a:lstStyle/>
        <a:p>
          <a:endParaRPr lang="en-US"/>
        </a:p>
      </dgm:t>
    </dgm:pt>
    <dgm:pt modelId="{450E456C-8DBF-4884-B9CC-660D5956474B}" type="pres">
      <dgm:prSet presAssocID="{0DA6571C-0322-4A06-B7E8-ECF426BFF591}" presName="root" presStyleCnt="0"/>
      <dgm:spPr/>
    </dgm:pt>
    <dgm:pt modelId="{648300AC-25B3-4621-A3FC-B5D680E7AB26}" type="pres">
      <dgm:prSet presAssocID="{0DA6571C-0322-4A06-B7E8-ECF426BFF591}" presName="rootComposite" presStyleCnt="0"/>
      <dgm:spPr/>
    </dgm:pt>
    <dgm:pt modelId="{D351C4CC-6235-42AA-8A7C-D2CCD7AF5809}" type="pres">
      <dgm:prSet presAssocID="{0DA6571C-0322-4A06-B7E8-ECF426BFF591}" presName="rootText" presStyleLbl="node1" presStyleIdx="4" presStyleCnt="5" custScaleY="497155"/>
      <dgm:spPr/>
      <dgm:t>
        <a:bodyPr/>
        <a:lstStyle/>
        <a:p>
          <a:endParaRPr lang="en-US"/>
        </a:p>
      </dgm:t>
    </dgm:pt>
    <dgm:pt modelId="{400DB844-CF98-4771-95AA-51A21C11C15F}" type="pres">
      <dgm:prSet presAssocID="{0DA6571C-0322-4A06-B7E8-ECF426BFF591}" presName="rootConnector" presStyleLbl="node1" presStyleIdx="4" presStyleCnt="5"/>
      <dgm:spPr/>
      <dgm:t>
        <a:bodyPr/>
        <a:lstStyle/>
        <a:p>
          <a:endParaRPr lang="en-US"/>
        </a:p>
      </dgm:t>
    </dgm:pt>
    <dgm:pt modelId="{EEBADEA7-6921-42D0-905A-537692EE7564}" type="pres">
      <dgm:prSet presAssocID="{0DA6571C-0322-4A06-B7E8-ECF426BFF591}" presName="childShape" presStyleCnt="0"/>
      <dgm:spPr/>
    </dgm:pt>
  </dgm:ptLst>
  <dgm:cxnLst>
    <dgm:cxn modelId="{B04B7484-6DF1-41AB-AFC6-DFB45CF942DC}" srcId="{8C7A9561-A606-45D1-938D-98C5846293D8}" destId="{C0F72FF6-74AD-4631-AA07-EE07DCF8BE83}" srcOrd="1" destOrd="0" parTransId="{2223D4F8-D39A-40F9-8A6D-750F704B6F99}" sibTransId="{4741B585-6FE4-4782-B7A2-6688824DC0F7}"/>
    <dgm:cxn modelId="{9BBEEC6A-8F6D-1648-B9DE-BFC56AF499FF}" type="presOf" srcId="{CE462727-0100-4A9E-81FE-5DBCF8967897}" destId="{F69DA053-1148-45AB-9A3A-81039960EA1F}" srcOrd="0" destOrd="0" presId="urn:microsoft.com/office/officeart/2005/8/layout/hierarchy3"/>
    <dgm:cxn modelId="{2E9E704B-69F4-8547-B94E-793890D8ABFF}" type="presOf" srcId="{BB719A67-0887-4C6F-AA96-A1E7E5EA9515}" destId="{D693D60A-5164-408F-9CC9-17D937A933A4}" srcOrd="0" destOrd="0" presId="urn:microsoft.com/office/officeart/2005/8/layout/hierarchy3"/>
    <dgm:cxn modelId="{B7ABA9DC-D03A-D241-9B6B-F0A1D7038F89}" type="presOf" srcId="{076A911F-2EF4-4918-8390-EFCB39F59D0B}" destId="{B511496D-6EFC-4B55-B8D4-D3145BDB418E}" srcOrd="0" destOrd="0" presId="urn:microsoft.com/office/officeart/2005/8/layout/hierarchy3"/>
    <dgm:cxn modelId="{ECD45F3F-9BDB-6345-AF3A-F51D507BAE40}" type="presOf" srcId="{2D55AB7E-79F5-4DC7-997E-C5E628126EF7}" destId="{C90D55D9-221B-4AAD-A558-08ED12E314CD}" srcOrd="0" destOrd="0" presId="urn:microsoft.com/office/officeart/2005/8/layout/hierarchy3"/>
    <dgm:cxn modelId="{68EA4648-0CC0-7F47-A0BE-61AA9CB15B7A}" type="presOf" srcId="{BB719A67-0887-4C6F-AA96-A1E7E5EA9515}" destId="{13ECD9FA-523F-4F39-8470-F787AC62E479}" srcOrd="1" destOrd="0" presId="urn:microsoft.com/office/officeart/2005/8/layout/hierarchy3"/>
    <dgm:cxn modelId="{A5FB0F7E-579D-3042-B9F6-4BCE820A3535}" type="presOf" srcId="{C0F72FF6-74AD-4631-AA07-EE07DCF8BE83}" destId="{A5FE4609-925A-4E34-B2BF-0AC84A073C42}" srcOrd="0" destOrd="0" presId="urn:microsoft.com/office/officeart/2005/8/layout/hierarchy3"/>
    <dgm:cxn modelId="{A9EA4D32-E80B-BA44-9141-4D0EC64FCC17}" type="presOf" srcId="{FDFEAF78-6BB7-41E9-BD2F-67F0403B2DAB}" destId="{175421B6-B8C6-4966-9778-7666D2109010}" srcOrd="0" destOrd="0" presId="urn:microsoft.com/office/officeart/2005/8/layout/hierarchy3"/>
    <dgm:cxn modelId="{2205BE58-C469-4EBB-93C0-E04422FF1474}" srcId="{8C7A9561-A606-45D1-938D-98C5846293D8}" destId="{FDFEAF78-6BB7-41E9-BD2F-67F0403B2DAB}" srcOrd="3" destOrd="0" parTransId="{209D2D78-ACD8-4863-9247-8AD3CB0E4885}" sibTransId="{F00389BA-E7AB-4AB8-9BBE-49F745259FA3}"/>
    <dgm:cxn modelId="{1EA2F2B3-5EC2-ED40-9343-519DC0C5EF9B}" type="presOf" srcId="{0DA6571C-0322-4A06-B7E8-ECF426BFF591}" destId="{400DB844-CF98-4771-95AA-51A21C11C15F}" srcOrd="1" destOrd="0" presId="urn:microsoft.com/office/officeart/2005/8/layout/hierarchy3"/>
    <dgm:cxn modelId="{AEFCE471-E748-C44A-AB52-CAE3100C5F98}" type="presOf" srcId="{7D6174B8-2919-4FC9-A134-55BA4D55A9D9}" destId="{BC83011B-7119-457D-9948-5F33F0BE86CC}" srcOrd="0" destOrd="0" presId="urn:microsoft.com/office/officeart/2005/8/layout/hierarchy3"/>
    <dgm:cxn modelId="{285D704A-2C2C-49B8-9C2B-9E1DE8B8723E}" srcId="{8C7A9561-A606-45D1-938D-98C5846293D8}" destId="{0DA6571C-0322-4A06-B7E8-ECF426BFF591}" srcOrd="4" destOrd="0" parTransId="{F1BFA1CD-76EA-4770-9A60-B53F09CC3AC1}" sibTransId="{20E031BE-4C5D-4FE3-82B1-517B7B5553EA}"/>
    <dgm:cxn modelId="{D8B83F08-2E97-A64C-A3EC-2996CFE311B5}" type="presOf" srcId="{8C7A9561-A606-45D1-938D-98C5846293D8}" destId="{76E64AE0-0144-4D94-A26E-93D831E2839A}" srcOrd="0" destOrd="0" presId="urn:microsoft.com/office/officeart/2005/8/layout/hierarchy3"/>
    <dgm:cxn modelId="{5FEC4C8A-56E3-4B38-BE00-146F4B4432C8}" srcId="{7D6174B8-2919-4FC9-A134-55BA4D55A9D9}" destId="{DE300CA3-75FE-4523-8939-627C0EC22296}" srcOrd="0" destOrd="0" parTransId="{2D55AB7E-79F5-4DC7-997E-C5E628126EF7}" sibTransId="{1AB8A720-BCF9-4084-AEC5-CA312088FF5A}"/>
    <dgm:cxn modelId="{AC8BC613-E6C8-104B-B497-22ECB95C4DC0}" type="presOf" srcId="{DE300CA3-75FE-4523-8939-627C0EC22296}" destId="{62FD4209-FB86-4C7C-89AC-DB17A02CB554}" srcOrd="0" destOrd="0" presId="urn:microsoft.com/office/officeart/2005/8/layout/hierarchy3"/>
    <dgm:cxn modelId="{76F286CD-DC22-3B4A-989D-2D8906CEA38B}" type="presOf" srcId="{0DA6571C-0322-4A06-B7E8-ECF426BFF591}" destId="{D351C4CC-6235-42AA-8A7C-D2CCD7AF5809}" srcOrd="0" destOrd="0" presId="urn:microsoft.com/office/officeart/2005/8/layout/hierarchy3"/>
    <dgm:cxn modelId="{A00AE65C-492D-4997-92E6-BD059854E333}" srcId="{8C7A9561-A606-45D1-938D-98C5846293D8}" destId="{7D6174B8-2919-4FC9-A134-55BA4D55A9D9}" srcOrd="0" destOrd="0" parTransId="{40BD787A-9E4E-42D0-A993-68E36CF7FB13}" sibTransId="{37E48ABE-CC0B-4EC5-AA75-1825D61C6DDB}"/>
    <dgm:cxn modelId="{A18AB038-25F8-438B-A9A3-FCEA8C230DDB}" srcId="{8C7A9561-A606-45D1-938D-98C5846293D8}" destId="{BB719A67-0887-4C6F-AA96-A1E7E5EA9515}" srcOrd="2" destOrd="0" parTransId="{2DE05948-4F26-4149-96DB-6B31D9ABC378}" sibTransId="{6A711628-5605-41B8-8511-D48839BBFD62}"/>
    <dgm:cxn modelId="{2FC90F3A-E9B9-EE48-A667-1F40F6B95FEE}" type="presOf" srcId="{C0F72FF6-74AD-4631-AA07-EE07DCF8BE83}" destId="{9F47E9D5-63E7-45C8-AF2B-2D86540723E8}" srcOrd="1" destOrd="0" presId="urn:microsoft.com/office/officeart/2005/8/layout/hierarchy3"/>
    <dgm:cxn modelId="{DD4EC385-CC28-D64D-B491-6A3675BD43A6}" type="presOf" srcId="{FDFEAF78-6BB7-41E9-BD2F-67F0403B2DAB}" destId="{820FBC2B-5AAE-4A55-95E3-2C1A673DB245}" srcOrd="1" destOrd="0" presId="urn:microsoft.com/office/officeart/2005/8/layout/hierarchy3"/>
    <dgm:cxn modelId="{27210B49-4FF8-4C15-BBBC-EA76D30817C7}" srcId="{FDFEAF78-6BB7-41E9-BD2F-67F0403B2DAB}" destId="{CE462727-0100-4A9E-81FE-5DBCF8967897}" srcOrd="0" destOrd="0" parTransId="{076A911F-2EF4-4918-8390-EFCB39F59D0B}" sibTransId="{C02AD4C4-6BE9-4D4A-99F4-EB2349448B04}"/>
    <dgm:cxn modelId="{97C9276B-B0B6-1F43-85E7-E627A9CED697}" type="presOf" srcId="{7D6174B8-2919-4FC9-A134-55BA4D55A9D9}" destId="{ACFB41F4-FB5F-4BA9-952A-868964508F51}" srcOrd="1" destOrd="0" presId="urn:microsoft.com/office/officeart/2005/8/layout/hierarchy3"/>
    <dgm:cxn modelId="{9B1D70AA-0C64-6547-92D2-8575437188B0}" type="presParOf" srcId="{76E64AE0-0144-4D94-A26E-93D831E2839A}" destId="{0FB5B691-4DF8-44C1-9FB9-82A37BE5C580}" srcOrd="0" destOrd="0" presId="urn:microsoft.com/office/officeart/2005/8/layout/hierarchy3"/>
    <dgm:cxn modelId="{1E831494-C049-234C-B638-E16F0413C2E8}" type="presParOf" srcId="{0FB5B691-4DF8-44C1-9FB9-82A37BE5C580}" destId="{36364B4A-746E-46DB-A59A-15CBFDA6AE1B}" srcOrd="0" destOrd="0" presId="urn:microsoft.com/office/officeart/2005/8/layout/hierarchy3"/>
    <dgm:cxn modelId="{47A2D4CE-0220-D146-BB26-62B64231BB9E}" type="presParOf" srcId="{36364B4A-746E-46DB-A59A-15CBFDA6AE1B}" destId="{BC83011B-7119-457D-9948-5F33F0BE86CC}" srcOrd="0" destOrd="0" presId="urn:microsoft.com/office/officeart/2005/8/layout/hierarchy3"/>
    <dgm:cxn modelId="{52D8E5E0-9119-FD49-889E-DB208CDA2AC0}" type="presParOf" srcId="{36364B4A-746E-46DB-A59A-15CBFDA6AE1B}" destId="{ACFB41F4-FB5F-4BA9-952A-868964508F51}" srcOrd="1" destOrd="0" presId="urn:microsoft.com/office/officeart/2005/8/layout/hierarchy3"/>
    <dgm:cxn modelId="{FA325F35-BD8A-4E48-813B-2005366AB110}" type="presParOf" srcId="{0FB5B691-4DF8-44C1-9FB9-82A37BE5C580}" destId="{0C7C2098-8E05-49BD-8FE3-63EA9B92F291}" srcOrd="1" destOrd="0" presId="urn:microsoft.com/office/officeart/2005/8/layout/hierarchy3"/>
    <dgm:cxn modelId="{F81FCF1F-3075-4D42-919E-6D99885B16E9}" type="presParOf" srcId="{0C7C2098-8E05-49BD-8FE3-63EA9B92F291}" destId="{C90D55D9-221B-4AAD-A558-08ED12E314CD}" srcOrd="0" destOrd="0" presId="urn:microsoft.com/office/officeart/2005/8/layout/hierarchy3"/>
    <dgm:cxn modelId="{8A21F666-6227-5B4F-9293-938CEDC62265}" type="presParOf" srcId="{0C7C2098-8E05-49BD-8FE3-63EA9B92F291}" destId="{62FD4209-FB86-4C7C-89AC-DB17A02CB554}" srcOrd="1" destOrd="0" presId="urn:microsoft.com/office/officeart/2005/8/layout/hierarchy3"/>
    <dgm:cxn modelId="{19CAD972-5298-054B-B2B3-FD27521954D3}" type="presParOf" srcId="{76E64AE0-0144-4D94-A26E-93D831E2839A}" destId="{7F5715E1-1A39-48C9-B64D-2DCED01D620B}" srcOrd="1" destOrd="0" presId="urn:microsoft.com/office/officeart/2005/8/layout/hierarchy3"/>
    <dgm:cxn modelId="{1FCA86C8-5D7A-9E4B-A004-EA8E6764B0B8}" type="presParOf" srcId="{7F5715E1-1A39-48C9-B64D-2DCED01D620B}" destId="{3054C0E8-D662-48D5-905C-3AB9B2FC35AC}" srcOrd="0" destOrd="0" presId="urn:microsoft.com/office/officeart/2005/8/layout/hierarchy3"/>
    <dgm:cxn modelId="{6F235508-2D44-564E-837A-06434F3ED9BD}" type="presParOf" srcId="{3054C0E8-D662-48D5-905C-3AB9B2FC35AC}" destId="{A5FE4609-925A-4E34-B2BF-0AC84A073C42}" srcOrd="0" destOrd="0" presId="urn:microsoft.com/office/officeart/2005/8/layout/hierarchy3"/>
    <dgm:cxn modelId="{8DE48D49-1BC2-864E-A80E-9C323B4A8703}" type="presParOf" srcId="{3054C0E8-D662-48D5-905C-3AB9B2FC35AC}" destId="{9F47E9D5-63E7-45C8-AF2B-2D86540723E8}" srcOrd="1" destOrd="0" presId="urn:microsoft.com/office/officeart/2005/8/layout/hierarchy3"/>
    <dgm:cxn modelId="{D9D51E4B-3B93-0A48-9A22-06A482C8D0B4}" type="presParOf" srcId="{7F5715E1-1A39-48C9-B64D-2DCED01D620B}" destId="{E438AF8C-49CD-43D3-9730-A66B0AA2B9BF}" srcOrd="1" destOrd="0" presId="urn:microsoft.com/office/officeart/2005/8/layout/hierarchy3"/>
    <dgm:cxn modelId="{99960FC3-36F5-1B47-AC8E-9A6BEB577176}" type="presParOf" srcId="{76E64AE0-0144-4D94-A26E-93D831E2839A}" destId="{24BF8734-E85D-4740-8A20-87F9D766A672}" srcOrd="2" destOrd="0" presId="urn:microsoft.com/office/officeart/2005/8/layout/hierarchy3"/>
    <dgm:cxn modelId="{833E1483-3B6C-6A42-940A-D0593EBBA0CF}" type="presParOf" srcId="{24BF8734-E85D-4740-8A20-87F9D766A672}" destId="{A5A79641-F427-4564-B2FA-463D10CB58F3}" srcOrd="0" destOrd="0" presId="urn:microsoft.com/office/officeart/2005/8/layout/hierarchy3"/>
    <dgm:cxn modelId="{19A6FDE5-9B38-4248-80F2-FEC4A2C67D9C}" type="presParOf" srcId="{A5A79641-F427-4564-B2FA-463D10CB58F3}" destId="{D693D60A-5164-408F-9CC9-17D937A933A4}" srcOrd="0" destOrd="0" presId="urn:microsoft.com/office/officeart/2005/8/layout/hierarchy3"/>
    <dgm:cxn modelId="{800EFFA2-4F0A-044A-A410-977B33ECB02B}" type="presParOf" srcId="{A5A79641-F427-4564-B2FA-463D10CB58F3}" destId="{13ECD9FA-523F-4F39-8470-F787AC62E479}" srcOrd="1" destOrd="0" presId="urn:microsoft.com/office/officeart/2005/8/layout/hierarchy3"/>
    <dgm:cxn modelId="{ED98A048-CBB5-384C-A2FB-956068AD6928}" type="presParOf" srcId="{24BF8734-E85D-4740-8A20-87F9D766A672}" destId="{F6231B39-C69D-42D7-98E6-628177372CC0}" srcOrd="1" destOrd="0" presId="urn:microsoft.com/office/officeart/2005/8/layout/hierarchy3"/>
    <dgm:cxn modelId="{CF70C7B4-3BDC-1442-BAE3-10A4B11D9002}" type="presParOf" srcId="{76E64AE0-0144-4D94-A26E-93D831E2839A}" destId="{BA7255EF-2AC3-499E-9E79-D0A6C609FE05}" srcOrd="3" destOrd="0" presId="urn:microsoft.com/office/officeart/2005/8/layout/hierarchy3"/>
    <dgm:cxn modelId="{EFAB3029-9845-6240-9E5C-C1EFF4AE507C}" type="presParOf" srcId="{BA7255EF-2AC3-499E-9E79-D0A6C609FE05}" destId="{1980FBC0-06BC-453F-A811-E9E920B86355}" srcOrd="0" destOrd="0" presId="urn:microsoft.com/office/officeart/2005/8/layout/hierarchy3"/>
    <dgm:cxn modelId="{923ECA46-1C24-CA42-99FD-EE52EA7FF5B4}" type="presParOf" srcId="{1980FBC0-06BC-453F-A811-E9E920B86355}" destId="{175421B6-B8C6-4966-9778-7666D2109010}" srcOrd="0" destOrd="0" presId="urn:microsoft.com/office/officeart/2005/8/layout/hierarchy3"/>
    <dgm:cxn modelId="{CBD735D9-589F-DF40-8C13-7C109B9EA837}" type="presParOf" srcId="{1980FBC0-06BC-453F-A811-E9E920B86355}" destId="{820FBC2B-5AAE-4A55-95E3-2C1A673DB245}" srcOrd="1" destOrd="0" presId="urn:microsoft.com/office/officeart/2005/8/layout/hierarchy3"/>
    <dgm:cxn modelId="{521A7E26-DD0E-594F-BC94-66D4953E2BC0}" type="presParOf" srcId="{BA7255EF-2AC3-499E-9E79-D0A6C609FE05}" destId="{02837662-FF65-4C06-81D8-E5EBDBD734F2}" srcOrd="1" destOrd="0" presId="urn:microsoft.com/office/officeart/2005/8/layout/hierarchy3"/>
    <dgm:cxn modelId="{5DA5B949-1593-AD49-AF44-F2B9AD2DB726}" type="presParOf" srcId="{02837662-FF65-4C06-81D8-E5EBDBD734F2}" destId="{B511496D-6EFC-4B55-B8D4-D3145BDB418E}" srcOrd="0" destOrd="0" presId="urn:microsoft.com/office/officeart/2005/8/layout/hierarchy3"/>
    <dgm:cxn modelId="{B6CAD9F0-8402-C947-B781-E41238B14E1D}" type="presParOf" srcId="{02837662-FF65-4C06-81D8-E5EBDBD734F2}" destId="{F69DA053-1148-45AB-9A3A-81039960EA1F}" srcOrd="1" destOrd="0" presId="urn:microsoft.com/office/officeart/2005/8/layout/hierarchy3"/>
    <dgm:cxn modelId="{35413434-C470-4D43-AB30-3232D78CE329}" type="presParOf" srcId="{76E64AE0-0144-4D94-A26E-93D831E2839A}" destId="{450E456C-8DBF-4884-B9CC-660D5956474B}" srcOrd="4" destOrd="0" presId="urn:microsoft.com/office/officeart/2005/8/layout/hierarchy3"/>
    <dgm:cxn modelId="{478ED9C3-2785-D545-A4FB-8DD23818EC99}" type="presParOf" srcId="{450E456C-8DBF-4884-B9CC-660D5956474B}" destId="{648300AC-25B3-4621-A3FC-B5D680E7AB26}" srcOrd="0" destOrd="0" presId="urn:microsoft.com/office/officeart/2005/8/layout/hierarchy3"/>
    <dgm:cxn modelId="{E372F408-8182-7040-88E1-C25800146658}" type="presParOf" srcId="{648300AC-25B3-4621-A3FC-B5D680E7AB26}" destId="{D351C4CC-6235-42AA-8A7C-D2CCD7AF5809}" srcOrd="0" destOrd="0" presId="urn:microsoft.com/office/officeart/2005/8/layout/hierarchy3"/>
    <dgm:cxn modelId="{EB0ADB23-9A73-8B4A-AE4D-51477E4ADC3F}" type="presParOf" srcId="{648300AC-25B3-4621-A3FC-B5D680E7AB26}" destId="{400DB844-CF98-4771-95AA-51A21C11C15F}" srcOrd="1" destOrd="0" presId="urn:microsoft.com/office/officeart/2005/8/layout/hierarchy3"/>
    <dgm:cxn modelId="{4CFAEBAF-327F-BC49-872E-4066378A2901}" type="presParOf" srcId="{450E456C-8DBF-4884-B9CC-660D5956474B}" destId="{EEBADEA7-6921-42D0-905A-537692EE7564}" srcOrd="1" destOrd="0" presId="urn:microsoft.com/office/officeart/2005/8/layout/hierarchy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83011B-7119-457D-9948-5F33F0BE86CC}">
      <dsp:nvSpPr>
        <dsp:cNvPr id="0" name=""/>
        <dsp:cNvSpPr/>
      </dsp:nvSpPr>
      <dsp:spPr>
        <a:xfrm>
          <a:off x="6013" y="167362"/>
          <a:ext cx="1728782" cy="995148"/>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en-US" sz="2000" kern="1200" dirty="0"/>
            <a:t>Look for a byline – who wrote it?</a:t>
          </a:r>
        </a:p>
      </dsp:txBody>
      <dsp:txXfrm>
        <a:off x="35160" y="196509"/>
        <a:ext cx="1670488" cy="936854"/>
      </dsp:txXfrm>
    </dsp:sp>
    <dsp:sp modelId="{C90D55D9-221B-4AAD-A558-08ED12E314CD}">
      <dsp:nvSpPr>
        <dsp:cNvPr id="0" name=""/>
        <dsp:cNvSpPr/>
      </dsp:nvSpPr>
      <dsp:spPr>
        <a:xfrm>
          <a:off x="178891" y="1162510"/>
          <a:ext cx="172878" cy="1505478"/>
        </a:xfrm>
        <a:custGeom>
          <a:avLst/>
          <a:gdLst/>
          <a:ahLst/>
          <a:cxnLst/>
          <a:rect l="0" t="0" r="0" b="0"/>
          <a:pathLst>
            <a:path>
              <a:moveTo>
                <a:pt x="0" y="0"/>
              </a:moveTo>
              <a:lnTo>
                <a:pt x="0" y="1505478"/>
              </a:lnTo>
              <a:lnTo>
                <a:pt x="172878" y="1505478"/>
              </a:lnTo>
            </a:path>
          </a:pathLst>
        </a:custGeom>
        <a:noFill/>
        <a:ln w="25400" cap="flat" cmpd="sng" algn="ctr">
          <a:solidFill>
            <a:schemeClr val="accent6">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2FD4209-FB86-4C7C-89AC-DB17A02CB554}">
      <dsp:nvSpPr>
        <dsp:cNvPr id="0" name=""/>
        <dsp:cNvSpPr/>
      </dsp:nvSpPr>
      <dsp:spPr>
        <a:xfrm>
          <a:off x="351769" y="1346685"/>
          <a:ext cx="1403252" cy="2642606"/>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en-US" sz="2000" kern="1200" dirty="0"/>
            <a:t>Is this a real person? More </a:t>
          </a:r>
          <a:r>
            <a:rPr lang="en-US" sz="2000" kern="1200" dirty="0" smtClean="0"/>
            <a:t>important, are </a:t>
          </a:r>
          <a:r>
            <a:rPr lang="en-US" sz="2000" kern="1200" dirty="0"/>
            <a:t>they credible?</a:t>
          </a:r>
        </a:p>
      </dsp:txBody>
      <dsp:txXfrm>
        <a:off x="392869" y="1387785"/>
        <a:ext cx="1321052" cy="2560406"/>
      </dsp:txXfrm>
    </dsp:sp>
    <dsp:sp modelId="{A5FE4609-925A-4E34-B2BF-0AC84A073C42}">
      <dsp:nvSpPr>
        <dsp:cNvPr id="0" name=""/>
        <dsp:cNvSpPr/>
      </dsp:nvSpPr>
      <dsp:spPr>
        <a:xfrm>
          <a:off x="2046519" y="98562"/>
          <a:ext cx="1502247" cy="1203287"/>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en-US" sz="2000" kern="1200" dirty="0"/>
            <a:t>Who owns the webpage?</a:t>
          </a:r>
        </a:p>
      </dsp:txBody>
      <dsp:txXfrm>
        <a:off x="2081762" y="133805"/>
        <a:ext cx="1431761" cy="1132801"/>
      </dsp:txXfrm>
    </dsp:sp>
    <dsp:sp modelId="{D693D60A-5164-408F-9CC9-17D937A933A4}">
      <dsp:nvSpPr>
        <dsp:cNvPr id="0" name=""/>
        <dsp:cNvSpPr/>
      </dsp:nvSpPr>
      <dsp:spPr>
        <a:xfrm>
          <a:off x="3974756" y="134705"/>
          <a:ext cx="1473398" cy="2238187"/>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en-US" sz="2000" kern="1200" dirty="0"/>
            <a:t>Who originally wrote or said the information being referenced?</a:t>
          </a:r>
        </a:p>
      </dsp:txBody>
      <dsp:txXfrm>
        <a:off x="4017910" y="177859"/>
        <a:ext cx="1387090" cy="2151879"/>
      </dsp:txXfrm>
    </dsp:sp>
    <dsp:sp modelId="{175421B6-B8C6-4966-9778-7666D2109010}">
      <dsp:nvSpPr>
        <dsp:cNvPr id="0" name=""/>
        <dsp:cNvSpPr/>
      </dsp:nvSpPr>
      <dsp:spPr>
        <a:xfrm>
          <a:off x="5835717" y="167362"/>
          <a:ext cx="1460520" cy="1307287"/>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en-US" sz="2000" kern="1200" dirty="0"/>
            <a:t>Who took the photo/video images?</a:t>
          </a:r>
        </a:p>
      </dsp:txBody>
      <dsp:txXfrm>
        <a:off x="5874006" y="205651"/>
        <a:ext cx="1383942" cy="1230709"/>
      </dsp:txXfrm>
    </dsp:sp>
    <dsp:sp modelId="{B511496D-6EFC-4B55-B8D4-D3145BDB418E}">
      <dsp:nvSpPr>
        <dsp:cNvPr id="0" name=""/>
        <dsp:cNvSpPr/>
      </dsp:nvSpPr>
      <dsp:spPr>
        <a:xfrm>
          <a:off x="5981769" y="1474650"/>
          <a:ext cx="126780" cy="1551042"/>
        </a:xfrm>
        <a:custGeom>
          <a:avLst/>
          <a:gdLst/>
          <a:ahLst/>
          <a:cxnLst/>
          <a:rect l="0" t="0" r="0" b="0"/>
          <a:pathLst>
            <a:path>
              <a:moveTo>
                <a:pt x="0" y="0"/>
              </a:moveTo>
              <a:lnTo>
                <a:pt x="0" y="1551042"/>
              </a:lnTo>
              <a:lnTo>
                <a:pt x="126780" y="1551042"/>
              </a:lnTo>
            </a:path>
          </a:pathLst>
        </a:custGeom>
        <a:noFill/>
        <a:ln w="25400" cap="flat" cmpd="sng" algn="ctr">
          <a:solidFill>
            <a:schemeClr val="accent6">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69DA053-1148-45AB-9A3A-81039960EA1F}">
      <dsp:nvSpPr>
        <dsp:cNvPr id="0" name=""/>
        <dsp:cNvSpPr/>
      </dsp:nvSpPr>
      <dsp:spPr>
        <a:xfrm>
          <a:off x="6108549" y="1906532"/>
          <a:ext cx="1050226" cy="2238320"/>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lvl="0" algn="ctr" defTabSz="889000">
            <a:lnSpc>
              <a:spcPct val="90000"/>
            </a:lnSpc>
            <a:spcBef>
              <a:spcPct val="0"/>
            </a:spcBef>
            <a:spcAft>
              <a:spcPct val="35000"/>
            </a:spcAft>
          </a:pPr>
          <a:r>
            <a:rPr lang="en-US" sz="2000" kern="1200" dirty="0"/>
            <a:t>Are they timely? Have they been changed/edited?</a:t>
          </a:r>
        </a:p>
      </dsp:txBody>
      <dsp:txXfrm>
        <a:off x="6139309" y="1937292"/>
        <a:ext cx="988706" cy="2176800"/>
      </dsp:txXfrm>
    </dsp:sp>
    <dsp:sp modelId="{D351C4CC-6235-42AA-8A7C-D2CCD7AF5809}">
      <dsp:nvSpPr>
        <dsp:cNvPr id="0" name=""/>
        <dsp:cNvSpPr/>
      </dsp:nvSpPr>
      <dsp:spPr>
        <a:xfrm>
          <a:off x="7664588" y="167362"/>
          <a:ext cx="1473398" cy="3662537"/>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815" tIns="29210" rIns="43815" bIns="29210" numCol="1" spcCol="1270" anchor="ctr" anchorCtr="0">
          <a:noAutofit/>
        </a:bodyPr>
        <a:lstStyle/>
        <a:p>
          <a:pPr lvl="0" algn="ctr" defTabSz="1022350">
            <a:lnSpc>
              <a:spcPct val="90000"/>
            </a:lnSpc>
            <a:spcBef>
              <a:spcPct val="0"/>
            </a:spcBef>
            <a:spcAft>
              <a:spcPct val="35000"/>
            </a:spcAft>
          </a:pPr>
          <a:r>
            <a:rPr lang="en-US" sz="2300" kern="1200" dirty="0"/>
            <a:t>(TIP: Using a reverse image search on Google can give you an idea of whether the image is real.)</a:t>
          </a:r>
        </a:p>
      </dsp:txBody>
      <dsp:txXfrm>
        <a:off x="7707742" y="210516"/>
        <a:ext cx="1387090" cy="3576229"/>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38DA87C6-CBAC-3640-A8A4-EA258FC6E926}" type="datetimeFigureOut">
              <a:rPr lang="en-US"/>
              <a:pPr>
                <a:defRPr/>
              </a:pPr>
              <a:t>10/7/19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cs typeface="+mn-cs"/>
              </a:defRPr>
            </a:lvl1pPr>
          </a:lstStyle>
          <a:p>
            <a:pPr>
              <a:defRPr/>
            </a:pPr>
            <a:fld id="{604B8575-34BA-F44F-84C6-B9A96F3F8BF0}" type="slidenum">
              <a:rPr lang="en-US"/>
              <a:pPr>
                <a:defRPr/>
              </a:pPr>
              <a:t>‹#›</a:t>
            </a:fld>
            <a:endParaRPr lang="en-US"/>
          </a:p>
        </p:txBody>
      </p:sp>
    </p:spTree>
    <p:extLst>
      <p:ext uri="{BB962C8B-B14F-4D97-AF65-F5344CB8AC3E}">
        <p14:creationId xmlns:p14="http://schemas.microsoft.com/office/powerpoint/2010/main" val="41804689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4B70273A-774E-EE43-8CBA-A2A216F78F2A}" type="datetimeFigureOut">
              <a:rPr lang="en-US"/>
              <a:pPr>
                <a:defRPr/>
              </a:pPr>
              <a:t>10/7/19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cs typeface="+mn-cs"/>
              </a:defRPr>
            </a:lvl1pPr>
          </a:lstStyle>
          <a:p>
            <a:pPr>
              <a:defRPr/>
            </a:pPr>
            <a:fld id="{0A20FABD-8C35-6C42-A2A2-B79E4A95EC8C}" type="slidenum">
              <a:rPr lang="en-US"/>
              <a:pPr>
                <a:defRPr/>
              </a:pPr>
              <a:t>‹#›</a:t>
            </a:fld>
            <a:endParaRPr lang="en-US"/>
          </a:p>
        </p:txBody>
      </p:sp>
    </p:spTree>
    <p:extLst>
      <p:ext uri="{BB962C8B-B14F-4D97-AF65-F5344CB8AC3E}">
        <p14:creationId xmlns:p14="http://schemas.microsoft.com/office/powerpoint/2010/main" val="377135498"/>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 Id="rId3" Type="http://schemas.openxmlformats.org/officeDocument/2006/relationships/hyperlink" Target="http://factitious.augamestudio.com/%23/" TargetMode="Externa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 Id="rId3" Type="http://schemas.openxmlformats.org/officeDocument/2006/relationships/image" Target="../media/image29.png"/></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1"/>
          <p:cNvSpPr>
            <a:spLocks noGrp="1" noRot="1" noChangeAspect="1" noChangeArrowheads="1" noTextEdit="1"/>
          </p:cNvSpPr>
          <p:nvPr>
            <p:ph type="sldImg"/>
          </p:nvPr>
        </p:nvSpPr>
        <p:spPr>
          <a:xfrm>
            <a:off x="1080881" y="685488"/>
            <a:ext cx="4547152" cy="3429000"/>
          </a:xfrm>
          <a:solidFill>
            <a:srgbClr val="FFFFFF"/>
          </a:solidFill>
          <a:ln/>
        </p:spPr>
      </p:sp>
      <p:sp>
        <p:nvSpPr>
          <p:cNvPr id="212995" name="Rectangle 2"/>
          <p:cNvSpPr>
            <a:spLocks noGrp="1" noChangeArrowheads="1"/>
          </p:cNvSpPr>
          <p:nvPr>
            <p:ph type="body" idx="1"/>
          </p:nvPr>
        </p:nvSpPr>
        <p:spPr>
          <a:noFill/>
          <a:ln/>
        </p:spPr>
        <p:txBody>
          <a:bodyPr/>
          <a:lstStyle/>
          <a:p>
            <a:pPr eaLnBrk="1" hangingPunct="1"/>
            <a:endParaRPr lang="en-US" sz="1600" dirty="0">
              <a:solidFill>
                <a:srgbClr val="000000"/>
              </a:solidFill>
              <a:ea typeface="Calibri" charset="0"/>
              <a:cs typeface="Calibri" charset="0"/>
              <a:sym typeface="Calibri" charset="0"/>
            </a:endParaRPr>
          </a:p>
        </p:txBody>
      </p:sp>
    </p:spTree>
    <p:extLst>
      <p:ext uri="{BB962C8B-B14F-4D97-AF65-F5344CB8AC3E}">
        <p14:creationId xmlns:p14="http://schemas.microsoft.com/office/powerpoint/2010/main" val="15427884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1"/>
          <p:cNvSpPr>
            <a:spLocks noGrp="1" noRot="1" noChangeAspect="1" noChangeArrowheads="1" noTextEdit="1"/>
          </p:cNvSpPr>
          <p:nvPr>
            <p:ph type="sldImg"/>
          </p:nvPr>
        </p:nvSpPr>
        <p:spPr>
          <a:xfrm>
            <a:off x="1080881" y="685488"/>
            <a:ext cx="4547152" cy="3429000"/>
          </a:xfrm>
          <a:solidFill>
            <a:srgbClr val="FFFFFF"/>
          </a:solidFill>
          <a:ln/>
        </p:spPr>
      </p:sp>
      <p:sp>
        <p:nvSpPr>
          <p:cNvPr id="212995" name="Rectangle 2"/>
          <p:cNvSpPr>
            <a:spLocks noGrp="1" noChangeArrowheads="1"/>
          </p:cNvSpPr>
          <p:nvPr>
            <p:ph type="body" idx="1"/>
          </p:nvPr>
        </p:nvSpPr>
        <p:spPr>
          <a:noFill/>
          <a:ln/>
        </p:spPr>
        <p:txBody>
          <a:bodyPr>
            <a:normAutofit fontScale="85000" lnSpcReduction="20000"/>
          </a:bodyPr>
          <a:lstStyle/>
          <a:p>
            <a:pPr rtl="0"/>
            <a:r>
              <a:rPr lang="en-US" dirty="0">
                <a:latin typeface="Arial" charset="0"/>
                <a:ea typeface="+mn-ea"/>
                <a:cs typeface="Arial" charset="0"/>
              </a:rPr>
              <a:t>OpenSecrets.org - Nonpartisan, independent and nonprofit, the Center for Responsive Politics is the nation's premier research group tracking money in U.S. politics and its effect on elections and public policy. </a:t>
            </a:r>
            <a:endParaRPr lang="en-US" sz="1600" dirty="0"/>
          </a:p>
          <a:p>
            <a:pPr rtl="0"/>
            <a:r>
              <a:rPr lang="en-US" dirty="0">
                <a:latin typeface="Arial" charset="0"/>
                <a:ea typeface="+mn-ea"/>
                <a:cs typeface="Arial" charset="0"/>
              </a:rPr>
              <a:t>Poynter - founded the International Fact-Checking Network in 2015 and is the leading convener, teacher and community-builder for fact-checkers around the world.</a:t>
            </a:r>
            <a:endParaRPr lang="en-US" sz="1600" dirty="0"/>
          </a:p>
          <a:p>
            <a:pPr rtl="0"/>
            <a:r>
              <a:rPr lang="en-US" dirty="0" err="1">
                <a:latin typeface="Arial" charset="0"/>
                <a:ea typeface="+mn-ea"/>
                <a:cs typeface="Arial" charset="0"/>
              </a:rPr>
              <a:t>Facticious</a:t>
            </a:r>
            <a:r>
              <a:rPr lang="en-US" dirty="0">
                <a:latin typeface="Arial" charset="0"/>
                <a:ea typeface="+mn-ea"/>
                <a:cs typeface="Arial" charset="0"/>
              </a:rPr>
              <a:t> - </a:t>
            </a:r>
            <a:r>
              <a:rPr lang="en-US" u="sng" dirty="0">
                <a:latin typeface="Arial" charset="0"/>
                <a:ea typeface="+mn-ea"/>
                <a:cs typeface="Arial" charset="0"/>
                <a:hlinkClick r:id="rId3"/>
              </a:rPr>
              <a:t>http://factitious.augamestudio.com/#/</a:t>
            </a:r>
            <a:endParaRPr lang="en-US" sz="1600" dirty="0"/>
          </a:p>
          <a:p>
            <a:pPr rtl="0"/>
            <a:r>
              <a:rPr lang="en-US" dirty="0">
                <a:latin typeface="Arial" charset="0"/>
                <a:ea typeface="+mn-ea"/>
                <a:cs typeface="Arial" charset="0"/>
              </a:rPr>
              <a:t>OpenSources.co - document created by Melissa </a:t>
            </a:r>
            <a:r>
              <a:rPr lang="en-US" dirty="0" err="1">
                <a:latin typeface="Arial" charset="0"/>
                <a:ea typeface="+mn-ea"/>
                <a:cs typeface="Arial" charset="0"/>
              </a:rPr>
              <a:t>Zimdars</a:t>
            </a:r>
            <a:r>
              <a:rPr lang="en-US" dirty="0">
                <a:latin typeface="Arial" charset="0"/>
                <a:ea typeface="+mn-ea"/>
                <a:cs typeface="Arial" charset="0"/>
              </a:rPr>
              <a:t>, assistant professor of communication and media at Merrimack College in North Andover, MA because she saw her students referencing questionable sources, she created and shared this document with them of how to think about sources, as well as a list of misleading, satirical and fake sites.</a:t>
            </a:r>
            <a:endParaRPr lang="en-US" sz="1600" dirty="0"/>
          </a:p>
          <a:p>
            <a:pPr rtl="0"/>
            <a:r>
              <a:rPr lang="en-US" dirty="0" err="1">
                <a:latin typeface="Arial" charset="0"/>
                <a:ea typeface="+mn-ea"/>
                <a:cs typeface="Arial" charset="0"/>
              </a:rPr>
              <a:t>TinEye</a:t>
            </a:r>
            <a:r>
              <a:rPr lang="en-US" dirty="0">
                <a:latin typeface="Arial" charset="0"/>
                <a:ea typeface="+mn-ea"/>
                <a:cs typeface="Arial" charset="0"/>
              </a:rPr>
              <a:t> - Search by image and find where that image appears </a:t>
            </a:r>
            <a:r>
              <a:rPr lang="en-US" dirty="0" err="1">
                <a:latin typeface="Arial" charset="0"/>
                <a:ea typeface="+mn-ea"/>
                <a:cs typeface="Arial" charset="0"/>
              </a:rPr>
              <a:t>onlineSearch</a:t>
            </a:r>
            <a:r>
              <a:rPr lang="en-US" dirty="0">
                <a:latin typeface="Arial" charset="0"/>
                <a:ea typeface="+mn-ea"/>
                <a:cs typeface="Arial" charset="0"/>
              </a:rPr>
              <a:t> by image and find where that image appears online</a:t>
            </a:r>
            <a:endParaRPr lang="en-US" sz="1600" dirty="0"/>
          </a:p>
          <a:p>
            <a:pPr rtl="0"/>
            <a:r>
              <a:rPr lang="en-US" dirty="0" err="1">
                <a:latin typeface="Arial" charset="0"/>
                <a:ea typeface="+mn-ea"/>
                <a:cs typeface="Arial" charset="0"/>
              </a:rPr>
              <a:t>WhoWhatWhen</a:t>
            </a:r>
            <a:r>
              <a:rPr lang="en-US" dirty="0">
                <a:latin typeface="Arial" charset="0"/>
                <a:ea typeface="+mn-ea"/>
                <a:cs typeface="Arial" charset="0"/>
              </a:rPr>
              <a:t> -</a:t>
            </a:r>
            <a:r>
              <a:rPr lang="en-US" dirty="0" err="1">
                <a:latin typeface="Arial" charset="0"/>
                <a:ea typeface="+mn-ea"/>
                <a:cs typeface="Arial" charset="0"/>
              </a:rPr>
              <a:t>WhoWhatWhen</a:t>
            </a:r>
            <a:r>
              <a:rPr lang="en-US" dirty="0">
                <a:latin typeface="Arial" charset="0"/>
                <a:ea typeface="+mn-ea"/>
                <a:cs typeface="Arial" charset="0"/>
              </a:rPr>
              <a:t> is a database of key people and events from 1000 A.D. to the present. Create graphic timelines of periods in history and of the lives of individuals. - The database consists of famous people and famous events. People entries consist of the name, short description, which category they were famous for, and birth and death dates. No detailed biographical info is in this database, but this site will provide links to popular web search engines which will give you in depth information about each person or event. While people from all over the globe are included, there is a definite "American" slant to the entries. Dates go from around 1000 AD to the present. Only people with a known year of birth and death are entered. Famous composers, scientists, political figures, writers, etc... make up most of the entries before 1900. After that, a lot of "popular culture" figures are in the database.</a:t>
            </a:r>
            <a:endParaRPr lang="en-US" sz="1600" dirty="0"/>
          </a:p>
          <a:p>
            <a:pPr rtl="0"/>
            <a:r>
              <a:rPr lang="en-US" sz="1600" dirty="0"/>
              <a:t/>
            </a:r>
            <a:br>
              <a:rPr lang="en-US" sz="1600" dirty="0"/>
            </a:br>
            <a:r>
              <a:rPr lang="en-US" sz="1600" dirty="0"/>
              <a:t/>
            </a:r>
            <a:br>
              <a:rPr lang="en-US" sz="1600" dirty="0"/>
            </a:br>
            <a:r>
              <a:rPr lang="en-US" dirty="0">
                <a:latin typeface="Arial" charset="0"/>
                <a:ea typeface="+mn-ea"/>
                <a:cs typeface="Arial" charset="0"/>
              </a:rPr>
              <a:t>Nonpartisan, independent and nonprofit, the Center for Responsive Politics is the nation's premier research group tracking money in U.S. politics and its effect on elections and public policy. Nonpartisan, independent and nonprofit, the Center for Responsive Politics is the nation's premier research group tracking money in U.S. politics and its effect on elections and public policy. </a:t>
            </a:r>
            <a:endParaRPr lang="en-US" sz="1600" dirty="0"/>
          </a:p>
          <a:p>
            <a:r>
              <a:rPr lang="en-US" sz="1600" dirty="0"/>
              <a:t/>
            </a:r>
            <a:br>
              <a:rPr lang="en-US" sz="1600" dirty="0"/>
            </a:br>
            <a:endParaRPr lang="en-US" sz="1600" dirty="0">
              <a:solidFill>
                <a:srgbClr val="000000"/>
              </a:solidFill>
              <a:ea typeface="Calibri" charset="0"/>
              <a:cs typeface="Calibri" charset="0"/>
              <a:sym typeface="Calibri" charset="0"/>
            </a:endParaRPr>
          </a:p>
        </p:txBody>
      </p:sp>
    </p:spTree>
    <p:extLst>
      <p:ext uri="{BB962C8B-B14F-4D97-AF65-F5344CB8AC3E}">
        <p14:creationId xmlns:p14="http://schemas.microsoft.com/office/powerpoint/2010/main" val="40916949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9E94F11-C50C-4639-BB27-3D325A3AFBCF}" type="slidenum">
              <a:rPr lang="en-US" altLang="en-US" smtClean="0"/>
              <a:pPr>
                <a:defRPr/>
              </a:pPr>
              <a:t>16</a:t>
            </a:fld>
            <a:endParaRPr lang="en-US" altLang="en-US"/>
          </a:p>
        </p:txBody>
      </p:sp>
    </p:spTree>
    <p:extLst>
      <p:ext uri="{BB962C8B-B14F-4D97-AF65-F5344CB8AC3E}">
        <p14:creationId xmlns:p14="http://schemas.microsoft.com/office/powerpoint/2010/main" val="23218473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85127" y="4343402"/>
            <a:ext cx="2994214" cy="27431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47261" y="4343400"/>
            <a:ext cx="2832652" cy="4114800"/>
          </a:xfrm>
        </p:spPr>
        <p:txBody>
          <a:bodyPr/>
          <a:lstStyle/>
          <a:p>
            <a:r>
              <a:rPr lang="en-US" sz="900" b="1" dirty="0"/>
              <a:t>What's wrong with fake news? </a:t>
            </a:r>
          </a:p>
          <a:p>
            <a:r>
              <a:rPr lang="en-US" sz="900" dirty="0"/>
              <a:t>Why should you care about whether or not your news is real or fake?</a:t>
            </a:r>
          </a:p>
          <a:p>
            <a:r>
              <a:rPr lang="en-US" sz="900" b="1" dirty="0"/>
              <a:t>You deserve the truth.</a:t>
            </a:r>
            <a:r>
              <a:rPr lang="en-US" sz="900" dirty="0"/>
              <a:t>  You are smart enough to make up your own mind - as long as you have the real facts in front of you.  You have every right to be insulted when you read fake news, because you are in essence being treated like an idiot.</a:t>
            </a:r>
          </a:p>
          <a:p>
            <a:r>
              <a:rPr lang="en-US" sz="900" b="1" dirty="0"/>
              <a:t>Fake news destroys your credibility</a:t>
            </a:r>
            <a:r>
              <a:rPr lang="en-US" sz="900" dirty="0"/>
              <a:t>.  If your arguments are built on bad information, it will be much more difficult for people to believe you in the future.</a:t>
            </a:r>
          </a:p>
          <a:p>
            <a:r>
              <a:rPr lang="en-US" sz="900" b="1" dirty="0"/>
              <a:t>Fake news can hurt you</a:t>
            </a:r>
            <a:r>
              <a:rPr lang="en-US" sz="900" dirty="0"/>
              <a:t>, and a lot of other people.  Purveyors of fake and misleading medical advice like Mercola.com and NaturalNews.com help perpetuate myths like HIV and AIDS aren't related, or that vaccines cause autism.  These sites are heavily visited and their lies are dangerous.</a:t>
            </a:r>
          </a:p>
          <a:p>
            <a:r>
              <a:rPr lang="en-US" sz="900" b="1" dirty="0"/>
              <a:t>Real news can benefit you</a:t>
            </a:r>
            <a:r>
              <a:rPr lang="en-US" sz="900" dirty="0"/>
              <a:t>.  If you want to buy stock in a company, you want to read accurate articles about that company so you can invest wisely.  If you are planning on voting in an election, you want to read as much good information on a candidate so you can vote for the person who best represents your ideas and beliefs.  Fake news will not help you make money or make the world a better place, but real news can.</a:t>
            </a:r>
          </a:p>
          <a:p>
            <a:endParaRPr lang="en-US" sz="900" dirty="0"/>
          </a:p>
        </p:txBody>
      </p:sp>
      <p:sp>
        <p:nvSpPr>
          <p:cNvPr id="4" name="Slide Number Placeholder 3"/>
          <p:cNvSpPr>
            <a:spLocks noGrp="1"/>
          </p:cNvSpPr>
          <p:nvPr>
            <p:ph type="sldNum" sz="quarter" idx="10"/>
          </p:nvPr>
        </p:nvSpPr>
        <p:spPr/>
        <p:txBody>
          <a:bodyPr/>
          <a:lstStyle/>
          <a:p>
            <a:pPr>
              <a:defRPr/>
            </a:pPr>
            <a:fld id="{39E94F11-C50C-4639-BB27-3D325A3AFBCF}" type="slidenum">
              <a:rPr lang="en-US" altLang="en-US" smtClean="0"/>
              <a:pPr>
                <a:defRPr/>
              </a:pPr>
              <a:t>17</a:t>
            </a:fld>
            <a:endParaRPr lang="en-US" altLang="en-US"/>
          </a:p>
        </p:txBody>
      </p:sp>
    </p:spTree>
    <p:extLst>
      <p:ext uri="{BB962C8B-B14F-4D97-AF65-F5344CB8AC3E}">
        <p14:creationId xmlns:p14="http://schemas.microsoft.com/office/powerpoint/2010/main" val="29196308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9E94F11-C50C-4639-BB27-3D325A3AFBCF}" type="slidenum">
              <a:rPr lang="en-US" altLang="en-US" smtClean="0"/>
              <a:pPr>
                <a:defRPr/>
              </a:pPr>
              <a:t>18</a:t>
            </a:fld>
            <a:endParaRPr lang="en-US" altLang="en-US"/>
          </a:p>
        </p:txBody>
      </p:sp>
    </p:spTree>
    <p:extLst>
      <p:ext uri="{BB962C8B-B14F-4D97-AF65-F5344CB8AC3E}">
        <p14:creationId xmlns:p14="http://schemas.microsoft.com/office/powerpoint/2010/main" val="33463451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9E94F11-C50C-4639-BB27-3D325A3AFBCF}" type="slidenum">
              <a:rPr lang="en-US" altLang="en-US" smtClean="0"/>
              <a:pPr>
                <a:defRPr/>
              </a:pPr>
              <a:t>19</a:t>
            </a:fld>
            <a:endParaRPr lang="en-US" altLang="en-US"/>
          </a:p>
        </p:txBody>
      </p:sp>
    </p:spTree>
    <p:extLst>
      <p:ext uri="{BB962C8B-B14F-4D97-AF65-F5344CB8AC3E}">
        <p14:creationId xmlns:p14="http://schemas.microsoft.com/office/powerpoint/2010/main" val="42517497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68388" y="685800"/>
            <a:ext cx="4572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AD3ACA8-3824-4199-8DBD-CD1EDF54C4FC}" type="slidenum">
              <a:rPr lang="en-US" smtClean="0"/>
              <a:t>20</a:t>
            </a:fld>
            <a:endParaRPr lang="en-US"/>
          </a:p>
        </p:txBody>
      </p:sp>
    </p:spTree>
    <p:extLst>
      <p:ext uri="{BB962C8B-B14F-4D97-AF65-F5344CB8AC3E}">
        <p14:creationId xmlns:p14="http://schemas.microsoft.com/office/powerpoint/2010/main" val="4831107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80881" y="685488"/>
            <a:ext cx="4547152"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AD3ACA8-3824-4199-8DBD-CD1EDF54C4FC}" type="slidenum">
              <a:rPr lang="en-US" smtClean="0"/>
              <a:t>21</a:t>
            </a:fld>
            <a:endParaRPr lang="en-US"/>
          </a:p>
        </p:txBody>
      </p:sp>
    </p:spTree>
    <p:extLst>
      <p:ext uri="{BB962C8B-B14F-4D97-AF65-F5344CB8AC3E}">
        <p14:creationId xmlns:p14="http://schemas.microsoft.com/office/powerpoint/2010/main" val="4831107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9E94F11-C50C-4639-BB27-3D325A3AFBCF}" type="slidenum">
              <a:rPr lang="en-US" altLang="en-US" smtClean="0"/>
              <a:pPr>
                <a:defRPr/>
              </a:pPr>
              <a:t>22</a:t>
            </a:fld>
            <a:endParaRPr lang="en-US" altLang="en-US"/>
          </a:p>
        </p:txBody>
      </p:sp>
    </p:spTree>
    <p:extLst>
      <p:ext uri="{BB962C8B-B14F-4D97-AF65-F5344CB8AC3E}">
        <p14:creationId xmlns:p14="http://schemas.microsoft.com/office/powerpoint/2010/main" val="1727783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dirty="0" smtClean="0"/>
              <a:t>Nearly </a:t>
            </a:r>
            <a:r>
              <a:rPr lang="en-US" sz="1200" dirty="0" smtClean="0"/>
              <a:t>four in 10 high school students believed, based on the headline, that this photograph of deformed daisies provided strong evidence of toxic conditions near the Fukushima Daiichi nuclear plant in Japan, even though no source or location was given for the photo.</a:t>
            </a:r>
          </a:p>
          <a:p>
            <a:endParaRPr lang="en-US" dirty="0"/>
          </a:p>
        </p:txBody>
      </p:sp>
      <p:sp>
        <p:nvSpPr>
          <p:cNvPr id="4" name="Slide Number Placeholder 3"/>
          <p:cNvSpPr>
            <a:spLocks noGrp="1"/>
          </p:cNvSpPr>
          <p:nvPr>
            <p:ph type="sldNum" sz="quarter" idx="10"/>
          </p:nvPr>
        </p:nvSpPr>
        <p:spPr/>
        <p:txBody>
          <a:bodyPr/>
          <a:lstStyle/>
          <a:p>
            <a:pPr>
              <a:defRPr/>
            </a:pPr>
            <a:fld id="{0A20FABD-8C35-6C42-A2A2-B79E4A95EC8C}" type="slidenum">
              <a:rPr lang="en-US" smtClean="0"/>
              <a:pPr>
                <a:defRPr/>
              </a:pPr>
              <a:t>23</a:t>
            </a:fld>
            <a:endParaRPr lang="en-US"/>
          </a:p>
        </p:txBody>
      </p:sp>
    </p:spTree>
    <p:extLst>
      <p:ext uri="{BB962C8B-B14F-4D97-AF65-F5344CB8AC3E}">
        <p14:creationId xmlns:p14="http://schemas.microsoft.com/office/powerpoint/2010/main" val="33433534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26" name="Google Shape;126;p1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None/>
            </a:pPr>
            <a:r>
              <a:rPr lang="en-US" sz="2200">
                <a:latin typeface="Helvetica Neue"/>
                <a:ea typeface="Helvetica Neue"/>
                <a:cs typeface="Helvetica Neue"/>
                <a:sym typeface="Helvetica Neue"/>
              </a:rPr>
              <a:t>The place where this happens is in movie camp.</a:t>
            </a:r>
            <a:endParaRPr/>
          </a:p>
          <a:p>
            <a:pPr marL="0" lvl="0" indent="0" algn="l" rtl="0">
              <a:lnSpc>
                <a:spcPct val="117999"/>
              </a:lnSpc>
              <a:spcBef>
                <a:spcPts val="0"/>
              </a:spcBef>
              <a:spcAft>
                <a:spcPts val="0"/>
              </a:spcAft>
              <a:buNone/>
            </a:pPr>
            <a:r>
              <a:rPr lang="en-US" sz="2200">
                <a:latin typeface="Helvetica Neue"/>
                <a:ea typeface="Helvetica Neue"/>
                <a:cs typeface="Helvetica Neue"/>
                <a:sym typeface="Helvetica Neue"/>
              </a:rPr>
              <a:t>We’re just going to talk about one context here.</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14: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0" name="Google Shape;140;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15: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9" name="Google Shape;149;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58" name="Google Shape;158;p16: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None/>
            </a:pPr>
            <a:r>
              <a:rPr lang="en-US" sz="2200">
                <a:latin typeface="Helvetica Neue"/>
                <a:ea typeface="Helvetica Neue"/>
                <a:cs typeface="Helvetica Neue"/>
                <a:sym typeface="Helvetica Neue"/>
              </a:rPr>
              <a:t>Each group produces a film within a week</a:t>
            </a:r>
            <a:endParaRPr/>
          </a:p>
          <a:p>
            <a:pPr marL="0" lvl="0" indent="0" algn="l" rtl="0">
              <a:lnSpc>
                <a:spcPct val="117999"/>
              </a:lnSpc>
              <a:spcBef>
                <a:spcPts val="0"/>
              </a:spcBef>
              <a:spcAft>
                <a:spcPts val="0"/>
              </a:spcAft>
              <a:buNone/>
            </a:pPr>
            <a:endParaRPr/>
          </a:p>
          <a:p>
            <a:pPr marL="0" lvl="0" indent="0" algn="l" rtl="0">
              <a:lnSpc>
                <a:spcPct val="117999"/>
              </a:lnSpc>
              <a:spcBef>
                <a:spcPts val="0"/>
              </a:spcBef>
              <a:spcAft>
                <a:spcPts val="0"/>
              </a:spcAft>
              <a:buNone/>
            </a:pPr>
            <a:r>
              <a:rPr lang="en-US" sz="2200">
                <a:latin typeface="Helvetica Neue"/>
                <a:ea typeface="Helvetica Neue"/>
                <a:cs typeface="Helvetica Neue"/>
                <a:sym typeface="Helvetica Neue"/>
              </a:rPr>
              <a:t>Because the movie conteint is student controlled, instruction can fous on movie-making strategies</a:t>
            </a:r>
            <a:endParaRPr/>
          </a:p>
          <a:p>
            <a:pPr marL="0" lvl="0" indent="0" algn="l" rtl="0">
              <a:lnSpc>
                <a:spcPct val="117999"/>
              </a:lnSpc>
              <a:spcBef>
                <a:spcPts val="0"/>
              </a:spcBef>
              <a:spcAft>
                <a:spcPts val="0"/>
              </a:spcAft>
              <a:buNone/>
            </a:pPr>
            <a:r>
              <a:rPr lang="en-US" sz="2200">
                <a:latin typeface="Helvetica Neue"/>
                <a:ea typeface="Helvetica Neue"/>
                <a:cs typeface="Helvetica Neue"/>
                <a:sym typeface="Helvetica Neue"/>
              </a:rPr>
              <a:t>(film deconstruction)</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17: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7" name="Google Shape;167;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76" name="Google Shape;176;p18: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None/>
            </a:pPr>
            <a:r>
              <a:rPr lang="en-US" sz="2200">
                <a:latin typeface="Helvetica Neue"/>
                <a:ea typeface="Helvetica Neue"/>
                <a:cs typeface="Helvetica Neue"/>
                <a:sym typeface="Helvetica Neue"/>
              </a:rPr>
              <a:t>Literary analysis is one way we teach slow thinking with alphabetic text.</a:t>
            </a:r>
            <a:endParaRPr/>
          </a:p>
          <a:p>
            <a:pPr marL="0" lvl="0" indent="0" algn="l" rtl="0">
              <a:lnSpc>
                <a:spcPct val="117999"/>
              </a:lnSpc>
              <a:spcBef>
                <a:spcPts val="0"/>
              </a:spcBef>
              <a:spcAft>
                <a:spcPts val="0"/>
              </a:spcAft>
              <a:buNone/>
            </a:pPr>
            <a:r>
              <a:rPr lang="en-US" sz="2200">
                <a:latin typeface="Helvetica Neue"/>
                <a:ea typeface="Helvetica Neue"/>
                <a:cs typeface="Helvetica Neue"/>
                <a:sym typeface="Helvetica Neue"/>
              </a:rPr>
              <a:t>What often happens in film classes (when they exist), curriculum tends to use literary strategies, not filmic. They do theme, plot, character – which all apply – but they don’t address shots, lighting, music, mise en scene, which film camp does</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89" name="Google Shape;189;p19: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None/>
            </a:pPr>
            <a:r>
              <a:rPr lang="en-US" sz="2200">
                <a:latin typeface="Helvetica Neue"/>
                <a:ea typeface="Helvetica Neue"/>
                <a:cs typeface="Helvetica Neue"/>
                <a:sym typeface="Helvetica Neue"/>
              </a:rPr>
              <a:t>We suggest that these competencies can be acquired while making movies.</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02" name="Google Shape;202;p2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None/>
            </a:pPr>
            <a:r>
              <a:rPr lang="en-US" sz="2200">
                <a:latin typeface="Helvetica Neue"/>
                <a:ea typeface="Helvetica Neue"/>
                <a:cs typeface="Helvetica Neue"/>
                <a:sym typeface="Helvetica Neue"/>
              </a:rPr>
              <a:t>Campers bring in memes – pieces of pop culture, iconic intertextual moments, characters, (as Ecco (1985) calls them Magic Intertextal Frames then</a:t>
            </a:r>
            <a:endParaRPr/>
          </a:p>
          <a:p>
            <a:pPr marL="0" lvl="0" indent="0" algn="l" rtl="0">
              <a:lnSpc>
                <a:spcPct val="117999"/>
              </a:lnSpc>
              <a:spcBef>
                <a:spcPts val="0"/>
              </a:spcBef>
              <a:spcAft>
                <a:spcPts val="0"/>
              </a:spcAft>
              <a:buNone/>
            </a:pPr>
            <a:r>
              <a:rPr lang="en-US" sz="2200">
                <a:latin typeface="Helvetica Neue"/>
                <a:ea typeface="Helvetica Neue"/>
                <a:cs typeface="Helvetica Neue"/>
                <a:sym typeface="Helvetica Neue"/>
              </a:rPr>
              <a:t>In the camp context, they are coached in methods of deconstruction, an essential first step toward being able to reproduce approximations of those memes within their own work.</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17" name="Google Shape;217;p2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None/>
            </a:pPr>
            <a:r>
              <a:rPr lang="en-US" sz="2200">
                <a:latin typeface="Helvetica Neue"/>
                <a:ea typeface="Helvetica Neue"/>
                <a:cs typeface="Helvetica Neue"/>
                <a:sym typeface="Helvetica Neue"/>
              </a:rPr>
              <a:t>However, we didn’t create this. It happens every day, all over the world. If we don’t help students pluck it out and label it and recognize it as a transferable multimedia strategy, then it’s less likely to be used across media platforms and critically.</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2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3" name="Google Shape;223;p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15303F81-9EFB-A142-9323-89BBDCB34657}" type="datetimeFigureOut">
              <a:rPr lang="en-US"/>
              <a:pPr>
                <a:defRPr/>
              </a:pPr>
              <a:t>10/7/19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5144DB6-5DC2-2F4D-8D99-01B51F857A16}" type="slidenum">
              <a:rPr lang="en-US"/>
              <a:pPr>
                <a:defRPr/>
              </a:pPr>
              <a:t>‹#›</a:t>
            </a:fld>
            <a:endParaRPr lang="en-US"/>
          </a:p>
        </p:txBody>
      </p:sp>
    </p:spTree>
    <p:extLst>
      <p:ext uri="{BB962C8B-B14F-4D97-AF65-F5344CB8AC3E}">
        <p14:creationId xmlns:p14="http://schemas.microsoft.com/office/powerpoint/2010/main" val="2015243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0CCA417-7F53-444E-83EE-B294E5BBA152}" type="datetimeFigureOut">
              <a:rPr lang="en-US"/>
              <a:pPr>
                <a:defRPr/>
              </a:pPr>
              <a:t>10/7/19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82DEB4D-9AA2-B345-92A2-77C35094584B}" type="slidenum">
              <a:rPr lang="en-US"/>
              <a:pPr>
                <a:defRPr/>
              </a:pPr>
              <a:t>‹#›</a:t>
            </a:fld>
            <a:endParaRPr lang="en-US"/>
          </a:p>
        </p:txBody>
      </p:sp>
    </p:spTree>
    <p:extLst>
      <p:ext uri="{BB962C8B-B14F-4D97-AF65-F5344CB8AC3E}">
        <p14:creationId xmlns:p14="http://schemas.microsoft.com/office/powerpoint/2010/main" val="22414158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3488C2B-D5A2-2543-AD87-B6DB55150B2D}" type="datetimeFigureOut">
              <a:rPr lang="en-US"/>
              <a:pPr>
                <a:defRPr/>
              </a:pPr>
              <a:t>10/7/19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814E3E9-B592-4F40-99AA-ED6C8C578C56}" type="slidenum">
              <a:rPr lang="en-US"/>
              <a:pPr>
                <a:defRPr/>
              </a:pPr>
              <a:t>‹#›</a:t>
            </a:fld>
            <a:endParaRPr lang="en-US"/>
          </a:p>
        </p:txBody>
      </p:sp>
    </p:spTree>
    <p:extLst>
      <p:ext uri="{BB962C8B-B14F-4D97-AF65-F5344CB8AC3E}">
        <p14:creationId xmlns:p14="http://schemas.microsoft.com/office/powerpoint/2010/main" val="31447263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12290EBA-A069-5545-9DD0-180352CF919F}" type="datetimeFigureOut">
              <a:rPr lang="en-US"/>
              <a:pPr>
                <a:defRPr/>
              </a:pPr>
              <a:t>10/7/19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585274F-363B-4444-81F8-07641ACD9C4C}" type="slidenum">
              <a:rPr lang="en-US"/>
              <a:pPr>
                <a:defRPr/>
              </a:pPr>
              <a:t>‹#›</a:t>
            </a:fld>
            <a:endParaRPr lang="en-US"/>
          </a:p>
        </p:txBody>
      </p:sp>
    </p:spTree>
    <p:extLst>
      <p:ext uri="{BB962C8B-B14F-4D97-AF65-F5344CB8AC3E}">
        <p14:creationId xmlns:p14="http://schemas.microsoft.com/office/powerpoint/2010/main" val="16380928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A4124F22-7805-EA46-ABFE-C9C162A23184}" type="datetimeFigureOut">
              <a:rPr lang="en-US"/>
              <a:pPr>
                <a:defRPr/>
              </a:pPr>
              <a:t>10/7/19</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CA9206CE-A3A1-6241-A07D-39042C83E62E}" type="slidenum">
              <a:rPr lang="en-US"/>
              <a:pPr>
                <a:defRPr/>
              </a:pPr>
              <a:t>‹#›</a:t>
            </a:fld>
            <a:endParaRPr lang="en-US"/>
          </a:p>
        </p:txBody>
      </p:sp>
    </p:spTree>
    <p:extLst>
      <p:ext uri="{BB962C8B-B14F-4D97-AF65-F5344CB8AC3E}">
        <p14:creationId xmlns:p14="http://schemas.microsoft.com/office/powerpoint/2010/main" val="41800830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9CDEE491-C608-7241-90FA-6E547A8965B1}" type="datetimeFigureOut">
              <a:rPr lang="en-US"/>
              <a:pPr>
                <a:defRPr/>
              </a:pPr>
              <a:t>10/7/19</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1A103D6B-699C-584D-AEFB-14A59AD69658}" type="slidenum">
              <a:rPr lang="en-US"/>
              <a:pPr>
                <a:defRPr/>
              </a:pPr>
              <a:t>‹#›</a:t>
            </a:fld>
            <a:endParaRPr lang="en-US"/>
          </a:p>
        </p:txBody>
      </p:sp>
    </p:spTree>
    <p:extLst>
      <p:ext uri="{BB962C8B-B14F-4D97-AF65-F5344CB8AC3E}">
        <p14:creationId xmlns:p14="http://schemas.microsoft.com/office/powerpoint/2010/main" val="7414338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BF748C00-DEC2-5345-A90E-F42821D46C4B}" type="datetimeFigureOut">
              <a:rPr lang="en-US"/>
              <a:pPr>
                <a:defRPr/>
              </a:pPr>
              <a:t>10/7/19</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44E0ED5F-6C67-4642-907C-72B33669FFFF}" type="slidenum">
              <a:rPr lang="en-US"/>
              <a:pPr>
                <a:defRPr/>
              </a:pPr>
              <a:t>‹#›</a:t>
            </a:fld>
            <a:endParaRPr lang="en-US"/>
          </a:p>
        </p:txBody>
      </p:sp>
    </p:spTree>
    <p:extLst>
      <p:ext uri="{BB962C8B-B14F-4D97-AF65-F5344CB8AC3E}">
        <p14:creationId xmlns:p14="http://schemas.microsoft.com/office/powerpoint/2010/main" val="10056334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795D7F52-3482-B44F-9D46-C3CC2F3CDDB2}" type="datetimeFigureOut">
              <a:rPr lang="en-US"/>
              <a:pPr>
                <a:defRPr/>
              </a:pPr>
              <a:t>10/7/19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12296C7-B129-F54D-AE94-0DD3A9295965}" type="slidenum">
              <a:rPr lang="en-US"/>
              <a:pPr>
                <a:defRPr/>
              </a:pPr>
              <a:t>‹#›</a:t>
            </a:fld>
            <a:endParaRPr lang="en-US"/>
          </a:p>
        </p:txBody>
      </p:sp>
    </p:spTree>
    <p:extLst>
      <p:ext uri="{BB962C8B-B14F-4D97-AF65-F5344CB8AC3E}">
        <p14:creationId xmlns:p14="http://schemas.microsoft.com/office/powerpoint/2010/main" val="1458489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AD1046EE-FCE1-9846-B2E6-829420907965}" type="datetimeFigureOut">
              <a:rPr lang="en-US"/>
              <a:pPr>
                <a:defRPr/>
              </a:pPr>
              <a:t>10/7/19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26A5A60-F83D-5246-8575-9274F41E36CF}" type="slidenum">
              <a:rPr lang="en-US"/>
              <a:pPr>
                <a:defRPr/>
              </a:pPr>
              <a:t>‹#›</a:t>
            </a:fld>
            <a:endParaRPr lang="en-US"/>
          </a:p>
        </p:txBody>
      </p:sp>
    </p:spTree>
    <p:extLst>
      <p:ext uri="{BB962C8B-B14F-4D97-AF65-F5344CB8AC3E}">
        <p14:creationId xmlns:p14="http://schemas.microsoft.com/office/powerpoint/2010/main" val="10845790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BAA40C3-122F-F645-8509-34CDCF938B63}" type="datetimeFigureOut">
              <a:rPr lang="en-US"/>
              <a:pPr>
                <a:defRPr/>
              </a:pPr>
              <a:t>10/7/19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8A6F695-7CD8-954A-AF63-C89BC91A0D28}" type="slidenum">
              <a:rPr lang="en-US"/>
              <a:pPr>
                <a:defRPr/>
              </a:pPr>
              <a:t>‹#›</a:t>
            </a:fld>
            <a:endParaRPr lang="en-US"/>
          </a:p>
        </p:txBody>
      </p:sp>
    </p:spTree>
    <p:extLst>
      <p:ext uri="{BB962C8B-B14F-4D97-AF65-F5344CB8AC3E}">
        <p14:creationId xmlns:p14="http://schemas.microsoft.com/office/powerpoint/2010/main" val="4110126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17ADCF51-E578-E24C-ABCB-52FA24D65C5C}" type="datetimeFigureOut">
              <a:rPr lang="en-US"/>
              <a:pPr>
                <a:defRPr/>
              </a:pPr>
              <a:t>10/7/19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246BD73-3189-2643-88B7-8288051128D7}" type="slidenum">
              <a:rPr lang="en-US"/>
              <a:pPr>
                <a:defRPr/>
              </a:pPr>
              <a:t>‹#›</a:t>
            </a:fld>
            <a:endParaRPr lang="en-US"/>
          </a:p>
        </p:txBody>
      </p:sp>
    </p:spTree>
    <p:extLst>
      <p:ext uri="{BB962C8B-B14F-4D97-AF65-F5344CB8AC3E}">
        <p14:creationId xmlns:p14="http://schemas.microsoft.com/office/powerpoint/2010/main" val="3455881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mp; Bullets">
  <p:cSld name="Title &amp; Bullets">
    <p:spTree>
      <p:nvGrpSpPr>
        <p:cNvPr id="1" name="Shape 13"/>
        <p:cNvGrpSpPr/>
        <p:nvPr/>
      </p:nvGrpSpPr>
      <p:grpSpPr>
        <a:xfrm>
          <a:off x="0" y="0"/>
          <a:ext cx="0" cy="0"/>
          <a:chOff x="0" y="0"/>
          <a:chExt cx="0" cy="0"/>
        </a:xfrm>
      </p:grpSpPr>
      <p:sp>
        <p:nvSpPr>
          <p:cNvPr id="14" name="Google Shape;14;p27"/>
          <p:cNvSpPr txBox="1">
            <a:spLocks noGrp="1"/>
          </p:cNvSpPr>
          <p:nvPr>
            <p:ph type="title"/>
          </p:nvPr>
        </p:nvSpPr>
        <p:spPr>
          <a:xfrm>
            <a:off x="892969" y="178594"/>
            <a:ext cx="7358063" cy="1714500"/>
          </a:xfrm>
          <a:prstGeom prst="rect">
            <a:avLst/>
          </a:prstGeom>
          <a:noFill/>
          <a:ln>
            <a:noFill/>
          </a:ln>
        </p:spPr>
        <p:txBody>
          <a:bodyPr spcFirstLastPara="1" wrap="square" lIns="35717" tIns="35717" rIns="35717" bIns="35717" anchor="ctr" anchorCtr="0">
            <a:normAutofit/>
          </a:bodyPr>
          <a:lstStyle>
            <a:lvl1pPr lvl="0" algn="ctr">
              <a:lnSpc>
                <a:spcPct val="100000"/>
              </a:lnSpc>
              <a:spcBef>
                <a:spcPts val="0"/>
              </a:spcBef>
              <a:spcAft>
                <a:spcPts val="0"/>
              </a:spcAft>
              <a:buClr>
                <a:srgbClr val="08A2FE"/>
              </a:buClr>
              <a:buSzPts val="1800"/>
              <a:buNone/>
              <a:defRPr/>
            </a:lvl1pPr>
            <a:lvl2pPr lvl="1" algn="ctr">
              <a:lnSpc>
                <a:spcPct val="100000"/>
              </a:lnSpc>
              <a:spcBef>
                <a:spcPts val="0"/>
              </a:spcBef>
              <a:spcAft>
                <a:spcPts val="0"/>
              </a:spcAft>
              <a:buClr>
                <a:srgbClr val="08A2FE"/>
              </a:buClr>
              <a:buSzPts val="1800"/>
              <a:buNone/>
              <a:defRPr/>
            </a:lvl2pPr>
            <a:lvl3pPr lvl="2" algn="ctr">
              <a:lnSpc>
                <a:spcPct val="100000"/>
              </a:lnSpc>
              <a:spcBef>
                <a:spcPts val="0"/>
              </a:spcBef>
              <a:spcAft>
                <a:spcPts val="0"/>
              </a:spcAft>
              <a:buClr>
                <a:srgbClr val="08A2FE"/>
              </a:buClr>
              <a:buSzPts val="1800"/>
              <a:buNone/>
              <a:defRPr/>
            </a:lvl3pPr>
            <a:lvl4pPr lvl="3" algn="ctr">
              <a:lnSpc>
                <a:spcPct val="100000"/>
              </a:lnSpc>
              <a:spcBef>
                <a:spcPts val="0"/>
              </a:spcBef>
              <a:spcAft>
                <a:spcPts val="0"/>
              </a:spcAft>
              <a:buClr>
                <a:srgbClr val="08A2FE"/>
              </a:buClr>
              <a:buSzPts val="1800"/>
              <a:buNone/>
              <a:defRPr/>
            </a:lvl4pPr>
            <a:lvl5pPr lvl="4" algn="ctr">
              <a:lnSpc>
                <a:spcPct val="100000"/>
              </a:lnSpc>
              <a:spcBef>
                <a:spcPts val="0"/>
              </a:spcBef>
              <a:spcAft>
                <a:spcPts val="0"/>
              </a:spcAft>
              <a:buClr>
                <a:srgbClr val="08A2FE"/>
              </a:buClr>
              <a:buSzPts val="1800"/>
              <a:buNone/>
              <a:defRPr/>
            </a:lvl5pPr>
            <a:lvl6pPr lvl="5" algn="ctr">
              <a:lnSpc>
                <a:spcPct val="100000"/>
              </a:lnSpc>
              <a:spcBef>
                <a:spcPts val="0"/>
              </a:spcBef>
              <a:spcAft>
                <a:spcPts val="0"/>
              </a:spcAft>
              <a:buClr>
                <a:srgbClr val="08A2FE"/>
              </a:buClr>
              <a:buSzPts val="1800"/>
              <a:buNone/>
              <a:defRPr/>
            </a:lvl6pPr>
            <a:lvl7pPr lvl="6" algn="ctr">
              <a:lnSpc>
                <a:spcPct val="100000"/>
              </a:lnSpc>
              <a:spcBef>
                <a:spcPts val="0"/>
              </a:spcBef>
              <a:spcAft>
                <a:spcPts val="0"/>
              </a:spcAft>
              <a:buClr>
                <a:srgbClr val="08A2FE"/>
              </a:buClr>
              <a:buSzPts val="1800"/>
              <a:buNone/>
              <a:defRPr/>
            </a:lvl7pPr>
            <a:lvl8pPr lvl="7" algn="ctr">
              <a:lnSpc>
                <a:spcPct val="100000"/>
              </a:lnSpc>
              <a:spcBef>
                <a:spcPts val="0"/>
              </a:spcBef>
              <a:spcAft>
                <a:spcPts val="0"/>
              </a:spcAft>
              <a:buClr>
                <a:srgbClr val="08A2FE"/>
              </a:buClr>
              <a:buSzPts val="1800"/>
              <a:buNone/>
              <a:defRPr/>
            </a:lvl8pPr>
            <a:lvl9pPr lvl="8" algn="ctr">
              <a:lnSpc>
                <a:spcPct val="100000"/>
              </a:lnSpc>
              <a:spcBef>
                <a:spcPts val="0"/>
              </a:spcBef>
              <a:spcAft>
                <a:spcPts val="0"/>
              </a:spcAft>
              <a:buClr>
                <a:srgbClr val="08A2FE"/>
              </a:buClr>
              <a:buSzPts val="1800"/>
              <a:buNone/>
              <a:defRPr/>
            </a:lvl9pPr>
          </a:lstStyle>
          <a:p>
            <a:endParaRPr/>
          </a:p>
        </p:txBody>
      </p:sp>
      <p:sp>
        <p:nvSpPr>
          <p:cNvPr id="15" name="Google Shape;15;p27"/>
          <p:cNvSpPr txBox="1">
            <a:spLocks noGrp="1"/>
          </p:cNvSpPr>
          <p:nvPr>
            <p:ph type="body" idx="1"/>
          </p:nvPr>
        </p:nvSpPr>
        <p:spPr>
          <a:xfrm>
            <a:off x="892969" y="1946672"/>
            <a:ext cx="7358063" cy="4018359"/>
          </a:xfrm>
          <a:prstGeom prst="rect">
            <a:avLst/>
          </a:prstGeom>
          <a:noFill/>
          <a:ln>
            <a:noFill/>
          </a:ln>
        </p:spPr>
        <p:txBody>
          <a:bodyPr spcFirstLastPara="1" wrap="square" lIns="35717" tIns="35717" rIns="35717" bIns="35717" anchor="ctr" anchorCtr="0">
            <a:normAutofit/>
          </a:bodyPr>
          <a:lstStyle>
            <a:lvl1pPr marL="321457" lvl="0" indent="-241093" algn="l">
              <a:lnSpc>
                <a:spcPct val="100000"/>
              </a:lnSpc>
              <a:spcBef>
                <a:spcPts val="2953"/>
              </a:spcBef>
              <a:spcAft>
                <a:spcPts val="0"/>
              </a:spcAft>
              <a:buClr>
                <a:srgbClr val="000000"/>
              </a:buClr>
              <a:buSzPts val="1800"/>
              <a:buChar char="•"/>
              <a:defRPr/>
            </a:lvl1pPr>
            <a:lvl2pPr marL="642915" lvl="1" indent="-241093" algn="l">
              <a:lnSpc>
                <a:spcPct val="100000"/>
              </a:lnSpc>
              <a:spcBef>
                <a:spcPts val="2953"/>
              </a:spcBef>
              <a:spcAft>
                <a:spcPts val="0"/>
              </a:spcAft>
              <a:buClr>
                <a:srgbClr val="000000"/>
              </a:buClr>
              <a:buSzPts val="1800"/>
              <a:buChar char="•"/>
              <a:defRPr/>
            </a:lvl2pPr>
            <a:lvl3pPr marL="964372" lvl="2" indent="-241093" algn="l">
              <a:lnSpc>
                <a:spcPct val="100000"/>
              </a:lnSpc>
              <a:spcBef>
                <a:spcPts val="2953"/>
              </a:spcBef>
              <a:spcAft>
                <a:spcPts val="0"/>
              </a:spcAft>
              <a:buClr>
                <a:srgbClr val="000000"/>
              </a:buClr>
              <a:buSzPts val="1800"/>
              <a:buChar char="•"/>
              <a:defRPr/>
            </a:lvl3pPr>
            <a:lvl4pPr marL="1285829" lvl="3" indent="-241093" algn="l">
              <a:lnSpc>
                <a:spcPct val="100000"/>
              </a:lnSpc>
              <a:spcBef>
                <a:spcPts val="2953"/>
              </a:spcBef>
              <a:spcAft>
                <a:spcPts val="0"/>
              </a:spcAft>
              <a:buClr>
                <a:srgbClr val="000000"/>
              </a:buClr>
              <a:buSzPts val="1800"/>
              <a:buChar char="•"/>
              <a:defRPr/>
            </a:lvl4pPr>
            <a:lvl5pPr marL="1607287" lvl="4" indent="-241093" algn="l">
              <a:lnSpc>
                <a:spcPct val="100000"/>
              </a:lnSpc>
              <a:spcBef>
                <a:spcPts val="2953"/>
              </a:spcBef>
              <a:spcAft>
                <a:spcPts val="0"/>
              </a:spcAft>
              <a:buClr>
                <a:srgbClr val="000000"/>
              </a:buClr>
              <a:buSzPts val="1800"/>
              <a:buChar char="•"/>
              <a:defRPr/>
            </a:lvl5pPr>
            <a:lvl6pPr marL="1928744" lvl="5" indent="-160729" algn="l">
              <a:lnSpc>
                <a:spcPct val="100000"/>
              </a:lnSpc>
              <a:spcBef>
                <a:spcPts val="2953"/>
              </a:spcBef>
              <a:spcAft>
                <a:spcPts val="0"/>
              </a:spcAft>
              <a:buClr>
                <a:srgbClr val="000000"/>
              </a:buClr>
              <a:buSzPts val="1800"/>
              <a:buNone/>
              <a:defRPr/>
            </a:lvl6pPr>
            <a:lvl7pPr marL="2250201" lvl="6" indent="-160729" algn="l">
              <a:lnSpc>
                <a:spcPct val="100000"/>
              </a:lnSpc>
              <a:spcBef>
                <a:spcPts val="2953"/>
              </a:spcBef>
              <a:spcAft>
                <a:spcPts val="0"/>
              </a:spcAft>
              <a:buClr>
                <a:srgbClr val="000000"/>
              </a:buClr>
              <a:buSzPts val="1800"/>
              <a:buNone/>
              <a:defRPr/>
            </a:lvl7pPr>
            <a:lvl8pPr marL="2571659" lvl="7" indent="-160729" algn="l">
              <a:lnSpc>
                <a:spcPct val="100000"/>
              </a:lnSpc>
              <a:spcBef>
                <a:spcPts val="2953"/>
              </a:spcBef>
              <a:spcAft>
                <a:spcPts val="0"/>
              </a:spcAft>
              <a:buClr>
                <a:srgbClr val="000000"/>
              </a:buClr>
              <a:buSzPts val="1800"/>
              <a:buNone/>
              <a:defRPr/>
            </a:lvl8pPr>
            <a:lvl9pPr marL="2893116" lvl="8" indent="-160729" algn="l">
              <a:lnSpc>
                <a:spcPct val="100000"/>
              </a:lnSpc>
              <a:spcBef>
                <a:spcPts val="2953"/>
              </a:spcBef>
              <a:spcAft>
                <a:spcPts val="0"/>
              </a:spcAft>
              <a:buClr>
                <a:srgbClr val="000000"/>
              </a:buClr>
              <a:buSzPts val="1800"/>
              <a:buNone/>
              <a:defRPr/>
            </a:lvl9pPr>
          </a:lstStyle>
          <a:p>
            <a:endParaRPr/>
          </a:p>
        </p:txBody>
      </p:sp>
      <p:sp>
        <p:nvSpPr>
          <p:cNvPr id="16" name="Google Shape;16;p27"/>
          <p:cNvSpPr txBox="1">
            <a:spLocks noGrp="1"/>
          </p:cNvSpPr>
          <p:nvPr>
            <p:ph type="sldNum" idx="12"/>
          </p:nvPr>
        </p:nvSpPr>
        <p:spPr>
          <a:xfrm>
            <a:off x="4437958" y="6509742"/>
            <a:ext cx="259154" cy="472241"/>
          </a:xfrm>
          <a:prstGeom prst="rect">
            <a:avLst/>
          </a:prstGeom>
          <a:noFill/>
          <a:ln>
            <a:noFill/>
          </a:ln>
        </p:spPr>
        <p:txBody>
          <a:bodyPr spcFirstLastPara="1" wrap="square" lIns="35717" tIns="35717" rIns="35717" bIns="35717" anchor="t" anchorCtr="0">
            <a:spAutoFit/>
          </a:bodyPr>
          <a:lstStyle>
            <a:lvl1pPr marL="0" lvl="0" indent="0" algn="ctr">
              <a:lnSpc>
                <a:spcPct val="100000"/>
              </a:lnSpc>
              <a:spcBef>
                <a:spcPts val="0"/>
              </a:spcBef>
              <a:spcAft>
                <a:spcPts val="0"/>
              </a:spcAft>
              <a:buClr>
                <a:srgbClr val="000000"/>
              </a:buClr>
              <a:buSzPts val="1800"/>
              <a:buFont typeface="Helvetica Neue"/>
              <a:buNone/>
              <a:defRPr sz="1300"/>
            </a:lvl1pPr>
            <a:lvl2pPr marL="0" lvl="1" indent="0" algn="ctr">
              <a:lnSpc>
                <a:spcPct val="100000"/>
              </a:lnSpc>
              <a:spcBef>
                <a:spcPts val="0"/>
              </a:spcBef>
              <a:spcAft>
                <a:spcPts val="0"/>
              </a:spcAft>
              <a:buClr>
                <a:srgbClr val="000000"/>
              </a:buClr>
              <a:buSzPts val="1800"/>
              <a:buFont typeface="Helvetica Neue"/>
              <a:buNone/>
              <a:defRPr sz="1300"/>
            </a:lvl2pPr>
            <a:lvl3pPr marL="0" lvl="2" indent="0" algn="ctr">
              <a:lnSpc>
                <a:spcPct val="100000"/>
              </a:lnSpc>
              <a:spcBef>
                <a:spcPts val="0"/>
              </a:spcBef>
              <a:spcAft>
                <a:spcPts val="0"/>
              </a:spcAft>
              <a:buClr>
                <a:srgbClr val="000000"/>
              </a:buClr>
              <a:buSzPts val="1800"/>
              <a:buFont typeface="Helvetica Neue"/>
              <a:buNone/>
              <a:defRPr sz="1300"/>
            </a:lvl3pPr>
            <a:lvl4pPr marL="0" lvl="3" indent="0" algn="ctr">
              <a:lnSpc>
                <a:spcPct val="100000"/>
              </a:lnSpc>
              <a:spcBef>
                <a:spcPts val="0"/>
              </a:spcBef>
              <a:spcAft>
                <a:spcPts val="0"/>
              </a:spcAft>
              <a:buClr>
                <a:srgbClr val="000000"/>
              </a:buClr>
              <a:buSzPts val="1800"/>
              <a:buFont typeface="Helvetica Neue"/>
              <a:buNone/>
              <a:defRPr sz="1300"/>
            </a:lvl4pPr>
            <a:lvl5pPr marL="0" lvl="4" indent="0" algn="ctr">
              <a:lnSpc>
                <a:spcPct val="100000"/>
              </a:lnSpc>
              <a:spcBef>
                <a:spcPts val="0"/>
              </a:spcBef>
              <a:spcAft>
                <a:spcPts val="0"/>
              </a:spcAft>
              <a:buClr>
                <a:srgbClr val="000000"/>
              </a:buClr>
              <a:buSzPts val="1800"/>
              <a:buFont typeface="Helvetica Neue"/>
              <a:buNone/>
              <a:defRPr sz="1300"/>
            </a:lvl5pPr>
            <a:lvl6pPr marL="0" lvl="5" indent="0" algn="ctr">
              <a:lnSpc>
                <a:spcPct val="100000"/>
              </a:lnSpc>
              <a:spcBef>
                <a:spcPts val="0"/>
              </a:spcBef>
              <a:spcAft>
                <a:spcPts val="0"/>
              </a:spcAft>
              <a:buClr>
                <a:srgbClr val="000000"/>
              </a:buClr>
              <a:buSzPts val="1800"/>
              <a:buFont typeface="Helvetica Neue"/>
              <a:buNone/>
              <a:defRPr sz="1300"/>
            </a:lvl6pPr>
            <a:lvl7pPr marL="0" lvl="6" indent="0" algn="ctr">
              <a:lnSpc>
                <a:spcPct val="100000"/>
              </a:lnSpc>
              <a:spcBef>
                <a:spcPts val="0"/>
              </a:spcBef>
              <a:spcAft>
                <a:spcPts val="0"/>
              </a:spcAft>
              <a:buClr>
                <a:srgbClr val="000000"/>
              </a:buClr>
              <a:buSzPts val="1800"/>
              <a:buFont typeface="Helvetica Neue"/>
              <a:buNone/>
              <a:defRPr sz="1300"/>
            </a:lvl7pPr>
            <a:lvl8pPr marL="0" lvl="7" indent="0" algn="ctr">
              <a:lnSpc>
                <a:spcPct val="100000"/>
              </a:lnSpc>
              <a:spcBef>
                <a:spcPts val="0"/>
              </a:spcBef>
              <a:spcAft>
                <a:spcPts val="0"/>
              </a:spcAft>
              <a:buClr>
                <a:srgbClr val="000000"/>
              </a:buClr>
              <a:buSzPts val="1800"/>
              <a:buFont typeface="Helvetica Neue"/>
              <a:buNone/>
              <a:defRPr sz="1300"/>
            </a:lvl8pPr>
            <a:lvl9pPr marL="0" lvl="8" indent="0" algn="ctr">
              <a:lnSpc>
                <a:spcPct val="100000"/>
              </a:lnSpc>
              <a:spcBef>
                <a:spcPts val="0"/>
              </a:spcBef>
              <a:spcAft>
                <a:spcPts val="0"/>
              </a:spcAft>
              <a:buClr>
                <a:srgbClr val="000000"/>
              </a:buClr>
              <a:buSzPts val="1800"/>
              <a:buFont typeface="Helvetica Neue"/>
              <a:buNone/>
              <a:defRPr sz="1300"/>
            </a:lvl9pPr>
          </a:lstStyle>
          <a:p>
            <a:fld id="{00000000-1234-1234-1234-123412341234}" type="slidenum">
              <a:rPr lang="uk-UA" smtClean="0"/>
              <a:pPr/>
              <a:t>‹#›</a:t>
            </a:fld>
            <a:endParaRPr lang="uk-UA"/>
          </a:p>
        </p:txBody>
      </p:sp>
    </p:spTree>
    <p:extLst>
      <p:ext uri="{BB962C8B-B14F-4D97-AF65-F5344CB8AC3E}">
        <p14:creationId xmlns:p14="http://schemas.microsoft.com/office/powerpoint/2010/main" val="18979136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Bullets &amp; Photo">
  <p:cSld name="Title, Bullets &amp; Photo">
    <p:spTree>
      <p:nvGrpSpPr>
        <p:cNvPr id="1" name="Shape 17"/>
        <p:cNvGrpSpPr/>
        <p:nvPr/>
      </p:nvGrpSpPr>
      <p:grpSpPr>
        <a:xfrm>
          <a:off x="0" y="0"/>
          <a:ext cx="0" cy="0"/>
          <a:chOff x="0" y="0"/>
          <a:chExt cx="0" cy="0"/>
        </a:xfrm>
      </p:grpSpPr>
      <p:sp>
        <p:nvSpPr>
          <p:cNvPr id="18" name="Google Shape;18;p28"/>
          <p:cNvSpPr>
            <a:spLocks noGrp="1"/>
          </p:cNvSpPr>
          <p:nvPr>
            <p:ph type="pic" idx="2"/>
          </p:nvPr>
        </p:nvSpPr>
        <p:spPr>
          <a:xfrm>
            <a:off x="5054203" y="2035969"/>
            <a:ext cx="2884289" cy="3848695"/>
          </a:xfrm>
          <a:prstGeom prst="rect">
            <a:avLst/>
          </a:prstGeom>
          <a:noFill/>
          <a:ln>
            <a:noFill/>
          </a:ln>
        </p:spPr>
        <p:txBody>
          <a:bodyPr spcFirstLastPara="1" wrap="square" lIns="64281" tIns="32132" rIns="64281" bIns="32132" anchor="t" anchorCtr="0">
            <a:noAutofit/>
          </a:bodyPr>
          <a:lstStyle>
            <a:lvl1pPr marR="0" lvl="0" algn="l" rtl="0">
              <a:lnSpc>
                <a:spcPct val="100000"/>
              </a:lnSpc>
              <a:spcBef>
                <a:spcPts val="2953"/>
              </a:spcBef>
              <a:spcAft>
                <a:spcPts val="0"/>
              </a:spcAft>
              <a:buClr>
                <a:srgbClr val="000000"/>
              </a:buClr>
              <a:buSzPts val="3800"/>
              <a:buFont typeface="Helvetica Neue"/>
              <a:buChar char="•"/>
              <a:defRPr sz="2700" b="0" i="0" u="none" strike="noStrike" cap="none">
                <a:solidFill>
                  <a:srgbClr val="000000"/>
                </a:solidFill>
                <a:latin typeface="Helvetica Neue"/>
                <a:ea typeface="Helvetica Neue"/>
                <a:cs typeface="Helvetica Neue"/>
                <a:sym typeface="Helvetica Neue"/>
              </a:defRPr>
            </a:lvl1pPr>
            <a:lvl2pPr marR="0" lvl="1" algn="l" rtl="0">
              <a:lnSpc>
                <a:spcPct val="100000"/>
              </a:lnSpc>
              <a:spcBef>
                <a:spcPts val="2953"/>
              </a:spcBef>
              <a:spcAft>
                <a:spcPts val="0"/>
              </a:spcAft>
              <a:buClr>
                <a:srgbClr val="000000"/>
              </a:buClr>
              <a:buSzPts val="3800"/>
              <a:buFont typeface="Helvetica Neue"/>
              <a:buChar char="•"/>
              <a:defRPr sz="2700" b="0" i="0" u="none" strike="noStrike" cap="none">
                <a:solidFill>
                  <a:srgbClr val="000000"/>
                </a:solidFill>
                <a:latin typeface="Helvetica Neue"/>
                <a:ea typeface="Helvetica Neue"/>
                <a:cs typeface="Helvetica Neue"/>
                <a:sym typeface="Helvetica Neue"/>
              </a:defRPr>
            </a:lvl2pPr>
            <a:lvl3pPr marR="0" lvl="2" algn="l" rtl="0">
              <a:lnSpc>
                <a:spcPct val="100000"/>
              </a:lnSpc>
              <a:spcBef>
                <a:spcPts val="2953"/>
              </a:spcBef>
              <a:spcAft>
                <a:spcPts val="0"/>
              </a:spcAft>
              <a:buClr>
                <a:srgbClr val="000000"/>
              </a:buClr>
              <a:buSzPts val="3800"/>
              <a:buFont typeface="Helvetica Neue"/>
              <a:buChar char="•"/>
              <a:defRPr sz="2700" b="0" i="0" u="none" strike="noStrike" cap="none">
                <a:solidFill>
                  <a:srgbClr val="000000"/>
                </a:solidFill>
                <a:latin typeface="Helvetica Neue"/>
                <a:ea typeface="Helvetica Neue"/>
                <a:cs typeface="Helvetica Neue"/>
                <a:sym typeface="Helvetica Neue"/>
              </a:defRPr>
            </a:lvl3pPr>
            <a:lvl4pPr marR="0" lvl="3" algn="l" rtl="0">
              <a:lnSpc>
                <a:spcPct val="100000"/>
              </a:lnSpc>
              <a:spcBef>
                <a:spcPts val="2953"/>
              </a:spcBef>
              <a:spcAft>
                <a:spcPts val="0"/>
              </a:spcAft>
              <a:buClr>
                <a:srgbClr val="000000"/>
              </a:buClr>
              <a:buSzPts val="3800"/>
              <a:buFont typeface="Helvetica Neue"/>
              <a:buChar char="•"/>
              <a:defRPr sz="2700" b="0" i="0" u="none" strike="noStrike" cap="none">
                <a:solidFill>
                  <a:srgbClr val="000000"/>
                </a:solidFill>
                <a:latin typeface="Helvetica Neue"/>
                <a:ea typeface="Helvetica Neue"/>
                <a:cs typeface="Helvetica Neue"/>
                <a:sym typeface="Helvetica Neue"/>
              </a:defRPr>
            </a:lvl4pPr>
            <a:lvl5pPr marR="0" lvl="4" algn="l" rtl="0">
              <a:lnSpc>
                <a:spcPct val="100000"/>
              </a:lnSpc>
              <a:spcBef>
                <a:spcPts val="2953"/>
              </a:spcBef>
              <a:spcAft>
                <a:spcPts val="0"/>
              </a:spcAft>
              <a:buClr>
                <a:srgbClr val="000000"/>
              </a:buClr>
              <a:buSzPts val="3800"/>
              <a:buFont typeface="Helvetica Neue"/>
              <a:buChar char="•"/>
              <a:defRPr sz="2700" b="0" i="0" u="none" strike="noStrike" cap="none">
                <a:solidFill>
                  <a:srgbClr val="000000"/>
                </a:solidFill>
                <a:latin typeface="Helvetica Neue"/>
                <a:ea typeface="Helvetica Neue"/>
                <a:cs typeface="Helvetica Neue"/>
                <a:sym typeface="Helvetica Neue"/>
              </a:defRPr>
            </a:lvl5pPr>
            <a:lvl6pPr marR="0" lvl="5" algn="l" rtl="0">
              <a:lnSpc>
                <a:spcPct val="100000"/>
              </a:lnSpc>
              <a:spcBef>
                <a:spcPts val="2953"/>
              </a:spcBef>
              <a:spcAft>
                <a:spcPts val="0"/>
              </a:spcAft>
              <a:buClr>
                <a:srgbClr val="000000"/>
              </a:buClr>
              <a:buSzPts val="3800"/>
              <a:buFont typeface="Helvetica Neue"/>
              <a:buNone/>
              <a:defRPr sz="2700" b="0" i="0" u="none" strike="noStrike" cap="none">
                <a:solidFill>
                  <a:srgbClr val="000000"/>
                </a:solidFill>
                <a:latin typeface="Helvetica Neue"/>
                <a:ea typeface="Helvetica Neue"/>
                <a:cs typeface="Helvetica Neue"/>
                <a:sym typeface="Helvetica Neue"/>
              </a:defRPr>
            </a:lvl6pPr>
            <a:lvl7pPr marR="0" lvl="6" algn="l" rtl="0">
              <a:lnSpc>
                <a:spcPct val="100000"/>
              </a:lnSpc>
              <a:spcBef>
                <a:spcPts val="2953"/>
              </a:spcBef>
              <a:spcAft>
                <a:spcPts val="0"/>
              </a:spcAft>
              <a:buClr>
                <a:srgbClr val="000000"/>
              </a:buClr>
              <a:buSzPts val="3800"/>
              <a:buFont typeface="Helvetica Neue"/>
              <a:buNone/>
              <a:defRPr sz="2700" b="0" i="0" u="none" strike="noStrike" cap="none">
                <a:solidFill>
                  <a:srgbClr val="000000"/>
                </a:solidFill>
                <a:latin typeface="Helvetica Neue"/>
                <a:ea typeface="Helvetica Neue"/>
                <a:cs typeface="Helvetica Neue"/>
                <a:sym typeface="Helvetica Neue"/>
              </a:defRPr>
            </a:lvl7pPr>
            <a:lvl8pPr marR="0" lvl="7" algn="l" rtl="0">
              <a:lnSpc>
                <a:spcPct val="100000"/>
              </a:lnSpc>
              <a:spcBef>
                <a:spcPts val="2953"/>
              </a:spcBef>
              <a:spcAft>
                <a:spcPts val="0"/>
              </a:spcAft>
              <a:buClr>
                <a:srgbClr val="000000"/>
              </a:buClr>
              <a:buSzPts val="3800"/>
              <a:buFont typeface="Helvetica Neue"/>
              <a:buNone/>
              <a:defRPr sz="2700" b="0" i="0" u="none" strike="noStrike" cap="none">
                <a:solidFill>
                  <a:srgbClr val="000000"/>
                </a:solidFill>
                <a:latin typeface="Helvetica Neue"/>
                <a:ea typeface="Helvetica Neue"/>
                <a:cs typeface="Helvetica Neue"/>
                <a:sym typeface="Helvetica Neue"/>
              </a:defRPr>
            </a:lvl8pPr>
            <a:lvl9pPr marR="0" lvl="8" algn="l" rtl="0">
              <a:lnSpc>
                <a:spcPct val="100000"/>
              </a:lnSpc>
              <a:spcBef>
                <a:spcPts val="2953"/>
              </a:spcBef>
              <a:spcAft>
                <a:spcPts val="0"/>
              </a:spcAft>
              <a:buClr>
                <a:srgbClr val="000000"/>
              </a:buClr>
              <a:buSzPts val="3800"/>
              <a:buFont typeface="Helvetica Neue"/>
              <a:buNone/>
              <a:defRPr sz="2700" b="0" i="0" u="none" strike="noStrike" cap="none">
                <a:solidFill>
                  <a:srgbClr val="000000"/>
                </a:solidFill>
                <a:latin typeface="Helvetica Neue"/>
                <a:ea typeface="Helvetica Neue"/>
                <a:cs typeface="Helvetica Neue"/>
                <a:sym typeface="Helvetica Neue"/>
              </a:defRPr>
            </a:lvl9pPr>
          </a:lstStyle>
          <a:p>
            <a:endParaRPr/>
          </a:p>
        </p:txBody>
      </p:sp>
      <p:sp>
        <p:nvSpPr>
          <p:cNvPr id="19" name="Google Shape;19;p28"/>
          <p:cNvSpPr txBox="1">
            <a:spLocks noGrp="1"/>
          </p:cNvSpPr>
          <p:nvPr>
            <p:ph type="title"/>
          </p:nvPr>
        </p:nvSpPr>
        <p:spPr>
          <a:xfrm>
            <a:off x="892969" y="178594"/>
            <a:ext cx="7358063" cy="1714500"/>
          </a:xfrm>
          <a:prstGeom prst="rect">
            <a:avLst/>
          </a:prstGeom>
          <a:noFill/>
          <a:ln>
            <a:noFill/>
          </a:ln>
        </p:spPr>
        <p:txBody>
          <a:bodyPr spcFirstLastPara="1" wrap="square" lIns="35717" tIns="35717" rIns="35717" bIns="35717" anchor="ctr" anchorCtr="0">
            <a:normAutofit/>
          </a:bodyPr>
          <a:lstStyle>
            <a:lvl1pPr lvl="0" algn="ctr">
              <a:lnSpc>
                <a:spcPct val="100000"/>
              </a:lnSpc>
              <a:spcBef>
                <a:spcPts val="0"/>
              </a:spcBef>
              <a:spcAft>
                <a:spcPts val="0"/>
              </a:spcAft>
              <a:buClr>
                <a:srgbClr val="08A2FE"/>
              </a:buClr>
              <a:buSzPts val="1800"/>
              <a:buNone/>
              <a:defRPr/>
            </a:lvl1pPr>
            <a:lvl2pPr lvl="1" algn="ctr">
              <a:lnSpc>
                <a:spcPct val="100000"/>
              </a:lnSpc>
              <a:spcBef>
                <a:spcPts val="0"/>
              </a:spcBef>
              <a:spcAft>
                <a:spcPts val="0"/>
              </a:spcAft>
              <a:buClr>
                <a:srgbClr val="08A2FE"/>
              </a:buClr>
              <a:buSzPts val="1800"/>
              <a:buNone/>
              <a:defRPr/>
            </a:lvl2pPr>
            <a:lvl3pPr lvl="2" algn="ctr">
              <a:lnSpc>
                <a:spcPct val="100000"/>
              </a:lnSpc>
              <a:spcBef>
                <a:spcPts val="0"/>
              </a:spcBef>
              <a:spcAft>
                <a:spcPts val="0"/>
              </a:spcAft>
              <a:buClr>
                <a:srgbClr val="08A2FE"/>
              </a:buClr>
              <a:buSzPts val="1800"/>
              <a:buNone/>
              <a:defRPr/>
            </a:lvl3pPr>
            <a:lvl4pPr lvl="3" algn="ctr">
              <a:lnSpc>
                <a:spcPct val="100000"/>
              </a:lnSpc>
              <a:spcBef>
                <a:spcPts val="0"/>
              </a:spcBef>
              <a:spcAft>
                <a:spcPts val="0"/>
              </a:spcAft>
              <a:buClr>
                <a:srgbClr val="08A2FE"/>
              </a:buClr>
              <a:buSzPts val="1800"/>
              <a:buNone/>
              <a:defRPr/>
            </a:lvl4pPr>
            <a:lvl5pPr lvl="4" algn="ctr">
              <a:lnSpc>
                <a:spcPct val="100000"/>
              </a:lnSpc>
              <a:spcBef>
                <a:spcPts val="0"/>
              </a:spcBef>
              <a:spcAft>
                <a:spcPts val="0"/>
              </a:spcAft>
              <a:buClr>
                <a:srgbClr val="08A2FE"/>
              </a:buClr>
              <a:buSzPts val="1800"/>
              <a:buNone/>
              <a:defRPr/>
            </a:lvl5pPr>
            <a:lvl6pPr lvl="5" algn="ctr">
              <a:lnSpc>
                <a:spcPct val="100000"/>
              </a:lnSpc>
              <a:spcBef>
                <a:spcPts val="0"/>
              </a:spcBef>
              <a:spcAft>
                <a:spcPts val="0"/>
              </a:spcAft>
              <a:buClr>
                <a:srgbClr val="08A2FE"/>
              </a:buClr>
              <a:buSzPts val="1800"/>
              <a:buNone/>
              <a:defRPr/>
            </a:lvl6pPr>
            <a:lvl7pPr lvl="6" algn="ctr">
              <a:lnSpc>
                <a:spcPct val="100000"/>
              </a:lnSpc>
              <a:spcBef>
                <a:spcPts val="0"/>
              </a:spcBef>
              <a:spcAft>
                <a:spcPts val="0"/>
              </a:spcAft>
              <a:buClr>
                <a:srgbClr val="08A2FE"/>
              </a:buClr>
              <a:buSzPts val="1800"/>
              <a:buNone/>
              <a:defRPr/>
            </a:lvl7pPr>
            <a:lvl8pPr lvl="7" algn="ctr">
              <a:lnSpc>
                <a:spcPct val="100000"/>
              </a:lnSpc>
              <a:spcBef>
                <a:spcPts val="0"/>
              </a:spcBef>
              <a:spcAft>
                <a:spcPts val="0"/>
              </a:spcAft>
              <a:buClr>
                <a:srgbClr val="08A2FE"/>
              </a:buClr>
              <a:buSzPts val="1800"/>
              <a:buNone/>
              <a:defRPr/>
            </a:lvl8pPr>
            <a:lvl9pPr lvl="8" algn="ctr">
              <a:lnSpc>
                <a:spcPct val="100000"/>
              </a:lnSpc>
              <a:spcBef>
                <a:spcPts val="0"/>
              </a:spcBef>
              <a:spcAft>
                <a:spcPts val="0"/>
              </a:spcAft>
              <a:buClr>
                <a:srgbClr val="08A2FE"/>
              </a:buClr>
              <a:buSzPts val="1800"/>
              <a:buNone/>
              <a:defRPr/>
            </a:lvl9pPr>
          </a:lstStyle>
          <a:p>
            <a:endParaRPr/>
          </a:p>
        </p:txBody>
      </p:sp>
      <p:sp>
        <p:nvSpPr>
          <p:cNvPr id="20" name="Google Shape;20;p28"/>
          <p:cNvSpPr txBox="1">
            <a:spLocks noGrp="1"/>
          </p:cNvSpPr>
          <p:nvPr>
            <p:ph type="body" idx="1"/>
          </p:nvPr>
        </p:nvSpPr>
        <p:spPr>
          <a:xfrm>
            <a:off x="901898" y="1946672"/>
            <a:ext cx="3545086" cy="4018359"/>
          </a:xfrm>
          <a:prstGeom prst="rect">
            <a:avLst/>
          </a:prstGeom>
          <a:noFill/>
          <a:ln>
            <a:noFill/>
          </a:ln>
        </p:spPr>
        <p:txBody>
          <a:bodyPr spcFirstLastPara="1" wrap="square" lIns="35717" tIns="35717" rIns="35717" bIns="35717" anchor="ctr" anchorCtr="0">
            <a:normAutofit/>
          </a:bodyPr>
          <a:lstStyle>
            <a:lvl1pPr marL="321457" lvl="0" indent="-285740" algn="l">
              <a:lnSpc>
                <a:spcPct val="100000"/>
              </a:lnSpc>
              <a:spcBef>
                <a:spcPts val="2250"/>
              </a:spcBef>
              <a:spcAft>
                <a:spcPts val="0"/>
              </a:spcAft>
              <a:buClr>
                <a:srgbClr val="000000"/>
              </a:buClr>
              <a:buSzPts val="2800"/>
              <a:buFont typeface="Helvetica Neue"/>
              <a:buChar char="•"/>
              <a:defRPr sz="2000"/>
            </a:lvl1pPr>
            <a:lvl2pPr marL="642915" lvl="1" indent="-285740" algn="l">
              <a:lnSpc>
                <a:spcPct val="100000"/>
              </a:lnSpc>
              <a:spcBef>
                <a:spcPts val="2250"/>
              </a:spcBef>
              <a:spcAft>
                <a:spcPts val="0"/>
              </a:spcAft>
              <a:buClr>
                <a:srgbClr val="000000"/>
              </a:buClr>
              <a:buSzPts val="2800"/>
              <a:buFont typeface="Helvetica Neue"/>
              <a:buChar char="•"/>
              <a:defRPr sz="2000"/>
            </a:lvl2pPr>
            <a:lvl3pPr marL="964372" lvl="2" indent="-285740" algn="l">
              <a:lnSpc>
                <a:spcPct val="100000"/>
              </a:lnSpc>
              <a:spcBef>
                <a:spcPts val="2250"/>
              </a:spcBef>
              <a:spcAft>
                <a:spcPts val="0"/>
              </a:spcAft>
              <a:buClr>
                <a:srgbClr val="000000"/>
              </a:buClr>
              <a:buSzPts val="2800"/>
              <a:buFont typeface="Helvetica Neue"/>
              <a:buChar char="•"/>
              <a:defRPr sz="2000"/>
            </a:lvl3pPr>
            <a:lvl4pPr marL="1285829" lvl="3" indent="-285740" algn="l">
              <a:lnSpc>
                <a:spcPct val="100000"/>
              </a:lnSpc>
              <a:spcBef>
                <a:spcPts val="2250"/>
              </a:spcBef>
              <a:spcAft>
                <a:spcPts val="0"/>
              </a:spcAft>
              <a:buClr>
                <a:srgbClr val="000000"/>
              </a:buClr>
              <a:buSzPts val="2800"/>
              <a:buFont typeface="Helvetica Neue"/>
              <a:buChar char="•"/>
              <a:defRPr sz="2000"/>
            </a:lvl4pPr>
            <a:lvl5pPr marL="1607287" lvl="4" indent="-285740" algn="l">
              <a:lnSpc>
                <a:spcPct val="100000"/>
              </a:lnSpc>
              <a:spcBef>
                <a:spcPts val="2250"/>
              </a:spcBef>
              <a:spcAft>
                <a:spcPts val="0"/>
              </a:spcAft>
              <a:buClr>
                <a:srgbClr val="000000"/>
              </a:buClr>
              <a:buSzPts val="2800"/>
              <a:buFont typeface="Helvetica Neue"/>
              <a:buChar char="•"/>
              <a:defRPr sz="2000"/>
            </a:lvl5pPr>
            <a:lvl6pPr marL="1928744" lvl="5" indent="-160729" algn="l">
              <a:lnSpc>
                <a:spcPct val="100000"/>
              </a:lnSpc>
              <a:spcBef>
                <a:spcPts val="2953"/>
              </a:spcBef>
              <a:spcAft>
                <a:spcPts val="0"/>
              </a:spcAft>
              <a:buClr>
                <a:srgbClr val="000000"/>
              </a:buClr>
              <a:buSzPts val="1800"/>
              <a:buNone/>
              <a:defRPr/>
            </a:lvl6pPr>
            <a:lvl7pPr marL="2250201" lvl="6" indent="-160729" algn="l">
              <a:lnSpc>
                <a:spcPct val="100000"/>
              </a:lnSpc>
              <a:spcBef>
                <a:spcPts val="2953"/>
              </a:spcBef>
              <a:spcAft>
                <a:spcPts val="0"/>
              </a:spcAft>
              <a:buClr>
                <a:srgbClr val="000000"/>
              </a:buClr>
              <a:buSzPts val="1800"/>
              <a:buNone/>
              <a:defRPr/>
            </a:lvl7pPr>
            <a:lvl8pPr marL="2571659" lvl="7" indent="-160729" algn="l">
              <a:lnSpc>
                <a:spcPct val="100000"/>
              </a:lnSpc>
              <a:spcBef>
                <a:spcPts val="2953"/>
              </a:spcBef>
              <a:spcAft>
                <a:spcPts val="0"/>
              </a:spcAft>
              <a:buClr>
                <a:srgbClr val="000000"/>
              </a:buClr>
              <a:buSzPts val="1800"/>
              <a:buNone/>
              <a:defRPr/>
            </a:lvl8pPr>
            <a:lvl9pPr marL="2893116" lvl="8" indent="-160729" algn="l">
              <a:lnSpc>
                <a:spcPct val="100000"/>
              </a:lnSpc>
              <a:spcBef>
                <a:spcPts val="2953"/>
              </a:spcBef>
              <a:spcAft>
                <a:spcPts val="0"/>
              </a:spcAft>
              <a:buClr>
                <a:srgbClr val="000000"/>
              </a:buClr>
              <a:buSzPts val="1800"/>
              <a:buNone/>
              <a:defRPr/>
            </a:lvl9pPr>
          </a:lstStyle>
          <a:p>
            <a:endParaRPr/>
          </a:p>
        </p:txBody>
      </p:sp>
      <p:sp>
        <p:nvSpPr>
          <p:cNvPr id="21" name="Google Shape;21;p28"/>
          <p:cNvSpPr txBox="1">
            <a:spLocks noGrp="1"/>
          </p:cNvSpPr>
          <p:nvPr>
            <p:ph type="sldNum" idx="12"/>
          </p:nvPr>
        </p:nvSpPr>
        <p:spPr>
          <a:xfrm>
            <a:off x="4437958" y="6509742"/>
            <a:ext cx="259154" cy="472241"/>
          </a:xfrm>
          <a:prstGeom prst="rect">
            <a:avLst/>
          </a:prstGeom>
          <a:noFill/>
          <a:ln>
            <a:noFill/>
          </a:ln>
        </p:spPr>
        <p:txBody>
          <a:bodyPr spcFirstLastPara="1" wrap="square" lIns="35717" tIns="35717" rIns="35717" bIns="35717" anchor="t" anchorCtr="0">
            <a:spAutoFit/>
          </a:bodyPr>
          <a:lstStyle>
            <a:lvl1pPr marL="0" lvl="0" indent="0" algn="ctr">
              <a:lnSpc>
                <a:spcPct val="100000"/>
              </a:lnSpc>
              <a:spcBef>
                <a:spcPts val="0"/>
              </a:spcBef>
              <a:spcAft>
                <a:spcPts val="0"/>
              </a:spcAft>
              <a:buClr>
                <a:srgbClr val="000000"/>
              </a:buClr>
              <a:buSzPts val="1800"/>
              <a:buFont typeface="Helvetica Neue"/>
              <a:buNone/>
              <a:defRPr sz="1300"/>
            </a:lvl1pPr>
            <a:lvl2pPr marL="0" lvl="1" indent="0" algn="ctr">
              <a:lnSpc>
                <a:spcPct val="100000"/>
              </a:lnSpc>
              <a:spcBef>
                <a:spcPts val="0"/>
              </a:spcBef>
              <a:spcAft>
                <a:spcPts val="0"/>
              </a:spcAft>
              <a:buClr>
                <a:srgbClr val="000000"/>
              </a:buClr>
              <a:buSzPts val="1800"/>
              <a:buFont typeface="Helvetica Neue"/>
              <a:buNone/>
              <a:defRPr sz="1300"/>
            </a:lvl2pPr>
            <a:lvl3pPr marL="0" lvl="2" indent="0" algn="ctr">
              <a:lnSpc>
                <a:spcPct val="100000"/>
              </a:lnSpc>
              <a:spcBef>
                <a:spcPts val="0"/>
              </a:spcBef>
              <a:spcAft>
                <a:spcPts val="0"/>
              </a:spcAft>
              <a:buClr>
                <a:srgbClr val="000000"/>
              </a:buClr>
              <a:buSzPts val="1800"/>
              <a:buFont typeface="Helvetica Neue"/>
              <a:buNone/>
              <a:defRPr sz="1300"/>
            </a:lvl3pPr>
            <a:lvl4pPr marL="0" lvl="3" indent="0" algn="ctr">
              <a:lnSpc>
                <a:spcPct val="100000"/>
              </a:lnSpc>
              <a:spcBef>
                <a:spcPts val="0"/>
              </a:spcBef>
              <a:spcAft>
                <a:spcPts val="0"/>
              </a:spcAft>
              <a:buClr>
                <a:srgbClr val="000000"/>
              </a:buClr>
              <a:buSzPts val="1800"/>
              <a:buFont typeface="Helvetica Neue"/>
              <a:buNone/>
              <a:defRPr sz="1300"/>
            </a:lvl4pPr>
            <a:lvl5pPr marL="0" lvl="4" indent="0" algn="ctr">
              <a:lnSpc>
                <a:spcPct val="100000"/>
              </a:lnSpc>
              <a:spcBef>
                <a:spcPts val="0"/>
              </a:spcBef>
              <a:spcAft>
                <a:spcPts val="0"/>
              </a:spcAft>
              <a:buClr>
                <a:srgbClr val="000000"/>
              </a:buClr>
              <a:buSzPts val="1800"/>
              <a:buFont typeface="Helvetica Neue"/>
              <a:buNone/>
              <a:defRPr sz="1300"/>
            </a:lvl5pPr>
            <a:lvl6pPr marL="0" lvl="5" indent="0" algn="ctr">
              <a:lnSpc>
                <a:spcPct val="100000"/>
              </a:lnSpc>
              <a:spcBef>
                <a:spcPts val="0"/>
              </a:spcBef>
              <a:spcAft>
                <a:spcPts val="0"/>
              </a:spcAft>
              <a:buClr>
                <a:srgbClr val="000000"/>
              </a:buClr>
              <a:buSzPts val="1800"/>
              <a:buFont typeface="Helvetica Neue"/>
              <a:buNone/>
              <a:defRPr sz="1300"/>
            </a:lvl6pPr>
            <a:lvl7pPr marL="0" lvl="6" indent="0" algn="ctr">
              <a:lnSpc>
                <a:spcPct val="100000"/>
              </a:lnSpc>
              <a:spcBef>
                <a:spcPts val="0"/>
              </a:spcBef>
              <a:spcAft>
                <a:spcPts val="0"/>
              </a:spcAft>
              <a:buClr>
                <a:srgbClr val="000000"/>
              </a:buClr>
              <a:buSzPts val="1800"/>
              <a:buFont typeface="Helvetica Neue"/>
              <a:buNone/>
              <a:defRPr sz="1300"/>
            </a:lvl7pPr>
            <a:lvl8pPr marL="0" lvl="7" indent="0" algn="ctr">
              <a:lnSpc>
                <a:spcPct val="100000"/>
              </a:lnSpc>
              <a:spcBef>
                <a:spcPts val="0"/>
              </a:spcBef>
              <a:spcAft>
                <a:spcPts val="0"/>
              </a:spcAft>
              <a:buClr>
                <a:srgbClr val="000000"/>
              </a:buClr>
              <a:buSzPts val="1800"/>
              <a:buFont typeface="Helvetica Neue"/>
              <a:buNone/>
              <a:defRPr sz="1300"/>
            </a:lvl8pPr>
            <a:lvl9pPr marL="0" lvl="8" indent="0" algn="ctr">
              <a:lnSpc>
                <a:spcPct val="100000"/>
              </a:lnSpc>
              <a:spcBef>
                <a:spcPts val="0"/>
              </a:spcBef>
              <a:spcAft>
                <a:spcPts val="0"/>
              </a:spcAft>
              <a:buClr>
                <a:srgbClr val="000000"/>
              </a:buClr>
              <a:buSzPts val="1800"/>
              <a:buFont typeface="Helvetica Neue"/>
              <a:buNone/>
              <a:defRPr sz="1300"/>
            </a:lvl9pPr>
          </a:lstStyle>
          <a:p>
            <a:fld id="{00000000-1234-1234-1234-123412341234}" type="slidenum">
              <a:rPr lang="uk-UA" smtClean="0"/>
              <a:pPr/>
              <a:t>‹#›</a:t>
            </a:fld>
            <a:endParaRPr lang="uk-UA"/>
          </a:p>
        </p:txBody>
      </p:sp>
    </p:spTree>
    <p:extLst>
      <p:ext uri="{BB962C8B-B14F-4D97-AF65-F5344CB8AC3E}">
        <p14:creationId xmlns:p14="http://schemas.microsoft.com/office/powerpoint/2010/main" val="424127036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cs typeface="+mn-cs"/>
              </a:defRPr>
            </a:lvl1pPr>
          </a:lstStyle>
          <a:p>
            <a:pPr>
              <a:defRPr/>
            </a:pPr>
            <a:fld id="{C9EB2742-4717-B64A-9C47-2A246404CBA8}" type="datetimeFigureOut">
              <a:rPr lang="en-US"/>
              <a:pPr>
                <a:defRPr/>
              </a:pPr>
              <a:t>10/7/19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cs typeface="+mn-cs"/>
              </a:defRPr>
            </a:lvl1pPr>
          </a:lstStyle>
          <a:p>
            <a:pPr>
              <a:defRPr/>
            </a:pPr>
            <a:fld id="{954C60D6-0D9E-164F-8506-85E7E7BF46CF}"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emf"/><Relationship Id="rId1" Type="http://schemas.openxmlformats.org/officeDocument/2006/relationships/slideLayout" Target="../slideLayouts/slideLayout2.xml"/><Relationship Id="rId2" Type="http://schemas.openxmlformats.org/officeDocument/2006/relationships/hyperlink" Target="http://www.tampabay.com/news/politics/national/politifacts-2016-lie-of-the-year-fake-news/2306159"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tif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 Id="rId3" Type="http://schemas.openxmlformats.org/officeDocument/2006/relationships/hyperlink" Target="https://www.pbslearningmedia.org/resource/bias-brain-kqed/why-do-our-brains-love-fake-news-above-the-noise/?%23.W4BO_dPwZBx"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tif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jpeg"/><Relationship Id="rId1" Type="http://schemas.openxmlformats.org/officeDocument/2006/relationships/slideLayout" Target="../slideLayouts/slideLayout8.xml"/><Relationship Id="rId2" Type="http://schemas.openxmlformats.org/officeDocument/2006/relationships/hyperlink" Target="https://www.wsj.com/articles/most-students-dont-know-when-news-is-fake-stanford-study-finds-1479752576"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politifact.com/truth-o-meter/article/2018/feb/12/principles-truth-o-meter-politifacts-methodology-i/" TargetMode="External"/><Relationship Id="rId3" Type="http://schemas.openxmlformats.org/officeDocument/2006/relationships/image" Target="../media/image16.tiff"/></Relationships>
</file>

<file path=ppt/slides/_rels/slide14.xml.rels><?xml version="1.0" encoding="UTF-8" standalone="yes"?>
<Relationships xmlns="http://schemas.openxmlformats.org/package/2006/relationships"><Relationship Id="rId11" Type="http://schemas.openxmlformats.org/officeDocument/2006/relationships/image" Target="../media/image19.png"/><Relationship Id="rId12" Type="http://schemas.openxmlformats.org/officeDocument/2006/relationships/image" Target="../media/image20.png"/><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hyperlink" Target="https://www.factcheck.org/about/our-mission/" TargetMode="External"/><Relationship Id="rId4" Type="http://schemas.openxmlformats.org/officeDocument/2006/relationships/hyperlink" Target="http://www.politifact.com/truth-o-meter/article/2018/feb/12/principles-truth-o-meter-politifacts-methodology-i/" TargetMode="External"/><Relationship Id="rId5" Type="http://schemas.openxmlformats.org/officeDocument/2006/relationships/hyperlink" Target="https://www.washingtonpost.com/news/fact-checker/about-the-fact-checker/?utm_term=.b0d057b2470b" TargetMode="External"/><Relationship Id="rId6" Type="http://schemas.openxmlformats.org/officeDocument/2006/relationships/hyperlink" Target="https://www.snopes.com/about-snopes/" TargetMode="External"/><Relationship Id="rId7" Type="http://schemas.openxmlformats.org/officeDocument/2006/relationships/hyperlink" Target="https://usafacts.org/about" TargetMode="External"/><Relationship Id="rId8" Type="http://schemas.openxmlformats.org/officeDocument/2006/relationships/hyperlink" Target="https://www.allsides.com/unbiased-balanced-news" TargetMode="External"/><Relationship Id="rId9" Type="http://schemas.openxmlformats.org/officeDocument/2006/relationships/image" Target="../media/image17.png"/><Relationship Id="rId10" Type="http://schemas.openxmlformats.org/officeDocument/2006/relationships/image" Target="../media/image18.png"/></Relationships>
</file>

<file path=ppt/slides/_rels/slide15.xml.rels><?xml version="1.0" encoding="UTF-8" standalone="yes"?>
<Relationships xmlns="http://schemas.openxmlformats.org/package/2006/relationships"><Relationship Id="rId11" Type="http://schemas.openxmlformats.org/officeDocument/2006/relationships/image" Target="../media/image23.png"/><Relationship Id="rId12" Type="http://schemas.openxmlformats.org/officeDocument/2006/relationships/image" Target="../media/image24.png"/><Relationship Id="rId13" Type="http://schemas.openxmlformats.org/officeDocument/2006/relationships/image" Target="../media/image25.png"/><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www.opensecrets.org/" TargetMode="External"/><Relationship Id="rId4" Type="http://schemas.openxmlformats.org/officeDocument/2006/relationships/hyperlink" Target="https://www.poynter.org/" TargetMode="External"/><Relationship Id="rId5" Type="http://schemas.openxmlformats.org/officeDocument/2006/relationships/hyperlink" Target="http://factitious.augamestudio.com/" TargetMode="External"/><Relationship Id="rId6" Type="http://schemas.openxmlformats.org/officeDocument/2006/relationships/hyperlink" Target="http://www.opensources.co/" TargetMode="External"/><Relationship Id="rId7" Type="http://schemas.openxmlformats.org/officeDocument/2006/relationships/hyperlink" Target="https://www.tineye.com/" TargetMode="External"/><Relationship Id="rId8" Type="http://schemas.openxmlformats.org/officeDocument/2006/relationships/hyperlink" Target="http://www.sbrowning.com/whowhatwhen/" TargetMode="External"/><Relationship Id="rId9" Type="http://schemas.openxmlformats.org/officeDocument/2006/relationships/image" Target="../media/image21.png"/><Relationship Id="rId10"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4" Type="http://schemas.openxmlformats.org/officeDocument/2006/relationships/image" Target="../media/image27.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4" Type="http://schemas.openxmlformats.org/officeDocument/2006/relationships/image" Target="../media/image27.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3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31.png"/></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4" Type="http://schemas.openxmlformats.org/officeDocument/2006/relationships/diagramData" Target="../diagrams/data1.xml"/><Relationship Id="rId5" Type="http://schemas.openxmlformats.org/officeDocument/2006/relationships/diagramLayout" Target="../diagrams/layout1.xml"/><Relationship Id="rId6" Type="http://schemas.openxmlformats.org/officeDocument/2006/relationships/diagramQuickStyle" Target="../diagrams/quickStyle1.xml"/><Relationship Id="rId7" Type="http://schemas.openxmlformats.org/officeDocument/2006/relationships/diagramColors" Target="../diagrams/colors1.xml"/><Relationship Id="rId8"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23.xml.rels><?xml version="1.0" encoding="UTF-8" standalone="yes"?>
<Relationships xmlns="http://schemas.openxmlformats.org/package/2006/relationships"><Relationship Id="rId3" Type="http://schemas.openxmlformats.org/officeDocument/2006/relationships/hyperlink" Target="https://sheg.stanford.edu/upload/V3LessonPlans/Executive%20Summary%2011.21.16.pdf" TargetMode="External"/><Relationship Id="rId4" Type="http://schemas.openxmlformats.org/officeDocument/2006/relationships/image" Target="../media/image33.png"/><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png"/></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4" Type="http://schemas.openxmlformats.org/officeDocument/2006/relationships/image" Target="../media/image37.png"/><Relationship Id="rId5" Type="http://schemas.openxmlformats.org/officeDocument/2006/relationships/image" Target="../media/image38.png"/><Relationship Id="rId6" Type="http://schemas.openxmlformats.org/officeDocument/2006/relationships/image" Target="../media/image39.png"/><Relationship Id="rId7" Type="http://schemas.openxmlformats.org/officeDocument/2006/relationships/image" Target="../media/image40.png"/><Relationship Id="rId1" Type="http://schemas.openxmlformats.org/officeDocument/2006/relationships/slideLayout" Target="../slideLayouts/slideLayout12.xml"/><Relationship Id="rId2" Type="http://schemas.openxmlformats.org/officeDocument/2006/relationships/notesSlide" Target="../notesSlides/notesSlide1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 Id="rId3" Type="http://schemas.openxmlformats.org/officeDocument/2006/relationships/image" Target="../media/image4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 Id="rId3" Type="http://schemas.openxmlformats.org/officeDocument/2006/relationships/image" Target="../media/image4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 Id="rId3" Type="http://schemas.openxmlformats.org/officeDocument/2006/relationships/image" Target="../media/image4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rot="10800000" flipV="1">
            <a:off x="673537" y="3924255"/>
            <a:ext cx="7311558" cy="923330"/>
          </a:xfrm>
          <a:prstGeom prst="rect">
            <a:avLst/>
          </a:prstGeom>
          <a:noFill/>
        </p:spPr>
        <p:txBody>
          <a:bodyPr wrap="square" rtlCol="0">
            <a:spAutoFit/>
          </a:bodyPr>
          <a:lstStyle/>
          <a:p>
            <a:pPr algn="ctr" eaLnBrk="1" hangingPunct="1">
              <a:buFont typeface="Arial" charset="0"/>
              <a:buNone/>
            </a:pPr>
            <a:r>
              <a:rPr lang="en-US" dirty="0"/>
              <a:t>Deborah </a:t>
            </a:r>
            <a:r>
              <a:rPr lang="en-US" dirty="0" err="1"/>
              <a:t>Kozdras</a:t>
            </a:r>
            <a:r>
              <a:rPr lang="en-US" dirty="0"/>
              <a:t>, USF Stavros </a:t>
            </a:r>
            <a:r>
              <a:rPr lang="en-US" dirty="0" smtClean="0"/>
              <a:t>Center</a:t>
            </a:r>
          </a:p>
          <a:p>
            <a:pPr algn="ctr"/>
            <a:r>
              <a:rPr lang="en-US" dirty="0"/>
              <a:t>James Welsh, Florida Center for Instructional </a:t>
            </a:r>
            <a:r>
              <a:rPr lang="en-US" dirty="0" smtClean="0"/>
              <a:t>Technology</a:t>
            </a:r>
            <a:endParaRPr lang="en-US" dirty="0"/>
          </a:p>
          <a:p>
            <a:pPr algn="ctr" eaLnBrk="1" hangingPunct="1">
              <a:buFont typeface="Arial" charset="0"/>
              <a:buNone/>
            </a:pPr>
            <a:r>
              <a:rPr lang="en-US" dirty="0"/>
              <a:t>Jenifer </a:t>
            </a:r>
            <a:r>
              <a:rPr lang="en-US" dirty="0" err="1"/>
              <a:t>Jasinski</a:t>
            </a:r>
            <a:r>
              <a:rPr lang="en-US" dirty="0"/>
              <a:t> Schneider, USF Literacy </a:t>
            </a:r>
            <a:r>
              <a:rPr lang="en-US" dirty="0" smtClean="0"/>
              <a:t>Studies</a:t>
            </a:r>
            <a:endParaRPr lang="en-US" dirty="0"/>
          </a:p>
        </p:txBody>
      </p:sp>
      <p:pic>
        <p:nvPicPr>
          <p:cNvPr id="6" name="Picture 5" descr="Slide1.jpg"/>
          <p:cNvPicPr>
            <a:picLocks noChangeAspect="1"/>
          </p:cNvPicPr>
          <p:nvPr/>
        </p:nvPicPr>
        <p:blipFill rotWithShape="1">
          <a:blip r:embed="rId2">
            <a:extLst>
              <a:ext uri="{28A0092B-C50C-407E-A947-70E740481C1C}">
                <a14:useLocalDpi xmlns:a14="http://schemas.microsoft.com/office/drawing/2010/main" val="0"/>
              </a:ext>
            </a:extLst>
          </a:blip>
          <a:srcRect t="36292" b="30893"/>
          <a:stretch/>
        </p:blipFill>
        <p:spPr>
          <a:xfrm>
            <a:off x="1731057" y="4847586"/>
            <a:ext cx="4840940" cy="1191414"/>
          </a:xfrm>
          <a:prstGeom prst="rect">
            <a:avLst/>
          </a:prstGeom>
        </p:spPr>
      </p:pic>
      <p:pic>
        <p:nvPicPr>
          <p:cNvPr id="9" name="Picture 8" descr="fake-2355686_960_720.jpg"/>
          <p:cNvPicPr>
            <a:picLocks noChangeAspect="1"/>
          </p:cNvPicPr>
          <p:nvPr/>
        </p:nvPicPr>
        <p:blipFill rotWithShape="1">
          <a:blip r:embed="rId3">
            <a:extLst>
              <a:ext uri="{28A0092B-C50C-407E-A947-70E740481C1C}">
                <a14:useLocalDpi xmlns:a14="http://schemas.microsoft.com/office/drawing/2010/main" val="0"/>
              </a:ext>
            </a:extLst>
          </a:blip>
          <a:srcRect t="27184" b="24744"/>
          <a:stretch/>
        </p:blipFill>
        <p:spPr>
          <a:xfrm>
            <a:off x="494243" y="603866"/>
            <a:ext cx="8211603" cy="2627565"/>
          </a:xfrm>
          <a:prstGeom prst="rect">
            <a:avLst/>
          </a:prstGeom>
        </p:spPr>
      </p:pic>
      <p:sp>
        <p:nvSpPr>
          <p:cNvPr id="2" name="TextBox 1"/>
          <p:cNvSpPr txBox="1"/>
          <p:nvPr/>
        </p:nvSpPr>
        <p:spPr>
          <a:xfrm>
            <a:off x="1731057" y="3451412"/>
            <a:ext cx="5844118" cy="369332"/>
          </a:xfrm>
          <a:prstGeom prst="rect">
            <a:avLst/>
          </a:prstGeom>
          <a:noFill/>
        </p:spPr>
        <p:txBody>
          <a:bodyPr wrap="none" rtlCol="0">
            <a:spAutoFit/>
          </a:bodyPr>
          <a:lstStyle/>
          <a:p>
            <a:r>
              <a:rPr lang="en-US" dirty="0" smtClean="0"/>
              <a:t>International Literacy Association Conference, October 2019</a:t>
            </a:r>
            <a:endParaRPr lang="en-US" dirty="0"/>
          </a:p>
        </p:txBody>
      </p:sp>
      <p:sp>
        <p:nvSpPr>
          <p:cNvPr id="3" name="TextBox 2"/>
          <p:cNvSpPr txBox="1"/>
          <p:nvPr/>
        </p:nvSpPr>
        <p:spPr>
          <a:xfrm>
            <a:off x="2794001" y="6119336"/>
            <a:ext cx="3410008" cy="738664"/>
          </a:xfrm>
          <a:prstGeom prst="rect">
            <a:avLst/>
          </a:prstGeom>
          <a:noFill/>
        </p:spPr>
        <p:txBody>
          <a:bodyPr wrap="none" rtlCol="0">
            <a:spAutoFit/>
          </a:bodyPr>
          <a:lstStyle/>
          <a:p>
            <a:pPr lvl="0"/>
            <a:r>
              <a:rPr lang="en-US" sz="2400" b="1" dirty="0" err="1" smtClean="0"/>
              <a:t>tinyurl.com</a:t>
            </a:r>
            <a:r>
              <a:rPr lang="en-US" sz="2400" b="1" dirty="0"/>
              <a:t>/</a:t>
            </a:r>
            <a:r>
              <a:rPr lang="en-US" sz="2400" b="1" dirty="0" err="1"/>
              <a:t>ILAfakenews</a:t>
            </a:r>
            <a:endParaRPr lang="en-US" sz="2400" dirty="0"/>
          </a:p>
          <a:p>
            <a:endParaRPr lang="en-US" dirty="0"/>
          </a:p>
        </p:txBody>
      </p:sp>
      <p:pic>
        <p:nvPicPr>
          <p:cNvPr id="4" name="Picture 3"/>
          <p:cNvPicPr>
            <a:picLocks noChangeAspect="1"/>
          </p:cNvPicPr>
          <p:nvPr/>
        </p:nvPicPr>
        <p:blipFill>
          <a:blip r:embed="rId4"/>
          <a:stretch>
            <a:fillRect/>
          </a:stretch>
        </p:blipFill>
        <p:spPr>
          <a:xfrm>
            <a:off x="7023100" y="4813300"/>
            <a:ext cx="2120900" cy="20447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Fake News in a Post Truth Era</a:t>
            </a:r>
            <a:endParaRPr lang="en-US" dirty="0"/>
          </a:p>
        </p:txBody>
      </p:sp>
      <p:sp>
        <p:nvSpPr>
          <p:cNvPr id="3" name="Content Placeholder 2"/>
          <p:cNvSpPr>
            <a:spLocks noGrp="1"/>
          </p:cNvSpPr>
          <p:nvPr>
            <p:ph idx="1"/>
          </p:nvPr>
        </p:nvSpPr>
        <p:spPr/>
        <p:txBody>
          <a:bodyPr/>
          <a:lstStyle/>
          <a:p>
            <a:pPr marL="0" indent="0">
              <a:buNone/>
            </a:pPr>
            <a:r>
              <a:rPr lang="en-US" sz="2800" dirty="0"/>
              <a:t>"</a:t>
            </a:r>
            <a:r>
              <a:rPr lang="en-US" sz="2800" i="1" dirty="0"/>
              <a:t>In a culture like ours, long accustomed to splitting and dividing all things as a means of control, it is sometimes a bit of a shock to be reminded that, in operational and practical fact, the medium is the message. This is merely to say that the personal and social consequences of any medium - that is, of any extension of ourselves - result from the new scale that is introduced into our affairs by each extension of ourselves, or by any new technology."</a:t>
            </a:r>
            <a:r>
              <a:rPr lang="en-US" sz="2800" dirty="0"/>
              <a:t> </a:t>
            </a:r>
          </a:p>
          <a:p>
            <a:pPr marL="0" indent="0">
              <a:buNone/>
            </a:pPr>
            <a:r>
              <a:rPr lang="en-US" sz="2800" dirty="0"/>
              <a:t> </a:t>
            </a:r>
          </a:p>
          <a:p>
            <a:pPr marL="0" indent="0">
              <a:buNone/>
            </a:pPr>
            <a:r>
              <a:rPr lang="en-US" sz="2800" i="1" dirty="0"/>
              <a:t>(McLuhan, 1964, p. 7) </a:t>
            </a:r>
            <a:endParaRPr lang="en-US" sz="2800" dirty="0"/>
          </a:p>
          <a:p>
            <a:pPr marL="0" indent="0">
              <a:buNone/>
            </a:pPr>
            <a:endParaRPr lang="en-US" dirty="0"/>
          </a:p>
        </p:txBody>
      </p:sp>
    </p:spTree>
    <p:extLst>
      <p:ext uri="{BB962C8B-B14F-4D97-AF65-F5344CB8AC3E}">
        <p14:creationId xmlns:p14="http://schemas.microsoft.com/office/powerpoint/2010/main" val="33318664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hlinkClick r:id="rId2"/>
          </p:cNvPr>
          <p:cNvPicPr>
            <a:picLocks noChangeAspect="1"/>
          </p:cNvPicPr>
          <p:nvPr/>
        </p:nvPicPr>
        <p:blipFill>
          <a:blip r:embed="rId3"/>
          <a:stretch>
            <a:fillRect/>
          </a:stretch>
        </p:blipFill>
        <p:spPr>
          <a:xfrm>
            <a:off x="695779" y="1044109"/>
            <a:ext cx="7452207" cy="4424362"/>
          </a:xfrm>
          <a:prstGeom prst="rect">
            <a:avLst/>
          </a:prstGeom>
        </p:spPr>
      </p:pic>
      <p:sp>
        <p:nvSpPr>
          <p:cNvPr id="4" name="TextBox 3"/>
          <p:cNvSpPr txBox="1"/>
          <p:nvPr/>
        </p:nvSpPr>
        <p:spPr>
          <a:xfrm>
            <a:off x="1330832" y="6351777"/>
            <a:ext cx="6643916" cy="553998"/>
          </a:xfrm>
          <a:prstGeom prst="rect">
            <a:avLst/>
          </a:prstGeom>
          <a:noFill/>
        </p:spPr>
        <p:txBody>
          <a:bodyPr wrap="none" rtlCol="0">
            <a:spAutoFit/>
          </a:bodyPr>
          <a:lstStyle/>
          <a:p>
            <a:r>
              <a:rPr lang="en-US" sz="1200" dirty="0">
                <a:hlinkClick r:id="rId2"/>
              </a:rPr>
              <a:t>http://www.tampabay.com/news/politics/national/politifacts-2016-lie-of-the-year-fake-news/2306159</a:t>
            </a:r>
            <a:r>
              <a:rPr lang="en-US" sz="1200" dirty="0"/>
              <a:t> </a:t>
            </a:r>
          </a:p>
          <a:p>
            <a:r>
              <a:rPr lang="en-US" dirty="0"/>
              <a:t> </a:t>
            </a:r>
          </a:p>
        </p:txBody>
      </p:sp>
      <p:sp>
        <p:nvSpPr>
          <p:cNvPr id="6" name="Title 5"/>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xmlns="" id="{3162ED17-0236-CE4C-BD76-D9FA72EDF354}"/>
              </a:ext>
            </a:extLst>
          </p:cNvPr>
          <p:cNvPicPr>
            <a:picLocks noChangeAspect="1"/>
          </p:cNvPicPr>
          <p:nvPr/>
        </p:nvPicPr>
        <p:blipFill rotWithShape="1">
          <a:blip r:embed="rId4"/>
          <a:srcRect l="7609" t="14792" r="11002" b="17240"/>
          <a:stretch/>
        </p:blipFill>
        <p:spPr>
          <a:xfrm>
            <a:off x="0" y="350774"/>
            <a:ext cx="9144000" cy="5727083"/>
          </a:xfrm>
          <a:prstGeom prst="rect">
            <a:avLst/>
          </a:prstGeom>
        </p:spPr>
      </p:pic>
    </p:spTree>
    <p:extLst>
      <p:ext uri="{BB962C8B-B14F-4D97-AF65-F5344CB8AC3E}">
        <p14:creationId xmlns:p14="http://schemas.microsoft.com/office/powerpoint/2010/main" val="37020956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B39A01C-F9EB-3E43-AD8F-C90326B2185B}"/>
              </a:ext>
            </a:extLst>
          </p:cNvPr>
          <p:cNvSpPr>
            <a:spLocks noGrp="1"/>
          </p:cNvSpPr>
          <p:nvPr>
            <p:ph type="title"/>
          </p:nvPr>
        </p:nvSpPr>
        <p:spPr/>
        <p:txBody>
          <a:bodyPr/>
          <a:lstStyle/>
          <a:p>
            <a:r>
              <a:rPr lang="en-US" dirty="0" smtClean="0"/>
              <a:t>Why do we get hooked into spreading dubious claims?</a:t>
            </a:r>
            <a:endParaRPr lang="en-US" dirty="0"/>
          </a:p>
        </p:txBody>
      </p:sp>
      <p:sp>
        <p:nvSpPr>
          <p:cNvPr id="3" name="Content Placeholder 2">
            <a:extLst>
              <a:ext uri="{FF2B5EF4-FFF2-40B4-BE49-F238E27FC236}">
                <a16:creationId xmlns:a16="http://schemas.microsoft.com/office/drawing/2014/main" xmlns="" id="{B57CC8EE-9138-594C-8CA4-F45E44BE1CB7}"/>
              </a:ext>
            </a:extLst>
          </p:cNvPr>
          <p:cNvSpPr>
            <a:spLocks noGrp="1"/>
          </p:cNvSpPr>
          <p:nvPr>
            <p:ph sz="half" idx="1"/>
          </p:nvPr>
        </p:nvSpPr>
        <p:spPr>
          <a:xfrm>
            <a:off x="457199" y="1600200"/>
            <a:ext cx="7998431" cy="4525963"/>
          </a:xfrm>
        </p:spPr>
        <p:txBody>
          <a:bodyPr/>
          <a:lstStyle/>
          <a:p>
            <a:r>
              <a:rPr lang="en-US" dirty="0"/>
              <a:t>What happens when we are surfing the net?</a:t>
            </a:r>
          </a:p>
          <a:p>
            <a:r>
              <a:rPr lang="en-US" dirty="0"/>
              <a:t>What happens when we surf our news feeds?</a:t>
            </a:r>
          </a:p>
          <a:p>
            <a:r>
              <a:rPr lang="en-US" dirty="0"/>
              <a:t>What happens when we surf Facebook?</a:t>
            </a:r>
          </a:p>
        </p:txBody>
      </p:sp>
      <p:pic>
        <p:nvPicPr>
          <p:cNvPr id="5" name="Picture 4">
            <a:extLst>
              <a:ext uri="{FF2B5EF4-FFF2-40B4-BE49-F238E27FC236}">
                <a16:creationId xmlns:a16="http://schemas.microsoft.com/office/drawing/2014/main" xmlns="" id="{3B145362-2683-B743-9A45-47F243EB8CAE}"/>
              </a:ext>
            </a:extLst>
          </p:cNvPr>
          <p:cNvPicPr>
            <a:picLocks noChangeAspect="1"/>
          </p:cNvPicPr>
          <p:nvPr/>
        </p:nvPicPr>
        <p:blipFill>
          <a:blip r:embed="rId2"/>
          <a:stretch>
            <a:fillRect/>
          </a:stretch>
        </p:blipFill>
        <p:spPr>
          <a:xfrm>
            <a:off x="457199" y="3326562"/>
            <a:ext cx="7886200" cy="2799601"/>
          </a:xfrm>
          <a:prstGeom prst="rect">
            <a:avLst/>
          </a:prstGeom>
        </p:spPr>
      </p:pic>
    </p:spTree>
    <p:extLst>
      <p:ext uri="{BB962C8B-B14F-4D97-AF65-F5344CB8AC3E}">
        <p14:creationId xmlns:p14="http://schemas.microsoft.com/office/powerpoint/2010/main" val="38572801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7BA2D80-DE65-414B-A0E1-C85C543454B6}"/>
              </a:ext>
            </a:extLst>
          </p:cNvPr>
          <p:cNvSpPr>
            <a:spLocks noGrp="1"/>
          </p:cNvSpPr>
          <p:nvPr>
            <p:ph type="title"/>
          </p:nvPr>
        </p:nvSpPr>
        <p:spPr/>
        <p:txBody>
          <a:bodyPr/>
          <a:lstStyle/>
          <a:p>
            <a:r>
              <a:rPr lang="en-US" sz="3200" dirty="0" smtClean="0"/>
              <a:t>Recognize Your Biases</a:t>
            </a:r>
            <a:endParaRPr lang="en-US" sz="3200" dirty="0"/>
          </a:p>
        </p:txBody>
      </p:sp>
      <p:pic>
        <p:nvPicPr>
          <p:cNvPr id="7" name="Content Placeholder 6">
            <a:extLst>
              <a:ext uri="{FF2B5EF4-FFF2-40B4-BE49-F238E27FC236}">
                <a16:creationId xmlns:a16="http://schemas.microsoft.com/office/drawing/2014/main" xmlns="" id="{35E5FB4C-FA59-5242-A2A3-75A17DF08FD2}"/>
              </a:ext>
            </a:extLst>
          </p:cNvPr>
          <p:cNvPicPr>
            <a:picLocks noGrp="1" noChangeAspect="1"/>
          </p:cNvPicPr>
          <p:nvPr>
            <p:ph idx="1"/>
          </p:nvPr>
        </p:nvPicPr>
        <p:blipFill>
          <a:blip r:embed="rId2"/>
          <a:stretch>
            <a:fillRect/>
          </a:stretch>
        </p:blipFill>
        <p:spPr>
          <a:xfrm>
            <a:off x="524256" y="1252757"/>
            <a:ext cx="8162544" cy="4525963"/>
          </a:xfrm>
          <a:prstGeom prst="rect">
            <a:avLst/>
          </a:prstGeom>
        </p:spPr>
      </p:pic>
      <p:sp>
        <p:nvSpPr>
          <p:cNvPr id="5" name="TextBox 4">
            <a:extLst>
              <a:ext uri="{FF2B5EF4-FFF2-40B4-BE49-F238E27FC236}">
                <a16:creationId xmlns:a16="http://schemas.microsoft.com/office/drawing/2014/main" xmlns="" id="{2483C945-E04B-AF47-A26E-68FCC74FA71B}"/>
              </a:ext>
            </a:extLst>
          </p:cNvPr>
          <p:cNvSpPr txBox="1"/>
          <p:nvPr/>
        </p:nvSpPr>
        <p:spPr>
          <a:xfrm>
            <a:off x="316508" y="6170225"/>
            <a:ext cx="8510984" cy="276999"/>
          </a:xfrm>
          <a:prstGeom prst="rect">
            <a:avLst/>
          </a:prstGeom>
          <a:noFill/>
        </p:spPr>
        <p:txBody>
          <a:bodyPr wrap="none" rtlCol="0">
            <a:spAutoFit/>
          </a:bodyPr>
          <a:lstStyle/>
          <a:p>
            <a:r>
              <a:rPr lang="en-US" sz="1200" dirty="0">
                <a:hlinkClick r:id="rId3"/>
              </a:rPr>
              <a:t>https://www.pbslearningmedia.org/resource/bias-brain-kqed/why-do-our-brains-love-fake-news-above-the-noise/?#.W4BO_dPwZBx</a:t>
            </a:r>
            <a:r>
              <a:rPr lang="en-US" sz="1200" dirty="0"/>
              <a:t> </a:t>
            </a:r>
          </a:p>
        </p:txBody>
      </p:sp>
    </p:spTree>
    <p:extLst>
      <p:ext uri="{BB962C8B-B14F-4D97-AF65-F5344CB8AC3E}">
        <p14:creationId xmlns:p14="http://schemas.microsoft.com/office/powerpoint/2010/main" val="13968274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92404" y="274638"/>
            <a:ext cx="8951596" cy="1143000"/>
          </a:xfrm>
        </p:spPr>
        <p:txBody>
          <a:bodyPr/>
          <a:lstStyle/>
          <a:p>
            <a:r>
              <a:rPr lang="en-US" sz="3600" dirty="0" smtClean="0"/>
              <a:t>Thinking Fast and Slow by Daniel </a:t>
            </a:r>
            <a:r>
              <a:rPr lang="en-US" sz="3600" dirty="0" err="1" smtClean="0"/>
              <a:t>Kahneman</a:t>
            </a:r>
            <a:endParaRPr lang="en-US" sz="3600" dirty="0"/>
          </a:p>
        </p:txBody>
      </p:sp>
      <p:pic>
        <p:nvPicPr>
          <p:cNvPr id="7" name="Picture 6"/>
          <p:cNvPicPr>
            <a:picLocks noChangeAspect="1"/>
          </p:cNvPicPr>
          <p:nvPr/>
        </p:nvPicPr>
        <p:blipFill>
          <a:blip r:embed="rId2"/>
          <a:stretch>
            <a:fillRect/>
          </a:stretch>
        </p:blipFill>
        <p:spPr>
          <a:xfrm>
            <a:off x="723900" y="2533777"/>
            <a:ext cx="7696200" cy="3530600"/>
          </a:xfrm>
          <a:prstGeom prst="rect">
            <a:avLst/>
          </a:prstGeom>
        </p:spPr>
      </p:pic>
      <p:sp>
        <p:nvSpPr>
          <p:cNvPr id="11" name="Cloud Callout 10"/>
          <p:cNvSpPr/>
          <p:nvPr/>
        </p:nvSpPr>
        <p:spPr>
          <a:xfrm>
            <a:off x="723900" y="1270089"/>
            <a:ext cx="2662410" cy="1424040"/>
          </a:xfrm>
          <a:prstGeom prst="cloudCallout">
            <a:avLst>
              <a:gd name="adj1" fmla="val -24733"/>
              <a:gd name="adj2" fmla="val 122474"/>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Doesn’t realize bias</a:t>
            </a:r>
            <a:endParaRPr lang="en-US" dirty="0">
              <a:solidFill>
                <a:schemeClr val="tx1"/>
              </a:solidFill>
            </a:endParaRPr>
          </a:p>
        </p:txBody>
      </p:sp>
      <p:sp>
        <p:nvSpPr>
          <p:cNvPr id="12" name="Cloud Callout 11"/>
          <p:cNvSpPr/>
          <p:nvPr/>
        </p:nvSpPr>
        <p:spPr>
          <a:xfrm>
            <a:off x="5757690" y="1270089"/>
            <a:ext cx="2662410" cy="1424040"/>
          </a:xfrm>
          <a:prstGeom prst="cloudCallout">
            <a:avLst>
              <a:gd name="adj1" fmla="val 18627"/>
              <a:gd name="adj2" fmla="val 110312"/>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tx1"/>
                </a:solidFill>
              </a:rPr>
              <a:t>Doesn’t always recognize own cognitive biases</a:t>
            </a:r>
            <a:endParaRPr lang="en-US" dirty="0">
              <a:solidFill>
                <a:schemeClr val="tx1"/>
              </a:solidFill>
            </a:endParaRPr>
          </a:p>
        </p:txBody>
      </p:sp>
    </p:spTree>
    <p:extLst>
      <p:ext uri="{BB962C8B-B14F-4D97-AF65-F5344CB8AC3E}">
        <p14:creationId xmlns:p14="http://schemas.microsoft.com/office/powerpoint/2010/main" val="16080271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DDF6812A-7B9C-1243-B032-132678033571}"/>
              </a:ext>
            </a:extLst>
          </p:cNvPr>
          <p:cNvPicPr>
            <a:picLocks noChangeAspect="1"/>
          </p:cNvPicPr>
          <p:nvPr/>
        </p:nvPicPr>
        <p:blipFill>
          <a:blip r:embed="rId2"/>
          <a:stretch>
            <a:fillRect/>
          </a:stretch>
        </p:blipFill>
        <p:spPr>
          <a:xfrm>
            <a:off x="508000" y="1143000"/>
            <a:ext cx="8128000" cy="4572000"/>
          </a:xfrm>
          <a:prstGeom prst="rect">
            <a:avLst/>
          </a:prstGeom>
        </p:spPr>
      </p:pic>
    </p:spTree>
    <p:extLst>
      <p:ext uri="{BB962C8B-B14F-4D97-AF65-F5344CB8AC3E}">
        <p14:creationId xmlns:p14="http://schemas.microsoft.com/office/powerpoint/2010/main" val="30891058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762000"/>
            <a:ext cx="9144000" cy="5334000"/>
          </a:xfrm>
          <a:prstGeom prst="rect">
            <a:avLst/>
          </a:prstGeom>
        </p:spPr>
      </p:pic>
    </p:spTree>
    <p:extLst>
      <p:ext uri="{BB962C8B-B14F-4D97-AF65-F5344CB8AC3E}">
        <p14:creationId xmlns:p14="http://schemas.microsoft.com/office/powerpoint/2010/main" val="22548963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23403" y="1658269"/>
            <a:ext cx="8088471" cy="3457667"/>
          </a:xfrm>
          <a:prstGeom prst="rect">
            <a:avLst/>
          </a:prstGeom>
        </p:spPr>
      </p:pic>
    </p:spTree>
    <p:extLst>
      <p:ext uri="{BB962C8B-B14F-4D97-AF65-F5344CB8AC3E}">
        <p14:creationId xmlns:p14="http://schemas.microsoft.com/office/powerpoint/2010/main" val="19583987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87400" y="1231900"/>
            <a:ext cx="7569200" cy="4394200"/>
          </a:xfrm>
          <a:prstGeom prst="rect">
            <a:avLst/>
          </a:prstGeom>
        </p:spPr>
      </p:pic>
      <p:sp>
        <p:nvSpPr>
          <p:cNvPr id="3" name="TextBox 2"/>
          <p:cNvSpPr txBox="1"/>
          <p:nvPr/>
        </p:nvSpPr>
        <p:spPr>
          <a:xfrm>
            <a:off x="3137647" y="373529"/>
            <a:ext cx="2874906" cy="584776"/>
          </a:xfrm>
          <a:prstGeom prst="rect">
            <a:avLst/>
          </a:prstGeom>
          <a:noFill/>
        </p:spPr>
        <p:txBody>
          <a:bodyPr wrap="none" rtlCol="0">
            <a:spAutoFit/>
          </a:bodyPr>
          <a:lstStyle/>
          <a:p>
            <a:r>
              <a:rPr lang="en-US" sz="3200" dirty="0" smtClean="0"/>
              <a:t>Literacy Lessons</a:t>
            </a:r>
            <a:endParaRPr lang="en-US" sz="3200" dirty="0"/>
          </a:p>
        </p:txBody>
      </p:sp>
      <p:sp>
        <p:nvSpPr>
          <p:cNvPr id="5" name="Right Arrow 4"/>
          <p:cNvSpPr/>
          <p:nvPr/>
        </p:nvSpPr>
        <p:spPr>
          <a:xfrm rot="19340799" flipH="1">
            <a:off x="1841382" y="932603"/>
            <a:ext cx="1334055" cy="4846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848041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647765" y="657412"/>
            <a:ext cx="825867" cy="369332"/>
          </a:xfrm>
          <a:prstGeom prst="rect">
            <a:avLst/>
          </a:prstGeom>
          <a:noFill/>
        </p:spPr>
        <p:txBody>
          <a:bodyPr wrap="none" rtlCol="0">
            <a:spAutoFit/>
          </a:bodyPr>
          <a:lstStyle/>
          <a:p>
            <a:r>
              <a:rPr lang="en-US" dirty="0"/>
              <a:t>Read T</a:t>
            </a:r>
          </a:p>
        </p:txBody>
      </p:sp>
      <p:pic>
        <p:nvPicPr>
          <p:cNvPr id="5" name="Picture 4">
            <a:hlinkClick r:id="rId2"/>
          </p:cNvPr>
          <p:cNvPicPr>
            <a:picLocks noChangeAspect="1"/>
          </p:cNvPicPr>
          <p:nvPr/>
        </p:nvPicPr>
        <p:blipFill rotWithShape="1">
          <a:blip r:embed="rId3"/>
          <a:srcRect b="12944"/>
          <a:stretch/>
        </p:blipFill>
        <p:spPr>
          <a:xfrm>
            <a:off x="985032" y="168461"/>
            <a:ext cx="7382028" cy="6111264"/>
          </a:xfrm>
          <a:prstGeom prst="rect">
            <a:avLst/>
          </a:prstGeom>
        </p:spPr>
      </p:pic>
      <p:pic>
        <p:nvPicPr>
          <p:cNvPr id="11" name="Picture 10" descr="images-4.jpe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55311" y="6279725"/>
            <a:ext cx="2461185" cy="469253"/>
          </a:xfrm>
          <a:prstGeom prst="rect">
            <a:avLst/>
          </a:prstGeom>
        </p:spPr>
      </p:pic>
    </p:spTree>
    <p:extLst>
      <p:ext uri="{BB962C8B-B14F-4D97-AF65-F5344CB8AC3E}">
        <p14:creationId xmlns:p14="http://schemas.microsoft.com/office/powerpoint/2010/main" val="36791332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rotWithShape="1">
          <a:blip r:embed="rId2"/>
          <a:srcRect t="-1928" b="-13675"/>
          <a:stretch/>
        </p:blipFill>
        <p:spPr>
          <a:xfrm>
            <a:off x="1075765" y="9867"/>
            <a:ext cx="6872940" cy="7143715"/>
          </a:xfrm>
        </p:spPr>
      </p:pic>
    </p:spTree>
    <p:extLst>
      <p:ext uri="{BB962C8B-B14F-4D97-AF65-F5344CB8AC3E}">
        <p14:creationId xmlns:p14="http://schemas.microsoft.com/office/powerpoint/2010/main" val="6855382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0E962254-B2EB-2441-AF77-EB0645B17C0B}"/>
              </a:ext>
            </a:extLst>
          </p:cNvPr>
          <p:cNvSpPr>
            <a:spLocks noGrp="1"/>
          </p:cNvSpPr>
          <p:nvPr>
            <p:ph idx="1"/>
          </p:nvPr>
        </p:nvSpPr>
        <p:spPr>
          <a:xfrm>
            <a:off x="391459" y="3496236"/>
            <a:ext cx="8229600" cy="2934854"/>
          </a:xfrm>
        </p:spPr>
        <p:txBody>
          <a:bodyPr/>
          <a:lstStyle/>
          <a:p>
            <a:pPr marL="0" indent="0" algn="ctr">
              <a:buNone/>
            </a:pPr>
            <a:r>
              <a:rPr lang="en-US" dirty="0" smtClean="0"/>
              <a:t>Fact Checking and Lateral Literacy</a:t>
            </a:r>
          </a:p>
          <a:p>
            <a:r>
              <a:rPr lang="en-US" sz="2400" dirty="0" smtClean="0"/>
              <a:t>Use </a:t>
            </a:r>
            <a:r>
              <a:rPr lang="en-US" sz="2400" dirty="0"/>
              <a:t>on-the-record interviews </a:t>
            </a:r>
          </a:p>
          <a:p>
            <a:r>
              <a:rPr lang="en-US" sz="2400" dirty="0" smtClean="0"/>
              <a:t>Publish </a:t>
            </a:r>
            <a:r>
              <a:rPr lang="en-US" sz="2400" dirty="0"/>
              <a:t>a list of sources with every fact-check. </a:t>
            </a:r>
          </a:p>
          <a:p>
            <a:r>
              <a:rPr lang="en-US" sz="2400" dirty="0" smtClean="0"/>
              <a:t>Attempt </a:t>
            </a:r>
            <a:r>
              <a:rPr lang="en-US" sz="2400" dirty="0"/>
              <a:t>to contact the person, website or organization </a:t>
            </a:r>
          </a:p>
          <a:p>
            <a:r>
              <a:rPr lang="en-US" sz="2400" dirty="0" smtClean="0"/>
              <a:t>Emphasize </a:t>
            </a:r>
            <a:r>
              <a:rPr lang="en-US" sz="2400" dirty="0"/>
              <a:t>primary sources and original documentation.</a:t>
            </a:r>
          </a:p>
          <a:p>
            <a:endParaRPr lang="en-US" dirty="0"/>
          </a:p>
        </p:txBody>
      </p:sp>
      <p:sp>
        <p:nvSpPr>
          <p:cNvPr id="4" name="TextBox 3">
            <a:extLst>
              <a:ext uri="{FF2B5EF4-FFF2-40B4-BE49-F238E27FC236}">
                <a16:creationId xmlns:a16="http://schemas.microsoft.com/office/drawing/2014/main" xmlns="" id="{55489488-4E2B-2E45-812E-D9D722027ECB}"/>
              </a:ext>
            </a:extLst>
          </p:cNvPr>
          <p:cNvSpPr txBox="1"/>
          <p:nvPr/>
        </p:nvSpPr>
        <p:spPr>
          <a:xfrm>
            <a:off x="762000" y="6431089"/>
            <a:ext cx="7399141" cy="276999"/>
          </a:xfrm>
          <a:prstGeom prst="rect">
            <a:avLst/>
          </a:prstGeom>
          <a:noFill/>
        </p:spPr>
        <p:txBody>
          <a:bodyPr wrap="none" rtlCol="0">
            <a:spAutoFit/>
          </a:bodyPr>
          <a:lstStyle/>
          <a:p>
            <a:r>
              <a:rPr lang="en-US" sz="1200" dirty="0">
                <a:hlinkClick r:id="rId2"/>
              </a:rPr>
              <a:t>https://www.politifact.com/truth-o-meter/article/2018/feb/12/principles-truth-o-meter-politifacts-methodology-i/</a:t>
            </a:r>
            <a:r>
              <a:rPr lang="en-US" sz="1200" dirty="0"/>
              <a:t> </a:t>
            </a:r>
          </a:p>
        </p:txBody>
      </p:sp>
      <p:pic>
        <p:nvPicPr>
          <p:cNvPr id="5" name="Picture 4">
            <a:extLst>
              <a:ext uri="{FF2B5EF4-FFF2-40B4-BE49-F238E27FC236}">
                <a16:creationId xmlns:a16="http://schemas.microsoft.com/office/drawing/2014/main" xmlns="" id="{D9008E11-4D03-0747-A2BE-3BD02B5C01C8}"/>
              </a:ext>
            </a:extLst>
          </p:cNvPr>
          <p:cNvPicPr>
            <a:picLocks noChangeAspect="1"/>
          </p:cNvPicPr>
          <p:nvPr/>
        </p:nvPicPr>
        <p:blipFill rotWithShape="1">
          <a:blip r:embed="rId3"/>
          <a:srcRect b="27405"/>
          <a:stretch/>
        </p:blipFill>
        <p:spPr>
          <a:xfrm>
            <a:off x="762000" y="158750"/>
            <a:ext cx="7620000" cy="2904191"/>
          </a:xfrm>
          <a:prstGeom prst="rect">
            <a:avLst/>
          </a:prstGeom>
        </p:spPr>
      </p:pic>
    </p:spTree>
    <p:extLst>
      <p:ext uri="{BB962C8B-B14F-4D97-AF65-F5344CB8AC3E}">
        <p14:creationId xmlns:p14="http://schemas.microsoft.com/office/powerpoint/2010/main" val="34896630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p:cNvSpPr>
          <p:nvPr/>
        </p:nvSpPr>
        <p:spPr bwMode="auto">
          <a:xfrm>
            <a:off x="0" y="4724400"/>
            <a:ext cx="8928100" cy="1143000"/>
          </a:xfrm>
          <a:prstGeom prst="rect">
            <a:avLst/>
          </a:prstGeom>
          <a:noFill/>
          <a:ln w="12700" cap="rnd">
            <a:noFill/>
            <a:round/>
            <a:headEnd type="none" w="med" len="med"/>
            <a:tailEnd type="none" w="med" len="med"/>
          </a:ln>
        </p:spPr>
        <p:txBody>
          <a:bodyPr lIns="38100" tIns="38100" rIns="38100" bIns="38100"/>
          <a:lstStyle/>
          <a:p>
            <a:pPr defTabSz="457200">
              <a:defRPr/>
            </a:pPr>
            <a:r>
              <a:rPr lang="en-US" sz="3600">
                <a:solidFill>
                  <a:srgbClr val="FFFFFF"/>
                </a:solidFill>
                <a:effectLst>
                  <a:outerShdw blurRad="38100" dist="38100" dir="2700000" algn="tl">
                    <a:srgbClr val="333333"/>
                  </a:outerShdw>
                </a:effectLst>
                <a:latin typeface="Franklin Gothic Medium" charset="0"/>
                <a:ea typeface="Franklin Gothic Medium" charset="0"/>
                <a:cs typeface="Franklin Gothic Medium" charset="0"/>
                <a:sym typeface="Franklin Gothic Medium" charset="0"/>
              </a:rPr>
              <a:t> </a:t>
            </a:r>
          </a:p>
        </p:txBody>
      </p:sp>
      <p:sp>
        <p:nvSpPr>
          <p:cNvPr id="95236" name="Rectangle 4"/>
          <p:cNvSpPr>
            <a:spLocks/>
          </p:cNvSpPr>
          <p:nvPr/>
        </p:nvSpPr>
        <p:spPr bwMode="auto">
          <a:xfrm>
            <a:off x="0" y="2971800"/>
            <a:ext cx="6184900" cy="1295400"/>
          </a:xfrm>
          <a:prstGeom prst="rect">
            <a:avLst/>
          </a:prstGeom>
          <a:noFill/>
          <a:ln w="12700" cap="rnd">
            <a:noFill/>
            <a:round/>
            <a:headEnd type="none" w="med" len="med"/>
            <a:tailEnd type="none" w="med" len="med"/>
          </a:ln>
        </p:spPr>
        <p:txBody>
          <a:bodyPr lIns="38100" tIns="38100" rIns="38100" bIns="38100"/>
          <a:lstStyle/>
          <a:p>
            <a:pPr defTabSz="457200">
              <a:defRPr/>
            </a:pPr>
            <a:r>
              <a:rPr lang="en-US" sz="3600">
                <a:solidFill>
                  <a:srgbClr val="FFFFFF"/>
                </a:solidFill>
                <a:effectLst>
                  <a:outerShdw blurRad="38100" dist="38100" dir="2700000" algn="tl">
                    <a:srgbClr val="333333"/>
                  </a:outerShdw>
                </a:effectLst>
                <a:latin typeface="Franklin Gothic Medium" charset="0"/>
                <a:ea typeface="Franklin Gothic Medium" charset="0"/>
                <a:cs typeface="Franklin Gothic Medium" charset="0"/>
                <a:sym typeface="Franklin Gothic Medium" charset="0"/>
              </a:rPr>
              <a:t> </a:t>
            </a:r>
          </a:p>
        </p:txBody>
      </p:sp>
      <p:sp>
        <p:nvSpPr>
          <p:cNvPr id="8" name="Rectangle 2"/>
          <p:cNvSpPr>
            <a:spLocks/>
          </p:cNvSpPr>
          <p:nvPr/>
        </p:nvSpPr>
        <p:spPr bwMode="auto">
          <a:xfrm>
            <a:off x="-12700" y="762000"/>
            <a:ext cx="9156700" cy="822449"/>
          </a:xfrm>
          <a:prstGeom prst="rect">
            <a:avLst/>
          </a:prstGeom>
          <a:noFill/>
          <a:ln w="12700" cap="rnd">
            <a:noFill/>
            <a:round/>
            <a:headEnd type="none" w="med" len="med"/>
            <a:tailEnd type="none" w="med" len="med"/>
          </a:ln>
        </p:spPr>
        <p:txBody>
          <a:bodyPr lIns="38100" tIns="38100" rIns="38100" bIns="38100"/>
          <a:lstStyle/>
          <a:p>
            <a:pPr algn="ctr" defTabSz="457200">
              <a:defRPr/>
            </a:pPr>
            <a:r>
              <a:rPr lang="en-US" sz="2800" b="1" dirty="0">
                <a:solidFill>
                  <a:srgbClr val="003366"/>
                </a:solidFill>
                <a:latin typeface="+mn-lt"/>
                <a:ea typeface="Franklin Gothic Medium" charset="0"/>
                <a:cs typeface="Franklin Gothic Medium" charset="0"/>
                <a:sym typeface="Franklin Gothic Medium" charset="0"/>
              </a:rPr>
              <a:t>Sites that get paid to do this leg work for you:</a:t>
            </a:r>
          </a:p>
          <a:p>
            <a:pPr algn="ctr" defTabSz="457200">
              <a:defRPr/>
            </a:pPr>
            <a:r>
              <a:rPr lang="en-US" sz="2800" b="1" dirty="0">
                <a:ln>
                  <a:solidFill>
                    <a:prstClr val="white"/>
                  </a:solidFill>
                </a:ln>
                <a:solidFill>
                  <a:srgbClr val="FF0000"/>
                </a:solidFill>
                <a:latin typeface="+mn-lt"/>
                <a:ea typeface="Franklin Gothic Medium Italic" charset="0"/>
                <a:cs typeface="Franklin Gothic Medium Italic" charset="0"/>
                <a:sym typeface="Franklin Gothic Medium Italic" charset="0"/>
              </a:rPr>
              <a:t>FACT CHECKING</a:t>
            </a:r>
          </a:p>
        </p:txBody>
      </p:sp>
      <p:sp>
        <p:nvSpPr>
          <p:cNvPr id="2" name="TextBox 1"/>
          <p:cNvSpPr txBox="1"/>
          <p:nvPr/>
        </p:nvSpPr>
        <p:spPr>
          <a:xfrm>
            <a:off x="762000" y="2057400"/>
            <a:ext cx="4267200" cy="3385542"/>
          </a:xfrm>
          <a:prstGeom prst="rect">
            <a:avLst/>
          </a:prstGeom>
          <a:noFill/>
        </p:spPr>
        <p:txBody>
          <a:bodyPr wrap="square" rtlCol="0">
            <a:spAutoFit/>
          </a:bodyPr>
          <a:lstStyle/>
          <a:p>
            <a:pPr marL="285750" indent="-285750">
              <a:buFont typeface="Wingdings" panose="05000000000000000000" pitchFamily="2" charset="2"/>
              <a:buChar char="ü"/>
            </a:pPr>
            <a:r>
              <a:rPr lang="en-US" sz="2800" u="sng" dirty="0">
                <a:hlinkClick r:id="rId3"/>
              </a:rPr>
              <a:t>FactCheck.org</a:t>
            </a:r>
            <a:endParaRPr lang="en-US" sz="2800" dirty="0"/>
          </a:p>
          <a:p>
            <a:pPr marL="285750" indent="-285750">
              <a:buFont typeface="Wingdings" panose="05000000000000000000" pitchFamily="2" charset="2"/>
              <a:buChar char="ü"/>
            </a:pPr>
            <a:r>
              <a:rPr lang="en-US" sz="2800" u="sng" dirty="0">
                <a:hlinkClick r:id="rId4"/>
              </a:rPr>
              <a:t>Politifacts.com</a:t>
            </a:r>
            <a:endParaRPr lang="en-US" sz="2800" dirty="0"/>
          </a:p>
          <a:p>
            <a:pPr marL="285750" indent="-285750">
              <a:buFont typeface="Wingdings" panose="05000000000000000000" pitchFamily="2" charset="2"/>
              <a:buChar char="ü"/>
            </a:pPr>
            <a:r>
              <a:rPr lang="en-US" sz="2800" u="sng" dirty="0">
                <a:hlinkClick r:id="rId5"/>
              </a:rPr>
              <a:t>Washington Post Fact Checker</a:t>
            </a:r>
            <a:endParaRPr lang="en-US" sz="2800" dirty="0"/>
          </a:p>
          <a:p>
            <a:pPr marL="285750" indent="-285750">
              <a:buFont typeface="Wingdings" panose="05000000000000000000" pitchFamily="2" charset="2"/>
              <a:buChar char="ü"/>
            </a:pPr>
            <a:r>
              <a:rPr lang="en-US" sz="2800" u="sng" dirty="0">
                <a:hlinkClick r:id="rId6"/>
              </a:rPr>
              <a:t>Snopes.com</a:t>
            </a:r>
            <a:endParaRPr lang="en-US" sz="2800" dirty="0"/>
          </a:p>
          <a:p>
            <a:pPr marL="285750" indent="-285750">
              <a:buFont typeface="Wingdings" panose="05000000000000000000" pitchFamily="2" charset="2"/>
              <a:buChar char="ü"/>
            </a:pPr>
            <a:r>
              <a:rPr lang="en-US" sz="2800" u="sng" dirty="0">
                <a:hlinkClick r:id="rId7"/>
              </a:rPr>
              <a:t>USAFacts.org</a:t>
            </a:r>
            <a:r>
              <a:rPr lang="en-US" sz="2800" dirty="0"/>
              <a:t> (beta)</a:t>
            </a:r>
          </a:p>
          <a:p>
            <a:pPr marL="285750" indent="-285750">
              <a:buFont typeface="Wingdings" panose="05000000000000000000" pitchFamily="2" charset="2"/>
              <a:buChar char="ü"/>
            </a:pPr>
            <a:r>
              <a:rPr lang="en-US" sz="2800" u="sng" dirty="0" err="1">
                <a:hlinkClick r:id="rId8"/>
              </a:rPr>
              <a:t>Allsides</a:t>
            </a:r>
            <a:endParaRPr lang="en-US" sz="2800" dirty="0"/>
          </a:p>
          <a:p>
            <a:endParaRPr lang="en-US" dirty="0"/>
          </a:p>
        </p:txBody>
      </p:sp>
      <p:pic>
        <p:nvPicPr>
          <p:cNvPr id="15363" name="Picture 3" descr="https://lh5.googleusercontent.com/zo_-WzuYE0pS8v28ER6NkB-YiBVhlTWiuTN8xb-BiTyVjb8y_a_tl3dKldrOpm1RExWU2lxCKQJtJnSQQMaCWJwT1mqiXp1X0YI8_BWlWIt5M6k6xxo-NTpyJEnffTo3ko2Xxnc3Ec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279900" y="3314700"/>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https://lh3.googleusercontent.com/ErkrDr8v9VgE_6QpW0egW98z-2I8fdd1W5RhSqIN9vngg4T3PBqFbrRtkZvfHTqCHbd84XDgw1r5zVjhSP_aTykxq_aBNpc8luHCClWJtkEDBJqb1_L3eUrrB6ETSolwEwuDaKnaNF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953000" y="1752600"/>
            <a:ext cx="3429000" cy="1752600"/>
          </a:xfrm>
          <a:prstGeom prst="rect">
            <a:avLst/>
          </a:prstGeom>
          <a:noFill/>
          <a:extLst>
            <a:ext uri="{909E8E84-426E-40dd-AFC4-6F175D3DCCD1}">
              <a14:hiddenFill xmlns:a14="http://schemas.microsoft.com/office/drawing/2010/main">
                <a:solidFill>
                  <a:srgbClr val="FFFFFF"/>
                </a:solidFill>
              </a14:hiddenFill>
            </a:ext>
          </a:extLst>
        </p:spPr>
      </p:pic>
      <p:pic>
        <p:nvPicPr>
          <p:cNvPr id="15365" name="Picture 5" descr="https://lh5.googleusercontent.com/NZkhjxtoRJ5HRk2eC7cFBAyUOYw5C8EAIb8V1eoYoV0qZR0MUHq3K_4Rt8JKIDsiN73H6xorXSldevCrwICEbf8cxQJm-eFW_mvyb8_P8gPCis2GFIfC9W_0UybqxxD0O6c4nTQUsoo"/>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37566" y="5577960"/>
            <a:ext cx="4126484" cy="787702"/>
          </a:xfrm>
          <a:prstGeom prst="rect">
            <a:avLst/>
          </a:prstGeom>
          <a:noFill/>
          <a:extLst>
            <a:ext uri="{909E8E84-426E-40dd-AFC4-6F175D3DCCD1}">
              <a14:hiddenFill xmlns:a14="http://schemas.microsoft.com/office/drawing/2010/main">
                <a:solidFill>
                  <a:srgbClr val="FFFFFF"/>
                </a:solidFill>
              </a14:hiddenFill>
            </a:ext>
          </a:extLst>
        </p:spPr>
      </p:pic>
      <p:pic>
        <p:nvPicPr>
          <p:cNvPr id="15362" name="Picture 2" descr="https://lh6.googleusercontent.com/InKK0OFheOWvCSYOBMiJlrGnoLBh8qTIMjvPgY4CwMxmH_CDuuEg_TeNT9mE7GAGR44L5i4Wy-LnrHUJTOWkbZGpZym13CsVK8BsXsL5yaKUCPloUY5tM-XHdzA4rosErHQATYhKO7I"/>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953000" y="5206638"/>
            <a:ext cx="3736975" cy="8285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2962272"/>
      </p:ext>
    </p:extLst>
  </p:cSld>
  <p:clrMapOvr>
    <a:masterClrMapping/>
  </p:clrMapOvr>
  <p:transition xmlns:p14="http://schemas.microsoft.com/office/powerpoint/2010/main">
    <p:fade thruBlk="1"/>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p:cNvSpPr>
          <p:nvPr/>
        </p:nvSpPr>
        <p:spPr bwMode="auto">
          <a:xfrm>
            <a:off x="0" y="4724400"/>
            <a:ext cx="8928100" cy="1143000"/>
          </a:xfrm>
          <a:prstGeom prst="rect">
            <a:avLst/>
          </a:prstGeom>
          <a:noFill/>
          <a:ln w="12700" cap="rnd">
            <a:noFill/>
            <a:round/>
            <a:headEnd type="none" w="med" len="med"/>
            <a:tailEnd type="none" w="med" len="med"/>
          </a:ln>
        </p:spPr>
        <p:txBody>
          <a:bodyPr lIns="38100" tIns="38100" rIns="38100" bIns="38100"/>
          <a:lstStyle/>
          <a:p>
            <a:pPr defTabSz="457200">
              <a:defRPr/>
            </a:pPr>
            <a:r>
              <a:rPr lang="en-US" sz="3600">
                <a:solidFill>
                  <a:srgbClr val="FFFFFF"/>
                </a:solidFill>
                <a:effectLst>
                  <a:outerShdw blurRad="38100" dist="38100" dir="2700000" algn="tl">
                    <a:srgbClr val="333333"/>
                  </a:outerShdw>
                </a:effectLst>
                <a:latin typeface="Franklin Gothic Medium" charset="0"/>
                <a:ea typeface="Franklin Gothic Medium" charset="0"/>
                <a:cs typeface="Franklin Gothic Medium" charset="0"/>
                <a:sym typeface="Franklin Gothic Medium" charset="0"/>
              </a:rPr>
              <a:t> </a:t>
            </a:r>
          </a:p>
        </p:txBody>
      </p:sp>
      <p:sp>
        <p:nvSpPr>
          <p:cNvPr id="95236" name="Rectangle 4"/>
          <p:cNvSpPr>
            <a:spLocks/>
          </p:cNvSpPr>
          <p:nvPr/>
        </p:nvSpPr>
        <p:spPr bwMode="auto">
          <a:xfrm>
            <a:off x="0" y="2971800"/>
            <a:ext cx="6184900" cy="1295400"/>
          </a:xfrm>
          <a:prstGeom prst="rect">
            <a:avLst/>
          </a:prstGeom>
          <a:noFill/>
          <a:ln w="12700" cap="rnd">
            <a:noFill/>
            <a:round/>
            <a:headEnd type="none" w="med" len="med"/>
            <a:tailEnd type="none" w="med" len="med"/>
          </a:ln>
        </p:spPr>
        <p:txBody>
          <a:bodyPr lIns="38100" tIns="38100" rIns="38100" bIns="38100"/>
          <a:lstStyle/>
          <a:p>
            <a:pPr defTabSz="457200">
              <a:defRPr/>
            </a:pPr>
            <a:r>
              <a:rPr lang="en-US" sz="3600">
                <a:solidFill>
                  <a:srgbClr val="FFFFFF"/>
                </a:solidFill>
                <a:effectLst>
                  <a:outerShdw blurRad="38100" dist="38100" dir="2700000" algn="tl">
                    <a:srgbClr val="333333"/>
                  </a:outerShdw>
                </a:effectLst>
                <a:latin typeface="Franklin Gothic Medium" charset="0"/>
                <a:ea typeface="Franklin Gothic Medium" charset="0"/>
                <a:cs typeface="Franklin Gothic Medium" charset="0"/>
                <a:sym typeface="Franklin Gothic Medium" charset="0"/>
              </a:rPr>
              <a:t> </a:t>
            </a:r>
          </a:p>
        </p:txBody>
      </p:sp>
      <p:sp>
        <p:nvSpPr>
          <p:cNvPr id="8" name="Rectangle 2"/>
          <p:cNvSpPr>
            <a:spLocks/>
          </p:cNvSpPr>
          <p:nvPr/>
        </p:nvSpPr>
        <p:spPr bwMode="auto">
          <a:xfrm>
            <a:off x="-12700" y="762000"/>
            <a:ext cx="9156700" cy="822449"/>
          </a:xfrm>
          <a:prstGeom prst="rect">
            <a:avLst/>
          </a:prstGeom>
          <a:noFill/>
          <a:ln w="12700" cap="rnd">
            <a:noFill/>
            <a:round/>
            <a:headEnd type="none" w="med" len="med"/>
            <a:tailEnd type="none" w="med" len="med"/>
          </a:ln>
        </p:spPr>
        <p:txBody>
          <a:bodyPr lIns="38100" tIns="38100" rIns="38100" bIns="38100"/>
          <a:lstStyle/>
          <a:p>
            <a:pPr algn="ctr" defTabSz="457200">
              <a:defRPr/>
            </a:pPr>
            <a:r>
              <a:rPr lang="en-US" sz="2800" b="1" dirty="0">
                <a:ln>
                  <a:solidFill>
                    <a:prstClr val="white"/>
                  </a:solidFill>
                </a:ln>
                <a:solidFill>
                  <a:srgbClr val="FF0000"/>
                </a:solidFill>
                <a:latin typeface="+mn-lt"/>
                <a:ea typeface="Franklin Gothic Medium Italic" charset="0"/>
                <a:cs typeface="Franklin Gothic Medium Italic" charset="0"/>
                <a:sym typeface="Franklin Gothic Medium Italic" charset="0"/>
              </a:rPr>
              <a:t>FACT CHECKING - Continued</a:t>
            </a:r>
          </a:p>
        </p:txBody>
      </p:sp>
      <p:sp>
        <p:nvSpPr>
          <p:cNvPr id="2" name="TextBox 1"/>
          <p:cNvSpPr txBox="1"/>
          <p:nvPr/>
        </p:nvSpPr>
        <p:spPr>
          <a:xfrm>
            <a:off x="838200" y="1676400"/>
            <a:ext cx="5638800" cy="3385542"/>
          </a:xfrm>
          <a:prstGeom prst="rect">
            <a:avLst/>
          </a:prstGeom>
          <a:noFill/>
        </p:spPr>
        <p:txBody>
          <a:bodyPr wrap="square" rtlCol="0">
            <a:spAutoFit/>
          </a:bodyPr>
          <a:lstStyle/>
          <a:p>
            <a:pPr marL="457200" indent="-457200">
              <a:buFont typeface="Wingdings" panose="05000000000000000000" pitchFamily="2" charset="2"/>
              <a:buChar char="ü"/>
            </a:pPr>
            <a:r>
              <a:rPr lang="en-US" sz="2800" u="sng" dirty="0">
                <a:hlinkClick r:id="rId3"/>
              </a:rPr>
              <a:t>OpenSecrets.org</a:t>
            </a:r>
            <a:r>
              <a:rPr lang="en-US" sz="2800" dirty="0"/>
              <a:t> </a:t>
            </a:r>
          </a:p>
          <a:p>
            <a:pPr marL="457200" indent="-457200">
              <a:buFont typeface="Wingdings" panose="05000000000000000000" pitchFamily="2" charset="2"/>
              <a:buChar char="ü"/>
            </a:pPr>
            <a:r>
              <a:rPr lang="en-US" sz="2800" u="sng" dirty="0">
                <a:hlinkClick r:id="rId4"/>
              </a:rPr>
              <a:t>Poynter.org</a:t>
            </a:r>
            <a:endParaRPr lang="en-US" sz="2800" dirty="0"/>
          </a:p>
          <a:p>
            <a:pPr marL="457200" indent="-457200">
              <a:buFont typeface="Wingdings" panose="05000000000000000000" pitchFamily="2" charset="2"/>
              <a:buChar char="ü"/>
            </a:pPr>
            <a:r>
              <a:rPr lang="en-US" sz="2800" u="sng" dirty="0">
                <a:hlinkClick r:id="rId5"/>
              </a:rPr>
              <a:t>Factitious</a:t>
            </a:r>
            <a:endParaRPr lang="en-US" sz="2800" dirty="0"/>
          </a:p>
          <a:p>
            <a:pPr marL="457200" indent="-457200">
              <a:buFont typeface="Wingdings" panose="05000000000000000000" pitchFamily="2" charset="2"/>
              <a:buChar char="ü"/>
            </a:pPr>
            <a:r>
              <a:rPr lang="en-US" sz="2800" u="sng" dirty="0">
                <a:hlinkClick r:id="rId6"/>
              </a:rPr>
              <a:t>OpenSources.co</a:t>
            </a:r>
            <a:endParaRPr lang="en-US" sz="2800" dirty="0"/>
          </a:p>
          <a:p>
            <a:pPr marL="457200" indent="-457200">
              <a:buFont typeface="Wingdings" panose="05000000000000000000" pitchFamily="2" charset="2"/>
              <a:buChar char="ü"/>
            </a:pPr>
            <a:r>
              <a:rPr lang="en-US" sz="2800" u="sng" dirty="0" err="1">
                <a:hlinkClick r:id="rId7"/>
              </a:rPr>
              <a:t>TinEye</a:t>
            </a:r>
            <a:endParaRPr lang="en-US" sz="2800" dirty="0"/>
          </a:p>
          <a:p>
            <a:pPr marL="457200" indent="-457200">
              <a:buFont typeface="Wingdings" panose="05000000000000000000" pitchFamily="2" charset="2"/>
              <a:buChar char="ü"/>
            </a:pPr>
            <a:r>
              <a:rPr lang="en-US" sz="2800" u="sng" dirty="0">
                <a:hlinkClick r:id="rId8"/>
              </a:rPr>
              <a:t>SBrowning.com - </a:t>
            </a:r>
            <a:r>
              <a:rPr lang="en-US" sz="2800" u="sng" dirty="0" err="1">
                <a:hlinkClick r:id="rId8"/>
              </a:rPr>
              <a:t>WhoWhatWhen</a:t>
            </a:r>
            <a:endParaRPr lang="en-US" sz="2800" dirty="0"/>
          </a:p>
          <a:p>
            <a:endParaRPr lang="en-US" dirty="0"/>
          </a:p>
        </p:txBody>
      </p:sp>
      <p:pic>
        <p:nvPicPr>
          <p:cNvPr id="14339" name="Picture 3" descr="https://lh4.googleusercontent.com/vUKF-rnBVEOhDguxi0dZDqAyPZLvBO80sjlLX-iDCVZQNqa0w-WZV5R4fR7IV1Y9I74UyX75eZADFInD-MVKsh7CFiIs4-e7fyPtzpjqesS8qV5YsGNu5bmwR0QNXbZPAS_0k-T6oV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24399" y="2735988"/>
            <a:ext cx="3886200" cy="1266365"/>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https://lh4.googleusercontent.com/hhqVaGtqlrzAwq0SQiysJc8WOmWsvZ0CWs7wMLjbDbPPrBVBpNDHrMhdH25Z8vLfrgz8u4PfGG8W0wdnhMgFOSl6A-FERhBI77ehv3-Mf6BPrdmOmDgPL4T-IYaBzQAliX1mNnhjuzw"/>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238749" y="4309490"/>
            <a:ext cx="2857500" cy="504825"/>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https://lh5.googleusercontent.com/nR6GNNIv-_mr-7kg1VIyBnQc2catsubx81j9RHk9e6Ltarbb6bNIwFSrA_hp-4qew84zS7o5P1SUw66yU0r6vqKDoarGMbJyOdhgKFRoGlF6rBC3LsNDqWoRIlwMQnqBs1yrix66H8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60374" y="5006859"/>
            <a:ext cx="4264025" cy="737868"/>
          </a:xfrm>
          <a:prstGeom prst="rect">
            <a:avLst/>
          </a:prstGeom>
          <a:noFill/>
          <a:extLst>
            <a:ext uri="{909E8E84-426E-40dd-AFC4-6F175D3DCCD1}">
              <a14:hiddenFill xmlns:a14="http://schemas.microsoft.com/office/drawing/2010/main">
                <a:solidFill>
                  <a:srgbClr val="FFFFFF"/>
                </a:solidFill>
              </a14:hiddenFill>
            </a:ext>
          </a:extLst>
        </p:spPr>
      </p:pic>
      <p:pic>
        <p:nvPicPr>
          <p:cNvPr id="14342" name="Picture 6" descr="https://lh4.googleusercontent.com/ohSrsuHVzTjBW9ZVWfL7uFf0PUuUlepVqrpJ0MfTvNGybYQylPV5A0kBi6efLhgFbE_cFEE5sIPZVj0IZRw4ig2xoRUWS2LesYRasyn0ot4IRv1oP0zpWzIJQsa1ZKG3iWeO_b2XJws"/>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648200" y="5123061"/>
            <a:ext cx="3352800" cy="1488678"/>
          </a:xfrm>
          <a:prstGeom prst="rect">
            <a:avLst/>
          </a:prstGeom>
          <a:noFill/>
          <a:extLst>
            <a:ext uri="{909E8E84-426E-40dd-AFC4-6F175D3DCCD1}">
              <a14:hiddenFill xmlns:a14="http://schemas.microsoft.com/office/drawing/2010/main">
                <a:solidFill>
                  <a:srgbClr val="FFFFFF"/>
                </a:solidFill>
              </a14:hiddenFill>
            </a:ext>
          </a:extLst>
        </p:spPr>
      </p:pic>
      <p:pic>
        <p:nvPicPr>
          <p:cNvPr id="14344" name="Picture 8" descr="https://lh6.googleusercontent.com/Ap6oem40yZB3bkx9Db0Mo3WMkh7DqQF3nc7qrRyh5JpNMWg8bFmxLYFewhFtv-EXcxifmQH7VNtarYIThIrN9UfE_q8Jq7dLdveF1Efd5QTV46XmirWtcffP05228fNb5k9kqgolPWo"/>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128260" y="1520267"/>
            <a:ext cx="2857500" cy="9906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2369859"/>
      </p:ext>
    </p:extLst>
  </p:cSld>
  <p:clrMapOvr>
    <a:masterClrMapping/>
  </p:clrMapOvr>
  <p:transition xmlns:p14="http://schemas.microsoft.com/office/powerpoint/2010/main">
    <p:fade thruBlk="1"/>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Rectangle 70">
            <a:extLst>
              <a:ext uri="{FF2B5EF4-FFF2-40B4-BE49-F238E27FC236}">
                <a16:creationId xmlns="" xmlns:a16="http://schemas.microsoft.com/office/drawing/2014/main" id="{84867EAF-AE1D-4322-9DE8-383AE3F7BCD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572" y="-4691"/>
            <a:ext cx="4085190"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3" name="Picture 72">
            <a:extLst>
              <a:ext uri="{FF2B5EF4-FFF2-40B4-BE49-F238E27FC236}">
                <a16:creationId xmlns="" xmlns:a16="http://schemas.microsoft.com/office/drawing/2014/main" id="{40676238-7F95-4EEB-836A-7D23927873AD}"/>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544542" y="1645921"/>
            <a:ext cx="2743540" cy="3262296"/>
          </a:xfrm>
        </p:spPr>
        <p:txBody>
          <a:bodyPr vert="horz" lIns="91440" tIns="45720" rIns="91440" bIns="45720" rtlCol="0" anchor="t">
            <a:normAutofit/>
          </a:bodyPr>
          <a:lstStyle/>
          <a:p>
            <a:pPr algn="l" defTabSz="914400">
              <a:lnSpc>
                <a:spcPct val="90000"/>
              </a:lnSpc>
            </a:pPr>
            <a:r>
              <a:rPr lang="en-US" sz="3600" b="1" kern="1200" dirty="0">
                <a:solidFill>
                  <a:srgbClr val="FFFFFF"/>
                </a:solidFill>
                <a:latin typeface="Bookman Old Style" panose="02050604050505020204" pitchFamily="18" charset="0"/>
              </a:rPr>
              <a:t>We all need to be news detectives…</a:t>
            </a:r>
          </a:p>
        </p:txBody>
      </p:sp>
      <p:pic>
        <p:nvPicPr>
          <p:cNvPr id="4098" name="Picture 2" descr="https://lh6.googleusercontent.com/X9zMBaNf8vnF1aJkiXA54Tyqf_BFUyM600ZGibfuX7StWD0q0-J7JzDxoq4130i9YiW_WpBToff5zFTZ2AHynUq4Fpu19RSulysw7FJOmI9H5W98NA8Z0QfztnY-EApVT_zESOEQ-i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4505" y="756331"/>
            <a:ext cx="3762989" cy="5337573"/>
          </a:xfrm>
          <a:prstGeom prst="rect">
            <a:avLst/>
          </a:prstGeom>
          <a:noFill/>
          <a:ln w="9525">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53580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3.amazonaws.com/libapps/accounts/608/images/how-to-spot-fake-new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417576"/>
            <a:ext cx="4724400" cy="629920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https://lh6.googleusercontent.com/X9zMBaNf8vnF1aJkiXA54Tyqf_BFUyM600ZGibfuX7StWD0q0-J7JzDxoq4130i9YiW_WpBToff5zFTZ2AHynUq4Fpu19RSulysw7FJOmI9H5W98NA8Z0QfztnY-EApVT_zESOEQ-i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5105400" y="1447800"/>
            <a:ext cx="2971800" cy="48137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92460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3B854194-185D-494D-905C-7C7CB2E30F6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456158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 xmlns:a16="http://schemas.microsoft.com/office/drawing/2014/main" id="{B4F5FA0D-0104-4987-8241-EFF7C85B88D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9143999"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 xmlns:a16="http://schemas.microsoft.com/office/drawing/2014/main" id="{2897127E-6CEF-446C-BE87-93B7C46E49D1}"/>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293914" y="2053641"/>
            <a:ext cx="2997925" cy="2760098"/>
          </a:xfrm>
        </p:spPr>
        <p:txBody>
          <a:bodyPr vert="horz" lIns="91440" tIns="45720" rIns="91440" bIns="45720" rtlCol="0" anchor="ctr">
            <a:normAutofit/>
          </a:bodyPr>
          <a:lstStyle/>
          <a:p>
            <a:pPr algn="l" defTabSz="914400">
              <a:lnSpc>
                <a:spcPct val="90000"/>
              </a:lnSpc>
            </a:pPr>
            <a:r>
              <a:rPr lang="en-US" sz="3600" b="1" kern="1200" dirty="0">
                <a:solidFill>
                  <a:srgbClr val="FFFFFF"/>
                </a:solidFill>
                <a:effectLst/>
                <a:latin typeface="Bookman Old Style" panose="02050604050505020204" pitchFamily="18" charset="0"/>
              </a:rPr>
              <a:t>Key Questions to Ask:</a:t>
            </a:r>
            <a:endParaRPr lang="en-US" sz="3600" b="1" kern="1200" dirty="0">
              <a:solidFill>
                <a:srgbClr val="FFFFFF"/>
              </a:solidFill>
              <a:latin typeface="Bookman Old Style" panose="02050604050505020204" pitchFamily="18" charset="0"/>
            </a:endParaRPr>
          </a:p>
        </p:txBody>
      </p:sp>
      <p:sp>
        <p:nvSpPr>
          <p:cNvPr id="3" name="TextBox 2"/>
          <p:cNvSpPr txBox="1"/>
          <p:nvPr/>
        </p:nvSpPr>
        <p:spPr>
          <a:xfrm>
            <a:off x="4567930" y="801866"/>
            <a:ext cx="4322070" cy="5697546"/>
          </a:xfrm>
          <a:prstGeom prst="rect">
            <a:avLst/>
          </a:prstGeom>
        </p:spPr>
        <p:txBody>
          <a:bodyPr vert="horz" lIns="91440" tIns="45720" rIns="91440" bIns="45720" rtlCol="0" anchor="ctr">
            <a:normAutofit/>
          </a:bodyPr>
          <a:lstStyle/>
          <a:p>
            <a:pPr marL="342900" indent="-228600" defTabSz="914400">
              <a:lnSpc>
                <a:spcPct val="90000"/>
              </a:lnSpc>
              <a:spcBef>
                <a:spcPts val="1800"/>
              </a:spcBef>
              <a:buFont typeface="Arial" panose="020B0604020202020204" pitchFamily="34" charset="0"/>
              <a:buChar char="•"/>
            </a:pPr>
            <a:r>
              <a:rPr lang="en-US" sz="1900" dirty="0">
                <a:solidFill>
                  <a:srgbClr val="000000"/>
                </a:solidFill>
              </a:rPr>
              <a:t>Who made the message? </a:t>
            </a:r>
          </a:p>
          <a:p>
            <a:pPr marL="342900" indent="-228600" defTabSz="914400">
              <a:lnSpc>
                <a:spcPct val="90000"/>
              </a:lnSpc>
              <a:spcBef>
                <a:spcPts val="1800"/>
              </a:spcBef>
              <a:buFont typeface="Arial" panose="020B0604020202020204" pitchFamily="34" charset="0"/>
              <a:buChar char="•"/>
            </a:pPr>
            <a:r>
              <a:rPr lang="en-US" sz="1900" dirty="0">
                <a:solidFill>
                  <a:srgbClr val="000000"/>
                </a:solidFill>
              </a:rPr>
              <a:t>Who is the target audience (how do you know)?</a:t>
            </a:r>
          </a:p>
          <a:p>
            <a:pPr marL="342900" indent="-228600" defTabSz="914400">
              <a:lnSpc>
                <a:spcPct val="90000"/>
              </a:lnSpc>
              <a:spcBef>
                <a:spcPts val="1800"/>
              </a:spcBef>
              <a:buFont typeface="Arial" panose="020B0604020202020204" pitchFamily="34" charset="0"/>
              <a:buChar char="•"/>
            </a:pPr>
            <a:r>
              <a:rPr lang="en-US" sz="1900" dirty="0">
                <a:solidFill>
                  <a:srgbClr val="000000"/>
                </a:solidFill>
              </a:rPr>
              <a:t>Who paid for this? Or who gets paid if you read or respond to this message?</a:t>
            </a:r>
          </a:p>
          <a:p>
            <a:pPr marL="342900" indent="-228600" defTabSz="914400">
              <a:lnSpc>
                <a:spcPct val="90000"/>
              </a:lnSpc>
              <a:spcBef>
                <a:spcPts val="1800"/>
              </a:spcBef>
              <a:buFont typeface="Arial" panose="020B0604020202020204" pitchFamily="34" charset="0"/>
              <a:buChar char="•"/>
            </a:pPr>
            <a:r>
              <a:rPr lang="en-US" sz="1900" dirty="0">
                <a:solidFill>
                  <a:srgbClr val="000000"/>
                </a:solidFill>
              </a:rPr>
              <a:t>Who might benefit or be harmed by this?</a:t>
            </a:r>
          </a:p>
          <a:p>
            <a:pPr marL="342900" indent="-228600" defTabSz="914400">
              <a:lnSpc>
                <a:spcPct val="90000"/>
              </a:lnSpc>
              <a:spcBef>
                <a:spcPts val="1800"/>
              </a:spcBef>
              <a:buFont typeface="Arial" panose="020B0604020202020204" pitchFamily="34" charset="0"/>
              <a:buChar char="•"/>
            </a:pPr>
            <a:r>
              <a:rPr lang="en-US" sz="1900" dirty="0">
                <a:solidFill>
                  <a:srgbClr val="000000"/>
                </a:solidFill>
              </a:rPr>
              <a:t>What important info is left out or missing?</a:t>
            </a:r>
          </a:p>
          <a:p>
            <a:pPr marL="342900" indent="-228600" defTabSz="914400">
              <a:lnSpc>
                <a:spcPct val="90000"/>
              </a:lnSpc>
              <a:spcBef>
                <a:spcPts val="1800"/>
              </a:spcBef>
              <a:buFont typeface="Arial" panose="020B0604020202020204" pitchFamily="34" charset="0"/>
              <a:buChar char="•"/>
            </a:pPr>
            <a:r>
              <a:rPr lang="en-US" sz="1900" dirty="0">
                <a:solidFill>
                  <a:srgbClr val="000000"/>
                </a:solidFill>
              </a:rPr>
              <a:t>Is this credible (and what makes you think so)?</a:t>
            </a:r>
          </a:p>
          <a:p>
            <a:pPr marL="342900" indent="-228600" defTabSz="914400">
              <a:lnSpc>
                <a:spcPct val="90000"/>
              </a:lnSpc>
              <a:spcBef>
                <a:spcPts val="1800"/>
              </a:spcBef>
              <a:buFont typeface="Arial" panose="020B0604020202020204" pitchFamily="34" charset="0"/>
              <a:buChar char="•"/>
            </a:pPr>
            <a:r>
              <a:rPr lang="en-US" sz="1900" dirty="0">
                <a:solidFill>
                  <a:srgbClr val="000000"/>
                </a:solidFill>
              </a:rPr>
              <a:t>Is the main point proven by verifiable evidence? </a:t>
            </a:r>
            <a:endParaRPr lang="en-US" sz="1900" dirty="0" smtClean="0">
              <a:solidFill>
                <a:srgbClr val="000000"/>
              </a:solidFill>
            </a:endParaRPr>
          </a:p>
        </p:txBody>
      </p:sp>
    </p:spTree>
    <p:extLst>
      <p:ext uri="{BB962C8B-B14F-4D97-AF65-F5344CB8AC3E}">
        <p14:creationId xmlns:p14="http://schemas.microsoft.com/office/powerpoint/2010/main" val="30811922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40" name="Rectangle 7">
            <a:extLst>
              <a:ext uri="{FF2B5EF4-FFF2-40B4-BE49-F238E27FC236}">
                <a16:creationId xmlns="" xmlns:a16="http://schemas.microsoft.com/office/drawing/2014/main" id="{3B854194-185D-494D-905C-7C7CB2E30F6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456158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9">
            <a:extLst>
              <a:ext uri="{FF2B5EF4-FFF2-40B4-BE49-F238E27FC236}">
                <a16:creationId xmlns="" xmlns:a16="http://schemas.microsoft.com/office/drawing/2014/main" id="{B4F5FA0D-0104-4987-8241-EFF7C85B88D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9143999"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 xmlns:a16="http://schemas.microsoft.com/office/drawing/2014/main" id="{2897127E-6CEF-446C-BE87-93B7C46E49D1}"/>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480059" y="2053641"/>
            <a:ext cx="2751871" cy="2760098"/>
          </a:xfrm>
        </p:spPr>
        <p:txBody>
          <a:bodyPr>
            <a:normAutofit/>
          </a:bodyPr>
          <a:lstStyle/>
          <a:p>
            <a:r>
              <a:rPr lang="en-US" b="1" dirty="0">
                <a:solidFill>
                  <a:srgbClr val="FFFFFF"/>
                </a:solidFill>
                <a:latin typeface="Bookman Old Style" panose="02050604050505020204" pitchFamily="18" charset="0"/>
              </a:rPr>
              <a:t>Identify the source!</a:t>
            </a:r>
          </a:p>
        </p:txBody>
      </p:sp>
      <p:sp>
        <p:nvSpPr>
          <p:cNvPr id="3" name="Content Placeholder 2"/>
          <p:cNvSpPr>
            <a:spLocks noGrp="1"/>
          </p:cNvSpPr>
          <p:nvPr>
            <p:ph idx="1"/>
          </p:nvPr>
        </p:nvSpPr>
        <p:spPr>
          <a:xfrm>
            <a:off x="4567930" y="801866"/>
            <a:ext cx="3979563" cy="5230634"/>
          </a:xfrm>
        </p:spPr>
        <p:txBody>
          <a:bodyPr anchor="ctr">
            <a:normAutofit/>
          </a:bodyPr>
          <a:lstStyle/>
          <a:p>
            <a:r>
              <a:rPr lang="en-US" sz="2400" dirty="0">
                <a:solidFill>
                  <a:srgbClr val="000000"/>
                </a:solidFill>
                <a:latin typeface="Book Antiqua" panose="02040602050305030304" pitchFamily="18" charset="0"/>
              </a:rPr>
              <a:t>Look for a byline – who wrote it?</a:t>
            </a:r>
          </a:p>
          <a:p>
            <a:pPr lvl="1"/>
            <a:r>
              <a:rPr lang="en-US" sz="2400" dirty="0">
                <a:solidFill>
                  <a:srgbClr val="000000"/>
                </a:solidFill>
                <a:latin typeface="Book Antiqua" panose="02040602050305030304" pitchFamily="18" charset="0"/>
              </a:rPr>
              <a:t>Is this a real person? More importantly, are they credible?</a:t>
            </a:r>
          </a:p>
        </p:txBody>
      </p:sp>
    </p:spTree>
    <p:extLst>
      <p:ext uri="{BB962C8B-B14F-4D97-AF65-F5344CB8AC3E}">
        <p14:creationId xmlns:p14="http://schemas.microsoft.com/office/powerpoint/2010/main" val="17719257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920969" y="1"/>
            <a:ext cx="6310561" cy="6858000"/>
          </a:xfrm>
          <a:prstGeom prst="rect">
            <a:avLst/>
          </a:prstGeom>
        </p:spPr>
      </p:pic>
    </p:spTree>
    <p:extLst>
      <p:ext uri="{BB962C8B-B14F-4D97-AF65-F5344CB8AC3E}">
        <p14:creationId xmlns:p14="http://schemas.microsoft.com/office/powerpoint/2010/main" val="3653544241"/>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5727700" y="1320800"/>
            <a:ext cx="3263900" cy="1219200"/>
          </a:xfrm>
          <a:prstGeom prst="rect">
            <a:avLst/>
          </a:prstGeom>
          <a:effectLst>
            <a:glow rad="139700">
              <a:schemeClr val="accent1">
                <a:satMod val="175000"/>
                <a:alpha val="40000"/>
              </a:schemeClr>
            </a:glow>
          </a:effectLst>
        </p:spPr>
        <p:txBody>
          <a:bodyPr>
            <a:normAutofit fontScale="92500" lnSpcReduction="10000"/>
          </a:bodyPr>
          <a:lstStyle/>
          <a:p>
            <a:pPr lvl="0" algn="ctr">
              <a:spcBef>
                <a:spcPct val="0"/>
              </a:spcBef>
            </a:pPr>
            <a:r>
              <a:rPr lang="en-US" sz="4000" b="1" spc="-150" dirty="0">
                <a:solidFill>
                  <a:srgbClr val="003366"/>
                </a:solidFill>
                <a:latin typeface="Franklin Gothic No.2" pitchFamily="34" charset="0"/>
                <a:ea typeface="+mj-ea"/>
                <a:cs typeface="+mj-cs"/>
              </a:rPr>
              <a:t>Double check </a:t>
            </a:r>
          </a:p>
          <a:p>
            <a:pPr lvl="0" algn="ctr">
              <a:spcBef>
                <a:spcPct val="0"/>
              </a:spcBef>
            </a:pPr>
            <a:r>
              <a:rPr lang="en-US" sz="4000" b="1" spc="-150" dirty="0">
                <a:solidFill>
                  <a:srgbClr val="003366"/>
                </a:solidFill>
                <a:latin typeface="Franklin Gothic No.2" pitchFamily="34" charset="0"/>
                <a:ea typeface="+mj-ea"/>
                <a:cs typeface="+mj-cs"/>
              </a:rPr>
              <a:t>the URL</a:t>
            </a:r>
          </a:p>
        </p:txBody>
      </p:sp>
      <p:pic>
        <p:nvPicPr>
          <p:cNvPr id="5" name="Picture 4"/>
          <p:cNvPicPr>
            <a:picLocks noChangeAspect="1"/>
          </p:cNvPicPr>
          <p:nvPr/>
        </p:nvPicPr>
        <p:blipFill>
          <a:blip r:embed="rId3"/>
          <a:stretch>
            <a:fillRect/>
          </a:stretch>
        </p:blipFill>
        <p:spPr>
          <a:xfrm>
            <a:off x="304800" y="839288"/>
            <a:ext cx="5257800" cy="5713912"/>
          </a:xfrm>
          <a:prstGeom prst="rect">
            <a:avLst/>
          </a:prstGeom>
        </p:spPr>
      </p:pic>
      <p:sp>
        <p:nvSpPr>
          <p:cNvPr id="6" name="Left Arrow 5"/>
          <p:cNvSpPr/>
          <p:nvPr/>
        </p:nvSpPr>
        <p:spPr>
          <a:xfrm rot="1440000">
            <a:off x="3079079" y="825085"/>
            <a:ext cx="1625072" cy="1128405"/>
          </a:xfrm>
          <a:prstGeom prst="leftArrow">
            <a:avLst>
              <a:gd name="adj1" fmla="val 50000"/>
              <a:gd name="adj2" fmla="val 50000"/>
            </a:avLst>
          </a:prstGeom>
          <a:solidFill>
            <a:srgbClr val="FF0000"/>
          </a:solidFill>
          <a:effectLst>
            <a:outerShdw blurRad="40000" dist="23000" dir="5400000" rotWithShape="0">
              <a:schemeClr val="bg1">
                <a:alpha val="35000"/>
              </a:scheme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5266017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 xmlns:a16="http://schemas.microsoft.com/office/drawing/2014/main" id="{4351DFE5-F63D-4BE0-BDA9-E3EB88F01AA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266700" y="0"/>
            <a:ext cx="8610371"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close up of a logo&#10;&#10;Description generated with high confidence">
            <a:extLst>
              <a:ext uri="{FF2B5EF4-FFF2-40B4-BE49-F238E27FC236}">
                <a16:creationId xmlns="" xmlns:a16="http://schemas.microsoft.com/office/drawing/2014/main" id="{02DD2BC0-6F29-4B4F-8D61-2DCF6D2E8E73}"/>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884419" y="826680"/>
            <a:ext cx="7375161" cy="1325563"/>
          </a:xfrm>
        </p:spPr>
        <p:txBody>
          <a:bodyPr>
            <a:normAutofit/>
          </a:bodyPr>
          <a:lstStyle/>
          <a:p>
            <a:r>
              <a:rPr lang="en-US" sz="3500" b="1" dirty="0">
                <a:solidFill>
                  <a:srgbClr val="FFFFFF"/>
                </a:solidFill>
                <a:latin typeface="Bookman Old Style" panose="02050604050505020204" pitchFamily="18" charset="0"/>
              </a:rPr>
              <a:t>Identify the source!</a:t>
            </a:r>
          </a:p>
        </p:txBody>
      </p:sp>
      <p:graphicFrame>
        <p:nvGraphicFramePr>
          <p:cNvPr id="5" name="Content Placeholder 2">
            <a:extLst>
              <a:ext uri="{FF2B5EF4-FFF2-40B4-BE49-F238E27FC236}">
                <a16:creationId xmlns="" xmlns:a16="http://schemas.microsoft.com/office/drawing/2014/main" id="{687F7134-5BE4-4DE4-BB9B-1B387DC7DC37}"/>
              </a:ext>
            </a:extLst>
          </p:cNvPr>
          <p:cNvGraphicFramePr>
            <a:graphicFrameLocks noGrp="1"/>
          </p:cNvGraphicFramePr>
          <p:nvPr>
            <p:ph idx="1"/>
            <p:extLst>
              <p:ext uri="{D42A27DB-BD31-4B8C-83A1-F6EECF244321}">
                <p14:modId xmlns:p14="http://schemas.microsoft.com/office/powerpoint/2010/main" val="1859765520"/>
              </p:ext>
            </p:extLst>
          </p:nvPr>
        </p:nvGraphicFramePr>
        <p:xfrm>
          <a:off x="0" y="2328497"/>
          <a:ext cx="9144000" cy="415665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0646301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9">
            <a:hlinkClick r:id="rId3"/>
          </p:cNvPr>
          <p:cNvPicPr>
            <a:picLocks noChangeAspect="1"/>
          </p:cNvPicPr>
          <p:nvPr/>
        </p:nvPicPr>
        <p:blipFill rotWithShape="1">
          <a:blip r:embed="rId4"/>
          <a:srcRect t="11781" b="11599"/>
          <a:stretch/>
        </p:blipFill>
        <p:spPr bwMode="auto">
          <a:xfrm>
            <a:off x="467654" y="0"/>
            <a:ext cx="7974111" cy="5971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pic>
      <p:sp>
        <p:nvSpPr>
          <p:cNvPr id="3" name="TextBox 2"/>
          <p:cNvSpPr txBox="1"/>
          <p:nvPr/>
        </p:nvSpPr>
        <p:spPr>
          <a:xfrm>
            <a:off x="715962" y="5981551"/>
            <a:ext cx="7415086" cy="707886"/>
          </a:xfrm>
          <a:prstGeom prst="rect">
            <a:avLst/>
          </a:prstGeom>
          <a:noFill/>
        </p:spPr>
        <p:txBody>
          <a:bodyPr wrap="none" rtlCol="0">
            <a:spAutoFit/>
          </a:bodyPr>
          <a:lstStyle/>
          <a:p>
            <a:r>
              <a:rPr lang="en-US" sz="2000" dirty="0" smtClean="0"/>
              <a:t>Does this image present strong evidence for toxic conditions near the </a:t>
            </a:r>
          </a:p>
          <a:p>
            <a:r>
              <a:rPr lang="en-US" sz="2000" dirty="0" smtClean="0"/>
              <a:t>Fukushima nuclear plant in Japan?</a:t>
            </a:r>
            <a:endParaRPr lang="en-US" sz="2000" dirty="0"/>
          </a:p>
        </p:txBody>
      </p:sp>
    </p:spTree>
    <p:extLst>
      <p:ext uri="{BB962C8B-B14F-4D97-AF65-F5344CB8AC3E}">
        <p14:creationId xmlns:p14="http://schemas.microsoft.com/office/powerpoint/2010/main" val="1644455336"/>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Reverse Image Search</a:t>
            </a:r>
            <a:endParaRPr lang="en-US" dirty="0"/>
          </a:p>
        </p:txBody>
      </p:sp>
      <p:pic>
        <p:nvPicPr>
          <p:cNvPr id="7" name="Content Placeholder 6"/>
          <p:cNvPicPr>
            <a:picLocks noGrp="1" noChangeAspect="1"/>
          </p:cNvPicPr>
          <p:nvPr>
            <p:ph idx="1"/>
          </p:nvPr>
        </p:nvPicPr>
        <p:blipFill>
          <a:blip r:embed="rId2"/>
          <a:srcRect t="-57781" b="-57781"/>
          <a:stretch>
            <a:fillRect/>
          </a:stretch>
        </p:blipFill>
        <p:spPr>
          <a:xfrm>
            <a:off x="457200" y="389964"/>
            <a:ext cx="8229600" cy="4525963"/>
          </a:xfrm>
        </p:spPr>
      </p:pic>
    </p:spTree>
    <p:extLst>
      <p:ext uri="{BB962C8B-B14F-4D97-AF65-F5344CB8AC3E}">
        <p14:creationId xmlns:p14="http://schemas.microsoft.com/office/powerpoint/2010/main" val="30508674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About </a:t>
            </a:r>
            <a:r>
              <a:rPr lang="en-US" dirty="0" err="1" smtClean="0"/>
              <a:t>Deepfakes</a:t>
            </a:r>
            <a:r>
              <a:rPr lang="en-US" dirty="0" smtClean="0"/>
              <a:t>?</a:t>
            </a:r>
            <a:endParaRPr lang="en-US" dirty="0"/>
          </a:p>
        </p:txBody>
      </p:sp>
      <p:pic>
        <p:nvPicPr>
          <p:cNvPr id="4" name="Content Placeholder 3"/>
          <p:cNvPicPr>
            <a:picLocks noGrp="1" noChangeAspect="1"/>
          </p:cNvPicPr>
          <p:nvPr>
            <p:ph idx="1"/>
          </p:nvPr>
        </p:nvPicPr>
        <p:blipFill>
          <a:blip r:embed="rId2"/>
          <a:srcRect t="2203" b="2203"/>
          <a:stretch>
            <a:fillRect/>
          </a:stretch>
        </p:blipFill>
        <p:spPr/>
      </p:pic>
    </p:spTree>
    <p:extLst>
      <p:ext uri="{BB962C8B-B14F-4D97-AF65-F5344CB8AC3E}">
        <p14:creationId xmlns:p14="http://schemas.microsoft.com/office/powerpoint/2010/main" val="39592658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13"/>
          <p:cNvSpPr txBox="1">
            <a:spLocks noGrp="1"/>
          </p:cNvSpPr>
          <p:nvPr>
            <p:ph type="title"/>
          </p:nvPr>
        </p:nvSpPr>
        <p:spPr>
          <a:xfrm>
            <a:off x="892969" y="178594"/>
            <a:ext cx="7358063" cy="1714500"/>
          </a:xfrm>
          <a:prstGeom prst="rect">
            <a:avLst/>
          </a:prstGeom>
          <a:noFill/>
          <a:ln>
            <a:noFill/>
          </a:ln>
        </p:spPr>
        <p:txBody>
          <a:bodyPr spcFirstLastPara="1" wrap="square" lIns="35717" tIns="35717" rIns="35717" bIns="35717" anchor="ctr" anchorCtr="0">
            <a:normAutofit/>
          </a:bodyPr>
          <a:lstStyle/>
          <a:p>
            <a:pPr>
              <a:buSzPts val="4608"/>
            </a:pPr>
            <a:r>
              <a:rPr lang="en-US" sz="3200"/>
              <a:t>Multimedia Text Producer Strategies:</a:t>
            </a:r>
            <a:br>
              <a:rPr lang="en-US" sz="3200"/>
            </a:br>
            <a:r>
              <a:rPr lang="en-US" sz="3200"/>
              <a:t>Slow Literacies by Deconstructing and Reconstructing Films</a:t>
            </a:r>
            <a:endParaRPr/>
          </a:p>
        </p:txBody>
      </p:sp>
      <p:grpSp>
        <p:nvGrpSpPr>
          <p:cNvPr id="129" name="Google Shape;129;p13"/>
          <p:cNvGrpSpPr/>
          <p:nvPr/>
        </p:nvGrpSpPr>
        <p:grpSpPr>
          <a:xfrm>
            <a:off x="601633" y="1537192"/>
            <a:ext cx="3276742" cy="3030008"/>
            <a:chOff x="58" y="0"/>
            <a:chExt cx="4660254" cy="4309344"/>
          </a:xfrm>
        </p:grpSpPr>
        <p:pic>
          <p:nvPicPr>
            <p:cNvPr id="130" name="Google Shape;130;p13" descr="2008 Camp Pics.163.png"/>
            <p:cNvPicPr preferRelativeResize="0"/>
            <p:nvPr/>
          </p:nvPicPr>
          <p:blipFill rotWithShape="1">
            <a:blip r:embed="rId3">
              <a:alphaModFix/>
            </a:blip>
            <a:srcRect l="8482" t="8115" r="8358" b="8228"/>
            <a:stretch/>
          </p:blipFill>
          <p:spPr>
            <a:xfrm rot="2081708">
              <a:off x="455893" y="788032"/>
              <a:ext cx="3622676" cy="2733279"/>
            </a:xfrm>
            <a:custGeom>
              <a:avLst/>
              <a:gdLst/>
              <a:ahLst/>
              <a:cxnLst/>
              <a:rect l="l" t="t" r="r" b="b"/>
              <a:pathLst>
                <a:path w="21600" h="21600" extrusionOk="0">
                  <a:moveTo>
                    <a:pt x="19104" y="0"/>
                  </a:moveTo>
                  <a:lnTo>
                    <a:pt x="0" y="5068"/>
                  </a:lnTo>
                  <a:lnTo>
                    <a:pt x="2496" y="21600"/>
                  </a:lnTo>
                  <a:lnTo>
                    <a:pt x="21600" y="16532"/>
                  </a:lnTo>
                  <a:lnTo>
                    <a:pt x="19104" y="0"/>
                  </a:lnTo>
                  <a:close/>
                </a:path>
              </a:pathLst>
            </a:custGeom>
            <a:noFill/>
            <a:ln>
              <a:noFill/>
            </a:ln>
          </p:spPr>
        </p:pic>
        <p:pic>
          <p:nvPicPr>
            <p:cNvPr id="131" name="Google Shape;131;p13" descr="2008 Camp Pics.163.png"/>
            <p:cNvPicPr preferRelativeResize="0"/>
            <p:nvPr/>
          </p:nvPicPr>
          <p:blipFill rotWithShape="1">
            <a:blip r:embed="rId4">
              <a:alphaModFix/>
            </a:blip>
            <a:srcRect/>
            <a:stretch/>
          </p:blipFill>
          <p:spPr>
            <a:xfrm rot="-3997392">
              <a:off x="1112649" y="297057"/>
              <a:ext cx="2565402" cy="3826097"/>
            </a:xfrm>
            <a:prstGeom prst="rect">
              <a:avLst/>
            </a:prstGeom>
            <a:noFill/>
            <a:ln>
              <a:noFill/>
            </a:ln>
          </p:spPr>
        </p:pic>
      </p:grpSp>
      <p:grpSp>
        <p:nvGrpSpPr>
          <p:cNvPr id="132" name="Google Shape;132;p13"/>
          <p:cNvGrpSpPr/>
          <p:nvPr/>
        </p:nvGrpSpPr>
        <p:grpSpPr>
          <a:xfrm>
            <a:off x="5187069" y="1998167"/>
            <a:ext cx="3148784" cy="4527623"/>
            <a:chOff x="-1" y="0"/>
            <a:chExt cx="4478269" cy="6439284"/>
          </a:xfrm>
        </p:grpSpPr>
        <p:pic>
          <p:nvPicPr>
            <p:cNvPr id="133" name="Google Shape;133;p13" descr="2008 Camp Pics.133.png"/>
            <p:cNvPicPr preferRelativeResize="0"/>
            <p:nvPr/>
          </p:nvPicPr>
          <p:blipFill rotWithShape="1">
            <a:blip r:embed="rId5">
              <a:alphaModFix/>
            </a:blip>
            <a:srcRect l="11974" r="38978"/>
            <a:stretch/>
          </p:blipFill>
          <p:spPr>
            <a:xfrm rot="201985">
              <a:off x="402935" y="257708"/>
              <a:ext cx="3689036" cy="5641011"/>
            </a:xfrm>
            <a:prstGeom prst="rect">
              <a:avLst/>
            </a:prstGeom>
            <a:noFill/>
            <a:ln>
              <a:noFill/>
            </a:ln>
          </p:spPr>
        </p:pic>
        <p:pic>
          <p:nvPicPr>
            <p:cNvPr id="134" name="Google Shape;134;p13" descr="2008 Camp Pics.133.png"/>
            <p:cNvPicPr preferRelativeResize="0"/>
            <p:nvPr/>
          </p:nvPicPr>
          <p:blipFill rotWithShape="1">
            <a:blip r:embed="rId6">
              <a:alphaModFix/>
            </a:blip>
            <a:srcRect/>
            <a:stretch/>
          </p:blipFill>
          <p:spPr>
            <a:xfrm rot="201985">
              <a:off x="178715" y="115634"/>
              <a:ext cx="4120837" cy="6208016"/>
            </a:xfrm>
            <a:prstGeom prst="rect">
              <a:avLst/>
            </a:prstGeom>
            <a:noFill/>
            <a:ln>
              <a:noFill/>
            </a:ln>
          </p:spPr>
        </p:pic>
      </p:grpSp>
      <p:grpSp>
        <p:nvGrpSpPr>
          <p:cNvPr id="135" name="Google Shape;135;p13"/>
          <p:cNvGrpSpPr/>
          <p:nvPr/>
        </p:nvGrpSpPr>
        <p:grpSpPr>
          <a:xfrm>
            <a:off x="1681131" y="4213674"/>
            <a:ext cx="2927809" cy="2460427"/>
            <a:chOff x="0" y="-1"/>
            <a:chExt cx="4163993" cy="3499273"/>
          </a:xfrm>
        </p:grpSpPr>
        <p:pic>
          <p:nvPicPr>
            <p:cNvPr id="136" name="Google Shape;136;p13" descr="2008 Camp Pics.160.png"/>
            <p:cNvPicPr preferRelativeResize="0"/>
            <p:nvPr/>
          </p:nvPicPr>
          <p:blipFill rotWithShape="1">
            <a:blip r:embed="rId7">
              <a:alphaModFix/>
            </a:blip>
            <a:srcRect l="1957" b="1723"/>
            <a:stretch/>
          </p:blipFill>
          <p:spPr>
            <a:xfrm rot="-1106098">
              <a:off x="447922" y="471896"/>
              <a:ext cx="3399233" cy="2555479"/>
            </a:xfrm>
            <a:custGeom>
              <a:avLst/>
              <a:gdLst/>
              <a:ahLst/>
              <a:cxnLst/>
              <a:rect l="l" t="t" r="r" b="b"/>
              <a:pathLst>
                <a:path w="21600" h="21600" extrusionOk="0">
                  <a:moveTo>
                    <a:pt x="2222" y="0"/>
                  </a:moveTo>
                  <a:lnTo>
                    <a:pt x="0" y="16823"/>
                  </a:lnTo>
                  <a:lnTo>
                    <a:pt x="20450" y="21600"/>
                  </a:lnTo>
                  <a:lnTo>
                    <a:pt x="21600" y="12888"/>
                  </a:lnTo>
                  <a:lnTo>
                    <a:pt x="21600" y="3563"/>
                  </a:lnTo>
                  <a:lnTo>
                    <a:pt x="6365" y="0"/>
                  </a:lnTo>
                  <a:lnTo>
                    <a:pt x="2222" y="0"/>
                  </a:lnTo>
                  <a:close/>
                </a:path>
              </a:pathLst>
            </a:custGeom>
            <a:noFill/>
            <a:ln>
              <a:noFill/>
            </a:ln>
          </p:spPr>
        </p:pic>
        <p:pic>
          <p:nvPicPr>
            <p:cNvPr id="137" name="Google Shape;137;p13" descr="2008 Camp Pics.160.png"/>
            <p:cNvPicPr preferRelativeResize="0"/>
            <p:nvPr/>
          </p:nvPicPr>
          <p:blipFill rotWithShape="1">
            <a:blip r:embed="rId4">
              <a:alphaModFix/>
            </a:blip>
            <a:srcRect/>
            <a:stretch/>
          </p:blipFill>
          <p:spPr>
            <a:xfrm rot="4891730">
              <a:off x="798433" y="-225250"/>
              <a:ext cx="2565402" cy="3826097"/>
            </a:xfrm>
            <a:prstGeom prst="rect">
              <a:avLst/>
            </a:prstGeom>
            <a:noFill/>
            <a:ln>
              <a:noFill/>
            </a:ln>
          </p:spPr>
        </p:pic>
      </p:grpSp>
    </p:spTree>
    <p:extLst>
      <p:ext uri="{BB962C8B-B14F-4D97-AF65-F5344CB8AC3E}">
        <p14:creationId xmlns:p14="http://schemas.microsoft.com/office/powerpoint/2010/main" val="20217368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14"/>
          <p:cNvSpPr txBox="1">
            <a:spLocks noGrp="1"/>
          </p:cNvSpPr>
          <p:nvPr>
            <p:ph type="sldNum" idx="4294967295"/>
          </p:nvPr>
        </p:nvSpPr>
        <p:spPr>
          <a:xfrm>
            <a:off x="4437983" y="6509742"/>
            <a:ext cx="259153" cy="272186"/>
          </a:xfrm>
          <a:prstGeom prst="rect">
            <a:avLst/>
          </a:prstGeom>
          <a:noFill/>
          <a:ln>
            <a:noFill/>
          </a:ln>
        </p:spPr>
        <p:txBody>
          <a:bodyPr spcFirstLastPara="1" wrap="square" lIns="35717" tIns="35717" rIns="35717" bIns="35717" anchor="t" anchorCtr="0">
            <a:spAutoFit/>
          </a:bodyPr>
          <a:lstStyle/>
          <a:p>
            <a:pPr algn="ctr">
              <a:buClr>
                <a:srgbClr val="000000"/>
              </a:buClr>
              <a:buSzPts val="1800"/>
            </a:pPr>
            <a:fld id="{00000000-1234-1234-1234-123412341234}" type="slidenum">
              <a:rPr lang="en-US" sz="1300"/>
              <a:pPr algn="ctr">
                <a:buClr>
                  <a:srgbClr val="000000"/>
                </a:buClr>
                <a:buSzPts val="1800"/>
              </a:pPr>
              <a:t>27</a:t>
            </a:fld>
            <a:endParaRPr/>
          </a:p>
        </p:txBody>
      </p:sp>
      <p:sp>
        <p:nvSpPr>
          <p:cNvPr id="143" name="Google Shape;143;p14"/>
          <p:cNvSpPr txBox="1">
            <a:spLocks noGrp="1"/>
          </p:cNvSpPr>
          <p:nvPr>
            <p:ph type="title"/>
          </p:nvPr>
        </p:nvSpPr>
        <p:spPr>
          <a:xfrm>
            <a:off x="0" y="2368314"/>
            <a:ext cx="5484128" cy="1732976"/>
          </a:xfrm>
          <a:prstGeom prst="rect">
            <a:avLst/>
          </a:prstGeom>
          <a:noFill/>
          <a:ln>
            <a:noFill/>
          </a:ln>
        </p:spPr>
        <p:txBody>
          <a:bodyPr spcFirstLastPara="1" wrap="square" lIns="35717" tIns="35717" rIns="35717" bIns="35717" anchor="ctr" anchorCtr="0">
            <a:normAutofit/>
          </a:bodyPr>
          <a:lstStyle/>
          <a:p>
            <a:pPr>
              <a:buSzPts val="4800"/>
            </a:pPr>
            <a:r>
              <a:rPr lang="en-US" sz="3400" b="1">
                <a:solidFill>
                  <a:srgbClr val="08A2FE"/>
                </a:solidFill>
                <a:latin typeface="Arial"/>
                <a:ea typeface="Arial"/>
                <a:cs typeface="Arial"/>
                <a:sym typeface="Arial"/>
              </a:rPr>
              <a:t>Context</a:t>
            </a:r>
            <a:endParaRPr/>
          </a:p>
        </p:txBody>
      </p:sp>
      <p:pic>
        <p:nvPicPr>
          <p:cNvPr id="144" name="Google Shape;144;p14" descr="Image"/>
          <p:cNvPicPr preferRelativeResize="0"/>
          <p:nvPr/>
        </p:nvPicPr>
        <p:blipFill rotWithShape="1">
          <a:blip r:embed="rId3">
            <a:alphaModFix/>
          </a:blip>
          <a:srcRect/>
          <a:stretch/>
        </p:blipFill>
        <p:spPr>
          <a:xfrm>
            <a:off x="5587953" y="0"/>
            <a:ext cx="4333132" cy="6858001"/>
          </a:xfrm>
          <a:prstGeom prst="rect">
            <a:avLst/>
          </a:prstGeom>
          <a:noFill/>
          <a:ln>
            <a:noFill/>
          </a:ln>
        </p:spPr>
      </p:pic>
      <p:cxnSp>
        <p:nvCxnSpPr>
          <p:cNvPr id="145" name="Google Shape;145;p14"/>
          <p:cNvCxnSpPr/>
          <p:nvPr/>
        </p:nvCxnSpPr>
        <p:spPr>
          <a:xfrm flipH="1">
            <a:off x="5537705" y="-161273"/>
            <a:ext cx="1" cy="7180545"/>
          </a:xfrm>
          <a:prstGeom prst="straightConnector1">
            <a:avLst/>
          </a:prstGeom>
          <a:noFill/>
          <a:ln w="152400" cap="flat" cmpd="sng">
            <a:solidFill>
              <a:schemeClr val="accent5"/>
            </a:solidFill>
            <a:prstDash val="solid"/>
            <a:round/>
            <a:headEnd type="none" w="sm" len="sm"/>
            <a:tailEnd type="none" w="sm" len="sm"/>
          </a:ln>
        </p:spPr>
      </p:cxnSp>
      <p:cxnSp>
        <p:nvCxnSpPr>
          <p:cNvPr id="146" name="Google Shape;146;p14"/>
          <p:cNvCxnSpPr/>
          <p:nvPr/>
        </p:nvCxnSpPr>
        <p:spPr>
          <a:xfrm flipH="1">
            <a:off x="5638201" y="-161272"/>
            <a:ext cx="1" cy="7155000"/>
          </a:xfrm>
          <a:prstGeom prst="straightConnector1">
            <a:avLst/>
          </a:prstGeom>
          <a:noFill/>
          <a:ln w="152400" cap="flat" cmpd="sng">
            <a:solidFill>
              <a:srgbClr val="81120A"/>
            </a:solidFill>
            <a:prstDash val="solid"/>
            <a:round/>
            <a:headEnd type="none" w="sm" len="sm"/>
            <a:tailEnd type="none" w="sm" len="sm"/>
          </a:ln>
        </p:spPr>
      </p:cxnSp>
    </p:spTree>
    <p:extLst>
      <p:ext uri="{BB962C8B-B14F-4D97-AF65-F5344CB8AC3E}">
        <p14:creationId xmlns:p14="http://schemas.microsoft.com/office/powerpoint/2010/main" val="19259703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15"/>
          <p:cNvSpPr txBox="1">
            <a:spLocks noGrp="1"/>
          </p:cNvSpPr>
          <p:nvPr>
            <p:ph type="sldNum" idx="4294967295"/>
          </p:nvPr>
        </p:nvSpPr>
        <p:spPr>
          <a:xfrm>
            <a:off x="4437983" y="6509742"/>
            <a:ext cx="259153" cy="272186"/>
          </a:xfrm>
          <a:prstGeom prst="rect">
            <a:avLst/>
          </a:prstGeom>
          <a:noFill/>
          <a:ln>
            <a:noFill/>
          </a:ln>
        </p:spPr>
        <p:txBody>
          <a:bodyPr spcFirstLastPara="1" wrap="square" lIns="35717" tIns="35717" rIns="35717" bIns="35717" anchor="t" anchorCtr="0">
            <a:spAutoFit/>
          </a:bodyPr>
          <a:lstStyle/>
          <a:p>
            <a:pPr algn="ctr">
              <a:buClr>
                <a:srgbClr val="000000"/>
              </a:buClr>
              <a:buSzPts val="1800"/>
            </a:pPr>
            <a:fld id="{00000000-1234-1234-1234-123412341234}" type="slidenum">
              <a:rPr lang="en-US" sz="1300"/>
              <a:pPr algn="ctr">
                <a:buClr>
                  <a:srgbClr val="000000"/>
                </a:buClr>
                <a:buSzPts val="1800"/>
              </a:pPr>
              <a:t>28</a:t>
            </a:fld>
            <a:endParaRPr/>
          </a:p>
        </p:txBody>
      </p:sp>
      <p:pic>
        <p:nvPicPr>
          <p:cNvPr id="152" name="Google Shape;152;p15" descr="Image"/>
          <p:cNvPicPr preferRelativeResize="0"/>
          <p:nvPr/>
        </p:nvPicPr>
        <p:blipFill rotWithShape="1">
          <a:blip r:embed="rId3">
            <a:alphaModFix/>
          </a:blip>
          <a:srcRect l="28752"/>
          <a:stretch/>
        </p:blipFill>
        <p:spPr>
          <a:xfrm>
            <a:off x="4918590" y="0"/>
            <a:ext cx="7502782" cy="6858001"/>
          </a:xfrm>
          <a:prstGeom prst="rect">
            <a:avLst/>
          </a:prstGeom>
          <a:noFill/>
          <a:ln>
            <a:noFill/>
          </a:ln>
        </p:spPr>
      </p:pic>
      <p:sp>
        <p:nvSpPr>
          <p:cNvPr id="153" name="Google Shape;153;p15"/>
          <p:cNvSpPr txBox="1"/>
          <p:nvPr/>
        </p:nvSpPr>
        <p:spPr>
          <a:xfrm>
            <a:off x="205794" y="1847324"/>
            <a:ext cx="4639161" cy="3885535"/>
          </a:xfrm>
          <a:prstGeom prst="rect">
            <a:avLst/>
          </a:prstGeom>
          <a:noFill/>
          <a:ln>
            <a:noFill/>
          </a:ln>
        </p:spPr>
        <p:txBody>
          <a:bodyPr spcFirstLastPara="1" wrap="square" lIns="35717" tIns="35717" rIns="35717" bIns="35717" anchor="t" anchorCtr="0">
            <a:normAutofit/>
          </a:bodyPr>
          <a:lstStyle/>
          <a:p>
            <a:pPr marL="267881" indent="-267881">
              <a:spcBef>
                <a:spcPts val="0"/>
              </a:spcBef>
              <a:spcAft>
                <a:spcPts val="0"/>
              </a:spcAft>
              <a:buClr>
                <a:srgbClr val="000000"/>
              </a:buClr>
              <a:buSzPts val="3800"/>
              <a:buFont typeface="Helvetica Neue"/>
              <a:buChar char="•"/>
            </a:pPr>
            <a:r>
              <a:rPr lang="en-US" sz="2700" i="1">
                <a:solidFill>
                  <a:srgbClr val="000000"/>
                </a:solidFill>
                <a:latin typeface="Helvetica Neue"/>
                <a:ea typeface="Helvetica Neue"/>
                <a:cs typeface="Helvetica Neue"/>
                <a:sym typeface="Helvetica Neue"/>
              </a:rPr>
              <a:t>Historic Tampa Theatre &amp; USF &amp; FCIT</a:t>
            </a:r>
            <a:endParaRPr/>
          </a:p>
          <a:p>
            <a:pPr marL="267881" indent="-267881">
              <a:spcBef>
                <a:spcPts val="2953"/>
              </a:spcBef>
              <a:spcAft>
                <a:spcPts val="0"/>
              </a:spcAft>
              <a:buClr>
                <a:srgbClr val="000000"/>
              </a:buClr>
              <a:buSzPts val="3800"/>
              <a:buFont typeface="Helvetica Neue"/>
              <a:buChar char="•"/>
            </a:pPr>
            <a:r>
              <a:rPr lang="en-US" sz="2700" i="1">
                <a:solidFill>
                  <a:srgbClr val="000000"/>
                </a:solidFill>
                <a:latin typeface="Helvetica Neue"/>
                <a:ea typeface="Helvetica Neue"/>
                <a:cs typeface="Helvetica Neue"/>
                <a:sym typeface="Helvetica Neue"/>
              </a:rPr>
              <a:t>Camp began in 2004 - Research 2007-current</a:t>
            </a:r>
            <a:endParaRPr/>
          </a:p>
          <a:p>
            <a:pPr marL="267881" indent="-267881">
              <a:spcBef>
                <a:spcPts val="2953"/>
              </a:spcBef>
              <a:spcAft>
                <a:spcPts val="0"/>
              </a:spcAft>
              <a:buClr>
                <a:srgbClr val="000000"/>
              </a:buClr>
              <a:buSzPts val="3800"/>
              <a:buFont typeface="Helvetica Neue"/>
              <a:buChar char="•"/>
            </a:pPr>
            <a:r>
              <a:rPr lang="en-US" sz="2700" i="1">
                <a:solidFill>
                  <a:srgbClr val="000000"/>
                </a:solidFill>
                <a:latin typeface="Helvetica Neue"/>
                <a:ea typeface="Helvetica Neue"/>
                <a:cs typeface="Helvetica Neue"/>
                <a:sym typeface="Helvetica Neue"/>
              </a:rPr>
              <a:t>Instructional space for Film camp for students 8-17 </a:t>
            </a:r>
            <a:endParaRPr/>
          </a:p>
        </p:txBody>
      </p:sp>
      <p:cxnSp>
        <p:nvCxnSpPr>
          <p:cNvPr id="154" name="Google Shape;154;p15"/>
          <p:cNvCxnSpPr/>
          <p:nvPr/>
        </p:nvCxnSpPr>
        <p:spPr>
          <a:xfrm flipH="1">
            <a:off x="4954189" y="-161273"/>
            <a:ext cx="1" cy="7180545"/>
          </a:xfrm>
          <a:prstGeom prst="straightConnector1">
            <a:avLst/>
          </a:prstGeom>
          <a:noFill/>
          <a:ln w="152400" cap="flat" cmpd="sng">
            <a:solidFill>
              <a:schemeClr val="accent5"/>
            </a:solidFill>
            <a:prstDash val="solid"/>
            <a:round/>
            <a:headEnd type="none" w="sm" len="sm"/>
            <a:tailEnd type="none" w="sm" len="sm"/>
          </a:ln>
        </p:spPr>
      </p:cxnSp>
      <p:cxnSp>
        <p:nvCxnSpPr>
          <p:cNvPr id="155" name="Google Shape;155;p15"/>
          <p:cNvCxnSpPr/>
          <p:nvPr/>
        </p:nvCxnSpPr>
        <p:spPr>
          <a:xfrm flipH="1">
            <a:off x="5054685" y="-161272"/>
            <a:ext cx="1" cy="7155000"/>
          </a:xfrm>
          <a:prstGeom prst="straightConnector1">
            <a:avLst/>
          </a:prstGeom>
          <a:noFill/>
          <a:ln w="152400" cap="flat" cmpd="sng">
            <a:solidFill>
              <a:srgbClr val="81120A"/>
            </a:solidFill>
            <a:prstDash val="solid"/>
            <a:round/>
            <a:headEnd type="none" w="sm" len="sm"/>
            <a:tailEnd type="none" w="sm" len="sm"/>
          </a:ln>
        </p:spPr>
      </p:cxnSp>
    </p:spTree>
    <p:extLst>
      <p:ext uri="{BB962C8B-B14F-4D97-AF65-F5344CB8AC3E}">
        <p14:creationId xmlns:p14="http://schemas.microsoft.com/office/powerpoint/2010/main" val="907376605"/>
      </p:ext>
    </p:extLst>
  </p:cSld>
  <p:clrMapOvr>
    <a:masterClrMapping/>
  </p:clrMapOvr>
  <mc:AlternateContent xmlns:mc="http://schemas.openxmlformats.org/markup-compatibility/2006" xmlns:p14="http://schemas.microsoft.com/office/powerpoint/2010/main">
    <mc:Choice Requires="p14">
      <p:transition spd="slow" p14:dur="1200">
        <p:push/>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16"/>
          <p:cNvSpPr txBox="1">
            <a:spLocks noGrp="1"/>
          </p:cNvSpPr>
          <p:nvPr>
            <p:ph type="sldNum" idx="4294967295"/>
          </p:nvPr>
        </p:nvSpPr>
        <p:spPr>
          <a:xfrm>
            <a:off x="4437983" y="6509742"/>
            <a:ext cx="259153" cy="272186"/>
          </a:xfrm>
          <a:prstGeom prst="rect">
            <a:avLst/>
          </a:prstGeom>
          <a:noFill/>
          <a:ln>
            <a:noFill/>
          </a:ln>
        </p:spPr>
        <p:txBody>
          <a:bodyPr spcFirstLastPara="1" wrap="square" lIns="35717" tIns="35717" rIns="35717" bIns="35717" anchor="t" anchorCtr="0">
            <a:spAutoFit/>
          </a:bodyPr>
          <a:lstStyle/>
          <a:p>
            <a:pPr algn="ctr">
              <a:buClr>
                <a:srgbClr val="000000"/>
              </a:buClr>
              <a:buSzPts val="1800"/>
            </a:pPr>
            <a:fld id="{00000000-1234-1234-1234-123412341234}" type="slidenum">
              <a:rPr lang="en-US" sz="1300"/>
              <a:pPr algn="ctr">
                <a:buClr>
                  <a:srgbClr val="000000"/>
                </a:buClr>
                <a:buSzPts val="1800"/>
              </a:pPr>
              <a:t>29</a:t>
            </a:fld>
            <a:endParaRPr/>
          </a:p>
        </p:txBody>
      </p:sp>
      <p:pic>
        <p:nvPicPr>
          <p:cNvPr id="161" name="Google Shape;161;p16" descr="Image"/>
          <p:cNvPicPr preferRelativeResize="0"/>
          <p:nvPr/>
        </p:nvPicPr>
        <p:blipFill rotWithShape="1">
          <a:blip r:embed="rId3">
            <a:alphaModFix/>
          </a:blip>
          <a:srcRect l="37404"/>
          <a:stretch/>
        </p:blipFill>
        <p:spPr>
          <a:xfrm>
            <a:off x="5004437" y="0"/>
            <a:ext cx="6437167" cy="6858001"/>
          </a:xfrm>
          <a:prstGeom prst="rect">
            <a:avLst/>
          </a:prstGeom>
          <a:noFill/>
          <a:ln>
            <a:noFill/>
          </a:ln>
        </p:spPr>
      </p:pic>
      <p:sp>
        <p:nvSpPr>
          <p:cNvPr id="162" name="Google Shape;162;p16"/>
          <p:cNvSpPr txBox="1"/>
          <p:nvPr/>
        </p:nvSpPr>
        <p:spPr>
          <a:xfrm>
            <a:off x="205794" y="1847325"/>
            <a:ext cx="4639161" cy="3885536"/>
          </a:xfrm>
          <a:prstGeom prst="rect">
            <a:avLst/>
          </a:prstGeom>
          <a:noFill/>
          <a:ln>
            <a:noFill/>
          </a:ln>
        </p:spPr>
        <p:txBody>
          <a:bodyPr spcFirstLastPara="1" wrap="square" lIns="35717" tIns="35717" rIns="35717" bIns="35717" anchor="t" anchorCtr="0">
            <a:normAutofit/>
          </a:bodyPr>
          <a:lstStyle/>
          <a:p>
            <a:pPr marL="267881" indent="-267881">
              <a:spcBef>
                <a:spcPts val="0"/>
              </a:spcBef>
              <a:spcAft>
                <a:spcPts val="0"/>
              </a:spcAft>
              <a:buClr>
                <a:srgbClr val="000000"/>
              </a:buClr>
              <a:buSzPts val="3800"/>
              <a:buFont typeface="Helvetica Neue"/>
              <a:buChar char="•"/>
            </a:pPr>
            <a:r>
              <a:rPr lang="en-US" sz="2700" i="1" dirty="0">
                <a:solidFill>
                  <a:srgbClr val="000000"/>
                </a:solidFill>
                <a:latin typeface="Helvetica Neue"/>
                <a:ea typeface="Helvetica Neue"/>
                <a:cs typeface="Helvetica Neue"/>
                <a:sym typeface="Helvetica Neue"/>
              </a:rPr>
              <a:t>Camp meets for 8 sessions of one week of half days</a:t>
            </a:r>
            <a:endParaRPr dirty="0"/>
          </a:p>
          <a:p>
            <a:pPr marL="267881" indent="-267881">
              <a:spcBef>
                <a:spcPts val="2953"/>
              </a:spcBef>
              <a:spcAft>
                <a:spcPts val="0"/>
              </a:spcAft>
              <a:buClr>
                <a:srgbClr val="000000"/>
              </a:buClr>
              <a:buSzPts val="3800"/>
              <a:buFont typeface="Helvetica Neue"/>
              <a:buChar char="•"/>
            </a:pPr>
            <a:r>
              <a:rPr lang="en-US" sz="2700" i="1" dirty="0">
                <a:solidFill>
                  <a:srgbClr val="000000"/>
                </a:solidFill>
                <a:latin typeface="Helvetica Neue"/>
                <a:ea typeface="Helvetica Neue"/>
                <a:cs typeface="Helvetica Neue"/>
                <a:sym typeface="Helvetica Neue"/>
              </a:rPr>
              <a:t>Each group consists of 1 counselor and 4 </a:t>
            </a:r>
            <a:r>
              <a:rPr lang="en-US" sz="2700" i="1" dirty="0" smtClean="0">
                <a:solidFill>
                  <a:srgbClr val="000000"/>
                </a:solidFill>
                <a:latin typeface="Helvetica Neue"/>
                <a:ea typeface="Helvetica Neue"/>
                <a:cs typeface="Helvetica Neue"/>
                <a:sym typeface="Helvetica Neue"/>
              </a:rPr>
              <a:t>students</a:t>
            </a:r>
          </a:p>
          <a:p>
            <a:pPr marL="267881" indent="-267881">
              <a:spcBef>
                <a:spcPts val="2953"/>
              </a:spcBef>
              <a:spcAft>
                <a:spcPts val="0"/>
              </a:spcAft>
              <a:buClr>
                <a:srgbClr val="000000"/>
              </a:buClr>
              <a:buSzPts val="3800"/>
              <a:buFont typeface="Helvetica Neue"/>
              <a:buChar char="•"/>
            </a:pPr>
            <a:r>
              <a:rPr lang="en-US" sz="2700" i="1" dirty="0" smtClean="0">
                <a:solidFill>
                  <a:srgbClr val="000000"/>
                </a:solidFill>
                <a:latin typeface="Helvetica Neue"/>
                <a:ea typeface="Helvetica Neue"/>
                <a:cs typeface="Helvetica Neue"/>
                <a:sym typeface="Helvetica Neue"/>
              </a:rPr>
              <a:t>Learn about “</a:t>
            </a:r>
            <a:r>
              <a:rPr lang="en-US" sz="2700" b="1" i="1" dirty="0" smtClean="0">
                <a:solidFill>
                  <a:srgbClr val="000000"/>
                </a:solidFill>
                <a:latin typeface="Helvetica Neue"/>
                <a:ea typeface="Helvetica Neue"/>
                <a:cs typeface="Helvetica Neue"/>
                <a:sym typeface="Helvetica Neue"/>
              </a:rPr>
              <a:t>movie magic</a:t>
            </a:r>
            <a:r>
              <a:rPr lang="en-US" sz="2700" i="1" dirty="0" smtClean="0">
                <a:solidFill>
                  <a:srgbClr val="000000"/>
                </a:solidFill>
                <a:latin typeface="Helvetica Neue"/>
                <a:ea typeface="Helvetica Neue"/>
                <a:cs typeface="Helvetica Neue"/>
                <a:sym typeface="Helvetica Neue"/>
              </a:rPr>
              <a:t>”</a:t>
            </a:r>
          </a:p>
        </p:txBody>
      </p:sp>
      <p:cxnSp>
        <p:nvCxnSpPr>
          <p:cNvPr id="163" name="Google Shape;163;p16"/>
          <p:cNvCxnSpPr/>
          <p:nvPr/>
        </p:nvCxnSpPr>
        <p:spPr>
          <a:xfrm flipH="1">
            <a:off x="4954189" y="-161273"/>
            <a:ext cx="1" cy="7180545"/>
          </a:xfrm>
          <a:prstGeom prst="straightConnector1">
            <a:avLst/>
          </a:prstGeom>
          <a:noFill/>
          <a:ln w="152400" cap="flat" cmpd="sng">
            <a:solidFill>
              <a:schemeClr val="accent5"/>
            </a:solidFill>
            <a:prstDash val="solid"/>
            <a:round/>
            <a:headEnd type="none" w="sm" len="sm"/>
            <a:tailEnd type="none" w="sm" len="sm"/>
          </a:ln>
        </p:spPr>
      </p:cxnSp>
      <p:cxnSp>
        <p:nvCxnSpPr>
          <p:cNvPr id="164" name="Google Shape;164;p16"/>
          <p:cNvCxnSpPr/>
          <p:nvPr/>
        </p:nvCxnSpPr>
        <p:spPr>
          <a:xfrm flipH="1">
            <a:off x="5054684" y="-161272"/>
            <a:ext cx="1" cy="7155000"/>
          </a:xfrm>
          <a:prstGeom prst="straightConnector1">
            <a:avLst/>
          </a:prstGeom>
          <a:noFill/>
          <a:ln w="152400" cap="flat" cmpd="sng">
            <a:solidFill>
              <a:srgbClr val="81120A"/>
            </a:solidFill>
            <a:prstDash val="solid"/>
            <a:round/>
            <a:headEnd type="none" w="sm" len="sm"/>
            <a:tailEnd type="none" w="sm" len="sm"/>
          </a:ln>
        </p:spPr>
      </p:cxnSp>
    </p:spTree>
    <p:extLst>
      <p:ext uri="{BB962C8B-B14F-4D97-AF65-F5344CB8AC3E}">
        <p14:creationId xmlns:p14="http://schemas.microsoft.com/office/powerpoint/2010/main" val="487315717"/>
      </p:ext>
    </p:extLst>
  </p:cSld>
  <p:clrMapOvr>
    <a:masterClrMapping/>
  </p:clrMapOvr>
  <mc:AlternateContent xmlns:mc="http://schemas.openxmlformats.org/markup-compatibility/2006" xmlns:p14="http://schemas.microsoft.com/office/powerpoint/2010/main">
    <mc:Choice Requires="p14">
      <p:transition spd="slow" p14:dur="1200">
        <p:push/>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17"/>
          <p:cNvSpPr txBox="1">
            <a:spLocks noGrp="1"/>
          </p:cNvSpPr>
          <p:nvPr>
            <p:ph type="title"/>
          </p:nvPr>
        </p:nvSpPr>
        <p:spPr>
          <a:xfrm>
            <a:off x="669727" y="178593"/>
            <a:ext cx="7804547" cy="902162"/>
          </a:xfrm>
          <a:prstGeom prst="rect">
            <a:avLst/>
          </a:prstGeom>
          <a:noFill/>
          <a:ln>
            <a:noFill/>
          </a:ln>
        </p:spPr>
        <p:txBody>
          <a:bodyPr spcFirstLastPara="1" wrap="square" lIns="35717" tIns="35717" rIns="35717" bIns="35717" anchor="ctr" anchorCtr="0">
            <a:normAutofit/>
          </a:bodyPr>
          <a:lstStyle/>
          <a:p>
            <a:pPr>
              <a:buSzPts val="6500"/>
            </a:pPr>
            <a:r>
              <a:rPr lang="en-US" sz="4600"/>
              <a:t>Fast &amp; Slow Literacy</a:t>
            </a:r>
            <a:endParaRPr/>
          </a:p>
        </p:txBody>
      </p:sp>
      <p:sp>
        <p:nvSpPr>
          <p:cNvPr id="170" name="Google Shape;170;p17"/>
          <p:cNvSpPr txBox="1">
            <a:spLocks noGrp="1"/>
          </p:cNvSpPr>
          <p:nvPr>
            <p:ph type="body" idx="1"/>
          </p:nvPr>
        </p:nvSpPr>
        <p:spPr>
          <a:xfrm>
            <a:off x="285189" y="3779908"/>
            <a:ext cx="7804549" cy="2830108"/>
          </a:xfrm>
          <a:prstGeom prst="rect">
            <a:avLst/>
          </a:prstGeom>
          <a:noFill/>
          <a:ln>
            <a:noFill/>
          </a:ln>
        </p:spPr>
        <p:txBody>
          <a:bodyPr spcFirstLastPara="1" wrap="square" lIns="35717" tIns="35717" rIns="35717" bIns="35717" anchor="ctr" anchorCtr="0">
            <a:normAutofit/>
          </a:bodyPr>
          <a:lstStyle/>
          <a:p>
            <a:pPr marL="312527" indent="-312527">
              <a:spcBef>
                <a:spcPts val="0"/>
              </a:spcBef>
              <a:buSzPts val="2400"/>
              <a:buFont typeface="Helvetica Neue"/>
              <a:buChar char="•"/>
            </a:pPr>
            <a:r>
              <a:rPr lang="en-US" sz="1700"/>
              <a:t>Surface-level and deep-level reading are possible, regardless of mode (e.g. text, film, music, visual art).</a:t>
            </a:r>
            <a:endParaRPr/>
          </a:p>
          <a:p>
            <a:pPr marL="312527" indent="-312527">
              <a:buSzPts val="2400"/>
              <a:buFont typeface="Helvetica Neue"/>
              <a:buChar char="•"/>
            </a:pPr>
            <a:r>
              <a:rPr lang="en-US" sz="1700"/>
              <a:t>Surface-level reading involves fast thinking — quick judgements based on partial information through a terministic (Burke)  screen.</a:t>
            </a:r>
            <a:endParaRPr/>
          </a:p>
          <a:p>
            <a:pPr marL="312527" indent="-312527">
              <a:buSzPts val="2400"/>
              <a:buFont typeface="Helvetica Neue"/>
              <a:buChar char="•"/>
            </a:pPr>
            <a:r>
              <a:rPr lang="en-US" sz="1700"/>
              <a:t>Deep-level reading involves slow thinking — applying critical literacy strategies, seeking out implied meanings, intricate structures, biases, contradictions, motivations, omissions, manipulations, etc.</a:t>
            </a:r>
            <a:endParaRPr/>
          </a:p>
        </p:txBody>
      </p:sp>
      <p:cxnSp>
        <p:nvCxnSpPr>
          <p:cNvPr id="171" name="Google Shape;171;p17"/>
          <p:cNvCxnSpPr/>
          <p:nvPr/>
        </p:nvCxnSpPr>
        <p:spPr>
          <a:xfrm>
            <a:off x="451749" y="2430331"/>
            <a:ext cx="8240503" cy="1"/>
          </a:xfrm>
          <a:prstGeom prst="straightConnector1">
            <a:avLst/>
          </a:prstGeom>
          <a:noFill/>
          <a:ln w="38100" cap="flat" cmpd="sng">
            <a:solidFill>
              <a:srgbClr val="0076BA"/>
            </a:solidFill>
            <a:prstDash val="dashDot"/>
            <a:miter lim="400000"/>
            <a:headEnd type="none" w="sm" len="sm"/>
            <a:tailEnd type="none" w="sm" len="sm"/>
          </a:ln>
        </p:spPr>
      </p:cxnSp>
      <p:sp>
        <p:nvSpPr>
          <p:cNvPr id="172" name="Google Shape;172;p17"/>
          <p:cNvSpPr txBox="1"/>
          <p:nvPr/>
        </p:nvSpPr>
        <p:spPr>
          <a:xfrm>
            <a:off x="451748" y="1867632"/>
            <a:ext cx="1811370" cy="333742"/>
          </a:xfrm>
          <a:prstGeom prst="rect">
            <a:avLst/>
          </a:prstGeom>
          <a:noFill/>
          <a:ln>
            <a:noFill/>
          </a:ln>
        </p:spPr>
        <p:txBody>
          <a:bodyPr spcFirstLastPara="1" wrap="square" lIns="35717" tIns="35717" rIns="35717" bIns="35717" anchor="ctr" anchorCtr="0">
            <a:spAutoFit/>
          </a:bodyPr>
          <a:lstStyle/>
          <a:p>
            <a:pPr>
              <a:spcBef>
                <a:spcPts val="0"/>
              </a:spcBef>
              <a:spcAft>
                <a:spcPts val="0"/>
              </a:spcAft>
              <a:buClr>
                <a:srgbClr val="0076BA"/>
              </a:buClr>
              <a:buSzPts val="2400"/>
            </a:pPr>
            <a:r>
              <a:rPr lang="en-US" sz="1700" b="1">
                <a:solidFill>
                  <a:srgbClr val="0076BA"/>
                </a:solidFill>
                <a:latin typeface="Helvetica Neue"/>
                <a:ea typeface="Helvetica Neue"/>
                <a:cs typeface="Helvetica Neue"/>
                <a:sym typeface="Helvetica Neue"/>
              </a:rPr>
              <a:t>SURFACE (FAST)</a:t>
            </a:r>
            <a:endParaRPr/>
          </a:p>
        </p:txBody>
      </p:sp>
      <p:sp>
        <p:nvSpPr>
          <p:cNvPr id="173" name="Google Shape;173;p17"/>
          <p:cNvSpPr txBox="1"/>
          <p:nvPr/>
        </p:nvSpPr>
        <p:spPr>
          <a:xfrm>
            <a:off x="451748" y="2659289"/>
            <a:ext cx="1481543" cy="333742"/>
          </a:xfrm>
          <a:prstGeom prst="rect">
            <a:avLst/>
          </a:prstGeom>
          <a:noFill/>
          <a:ln>
            <a:noFill/>
          </a:ln>
        </p:spPr>
        <p:txBody>
          <a:bodyPr spcFirstLastPara="1" wrap="square" lIns="35717" tIns="35717" rIns="35717" bIns="35717" anchor="ctr" anchorCtr="0">
            <a:spAutoFit/>
          </a:bodyPr>
          <a:lstStyle/>
          <a:p>
            <a:pPr>
              <a:spcBef>
                <a:spcPts val="0"/>
              </a:spcBef>
              <a:spcAft>
                <a:spcPts val="0"/>
              </a:spcAft>
              <a:buClr>
                <a:srgbClr val="0076BA"/>
              </a:buClr>
              <a:buSzPts val="2400"/>
            </a:pPr>
            <a:r>
              <a:rPr lang="en-US" sz="1700" b="1">
                <a:solidFill>
                  <a:srgbClr val="0076BA"/>
                </a:solidFill>
                <a:latin typeface="Helvetica Neue"/>
                <a:ea typeface="Helvetica Neue"/>
                <a:cs typeface="Helvetica Neue"/>
                <a:sym typeface="Helvetica Neue"/>
              </a:rPr>
              <a:t>DEEP (SLOW)</a:t>
            </a:r>
            <a:endParaRPr/>
          </a:p>
        </p:txBody>
      </p:sp>
    </p:spTree>
    <p:extLst>
      <p:ext uri="{BB962C8B-B14F-4D97-AF65-F5344CB8AC3E}">
        <p14:creationId xmlns:p14="http://schemas.microsoft.com/office/powerpoint/2010/main" val="2020074423"/>
      </p:ext>
    </p:extLst>
  </p:cSld>
  <p:clrMapOvr>
    <a:masterClrMapping/>
  </p:clrMapOvr>
  <mc:AlternateContent xmlns:mc="http://schemas.openxmlformats.org/markup-compatibility/2006" xmlns:p14="http://schemas.microsoft.com/office/powerpoint/2010/main">
    <mc:Choice Requires="p14">
      <p:transition spd="slow" p14:dur="1200">
        <p:push/>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18"/>
          <p:cNvSpPr txBox="1">
            <a:spLocks noGrp="1"/>
          </p:cNvSpPr>
          <p:nvPr>
            <p:ph type="title"/>
          </p:nvPr>
        </p:nvSpPr>
        <p:spPr>
          <a:xfrm>
            <a:off x="669727" y="178593"/>
            <a:ext cx="7804547" cy="902162"/>
          </a:xfrm>
          <a:prstGeom prst="rect">
            <a:avLst/>
          </a:prstGeom>
          <a:noFill/>
          <a:ln>
            <a:noFill/>
          </a:ln>
        </p:spPr>
        <p:txBody>
          <a:bodyPr spcFirstLastPara="1" wrap="square" lIns="35717" tIns="35717" rIns="35717" bIns="35717" anchor="ctr" anchorCtr="0">
            <a:normAutofit/>
          </a:bodyPr>
          <a:lstStyle/>
          <a:p>
            <a:pPr>
              <a:buSzPts val="6500"/>
            </a:pPr>
            <a:r>
              <a:rPr lang="en-US" sz="4600"/>
              <a:t>Literature/Reading</a:t>
            </a:r>
            <a:endParaRPr/>
          </a:p>
        </p:txBody>
      </p:sp>
      <p:sp>
        <p:nvSpPr>
          <p:cNvPr id="179" name="Google Shape;179;p18"/>
          <p:cNvSpPr txBox="1">
            <a:spLocks noGrp="1"/>
          </p:cNvSpPr>
          <p:nvPr>
            <p:ph type="body" idx="1"/>
          </p:nvPr>
        </p:nvSpPr>
        <p:spPr>
          <a:xfrm>
            <a:off x="134471" y="4888264"/>
            <a:ext cx="9009529" cy="1765245"/>
          </a:xfrm>
          <a:prstGeom prst="rect">
            <a:avLst/>
          </a:prstGeom>
          <a:noFill/>
          <a:ln>
            <a:noFill/>
          </a:ln>
        </p:spPr>
        <p:txBody>
          <a:bodyPr spcFirstLastPara="1" wrap="square" lIns="35717" tIns="35717" rIns="35717" bIns="35717" anchor="ctr" anchorCtr="0">
            <a:noAutofit/>
          </a:bodyPr>
          <a:lstStyle/>
          <a:p>
            <a:pPr marL="267881" indent="-267881">
              <a:lnSpc>
                <a:spcPct val="90000"/>
              </a:lnSpc>
              <a:spcBef>
                <a:spcPts val="0"/>
              </a:spcBef>
              <a:buSzPts val="2400"/>
              <a:buFont typeface="Helvetica Neue"/>
              <a:buChar char="•"/>
            </a:pPr>
            <a:r>
              <a:rPr lang="en-US" sz="2000" dirty="0"/>
              <a:t>Every K-12 student is exposed to literary analysis concepts and </a:t>
            </a:r>
            <a:r>
              <a:rPr lang="en-US" sz="2000" dirty="0" smtClean="0"/>
              <a:t>exercises.</a:t>
            </a:r>
            <a:endParaRPr lang="en-US" sz="2000" dirty="0"/>
          </a:p>
          <a:p>
            <a:pPr marL="267881" indent="-267881">
              <a:lnSpc>
                <a:spcPct val="90000"/>
              </a:lnSpc>
              <a:spcBef>
                <a:spcPts val="0"/>
              </a:spcBef>
              <a:buSzPts val="2400"/>
              <a:buFont typeface="Helvetica Neue"/>
              <a:buChar char="•"/>
            </a:pPr>
            <a:r>
              <a:rPr lang="en-US" sz="2000" dirty="0" smtClean="0"/>
              <a:t>These </a:t>
            </a:r>
            <a:r>
              <a:rPr lang="en-US" sz="2000" dirty="0"/>
              <a:t>strategies include examining symbolism, themes, author’s purpose, and the role of </a:t>
            </a:r>
            <a:r>
              <a:rPr lang="en-US" sz="2000" dirty="0" smtClean="0"/>
              <a:t>genre.</a:t>
            </a:r>
          </a:p>
          <a:p>
            <a:pPr marL="267881" indent="-267881">
              <a:lnSpc>
                <a:spcPct val="90000"/>
              </a:lnSpc>
              <a:spcBef>
                <a:spcPts val="0"/>
              </a:spcBef>
              <a:buSzPts val="2400"/>
              <a:buFont typeface="Helvetica Neue"/>
              <a:buChar char="•"/>
            </a:pPr>
            <a:r>
              <a:rPr lang="en-US" sz="2000" dirty="0" smtClean="0"/>
              <a:t>These strategies </a:t>
            </a:r>
            <a:r>
              <a:rPr lang="en-US" sz="2000" b="1" dirty="0" smtClean="0"/>
              <a:t>don’t include </a:t>
            </a:r>
            <a:r>
              <a:rPr lang="en-US" sz="2000" dirty="0" smtClean="0"/>
              <a:t>shots, lighting, music, </a:t>
            </a:r>
            <a:r>
              <a:rPr lang="en-US" sz="2000" dirty="0" err="1" smtClean="0"/>
              <a:t>mise</a:t>
            </a:r>
            <a:r>
              <a:rPr lang="en-US" sz="2000" dirty="0" smtClean="0"/>
              <a:t> en scene, or other “movie magic” strategies. </a:t>
            </a:r>
            <a:endParaRPr sz="2000" dirty="0"/>
          </a:p>
        </p:txBody>
      </p:sp>
      <p:sp>
        <p:nvSpPr>
          <p:cNvPr id="180" name="Google Shape;180;p18"/>
          <p:cNvSpPr/>
          <p:nvPr/>
        </p:nvSpPr>
        <p:spPr>
          <a:xfrm>
            <a:off x="1197891" y="1500090"/>
            <a:ext cx="6722799" cy="2652038"/>
          </a:xfrm>
          <a:custGeom>
            <a:avLst/>
            <a:gdLst/>
            <a:ahLst/>
            <a:cxnLst/>
            <a:rect l="l" t="t" r="r" b="b"/>
            <a:pathLst>
              <a:path w="21600" h="20716" extrusionOk="0">
                <a:moveTo>
                  <a:pt x="0" y="807"/>
                </a:moveTo>
                <a:cubicBezTo>
                  <a:pt x="658" y="410"/>
                  <a:pt x="1332" y="205"/>
                  <a:pt x="2010" y="196"/>
                </a:cubicBezTo>
                <a:cubicBezTo>
                  <a:pt x="3619" y="174"/>
                  <a:pt x="5231" y="1285"/>
                  <a:pt x="6355" y="4073"/>
                </a:cubicBezTo>
                <a:cubicBezTo>
                  <a:pt x="7538" y="7006"/>
                  <a:pt x="7916" y="11190"/>
                  <a:pt x="8622" y="14900"/>
                </a:cubicBezTo>
                <a:cubicBezTo>
                  <a:pt x="9113" y="17479"/>
                  <a:pt x="9836" y="19938"/>
                  <a:pt x="10966" y="20559"/>
                </a:cubicBezTo>
                <a:cubicBezTo>
                  <a:pt x="12645" y="21483"/>
                  <a:pt x="14152" y="18210"/>
                  <a:pt x="14675" y="13950"/>
                </a:cubicBezTo>
                <a:cubicBezTo>
                  <a:pt x="15158" y="10009"/>
                  <a:pt x="14912" y="5360"/>
                  <a:pt x="16128" y="2406"/>
                </a:cubicBezTo>
                <a:cubicBezTo>
                  <a:pt x="17047" y="170"/>
                  <a:pt x="18427" y="-117"/>
                  <a:pt x="19733" y="33"/>
                </a:cubicBezTo>
                <a:cubicBezTo>
                  <a:pt x="20356" y="104"/>
                  <a:pt x="20979" y="253"/>
                  <a:pt x="21600" y="481"/>
                </a:cubicBezTo>
              </a:path>
            </a:pathLst>
          </a:custGeom>
          <a:noFill/>
          <a:ln w="63500" cap="flat" cmpd="sng">
            <a:solidFill>
              <a:srgbClr val="FF2F92"/>
            </a:solidFill>
            <a:prstDash val="solid"/>
            <a:miter lim="400000"/>
            <a:headEnd type="none" w="sm" len="sm"/>
            <a:tailEnd type="none" w="sm" len="sm"/>
          </a:ln>
        </p:spPr>
        <p:txBody>
          <a:bodyPr spcFirstLastPara="1" wrap="square" lIns="35717" tIns="35717" rIns="35717" bIns="35717" anchor="ctr" anchorCtr="0">
            <a:noAutofit/>
          </a:bodyPr>
          <a:lstStyle/>
          <a:p>
            <a:pPr algn="ctr">
              <a:spcBef>
                <a:spcPts val="0"/>
              </a:spcBef>
              <a:spcAft>
                <a:spcPts val="0"/>
              </a:spcAft>
              <a:buClr>
                <a:srgbClr val="FFFFFF"/>
              </a:buClr>
              <a:buSzPts val="3600"/>
            </a:pPr>
            <a:endParaRPr sz="2500">
              <a:solidFill>
                <a:srgbClr val="000000"/>
              </a:solidFill>
              <a:latin typeface="Helvetica Neue"/>
              <a:ea typeface="Helvetica Neue"/>
              <a:cs typeface="Helvetica Neue"/>
              <a:sym typeface="Helvetica Neue"/>
            </a:endParaRPr>
          </a:p>
        </p:txBody>
      </p:sp>
      <p:sp>
        <p:nvSpPr>
          <p:cNvPr id="181" name="Google Shape;181;p18"/>
          <p:cNvSpPr txBox="1"/>
          <p:nvPr/>
        </p:nvSpPr>
        <p:spPr>
          <a:xfrm>
            <a:off x="4104118" y="4233733"/>
            <a:ext cx="1354456" cy="595352"/>
          </a:xfrm>
          <a:prstGeom prst="rect">
            <a:avLst/>
          </a:prstGeom>
          <a:noFill/>
          <a:ln>
            <a:noFill/>
          </a:ln>
        </p:spPr>
        <p:txBody>
          <a:bodyPr spcFirstLastPara="1" wrap="square" lIns="35717" tIns="35717" rIns="35717" bIns="35717" anchor="ctr" anchorCtr="0">
            <a:spAutoFit/>
          </a:bodyPr>
          <a:lstStyle/>
          <a:p>
            <a:pPr algn="ctr">
              <a:spcBef>
                <a:spcPts val="0"/>
              </a:spcBef>
              <a:spcAft>
                <a:spcPts val="0"/>
              </a:spcAft>
              <a:buClr>
                <a:srgbClr val="FF2F92"/>
              </a:buClr>
              <a:buSzPts val="2400"/>
            </a:pPr>
            <a:r>
              <a:rPr lang="en-US" sz="1700" b="1">
                <a:solidFill>
                  <a:srgbClr val="FF2F92"/>
                </a:solidFill>
                <a:latin typeface="Helvetica Neue"/>
                <a:ea typeface="Helvetica Neue"/>
                <a:cs typeface="Helvetica Neue"/>
                <a:sym typeface="Helvetica Neue"/>
              </a:rPr>
              <a:t>part of K-12</a:t>
            </a:r>
            <a:endParaRPr/>
          </a:p>
          <a:p>
            <a:pPr algn="ctr">
              <a:spcBef>
                <a:spcPts val="0"/>
              </a:spcBef>
              <a:spcAft>
                <a:spcPts val="0"/>
              </a:spcAft>
              <a:buClr>
                <a:srgbClr val="FF2F92"/>
              </a:buClr>
              <a:buSzPts val="2400"/>
            </a:pPr>
            <a:r>
              <a:rPr lang="en-US" sz="1700" b="1">
                <a:solidFill>
                  <a:srgbClr val="FF2F92"/>
                </a:solidFill>
                <a:latin typeface="Helvetica Neue"/>
                <a:ea typeface="Helvetica Neue"/>
                <a:cs typeface="Helvetica Neue"/>
                <a:sym typeface="Helvetica Neue"/>
              </a:rPr>
              <a:t>curriculum</a:t>
            </a:r>
            <a:endParaRPr/>
          </a:p>
        </p:txBody>
      </p:sp>
      <p:sp>
        <p:nvSpPr>
          <p:cNvPr id="182" name="Google Shape;182;p18"/>
          <p:cNvSpPr txBox="1"/>
          <p:nvPr/>
        </p:nvSpPr>
        <p:spPr>
          <a:xfrm>
            <a:off x="4328610" y="3301577"/>
            <a:ext cx="905471" cy="595352"/>
          </a:xfrm>
          <a:prstGeom prst="rect">
            <a:avLst/>
          </a:prstGeom>
          <a:noFill/>
          <a:ln>
            <a:noFill/>
          </a:ln>
        </p:spPr>
        <p:txBody>
          <a:bodyPr spcFirstLastPara="1" wrap="square" lIns="35717" tIns="35717" rIns="35717" bIns="35717" anchor="ctr" anchorCtr="0">
            <a:spAutoFit/>
          </a:bodyPr>
          <a:lstStyle/>
          <a:p>
            <a:pPr algn="ctr">
              <a:spcBef>
                <a:spcPts val="0"/>
              </a:spcBef>
              <a:spcAft>
                <a:spcPts val="0"/>
              </a:spcAft>
              <a:buClr>
                <a:srgbClr val="FF2F92"/>
              </a:buClr>
              <a:buSzPts val="2400"/>
            </a:pPr>
            <a:r>
              <a:rPr lang="en-US" sz="1700" b="1">
                <a:solidFill>
                  <a:srgbClr val="FF2F92"/>
                </a:solidFill>
                <a:latin typeface="Helvetica Neue"/>
                <a:ea typeface="Helvetica Neue"/>
                <a:cs typeface="Helvetica Neue"/>
                <a:sym typeface="Helvetica Neue"/>
              </a:rPr>
              <a:t>literary</a:t>
            </a:r>
            <a:endParaRPr/>
          </a:p>
          <a:p>
            <a:pPr algn="ctr">
              <a:spcBef>
                <a:spcPts val="0"/>
              </a:spcBef>
              <a:spcAft>
                <a:spcPts val="0"/>
              </a:spcAft>
              <a:buClr>
                <a:srgbClr val="FF2F92"/>
              </a:buClr>
              <a:buSzPts val="2400"/>
            </a:pPr>
            <a:r>
              <a:rPr lang="en-US" sz="1700" b="1">
                <a:solidFill>
                  <a:srgbClr val="FF2F92"/>
                </a:solidFill>
                <a:latin typeface="Helvetica Neue"/>
                <a:ea typeface="Helvetica Neue"/>
                <a:cs typeface="Helvetica Neue"/>
                <a:sym typeface="Helvetica Neue"/>
              </a:rPr>
              <a:t>analysis</a:t>
            </a:r>
            <a:endParaRPr/>
          </a:p>
        </p:txBody>
      </p:sp>
      <p:sp>
        <p:nvSpPr>
          <p:cNvPr id="183" name="Google Shape;183;p18"/>
          <p:cNvSpPr txBox="1"/>
          <p:nvPr/>
        </p:nvSpPr>
        <p:spPr>
          <a:xfrm>
            <a:off x="817794" y="945169"/>
            <a:ext cx="2230994" cy="595352"/>
          </a:xfrm>
          <a:prstGeom prst="rect">
            <a:avLst/>
          </a:prstGeom>
          <a:noFill/>
          <a:ln>
            <a:noFill/>
          </a:ln>
        </p:spPr>
        <p:txBody>
          <a:bodyPr spcFirstLastPara="1" wrap="square" lIns="35717" tIns="35717" rIns="35717" bIns="35717" anchor="ctr" anchorCtr="0">
            <a:spAutoFit/>
          </a:bodyPr>
          <a:lstStyle/>
          <a:p>
            <a:pPr algn="ctr">
              <a:spcBef>
                <a:spcPts val="0"/>
              </a:spcBef>
              <a:spcAft>
                <a:spcPts val="0"/>
              </a:spcAft>
              <a:buClr>
                <a:srgbClr val="FF2F92"/>
              </a:buClr>
              <a:buSzPts val="2400"/>
            </a:pPr>
            <a:r>
              <a:rPr lang="en-US" sz="1700" b="1">
                <a:solidFill>
                  <a:srgbClr val="FF2F92"/>
                </a:solidFill>
                <a:latin typeface="Helvetica Neue"/>
                <a:ea typeface="Helvetica Neue"/>
                <a:cs typeface="Helvetica Neue"/>
                <a:sym typeface="Helvetica Neue"/>
              </a:rPr>
              <a:t>surface-level reading</a:t>
            </a:r>
            <a:endParaRPr/>
          </a:p>
        </p:txBody>
      </p:sp>
      <p:cxnSp>
        <p:nvCxnSpPr>
          <p:cNvPr id="184" name="Google Shape;184;p18"/>
          <p:cNvCxnSpPr/>
          <p:nvPr/>
        </p:nvCxnSpPr>
        <p:spPr>
          <a:xfrm>
            <a:off x="451749" y="2430331"/>
            <a:ext cx="8240503" cy="1"/>
          </a:xfrm>
          <a:prstGeom prst="straightConnector1">
            <a:avLst/>
          </a:prstGeom>
          <a:noFill/>
          <a:ln w="38100" cap="flat" cmpd="sng">
            <a:solidFill>
              <a:srgbClr val="0076BA"/>
            </a:solidFill>
            <a:prstDash val="dashDot"/>
            <a:miter lim="400000"/>
            <a:headEnd type="none" w="sm" len="sm"/>
            <a:tailEnd type="none" w="sm" len="sm"/>
          </a:ln>
        </p:spPr>
      </p:cxnSp>
      <p:sp>
        <p:nvSpPr>
          <p:cNvPr id="185" name="Google Shape;185;p18"/>
          <p:cNvSpPr txBox="1"/>
          <p:nvPr/>
        </p:nvSpPr>
        <p:spPr>
          <a:xfrm>
            <a:off x="451748" y="1867632"/>
            <a:ext cx="1811370" cy="333742"/>
          </a:xfrm>
          <a:prstGeom prst="rect">
            <a:avLst/>
          </a:prstGeom>
          <a:noFill/>
          <a:ln>
            <a:noFill/>
          </a:ln>
        </p:spPr>
        <p:txBody>
          <a:bodyPr spcFirstLastPara="1" wrap="square" lIns="35717" tIns="35717" rIns="35717" bIns="35717" anchor="ctr" anchorCtr="0">
            <a:spAutoFit/>
          </a:bodyPr>
          <a:lstStyle/>
          <a:p>
            <a:pPr>
              <a:spcBef>
                <a:spcPts val="0"/>
              </a:spcBef>
              <a:spcAft>
                <a:spcPts val="0"/>
              </a:spcAft>
              <a:buClr>
                <a:srgbClr val="0076BA"/>
              </a:buClr>
              <a:buSzPts val="2400"/>
            </a:pPr>
            <a:r>
              <a:rPr lang="en-US" sz="1700" b="1">
                <a:solidFill>
                  <a:srgbClr val="0076BA"/>
                </a:solidFill>
                <a:latin typeface="Helvetica Neue"/>
                <a:ea typeface="Helvetica Neue"/>
                <a:cs typeface="Helvetica Neue"/>
                <a:sym typeface="Helvetica Neue"/>
              </a:rPr>
              <a:t>SURFACE (FAST)</a:t>
            </a:r>
            <a:endParaRPr/>
          </a:p>
        </p:txBody>
      </p:sp>
      <p:sp>
        <p:nvSpPr>
          <p:cNvPr id="186" name="Google Shape;186;p18"/>
          <p:cNvSpPr txBox="1"/>
          <p:nvPr/>
        </p:nvSpPr>
        <p:spPr>
          <a:xfrm>
            <a:off x="451748" y="2659289"/>
            <a:ext cx="1481543" cy="333742"/>
          </a:xfrm>
          <a:prstGeom prst="rect">
            <a:avLst/>
          </a:prstGeom>
          <a:noFill/>
          <a:ln>
            <a:noFill/>
          </a:ln>
        </p:spPr>
        <p:txBody>
          <a:bodyPr spcFirstLastPara="1" wrap="square" lIns="35717" tIns="35717" rIns="35717" bIns="35717" anchor="ctr" anchorCtr="0">
            <a:spAutoFit/>
          </a:bodyPr>
          <a:lstStyle/>
          <a:p>
            <a:pPr>
              <a:spcBef>
                <a:spcPts val="0"/>
              </a:spcBef>
              <a:spcAft>
                <a:spcPts val="0"/>
              </a:spcAft>
              <a:buClr>
                <a:srgbClr val="0076BA"/>
              </a:buClr>
              <a:buSzPts val="2400"/>
            </a:pPr>
            <a:r>
              <a:rPr lang="en-US" sz="1700" b="1">
                <a:solidFill>
                  <a:srgbClr val="0076BA"/>
                </a:solidFill>
                <a:latin typeface="Helvetica Neue"/>
                <a:ea typeface="Helvetica Neue"/>
                <a:cs typeface="Helvetica Neue"/>
                <a:sym typeface="Helvetica Neue"/>
              </a:rPr>
              <a:t>DEEP (SLOW)</a:t>
            </a:r>
            <a:endParaRPr/>
          </a:p>
        </p:txBody>
      </p:sp>
    </p:spTree>
    <p:extLst>
      <p:ext uri="{BB962C8B-B14F-4D97-AF65-F5344CB8AC3E}">
        <p14:creationId xmlns:p14="http://schemas.microsoft.com/office/powerpoint/2010/main" val="42811871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19"/>
          <p:cNvSpPr txBox="1">
            <a:spLocks noGrp="1"/>
          </p:cNvSpPr>
          <p:nvPr>
            <p:ph type="title"/>
          </p:nvPr>
        </p:nvSpPr>
        <p:spPr>
          <a:xfrm>
            <a:off x="669727" y="178593"/>
            <a:ext cx="7804547" cy="902162"/>
          </a:xfrm>
          <a:prstGeom prst="rect">
            <a:avLst/>
          </a:prstGeom>
          <a:noFill/>
          <a:ln>
            <a:noFill/>
          </a:ln>
        </p:spPr>
        <p:txBody>
          <a:bodyPr spcFirstLastPara="1" wrap="square" lIns="35717" tIns="35717" rIns="35717" bIns="35717" anchor="ctr" anchorCtr="0">
            <a:normAutofit/>
          </a:bodyPr>
          <a:lstStyle/>
          <a:p>
            <a:pPr>
              <a:buSzPts val="6500"/>
            </a:pPr>
            <a:r>
              <a:rPr lang="en-US" sz="4600"/>
              <a:t>Digital Media</a:t>
            </a:r>
            <a:endParaRPr/>
          </a:p>
        </p:txBody>
      </p:sp>
      <p:sp>
        <p:nvSpPr>
          <p:cNvPr id="192" name="Google Shape;192;p19"/>
          <p:cNvSpPr txBox="1">
            <a:spLocks noGrp="1"/>
          </p:cNvSpPr>
          <p:nvPr>
            <p:ph type="body" idx="1"/>
          </p:nvPr>
        </p:nvSpPr>
        <p:spPr>
          <a:xfrm>
            <a:off x="426337" y="4888264"/>
            <a:ext cx="7804549" cy="1765245"/>
          </a:xfrm>
          <a:prstGeom prst="rect">
            <a:avLst/>
          </a:prstGeom>
          <a:noFill/>
          <a:ln>
            <a:noFill/>
          </a:ln>
        </p:spPr>
        <p:txBody>
          <a:bodyPr spcFirstLastPara="1" wrap="square" lIns="35717" tIns="35717" rIns="35717" bIns="35717" anchor="ctr" anchorCtr="0">
            <a:normAutofit lnSpcReduction="10000"/>
          </a:bodyPr>
          <a:lstStyle/>
          <a:p>
            <a:pPr marL="303152" indent="-303152">
              <a:spcBef>
                <a:spcPts val="0"/>
              </a:spcBef>
              <a:buSzPts val="2300"/>
              <a:buFont typeface="Helvetica Neue"/>
              <a:buChar char="•"/>
            </a:pPr>
            <a:r>
              <a:rPr lang="en-US" sz="1600"/>
              <a:t>Most K-12 students have </a:t>
            </a:r>
            <a:r>
              <a:rPr lang="en-US" u="sng"/>
              <a:t>no</a:t>
            </a:r>
            <a:r>
              <a:rPr lang="en-US" sz="1600"/>
              <a:t> exposure to comparable analysis strategies for digital media.</a:t>
            </a:r>
            <a:endParaRPr/>
          </a:p>
          <a:p>
            <a:pPr marL="303152" indent="-303152">
              <a:spcBef>
                <a:spcPts val="2812"/>
              </a:spcBef>
              <a:buSzPts val="2300"/>
              <a:buFont typeface="Helvetica Neue"/>
              <a:buChar char="•"/>
            </a:pPr>
            <a:r>
              <a:rPr lang="en-US" sz="1600"/>
              <a:t>Analysis of multimodal content is increasingly important because of widespread adoption of multimodal texts in public discourse, the relative complexity of multiple modes, and the speed with which new content is produced.</a:t>
            </a:r>
            <a:endParaRPr/>
          </a:p>
        </p:txBody>
      </p:sp>
      <p:sp>
        <p:nvSpPr>
          <p:cNvPr id="193" name="Google Shape;193;p19"/>
          <p:cNvSpPr/>
          <p:nvPr/>
        </p:nvSpPr>
        <p:spPr>
          <a:xfrm>
            <a:off x="1197891" y="1500090"/>
            <a:ext cx="6722799" cy="2652038"/>
          </a:xfrm>
          <a:custGeom>
            <a:avLst/>
            <a:gdLst/>
            <a:ahLst/>
            <a:cxnLst/>
            <a:rect l="l" t="t" r="r" b="b"/>
            <a:pathLst>
              <a:path w="21600" h="20716" extrusionOk="0">
                <a:moveTo>
                  <a:pt x="0" y="807"/>
                </a:moveTo>
                <a:cubicBezTo>
                  <a:pt x="658" y="410"/>
                  <a:pt x="1332" y="205"/>
                  <a:pt x="2010" y="196"/>
                </a:cubicBezTo>
                <a:cubicBezTo>
                  <a:pt x="3619" y="174"/>
                  <a:pt x="5231" y="1285"/>
                  <a:pt x="6355" y="4073"/>
                </a:cubicBezTo>
                <a:cubicBezTo>
                  <a:pt x="7538" y="7006"/>
                  <a:pt x="7916" y="11190"/>
                  <a:pt x="8622" y="14900"/>
                </a:cubicBezTo>
                <a:cubicBezTo>
                  <a:pt x="9113" y="17479"/>
                  <a:pt x="9836" y="19938"/>
                  <a:pt x="10966" y="20559"/>
                </a:cubicBezTo>
                <a:cubicBezTo>
                  <a:pt x="12645" y="21483"/>
                  <a:pt x="14152" y="18210"/>
                  <a:pt x="14675" y="13950"/>
                </a:cubicBezTo>
                <a:cubicBezTo>
                  <a:pt x="15158" y="10009"/>
                  <a:pt x="14912" y="5360"/>
                  <a:pt x="16128" y="2406"/>
                </a:cubicBezTo>
                <a:cubicBezTo>
                  <a:pt x="17047" y="170"/>
                  <a:pt x="18427" y="-117"/>
                  <a:pt x="19733" y="33"/>
                </a:cubicBezTo>
                <a:cubicBezTo>
                  <a:pt x="20356" y="104"/>
                  <a:pt x="20979" y="253"/>
                  <a:pt x="21600" y="481"/>
                </a:cubicBezTo>
              </a:path>
            </a:pathLst>
          </a:custGeom>
          <a:noFill/>
          <a:ln w="63500" cap="flat" cmpd="sng">
            <a:solidFill>
              <a:srgbClr val="FF2F92"/>
            </a:solidFill>
            <a:prstDash val="solid"/>
            <a:miter lim="400000"/>
            <a:headEnd type="none" w="sm" len="sm"/>
            <a:tailEnd type="none" w="sm" len="sm"/>
          </a:ln>
        </p:spPr>
        <p:txBody>
          <a:bodyPr spcFirstLastPara="1" wrap="square" lIns="35717" tIns="35717" rIns="35717" bIns="35717" anchor="ctr" anchorCtr="0">
            <a:noAutofit/>
          </a:bodyPr>
          <a:lstStyle/>
          <a:p>
            <a:pPr algn="ctr">
              <a:spcBef>
                <a:spcPts val="0"/>
              </a:spcBef>
              <a:spcAft>
                <a:spcPts val="0"/>
              </a:spcAft>
              <a:buClr>
                <a:srgbClr val="FFFFFF"/>
              </a:buClr>
              <a:buSzPts val="3600"/>
            </a:pPr>
            <a:endParaRPr sz="2500">
              <a:solidFill>
                <a:srgbClr val="000000"/>
              </a:solidFill>
              <a:latin typeface="Helvetica Neue"/>
              <a:ea typeface="Helvetica Neue"/>
              <a:cs typeface="Helvetica Neue"/>
              <a:sym typeface="Helvetica Neue"/>
            </a:endParaRPr>
          </a:p>
        </p:txBody>
      </p:sp>
      <p:sp>
        <p:nvSpPr>
          <p:cNvPr id="194" name="Google Shape;194;p19"/>
          <p:cNvSpPr txBox="1"/>
          <p:nvPr/>
        </p:nvSpPr>
        <p:spPr>
          <a:xfrm>
            <a:off x="3921845" y="4233733"/>
            <a:ext cx="1719001" cy="595352"/>
          </a:xfrm>
          <a:prstGeom prst="rect">
            <a:avLst/>
          </a:prstGeom>
          <a:noFill/>
          <a:ln>
            <a:noFill/>
          </a:ln>
        </p:spPr>
        <p:txBody>
          <a:bodyPr spcFirstLastPara="1" wrap="square" lIns="35717" tIns="35717" rIns="35717" bIns="35717" anchor="ctr" anchorCtr="0">
            <a:spAutoFit/>
          </a:bodyPr>
          <a:lstStyle/>
          <a:p>
            <a:pPr algn="ctr">
              <a:spcBef>
                <a:spcPts val="0"/>
              </a:spcBef>
              <a:spcAft>
                <a:spcPts val="0"/>
              </a:spcAft>
              <a:buClr>
                <a:srgbClr val="FF2F92"/>
              </a:buClr>
              <a:buSzPts val="2400"/>
            </a:pPr>
            <a:r>
              <a:rPr lang="en-US" sz="1700" b="1">
                <a:solidFill>
                  <a:srgbClr val="FF2F92"/>
                </a:solidFill>
                <a:latin typeface="Helvetica Neue"/>
                <a:ea typeface="Helvetica Neue"/>
                <a:cs typeface="Helvetica Neue"/>
                <a:sym typeface="Helvetica Neue"/>
              </a:rPr>
              <a:t>absent from </a:t>
            </a:r>
            <a:endParaRPr/>
          </a:p>
          <a:p>
            <a:pPr algn="ctr">
              <a:spcBef>
                <a:spcPts val="0"/>
              </a:spcBef>
              <a:spcAft>
                <a:spcPts val="0"/>
              </a:spcAft>
              <a:buClr>
                <a:srgbClr val="FF2F92"/>
              </a:buClr>
              <a:buSzPts val="2400"/>
            </a:pPr>
            <a:r>
              <a:rPr lang="en-US" sz="1700" b="1">
                <a:solidFill>
                  <a:srgbClr val="FF2F92"/>
                </a:solidFill>
                <a:latin typeface="Helvetica Neue"/>
                <a:ea typeface="Helvetica Neue"/>
                <a:cs typeface="Helvetica Neue"/>
                <a:sym typeface="Helvetica Neue"/>
              </a:rPr>
              <a:t>K-12 curriculum</a:t>
            </a:r>
            <a:endParaRPr/>
          </a:p>
        </p:txBody>
      </p:sp>
      <p:sp>
        <p:nvSpPr>
          <p:cNvPr id="195" name="Google Shape;195;p19"/>
          <p:cNvSpPr txBox="1"/>
          <p:nvPr/>
        </p:nvSpPr>
        <p:spPr>
          <a:xfrm>
            <a:off x="4170341" y="3301577"/>
            <a:ext cx="1222010" cy="595352"/>
          </a:xfrm>
          <a:prstGeom prst="rect">
            <a:avLst/>
          </a:prstGeom>
          <a:noFill/>
          <a:ln>
            <a:noFill/>
          </a:ln>
        </p:spPr>
        <p:txBody>
          <a:bodyPr spcFirstLastPara="1" wrap="square" lIns="35717" tIns="35717" rIns="35717" bIns="35717" anchor="ctr" anchorCtr="0">
            <a:spAutoFit/>
          </a:bodyPr>
          <a:lstStyle/>
          <a:p>
            <a:pPr algn="ctr">
              <a:spcBef>
                <a:spcPts val="0"/>
              </a:spcBef>
              <a:spcAft>
                <a:spcPts val="0"/>
              </a:spcAft>
              <a:buClr>
                <a:srgbClr val="FF2F92"/>
              </a:buClr>
              <a:buSzPts val="2400"/>
            </a:pPr>
            <a:r>
              <a:rPr lang="en-US" sz="1700" b="1">
                <a:solidFill>
                  <a:srgbClr val="FF2F92"/>
                </a:solidFill>
                <a:latin typeface="Helvetica Neue"/>
                <a:ea typeface="Helvetica Neue"/>
                <a:cs typeface="Helvetica Neue"/>
                <a:sym typeface="Helvetica Neue"/>
              </a:rPr>
              <a:t>media/film</a:t>
            </a:r>
            <a:endParaRPr/>
          </a:p>
          <a:p>
            <a:pPr algn="ctr">
              <a:spcBef>
                <a:spcPts val="0"/>
              </a:spcBef>
              <a:spcAft>
                <a:spcPts val="0"/>
              </a:spcAft>
              <a:buClr>
                <a:srgbClr val="FF2F92"/>
              </a:buClr>
              <a:buSzPts val="2400"/>
            </a:pPr>
            <a:r>
              <a:rPr lang="en-US" sz="1700" b="1">
                <a:solidFill>
                  <a:srgbClr val="FF2F92"/>
                </a:solidFill>
                <a:latin typeface="Helvetica Neue"/>
                <a:ea typeface="Helvetica Neue"/>
                <a:cs typeface="Helvetica Neue"/>
                <a:sym typeface="Helvetica Neue"/>
              </a:rPr>
              <a:t>analysis</a:t>
            </a:r>
            <a:endParaRPr/>
          </a:p>
        </p:txBody>
      </p:sp>
      <p:sp>
        <p:nvSpPr>
          <p:cNvPr id="196" name="Google Shape;196;p19"/>
          <p:cNvSpPr txBox="1"/>
          <p:nvPr/>
        </p:nvSpPr>
        <p:spPr>
          <a:xfrm>
            <a:off x="817794" y="945169"/>
            <a:ext cx="2230994" cy="595352"/>
          </a:xfrm>
          <a:prstGeom prst="rect">
            <a:avLst/>
          </a:prstGeom>
          <a:noFill/>
          <a:ln>
            <a:noFill/>
          </a:ln>
        </p:spPr>
        <p:txBody>
          <a:bodyPr spcFirstLastPara="1" wrap="square" lIns="35717" tIns="35717" rIns="35717" bIns="35717" anchor="ctr" anchorCtr="0">
            <a:spAutoFit/>
          </a:bodyPr>
          <a:lstStyle/>
          <a:p>
            <a:pPr algn="ctr">
              <a:spcBef>
                <a:spcPts val="0"/>
              </a:spcBef>
              <a:spcAft>
                <a:spcPts val="0"/>
              </a:spcAft>
              <a:buClr>
                <a:srgbClr val="FF2F92"/>
              </a:buClr>
              <a:buSzPts val="2400"/>
            </a:pPr>
            <a:r>
              <a:rPr lang="en-US" sz="1700" b="1">
                <a:solidFill>
                  <a:srgbClr val="FF2F92"/>
                </a:solidFill>
                <a:latin typeface="Helvetica Neue"/>
                <a:ea typeface="Helvetica Neue"/>
                <a:cs typeface="Helvetica Neue"/>
                <a:sym typeface="Helvetica Neue"/>
              </a:rPr>
              <a:t>surface-level reading</a:t>
            </a:r>
            <a:endParaRPr/>
          </a:p>
        </p:txBody>
      </p:sp>
      <p:cxnSp>
        <p:nvCxnSpPr>
          <p:cNvPr id="197" name="Google Shape;197;p19"/>
          <p:cNvCxnSpPr/>
          <p:nvPr/>
        </p:nvCxnSpPr>
        <p:spPr>
          <a:xfrm>
            <a:off x="451749" y="2430331"/>
            <a:ext cx="8240503" cy="1"/>
          </a:xfrm>
          <a:prstGeom prst="straightConnector1">
            <a:avLst/>
          </a:prstGeom>
          <a:noFill/>
          <a:ln w="38100" cap="flat" cmpd="sng">
            <a:solidFill>
              <a:srgbClr val="0076BA"/>
            </a:solidFill>
            <a:prstDash val="dashDot"/>
            <a:miter lim="400000"/>
            <a:headEnd type="none" w="sm" len="sm"/>
            <a:tailEnd type="none" w="sm" len="sm"/>
          </a:ln>
        </p:spPr>
      </p:cxnSp>
      <p:sp>
        <p:nvSpPr>
          <p:cNvPr id="198" name="Google Shape;198;p19"/>
          <p:cNvSpPr txBox="1"/>
          <p:nvPr/>
        </p:nvSpPr>
        <p:spPr>
          <a:xfrm>
            <a:off x="451748" y="1867632"/>
            <a:ext cx="1811370" cy="333742"/>
          </a:xfrm>
          <a:prstGeom prst="rect">
            <a:avLst/>
          </a:prstGeom>
          <a:noFill/>
          <a:ln>
            <a:noFill/>
          </a:ln>
        </p:spPr>
        <p:txBody>
          <a:bodyPr spcFirstLastPara="1" wrap="square" lIns="35717" tIns="35717" rIns="35717" bIns="35717" anchor="ctr" anchorCtr="0">
            <a:spAutoFit/>
          </a:bodyPr>
          <a:lstStyle/>
          <a:p>
            <a:pPr>
              <a:spcBef>
                <a:spcPts val="0"/>
              </a:spcBef>
              <a:spcAft>
                <a:spcPts val="0"/>
              </a:spcAft>
              <a:buClr>
                <a:srgbClr val="0076BA"/>
              </a:buClr>
              <a:buSzPts val="2400"/>
            </a:pPr>
            <a:r>
              <a:rPr lang="en-US" sz="1700" b="1">
                <a:solidFill>
                  <a:srgbClr val="0076BA"/>
                </a:solidFill>
                <a:latin typeface="Helvetica Neue"/>
                <a:ea typeface="Helvetica Neue"/>
                <a:cs typeface="Helvetica Neue"/>
                <a:sym typeface="Helvetica Neue"/>
              </a:rPr>
              <a:t>SURFACE (FAST)</a:t>
            </a:r>
            <a:endParaRPr/>
          </a:p>
        </p:txBody>
      </p:sp>
      <p:sp>
        <p:nvSpPr>
          <p:cNvPr id="199" name="Google Shape;199;p19"/>
          <p:cNvSpPr txBox="1"/>
          <p:nvPr/>
        </p:nvSpPr>
        <p:spPr>
          <a:xfrm>
            <a:off x="451748" y="2659289"/>
            <a:ext cx="1481543" cy="333742"/>
          </a:xfrm>
          <a:prstGeom prst="rect">
            <a:avLst/>
          </a:prstGeom>
          <a:noFill/>
          <a:ln>
            <a:noFill/>
          </a:ln>
        </p:spPr>
        <p:txBody>
          <a:bodyPr spcFirstLastPara="1" wrap="square" lIns="35717" tIns="35717" rIns="35717" bIns="35717" anchor="ctr" anchorCtr="0">
            <a:spAutoFit/>
          </a:bodyPr>
          <a:lstStyle/>
          <a:p>
            <a:pPr>
              <a:spcBef>
                <a:spcPts val="0"/>
              </a:spcBef>
              <a:spcAft>
                <a:spcPts val="0"/>
              </a:spcAft>
              <a:buClr>
                <a:srgbClr val="0076BA"/>
              </a:buClr>
              <a:buSzPts val="2400"/>
            </a:pPr>
            <a:r>
              <a:rPr lang="en-US" sz="1700" b="1">
                <a:solidFill>
                  <a:srgbClr val="0076BA"/>
                </a:solidFill>
                <a:latin typeface="Helvetica Neue"/>
                <a:ea typeface="Helvetica Neue"/>
                <a:cs typeface="Helvetica Neue"/>
                <a:sym typeface="Helvetica Neue"/>
              </a:rPr>
              <a:t>DEEP (SLOW)</a:t>
            </a:r>
            <a:endParaRPr/>
          </a:p>
        </p:txBody>
      </p:sp>
    </p:spTree>
    <p:extLst>
      <p:ext uri="{BB962C8B-B14F-4D97-AF65-F5344CB8AC3E}">
        <p14:creationId xmlns:p14="http://schemas.microsoft.com/office/powerpoint/2010/main" val="40226527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20"/>
          <p:cNvSpPr txBox="1">
            <a:spLocks noGrp="1"/>
          </p:cNvSpPr>
          <p:nvPr>
            <p:ph type="title"/>
          </p:nvPr>
        </p:nvSpPr>
        <p:spPr>
          <a:xfrm>
            <a:off x="669727" y="178593"/>
            <a:ext cx="7804547" cy="902162"/>
          </a:xfrm>
          <a:prstGeom prst="rect">
            <a:avLst/>
          </a:prstGeom>
          <a:noFill/>
          <a:ln>
            <a:noFill/>
          </a:ln>
        </p:spPr>
        <p:txBody>
          <a:bodyPr spcFirstLastPara="1" wrap="square" lIns="35717" tIns="35717" rIns="35717" bIns="35717" anchor="ctr" anchorCtr="0">
            <a:normAutofit/>
          </a:bodyPr>
          <a:lstStyle/>
          <a:p>
            <a:pPr>
              <a:buSzPts val="6500"/>
            </a:pPr>
            <a:r>
              <a:rPr lang="en-US" sz="4600"/>
              <a:t>Film Camp Context</a:t>
            </a:r>
            <a:endParaRPr/>
          </a:p>
        </p:txBody>
      </p:sp>
      <p:sp>
        <p:nvSpPr>
          <p:cNvPr id="205" name="Google Shape;205;p20"/>
          <p:cNvSpPr txBox="1">
            <a:spLocks noGrp="1"/>
          </p:cNvSpPr>
          <p:nvPr>
            <p:ph type="body" idx="1"/>
          </p:nvPr>
        </p:nvSpPr>
        <p:spPr>
          <a:xfrm>
            <a:off x="426337" y="4888264"/>
            <a:ext cx="7804549" cy="1765245"/>
          </a:xfrm>
          <a:prstGeom prst="rect">
            <a:avLst/>
          </a:prstGeom>
          <a:noFill/>
          <a:ln>
            <a:noFill/>
          </a:ln>
        </p:spPr>
        <p:txBody>
          <a:bodyPr spcFirstLastPara="1" wrap="square" lIns="35717" tIns="35717" rIns="35717" bIns="35717" anchor="ctr" anchorCtr="0">
            <a:normAutofit/>
          </a:bodyPr>
          <a:lstStyle/>
          <a:p>
            <a:pPr marL="300026" indent="-300026">
              <a:spcBef>
                <a:spcPts val="0"/>
              </a:spcBef>
              <a:buSzPts val="2300"/>
              <a:buFont typeface="Helvetica Neue"/>
              <a:buChar char="•"/>
            </a:pPr>
            <a:r>
              <a:rPr lang="en-US" sz="1600"/>
              <a:t>In the context of film camp, students bring in ideas for content (memes), then learn to de-construct, analyze content, then attempt to re-construct memes within their movies.</a:t>
            </a:r>
            <a:endParaRPr/>
          </a:p>
          <a:p>
            <a:pPr marL="300026" indent="-300026">
              <a:spcBef>
                <a:spcPts val="2812"/>
              </a:spcBef>
              <a:buSzPts val="2300"/>
              <a:buFont typeface="Helvetica Neue"/>
              <a:buChar char="•"/>
            </a:pPr>
            <a:r>
              <a:rPr lang="en-US" sz="1600"/>
              <a:t>This deconstruction/reconstruction process follows a FAST-SLOW-FAST pattern that allows development of a more critical understanding of digital media.</a:t>
            </a:r>
            <a:endParaRPr/>
          </a:p>
        </p:txBody>
      </p:sp>
      <p:sp>
        <p:nvSpPr>
          <p:cNvPr id="206" name="Google Shape;206;p20"/>
          <p:cNvSpPr/>
          <p:nvPr/>
        </p:nvSpPr>
        <p:spPr>
          <a:xfrm>
            <a:off x="1197891" y="1500090"/>
            <a:ext cx="6722799" cy="2652038"/>
          </a:xfrm>
          <a:custGeom>
            <a:avLst/>
            <a:gdLst/>
            <a:ahLst/>
            <a:cxnLst/>
            <a:rect l="l" t="t" r="r" b="b"/>
            <a:pathLst>
              <a:path w="21600" h="20716" extrusionOk="0">
                <a:moveTo>
                  <a:pt x="0" y="807"/>
                </a:moveTo>
                <a:cubicBezTo>
                  <a:pt x="658" y="410"/>
                  <a:pt x="1332" y="205"/>
                  <a:pt x="2010" y="196"/>
                </a:cubicBezTo>
                <a:cubicBezTo>
                  <a:pt x="3619" y="174"/>
                  <a:pt x="5231" y="1285"/>
                  <a:pt x="6355" y="4073"/>
                </a:cubicBezTo>
                <a:cubicBezTo>
                  <a:pt x="7538" y="7006"/>
                  <a:pt x="7916" y="11190"/>
                  <a:pt x="8622" y="14900"/>
                </a:cubicBezTo>
                <a:cubicBezTo>
                  <a:pt x="9113" y="17479"/>
                  <a:pt x="9836" y="19938"/>
                  <a:pt x="10966" y="20559"/>
                </a:cubicBezTo>
                <a:cubicBezTo>
                  <a:pt x="12645" y="21483"/>
                  <a:pt x="14152" y="18210"/>
                  <a:pt x="14675" y="13950"/>
                </a:cubicBezTo>
                <a:cubicBezTo>
                  <a:pt x="15158" y="10009"/>
                  <a:pt x="14912" y="5360"/>
                  <a:pt x="16128" y="2406"/>
                </a:cubicBezTo>
                <a:cubicBezTo>
                  <a:pt x="17047" y="170"/>
                  <a:pt x="18427" y="-117"/>
                  <a:pt x="19733" y="33"/>
                </a:cubicBezTo>
                <a:cubicBezTo>
                  <a:pt x="20356" y="104"/>
                  <a:pt x="20979" y="253"/>
                  <a:pt x="21600" y="481"/>
                </a:cubicBezTo>
              </a:path>
            </a:pathLst>
          </a:custGeom>
          <a:noFill/>
          <a:ln w="63500" cap="flat" cmpd="sng">
            <a:solidFill>
              <a:srgbClr val="FF2F92"/>
            </a:solidFill>
            <a:prstDash val="solid"/>
            <a:miter lim="400000"/>
            <a:headEnd type="none" w="sm" len="sm"/>
            <a:tailEnd type="none" w="sm" len="sm"/>
          </a:ln>
        </p:spPr>
        <p:txBody>
          <a:bodyPr spcFirstLastPara="1" wrap="square" lIns="35717" tIns="35717" rIns="35717" bIns="35717" anchor="ctr" anchorCtr="0">
            <a:noAutofit/>
          </a:bodyPr>
          <a:lstStyle/>
          <a:p>
            <a:pPr algn="ctr">
              <a:spcBef>
                <a:spcPts val="0"/>
              </a:spcBef>
              <a:spcAft>
                <a:spcPts val="0"/>
              </a:spcAft>
              <a:buClr>
                <a:srgbClr val="FFFFFF"/>
              </a:buClr>
              <a:buSzPts val="3600"/>
            </a:pPr>
            <a:endParaRPr sz="2500">
              <a:solidFill>
                <a:srgbClr val="000000"/>
              </a:solidFill>
              <a:latin typeface="Helvetica Neue"/>
              <a:ea typeface="Helvetica Neue"/>
              <a:cs typeface="Helvetica Neue"/>
              <a:sym typeface="Helvetica Neue"/>
            </a:endParaRPr>
          </a:p>
        </p:txBody>
      </p:sp>
      <p:sp>
        <p:nvSpPr>
          <p:cNvPr id="207" name="Google Shape;207;p20"/>
          <p:cNvSpPr txBox="1"/>
          <p:nvPr/>
        </p:nvSpPr>
        <p:spPr>
          <a:xfrm>
            <a:off x="2645225" y="4233731"/>
            <a:ext cx="4377425" cy="595352"/>
          </a:xfrm>
          <a:prstGeom prst="rect">
            <a:avLst/>
          </a:prstGeom>
          <a:noFill/>
          <a:ln>
            <a:noFill/>
          </a:ln>
        </p:spPr>
        <p:txBody>
          <a:bodyPr spcFirstLastPara="1" wrap="square" lIns="35717" tIns="35717" rIns="35717" bIns="35717" anchor="ctr" anchorCtr="0">
            <a:spAutoFit/>
          </a:bodyPr>
          <a:lstStyle/>
          <a:p>
            <a:pPr algn="ctr">
              <a:spcBef>
                <a:spcPts val="0"/>
              </a:spcBef>
              <a:spcAft>
                <a:spcPts val="0"/>
              </a:spcAft>
              <a:buClr>
                <a:srgbClr val="FF2F92"/>
              </a:buClr>
              <a:buSzPts val="2400"/>
            </a:pPr>
            <a:r>
              <a:rPr lang="en-US" sz="1700" b="1">
                <a:solidFill>
                  <a:srgbClr val="FF2F92"/>
                </a:solidFill>
                <a:latin typeface="Helvetica Neue"/>
                <a:ea typeface="Helvetica Neue"/>
                <a:cs typeface="Helvetica Neue"/>
                <a:sym typeface="Helvetica Neue"/>
              </a:rPr>
              <a:t>Identify essential components, approximate within constraints</a:t>
            </a:r>
            <a:endParaRPr/>
          </a:p>
        </p:txBody>
      </p:sp>
      <p:sp>
        <p:nvSpPr>
          <p:cNvPr id="208" name="Google Shape;208;p20"/>
          <p:cNvSpPr txBox="1"/>
          <p:nvPr/>
        </p:nvSpPr>
        <p:spPr>
          <a:xfrm rot="3901349">
            <a:off x="3023865" y="2511915"/>
            <a:ext cx="1628133" cy="333742"/>
          </a:xfrm>
          <a:prstGeom prst="rect">
            <a:avLst/>
          </a:prstGeom>
          <a:noFill/>
          <a:ln>
            <a:noFill/>
          </a:ln>
        </p:spPr>
        <p:txBody>
          <a:bodyPr spcFirstLastPara="1" wrap="square" lIns="35717" tIns="35717" rIns="35717" bIns="35717" anchor="ctr" anchorCtr="0">
            <a:spAutoFit/>
          </a:bodyPr>
          <a:lstStyle/>
          <a:p>
            <a:pPr algn="ctr">
              <a:spcBef>
                <a:spcPts val="0"/>
              </a:spcBef>
              <a:spcAft>
                <a:spcPts val="0"/>
              </a:spcAft>
              <a:buClr>
                <a:srgbClr val="FF2F92"/>
              </a:buClr>
              <a:buSzPts val="2400"/>
            </a:pPr>
            <a:r>
              <a:rPr lang="en-US" sz="1700" b="1">
                <a:solidFill>
                  <a:srgbClr val="FF2F92"/>
                </a:solidFill>
                <a:latin typeface="Helvetica Neue"/>
                <a:ea typeface="Helvetica Neue"/>
                <a:cs typeface="Helvetica Neue"/>
                <a:sym typeface="Helvetica Neue"/>
              </a:rPr>
              <a:t>deconstruction</a:t>
            </a:r>
            <a:endParaRPr/>
          </a:p>
        </p:txBody>
      </p:sp>
      <p:sp>
        <p:nvSpPr>
          <p:cNvPr id="209" name="Google Shape;209;p20"/>
          <p:cNvSpPr txBox="1"/>
          <p:nvPr/>
        </p:nvSpPr>
        <p:spPr>
          <a:xfrm>
            <a:off x="748678" y="945169"/>
            <a:ext cx="2369225" cy="595352"/>
          </a:xfrm>
          <a:prstGeom prst="rect">
            <a:avLst/>
          </a:prstGeom>
          <a:noFill/>
          <a:ln>
            <a:noFill/>
          </a:ln>
        </p:spPr>
        <p:txBody>
          <a:bodyPr spcFirstLastPara="1" wrap="square" lIns="35717" tIns="35717" rIns="35717" bIns="35717" anchor="ctr" anchorCtr="0">
            <a:spAutoFit/>
          </a:bodyPr>
          <a:lstStyle/>
          <a:p>
            <a:pPr algn="ctr">
              <a:spcBef>
                <a:spcPts val="0"/>
              </a:spcBef>
              <a:spcAft>
                <a:spcPts val="0"/>
              </a:spcAft>
              <a:buClr>
                <a:srgbClr val="FF2F92"/>
              </a:buClr>
              <a:buSzPts val="2400"/>
            </a:pPr>
            <a:r>
              <a:rPr lang="en-US" sz="1700" b="1">
                <a:solidFill>
                  <a:srgbClr val="FF2F92"/>
                </a:solidFill>
                <a:latin typeface="Helvetica Neue"/>
                <a:ea typeface="Helvetica Neue"/>
                <a:cs typeface="Helvetica Neue"/>
                <a:sym typeface="Helvetica Neue"/>
              </a:rPr>
              <a:t>campers bring memes</a:t>
            </a:r>
            <a:endParaRPr/>
          </a:p>
        </p:txBody>
      </p:sp>
      <p:cxnSp>
        <p:nvCxnSpPr>
          <p:cNvPr id="210" name="Google Shape;210;p20"/>
          <p:cNvCxnSpPr/>
          <p:nvPr/>
        </p:nvCxnSpPr>
        <p:spPr>
          <a:xfrm>
            <a:off x="451749" y="2430331"/>
            <a:ext cx="8240503" cy="1"/>
          </a:xfrm>
          <a:prstGeom prst="straightConnector1">
            <a:avLst/>
          </a:prstGeom>
          <a:noFill/>
          <a:ln w="38100" cap="flat" cmpd="sng">
            <a:solidFill>
              <a:srgbClr val="0076BA"/>
            </a:solidFill>
            <a:prstDash val="dashDot"/>
            <a:miter lim="400000"/>
            <a:headEnd type="none" w="sm" len="sm"/>
            <a:tailEnd type="none" w="sm" len="sm"/>
          </a:ln>
        </p:spPr>
      </p:cxnSp>
      <p:sp>
        <p:nvSpPr>
          <p:cNvPr id="211" name="Google Shape;211;p20"/>
          <p:cNvSpPr txBox="1"/>
          <p:nvPr/>
        </p:nvSpPr>
        <p:spPr>
          <a:xfrm>
            <a:off x="451748" y="1867632"/>
            <a:ext cx="1811370" cy="333742"/>
          </a:xfrm>
          <a:prstGeom prst="rect">
            <a:avLst/>
          </a:prstGeom>
          <a:noFill/>
          <a:ln>
            <a:noFill/>
          </a:ln>
        </p:spPr>
        <p:txBody>
          <a:bodyPr spcFirstLastPara="1" wrap="square" lIns="35717" tIns="35717" rIns="35717" bIns="35717" anchor="ctr" anchorCtr="0">
            <a:spAutoFit/>
          </a:bodyPr>
          <a:lstStyle/>
          <a:p>
            <a:pPr>
              <a:spcBef>
                <a:spcPts val="0"/>
              </a:spcBef>
              <a:spcAft>
                <a:spcPts val="0"/>
              </a:spcAft>
              <a:buClr>
                <a:srgbClr val="0076BA"/>
              </a:buClr>
              <a:buSzPts val="2400"/>
            </a:pPr>
            <a:r>
              <a:rPr lang="en-US" sz="1700" b="1">
                <a:solidFill>
                  <a:srgbClr val="0076BA"/>
                </a:solidFill>
                <a:latin typeface="Helvetica Neue"/>
                <a:ea typeface="Helvetica Neue"/>
                <a:cs typeface="Helvetica Neue"/>
                <a:sym typeface="Helvetica Neue"/>
              </a:rPr>
              <a:t>SURFACE (FAST)</a:t>
            </a:r>
            <a:endParaRPr/>
          </a:p>
        </p:txBody>
      </p:sp>
      <p:sp>
        <p:nvSpPr>
          <p:cNvPr id="212" name="Google Shape;212;p20"/>
          <p:cNvSpPr txBox="1"/>
          <p:nvPr/>
        </p:nvSpPr>
        <p:spPr>
          <a:xfrm>
            <a:off x="451748" y="2659289"/>
            <a:ext cx="1481543" cy="333742"/>
          </a:xfrm>
          <a:prstGeom prst="rect">
            <a:avLst/>
          </a:prstGeom>
          <a:noFill/>
          <a:ln>
            <a:noFill/>
          </a:ln>
        </p:spPr>
        <p:txBody>
          <a:bodyPr spcFirstLastPara="1" wrap="square" lIns="35717" tIns="35717" rIns="35717" bIns="35717" anchor="ctr" anchorCtr="0">
            <a:spAutoFit/>
          </a:bodyPr>
          <a:lstStyle/>
          <a:p>
            <a:pPr>
              <a:spcBef>
                <a:spcPts val="0"/>
              </a:spcBef>
              <a:spcAft>
                <a:spcPts val="0"/>
              </a:spcAft>
              <a:buClr>
                <a:srgbClr val="0076BA"/>
              </a:buClr>
              <a:buSzPts val="2400"/>
            </a:pPr>
            <a:r>
              <a:rPr lang="en-US" sz="1700" b="1">
                <a:solidFill>
                  <a:srgbClr val="0076BA"/>
                </a:solidFill>
                <a:latin typeface="Helvetica Neue"/>
                <a:ea typeface="Helvetica Neue"/>
                <a:cs typeface="Helvetica Neue"/>
                <a:sym typeface="Helvetica Neue"/>
              </a:rPr>
              <a:t>DEEP (SLOW)</a:t>
            </a:r>
            <a:endParaRPr/>
          </a:p>
        </p:txBody>
      </p:sp>
      <p:sp>
        <p:nvSpPr>
          <p:cNvPr id="213" name="Google Shape;213;p20"/>
          <p:cNvSpPr txBox="1"/>
          <p:nvPr/>
        </p:nvSpPr>
        <p:spPr>
          <a:xfrm rot="-4053124">
            <a:off x="4787894" y="2527784"/>
            <a:ext cx="1576698" cy="333742"/>
          </a:xfrm>
          <a:prstGeom prst="rect">
            <a:avLst/>
          </a:prstGeom>
          <a:noFill/>
          <a:ln>
            <a:noFill/>
          </a:ln>
        </p:spPr>
        <p:txBody>
          <a:bodyPr spcFirstLastPara="1" wrap="square" lIns="35717" tIns="35717" rIns="35717" bIns="35717" anchor="ctr" anchorCtr="0">
            <a:spAutoFit/>
          </a:bodyPr>
          <a:lstStyle/>
          <a:p>
            <a:pPr algn="ctr">
              <a:spcBef>
                <a:spcPts val="0"/>
              </a:spcBef>
              <a:spcAft>
                <a:spcPts val="0"/>
              </a:spcAft>
              <a:buClr>
                <a:srgbClr val="FF2F92"/>
              </a:buClr>
              <a:buSzPts val="2400"/>
            </a:pPr>
            <a:r>
              <a:rPr lang="en-US" sz="1700" b="1">
                <a:solidFill>
                  <a:srgbClr val="FF2F92"/>
                </a:solidFill>
                <a:latin typeface="Helvetica Neue"/>
                <a:ea typeface="Helvetica Neue"/>
                <a:cs typeface="Helvetica Neue"/>
                <a:sym typeface="Helvetica Neue"/>
              </a:rPr>
              <a:t>reconstruction</a:t>
            </a:r>
            <a:endParaRPr/>
          </a:p>
        </p:txBody>
      </p:sp>
      <p:sp>
        <p:nvSpPr>
          <p:cNvPr id="214" name="Google Shape;214;p20"/>
          <p:cNvSpPr txBox="1"/>
          <p:nvPr/>
        </p:nvSpPr>
        <p:spPr>
          <a:xfrm>
            <a:off x="6125467" y="888522"/>
            <a:ext cx="3018535" cy="595352"/>
          </a:xfrm>
          <a:prstGeom prst="rect">
            <a:avLst/>
          </a:prstGeom>
          <a:noFill/>
          <a:ln>
            <a:noFill/>
          </a:ln>
        </p:spPr>
        <p:txBody>
          <a:bodyPr spcFirstLastPara="1" wrap="square" lIns="35717" tIns="35717" rIns="35717" bIns="35717" anchor="ctr" anchorCtr="0">
            <a:spAutoFit/>
          </a:bodyPr>
          <a:lstStyle/>
          <a:p>
            <a:pPr algn="ctr">
              <a:spcBef>
                <a:spcPts val="0"/>
              </a:spcBef>
              <a:spcAft>
                <a:spcPts val="0"/>
              </a:spcAft>
              <a:buClr>
                <a:srgbClr val="FF2F92"/>
              </a:buClr>
              <a:buSzPts val="2400"/>
            </a:pPr>
            <a:r>
              <a:rPr lang="en-US" sz="1700" b="1">
                <a:solidFill>
                  <a:srgbClr val="FF2F92"/>
                </a:solidFill>
                <a:latin typeface="Helvetica Neue"/>
                <a:ea typeface="Helvetica Neue"/>
                <a:cs typeface="Helvetica Neue"/>
                <a:sym typeface="Helvetica Neue"/>
              </a:rPr>
              <a:t>more critical understanding of digital media </a:t>
            </a:r>
            <a:endParaRPr/>
          </a:p>
        </p:txBody>
      </p:sp>
    </p:spTree>
    <p:extLst>
      <p:ext uri="{BB962C8B-B14F-4D97-AF65-F5344CB8AC3E}">
        <p14:creationId xmlns:p14="http://schemas.microsoft.com/office/powerpoint/2010/main" val="19525954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21"/>
          <p:cNvSpPr txBox="1">
            <a:spLocks noGrp="1"/>
          </p:cNvSpPr>
          <p:nvPr>
            <p:ph type="title"/>
          </p:nvPr>
        </p:nvSpPr>
        <p:spPr>
          <a:xfrm>
            <a:off x="892969" y="178594"/>
            <a:ext cx="7358063" cy="1714500"/>
          </a:xfrm>
          <a:prstGeom prst="rect">
            <a:avLst/>
          </a:prstGeom>
          <a:noFill/>
          <a:ln>
            <a:noFill/>
          </a:ln>
        </p:spPr>
        <p:txBody>
          <a:bodyPr spcFirstLastPara="1" wrap="square" lIns="35717" tIns="35717" rIns="35717" bIns="35717" anchor="ctr" anchorCtr="0">
            <a:normAutofit/>
          </a:bodyPr>
          <a:lstStyle/>
          <a:p>
            <a:pPr>
              <a:buSzPts val="4800"/>
            </a:pPr>
            <a:r>
              <a:rPr lang="en-US" sz="3400" b="1">
                <a:solidFill>
                  <a:srgbClr val="08A2FE"/>
                </a:solidFill>
                <a:latin typeface="Arial"/>
                <a:ea typeface="Arial"/>
                <a:cs typeface="Arial"/>
                <a:sym typeface="Arial"/>
              </a:rPr>
              <a:t>However…</a:t>
            </a:r>
            <a:endParaRPr/>
          </a:p>
        </p:txBody>
      </p:sp>
      <p:sp>
        <p:nvSpPr>
          <p:cNvPr id="220" name="Google Shape;220;p21"/>
          <p:cNvSpPr txBox="1">
            <a:spLocks noGrp="1"/>
          </p:cNvSpPr>
          <p:nvPr>
            <p:ph type="body" idx="1"/>
          </p:nvPr>
        </p:nvSpPr>
        <p:spPr>
          <a:xfrm>
            <a:off x="892969" y="1946672"/>
            <a:ext cx="7358063" cy="4018359"/>
          </a:xfrm>
          <a:prstGeom prst="rect">
            <a:avLst/>
          </a:prstGeom>
          <a:noFill/>
          <a:ln>
            <a:noFill/>
          </a:ln>
        </p:spPr>
        <p:txBody>
          <a:bodyPr spcFirstLastPara="1" wrap="square" lIns="35717" tIns="35717" rIns="35717" bIns="35717" anchor="ctr" anchorCtr="0">
            <a:normAutofit/>
          </a:bodyPr>
          <a:lstStyle/>
          <a:p>
            <a:pPr marL="267881" indent="-267881">
              <a:lnSpc>
                <a:spcPct val="90000"/>
              </a:lnSpc>
              <a:spcBef>
                <a:spcPts val="0"/>
              </a:spcBef>
              <a:buSzPts val="3500"/>
              <a:buFont typeface="Helvetica Neue"/>
              <a:buChar char="•"/>
            </a:pPr>
            <a:r>
              <a:rPr lang="en-US" sz="2500"/>
              <a:t>This happens all the time, every day.</a:t>
            </a:r>
            <a:endParaRPr/>
          </a:p>
          <a:p>
            <a:pPr marL="267881" indent="-267881">
              <a:lnSpc>
                <a:spcPct val="90000"/>
              </a:lnSpc>
              <a:buSzPts val="3500"/>
              <a:buFont typeface="Helvetica Neue"/>
              <a:buChar char="•"/>
            </a:pPr>
            <a:r>
              <a:rPr lang="en-US" sz="2500"/>
              <a:t>If we help the kids label this as a valuable, transferrable, literacy strategy, they can deploy it in other contexts, literacy situations.</a:t>
            </a:r>
            <a:endParaRPr/>
          </a:p>
          <a:p>
            <a:pPr marL="267881" indent="-267881">
              <a:lnSpc>
                <a:spcPct val="90000"/>
              </a:lnSpc>
              <a:buSzPts val="3500"/>
              <a:buFont typeface="Helvetica Neue"/>
              <a:buChar char="•"/>
            </a:pPr>
            <a:r>
              <a:rPr lang="en-US" sz="2500"/>
              <a:t>If we apply this lesson to K-12 contexts, schools can get with the program, rather than actively working against it.</a:t>
            </a:r>
            <a:endParaRPr/>
          </a:p>
          <a:p>
            <a:pPr marL="267881" indent="-267881">
              <a:lnSpc>
                <a:spcPct val="90000"/>
              </a:lnSpc>
              <a:buSzPts val="3500"/>
              <a:buFont typeface="Helvetica Neue"/>
              <a:buChar char="•"/>
            </a:pPr>
            <a:r>
              <a:rPr lang="en-US" sz="2500"/>
              <a:t>How does this apply to ”reading” fake/fact?</a:t>
            </a:r>
            <a:endParaRPr/>
          </a:p>
        </p:txBody>
      </p:sp>
    </p:spTree>
    <p:extLst>
      <p:ext uri="{BB962C8B-B14F-4D97-AF65-F5344CB8AC3E}">
        <p14:creationId xmlns:p14="http://schemas.microsoft.com/office/powerpoint/2010/main" val="31818808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22"/>
          <p:cNvSpPr txBox="1">
            <a:spLocks noGrp="1"/>
          </p:cNvSpPr>
          <p:nvPr>
            <p:ph type="title"/>
          </p:nvPr>
        </p:nvSpPr>
        <p:spPr>
          <a:xfrm>
            <a:off x="892969" y="178594"/>
            <a:ext cx="7358063" cy="1714500"/>
          </a:xfrm>
          <a:prstGeom prst="rect">
            <a:avLst/>
          </a:prstGeom>
          <a:noFill/>
          <a:ln>
            <a:noFill/>
          </a:ln>
        </p:spPr>
        <p:txBody>
          <a:bodyPr spcFirstLastPara="1" wrap="square" lIns="35717" tIns="35717" rIns="35717" bIns="35717" anchor="ctr" anchorCtr="0">
            <a:normAutofit/>
          </a:bodyPr>
          <a:lstStyle/>
          <a:p>
            <a:pPr>
              <a:buSzPts val="4800"/>
            </a:pPr>
            <a:r>
              <a:rPr lang="en-US" sz="3400" b="1">
                <a:solidFill>
                  <a:srgbClr val="08A2FE"/>
                </a:solidFill>
                <a:latin typeface="Arial"/>
                <a:ea typeface="Arial"/>
                <a:cs typeface="Arial"/>
                <a:sym typeface="Arial"/>
              </a:rPr>
              <a:t>Back to Fake vs. Fact</a:t>
            </a:r>
            <a:endParaRPr/>
          </a:p>
        </p:txBody>
      </p:sp>
      <p:sp>
        <p:nvSpPr>
          <p:cNvPr id="226" name="Google Shape;226;p22"/>
          <p:cNvSpPr txBox="1">
            <a:spLocks noGrp="1"/>
          </p:cNvSpPr>
          <p:nvPr>
            <p:ph type="body" idx="1"/>
          </p:nvPr>
        </p:nvSpPr>
        <p:spPr>
          <a:xfrm>
            <a:off x="892969" y="1946672"/>
            <a:ext cx="7358063" cy="4018359"/>
          </a:xfrm>
          <a:prstGeom prst="rect">
            <a:avLst/>
          </a:prstGeom>
          <a:noFill/>
          <a:ln>
            <a:noFill/>
          </a:ln>
        </p:spPr>
        <p:txBody>
          <a:bodyPr spcFirstLastPara="1" wrap="square" lIns="35717" tIns="35717" rIns="35717" bIns="35717" anchor="ctr" anchorCtr="0">
            <a:normAutofit/>
          </a:bodyPr>
          <a:lstStyle/>
          <a:p>
            <a:pPr marL="267881" indent="-267881">
              <a:lnSpc>
                <a:spcPct val="90000"/>
              </a:lnSpc>
              <a:spcBef>
                <a:spcPts val="0"/>
              </a:spcBef>
              <a:buSzPts val="3800"/>
              <a:buFont typeface="Helvetica Neue"/>
              <a:buChar char="•"/>
            </a:pPr>
            <a:r>
              <a:rPr lang="en-US" sz="2700">
                <a:solidFill>
                  <a:srgbClr val="000000"/>
                </a:solidFill>
                <a:latin typeface="Helvetica Neue"/>
                <a:ea typeface="Helvetica Neue"/>
                <a:cs typeface="Helvetica Neue"/>
                <a:sym typeface="Helvetica Neue"/>
              </a:rPr>
              <a:t>Students should be treated to this kind of instruction.</a:t>
            </a:r>
            <a:endParaRPr/>
          </a:p>
          <a:p>
            <a:pPr marL="267881" indent="-267881">
              <a:lnSpc>
                <a:spcPct val="90000"/>
              </a:lnSpc>
              <a:buSzPts val="3800"/>
              <a:buFont typeface="Helvetica Neue"/>
              <a:buChar char="•"/>
            </a:pPr>
            <a:r>
              <a:rPr lang="en-US" sz="2700">
                <a:solidFill>
                  <a:srgbClr val="000000"/>
                </a:solidFill>
                <a:latin typeface="Helvetica Neue"/>
                <a:ea typeface="Helvetica Neue"/>
                <a:cs typeface="Helvetica Neue"/>
                <a:sym typeface="Helvetica Neue"/>
              </a:rPr>
              <a:t>On a national level, we need to re-examine the lessons from our 2016 election, vis a vis media messages shaped by our biases</a:t>
            </a:r>
            <a:endParaRPr/>
          </a:p>
          <a:p>
            <a:pPr marL="267881" indent="-267881">
              <a:lnSpc>
                <a:spcPct val="90000"/>
              </a:lnSpc>
              <a:buSzPts val="3800"/>
              <a:buFont typeface="Helvetica Neue"/>
              <a:buChar char="•"/>
            </a:pPr>
            <a:r>
              <a:rPr lang="en-US" sz="2700">
                <a:solidFill>
                  <a:srgbClr val="000000"/>
                </a:solidFill>
                <a:latin typeface="Helvetica Neue"/>
                <a:ea typeface="Helvetica Neue"/>
                <a:cs typeface="Helvetica Neue"/>
                <a:sym typeface="Helvetica Neue"/>
              </a:rPr>
              <a:t>On a global level, the relations between nations are tremendously impacted so slow multimedia literacies are essential. </a:t>
            </a:r>
            <a:endParaRPr/>
          </a:p>
        </p:txBody>
      </p:sp>
    </p:spTree>
    <p:extLst>
      <p:ext uri="{BB962C8B-B14F-4D97-AF65-F5344CB8AC3E}">
        <p14:creationId xmlns:p14="http://schemas.microsoft.com/office/powerpoint/2010/main" val="38324158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rcRect l="-15727" r="-15727"/>
          <a:stretch>
            <a:fillRect/>
          </a:stretch>
        </p:blipFill>
        <p:spPr>
          <a:xfrm>
            <a:off x="-642471" y="995424"/>
            <a:ext cx="10384117" cy="5710864"/>
          </a:xfrm>
        </p:spPr>
      </p:pic>
      <p:sp>
        <p:nvSpPr>
          <p:cNvPr id="5" name="Title 4"/>
          <p:cNvSpPr>
            <a:spLocks noGrp="1"/>
          </p:cNvSpPr>
          <p:nvPr>
            <p:ph type="title"/>
          </p:nvPr>
        </p:nvSpPr>
        <p:spPr>
          <a:xfrm>
            <a:off x="457200" y="274638"/>
            <a:ext cx="8229600" cy="562068"/>
          </a:xfrm>
        </p:spPr>
        <p:txBody>
          <a:bodyPr/>
          <a:lstStyle/>
          <a:p>
            <a:r>
              <a:rPr lang="en-US" dirty="0" smtClean="0"/>
              <a:t>How was it produced?</a:t>
            </a:r>
            <a:endParaRPr lang="en-US" dirty="0"/>
          </a:p>
        </p:txBody>
      </p:sp>
    </p:spTree>
    <p:extLst>
      <p:ext uri="{BB962C8B-B14F-4D97-AF65-F5344CB8AC3E}">
        <p14:creationId xmlns:p14="http://schemas.microsoft.com/office/powerpoint/2010/main" val="27066177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198342</TotalTime>
  <Words>1790</Words>
  <Application>Microsoft Macintosh PowerPoint</Application>
  <PresentationFormat>On-screen Show (4:3)</PresentationFormat>
  <Paragraphs>166</Paragraphs>
  <Slides>36</Slides>
  <Notes>20</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PowerPoint Presentation</vt:lpstr>
      <vt:lpstr>Fake News in a Post Truth Era</vt:lpstr>
      <vt:lpstr>PowerPoint Presentation</vt:lpstr>
      <vt:lpstr>Why do we get hooked into spreading dubious claims?</vt:lpstr>
      <vt:lpstr>Recognize Your Biases</vt:lpstr>
      <vt:lpstr>Thinking Fast and Slow by Daniel Kahneman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We all need to be news detectives…</vt:lpstr>
      <vt:lpstr>PowerPoint Presentation</vt:lpstr>
      <vt:lpstr>Key Questions to Ask:</vt:lpstr>
      <vt:lpstr>Identify the source!</vt:lpstr>
      <vt:lpstr>PowerPoint Presentation</vt:lpstr>
      <vt:lpstr>PowerPoint Presentation</vt:lpstr>
      <vt:lpstr>Identify the source!</vt:lpstr>
      <vt:lpstr>PowerPoint Presentation</vt:lpstr>
      <vt:lpstr>Reverse Image Search</vt:lpstr>
      <vt:lpstr>What About Deepfakes?</vt:lpstr>
      <vt:lpstr>Multimedia Text Producer Strategies: Slow Literacies by Deconstructing and Reconstructing Films</vt:lpstr>
      <vt:lpstr>Context</vt:lpstr>
      <vt:lpstr>PowerPoint Presentation</vt:lpstr>
      <vt:lpstr>PowerPoint Presentation</vt:lpstr>
      <vt:lpstr>Fast &amp; Slow Literacy</vt:lpstr>
      <vt:lpstr>Literature/Reading</vt:lpstr>
      <vt:lpstr>Digital Media</vt:lpstr>
      <vt:lpstr>Film Camp Context</vt:lpstr>
      <vt:lpstr>However…</vt:lpstr>
      <vt:lpstr>Back to Fake vs. Fact</vt:lpstr>
      <vt:lpstr>How was it produced?</vt:lpstr>
    </vt:vector>
  </TitlesOfParts>
  <Company>University of South Florida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Thomas Todd</dc:creator>
  <cp:lastModifiedBy>Information Technology</cp:lastModifiedBy>
  <cp:revision>404</cp:revision>
  <cp:lastPrinted>2019-09-27T19:16:58Z</cp:lastPrinted>
  <dcterms:created xsi:type="dcterms:W3CDTF">2013-11-19T23:26:23Z</dcterms:created>
  <dcterms:modified xsi:type="dcterms:W3CDTF">2019-10-08T17:39:01Z</dcterms:modified>
</cp:coreProperties>
</file>