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75" r:id="rId3"/>
    <p:sldId id="270" r:id="rId4"/>
    <p:sldId id="271" r:id="rId5"/>
    <p:sldId id="300" r:id="rId6"/>
    <p:sldId id="301" r:id="rId7"/>
    <p:sldId id="258" r:id="rId8"/>
    <p:sldId id="276" r:id="rId9"/>
    <p:sldId id="278" r:id="rId10"/>
    <p:sldId id="279" r:id="rId11"/>
    <p:sldId id="277" r:id="rId12"/>
    <p:sldId id="280" r:id="rId13"/>
    <p:sldId id="281" r:id="rId14"/>
    <p:sldId id="302" r:id="rId15"/>
    <p:sldId id="282" r:id="rId16"/>
    <p:sldId id="283" r:id="rId17"/>
    <p:sldId id="305" r:id="rId18"/>
    <p:sldId id="295" r:id="rId19"/>
    <p:sldId id="297" r:id="rId20"/>
    <p:sldId id="298" r:id="rId21"/>
    <p:sldId id="306" r:id="rId22"/>
    <p:sldId id="289" r:id="rId23"/>
    <p:sldId id="285" r:id="rId24"/>
    <p:sldId id="286" r:id="rId25"/>
    <p:sldId id="287" r:id="rId26"/>
    <p:sldId id="304" r:id="rId27"/>
    <p:sldId id="290" r:id="rId28"/>
    <p:sldId id="293" r:id="rId29"/>
    <p:sldId id="291" r:id="rId30"/>
    <p:sldId id="296" r:id="rId31"/>
    <p:sldId id="288" r:id="rId32"/>
    <p:sldId id="303" r:id="rId33"/>
    <p:sldId id="308" r:id="rId34"/>
    <p:sldId id="309" r:id="rId35"/>
    <p:sldId id="30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4A5C8B-1031-4832-AA0B-5889844CCDFE}" v="10" dt="2024-11-11T15:26:12.0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snapToGrid="0">
      <p:cViewPr varScale="1">
        <p:scale>
          <a:sx n="89" d="100"/>
          <a:sy n="89" d="100"/>
        </p:scale>
        <p:origin x="40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Danger" userId="ec5d025f-b314-4b7c-bee6-8dd9c175cb32" providerId="ADAL" clId="{8D4A5C8B-1031-4832-AA0B-5889844CCDFE}"/>
    <pc:docChg chg="undo custSel addSld delSld modSld sldOrd">
      <pc:chgData name="Christine Danger" userId="ec5d025f-b314-4b7c-bee6-8dd9c175cb32" providerId="ADAL" clId="{8D4A5C8B-1031-4832-AA0B-5889844CCDFE}" dt="2024-11-13T15:58:41.486" v="379" actId="13926"/>
      <pc:docMkLst>
        <pc:docMk/>
      </pc:docMkLst>
      <pc:sldChg chg="modSp mod">
        <pc:chgData name="Christine Danger" userId="ec5d025f-b314-4b7c-bee6-8dd9c175cb32" providerId="ADAL" clId="{8D4A5C8B-1031-4832-AA0B-5889844CCDFE}" dt="2024-11-13T15:58:41.486" v="379" actId="13926"/>
        <pc:sldMkLst>
          <pc:docMk/>
          <pc:sldMk cId="2389115016" sldId="275"/>
        </pc:sldMkLst>
        <pc:spChg chg="mod">
          <ac:chgData name="Christine Danger" userId="ec5d025f-b314-4b7c-bee6-8dd9c175cb32" providerId="ADAL" clId="{8D4A5C8B-1031-4832-AA0B-5889844CCDFE}" dt="2024-11-13T15:58:41.486" v="379" actId="13926"/>
          <ac:spMkLst>
            <pc:docMk/>
            <pc:sldMk cId="2389115016" sldId="275"/>
            <ac:spMk id="3" creationId="{CB4FF45F-06D4-ECEB-18FD-03D76129F8F0}"/>
          </ac:spMkLst>
        </pc:spChg>
      </pc:sldChg>
      <pc:sldChg chg="del">
        <pc:chgData name="Christine Danger" userId="ec5d025f-b314-4b7c-bee6-8dd9c175cb32" providerId="ADAL" clId="{8D4A5C8B-1031-4832-AA0B-5889844CCDFE}" dt="2024-11-11T15:35:09.153" v="367" actId="2696"/>
        <pc:sldMkLst>
          <pc:docMk/>
          <pc:sldMk cId="2731432529" sldId="284"/>
        </pc:sldMkLst>
      </pc:sldChg>
      <pc:sldChg chg="add del">
        <pc:chgData name="Christine Danger" userId="ec5d025f-b314-4b7c-bee6-8dd9c175cb32" providerId="ADAL" clId="{8D4A5C8B-1031-4832-AA0B-5889844CCDFE}" dt="2024-11-11T15:28:14.712" v="362" actId="47"/>
        <pc:sldMkLst>
          <pc:docMk/>
          <pc:sldMk cId="2200690897" sldId="292"/>
        </pc:sldMkLst>
      </pc:sldChg>
      <pc:sldChg chg="del ord">
        <pc:chgData name="Christine Danger" userId="ec5d025f-b314-4b7c-bee6-8dd9c175cb32" providerId="ADAL" clId="{8D4A5C8B-1031-4832-AA0B-5889844CCDFE}" dt="2024-11-10T00:13:57.246" v="45" actId="2696"/>
        <pc:sldMkLst>
          <pc:docMk/>
          <pc:sldMk cId="2264301368" sldId="292"/>
        </pc:sldMkLst>
      </pc:sldChg>
      <pc:sldChg chg="del">
        <pc:chgData name="Christine Danger" userId="ec5d025f-b314-4b7c-bee6-8dd9c175cb32" providerId="ADAL" clId="{8D4A5C8B-1031-4832-AA0B-5889844CCDFE}" dt="2024-11-11T15:35:09.153" v="367" actId="2696"/>
        <pc:sldMkLst>
          <pc:docMk/>
          <pc:sldMk cId="4079056196" sldId="294"/>
        </pc:sldMkLst>
      </pc:sldChg>
      <pc:sldChg chg="ord">
        <pc:chgData name="Christine Danger" userId="ec5d025f-b314-4b7c-bee6-8dd9c175cb32" providerId="ADAL" clId="{8D4A5C8B-1031-4832-AA0B-5889844CCDFE}" dt="2024-11-11T19:50:17.428" v="374"/>
        <pc:sldMkLst>
          <pc:docMk/>
          <pc:sldMk cId="166208537" sldId="296"/>
        </pc:sldMkLst>
      </pc:sldChg>
      <pc:sldChg chg="addSp delSp modSp new mod">
        <pc:chgData name="Christine Danger" userId="ec5d025f-b314-4b7c-bee6-8dd9c175cb32" providerId="ADAL" clId="{8D4A5C8B-1031-4832-AA0B-5889844CCDFE}" dt="2024-11-10T00:03:56.449" v="7"/>
        <pc:sldMkLst>
          <pc:docMk/>
          <pc:sldMk cId="2529017222" sldId="302"/>
        </pc:sldMkLst>
        <pc:spChg chg="mod">
          <ac:chgData name="Christine Danger" userId="ec5d025f-b314-4b7c-bee6-8dd9c175cb32" providerId="ADAL" clId="{8D4A5C8B-1031-4832-AA0B-5889844CCDFE}" dt="2024-11-10T00:03:56.449" v="7"/>
          <ac:spMkLst>
            <pc:docMk/>
            <pc:sldMk cId="2529017222" sldId="302"/>
            <ac:spMk id="2" creationId="{6FCD9EFA-8225-8C2A-F61B-51055E3A772A}"/>
          </ac:spMkLst>
        </pc:spChg>
        <pc:spChg chg="del">
          <ac:chgData name="Christine Danger" userId="ec5d025f-b314-4b7c-bee6-8dd9c175cb32" providerId="ADAL" clId="{8D4A5C8B-1031-4832-AA0B-5889844CCDFE}" dt="2024-11-10T00:03:27.535" v="1" actId="22"/>
          <ac:spMkLst>
            <pc:docMk/>
            <pc:sldMk cId="2529017222" sldId="302"/>
            <ac:spMk id="3" creationId="{56C95F3B-2226-90F0-3D26-F2063BCBE0C5}"/>
          </ac:spMkLst>
        </pc:spChg>
        <pc:picChg chg="add mod ord">
          <ac:chgData name="Christine Danger" userId="ec5d025f-b314-4b7c-bee6-8dd9c175cb32" providerId="ADAL" clId="{8D4A5C8B-1031-4832-AA0B-5889844CCDFE}" dt="2024-11-10T00:03:43.042" v="6" actId="14100"/>
          <ac:picMkLst>
            <pc:docMk/>
            <pc:sldMk cId="2529017222" sldId="302"/>
            <ac:picMk id="5" creationId="{78874904-BED0-5618-BB5E-7E75C19F1B2B}"/>
          </ac:picMkLst>
        </pc:picChg>
      </pc:sldChg>
      <pc:sldChg chg="addSp modSp new mod">
        <pc:chgData name="Christine Danger" userId="ec5d025f-b314-4b7c-bee6-8dd9c175cb32" providerId="ADAL" clId="{8D4A5C8B-1031-4832-AA0B-5889844CCDFE}" dt="2024-11-11T15:03:25.593" v="108" actId="1076"/>
        <pc:sldMkLst>
          <pc:docMk/>
          <pc:sldMk cId="928465148" sldId="303"/>
        </pc:sldMkLst>
        <pc:spChg chg="add mod">
          <ac:chgData name="Christine Danger" userId="ec5d025f-b314-4b7c-bee6-8dd9c175cb32" providerId="ADAL" clId="{8D4A5C8B-1031-4832-AA0B-5889844CCDFE}" dt="2024-11-11T15:03:19.655" v="106" actId="1076"/>
          <ac:spMkLst>
            <pc:docMk/>
            <pc:sldMk cId="928465148" sldId="303"/>
            <ac:spMk id="5" creationId="{C521349A-3248-4C66-D72A-7077242E5A94}"/>
          </ac:spMkLst>
        </pc:spChg>
        <pc:picChg chg="add mod">
          <ac:chgData name="Christine Danger" userId="ec5d025f-b314-4b7c-bee6-8dd9c175cb32" providerId="ADAL" clId="{8D4A5C8B-1031-4832-AA0B-5889844CCDFE}" dt="2024-11-10T00:05:44.497" v="13" actId="1076"/>
          <ac:picMkLst>
            <pc:docMk/>
            <pc:sldMk cId="928465148" sldId="303"/>
            <ac:picMk id="3" creationId="{826C2E41-0AB4-4BDB-F289-71FFFEA89009}"/>
          </ac:picMkLst>
        </pc:picChg>
        <pc:picChg chg="add mod">
          <ac:chgData name="Christine Danger" userId="ec5d025f-b314-4b7c-bee6-8dd9c175cb32" providerId="ADAL" clId="{8D4A5C8B-1031-4832-AA0B-5889844CCDFE}" dt="2024-11-11T15:03:25.593" v="108" actId="1076"/>
          <ac:picMkLst>
            <pc:docMk/>
            <pc:sldMk cId="928465148" sldId="303"/>
            <ac:picMk id="7" creationId="{56082A94-1813-A04E-AB6B-33A978E70056}"/>
          </ac:picMkLst>
        </pc:picChg>
      </pc:sldChg>
      <pc:sldChg chg="addSp delSp modSp new mod">
        <pc:chgData name="Christine Danger" userId="ec5d025f-b314-4b7c-bee6-8dd9c175cb32" providerId="ADAL" clId="{8D4A5C8B-1031-4832-AA0B-5889844CCDFE}" dt="2024-11-10T00:09:25.166" v="36" actId="1076"/>
        <pc:sldMkLst>
          <pc:docMk/>
          <pc:sldMk cId="1822303092" sldId="304"/>
        </pc:sldMkLst>
        <pc:spChg chg="mod">
          <ac:chgData name="Christine Danger" userId="ec5d025f-b314-4b7c-bee6-8dd9c175cb32" providerId="ADAL" clId="{8D4A5C8B-1031-4832-AA0B-5889844CCDFE}" dt="2024-11-10T00:09:25.166" v="36" actId="1076"/>
          <ac:spMkLst>
            <pc:docMk/>
            <pc:sldMk cId="1822303092" sldId="304"/>
            <ac:spMk id="2" creationId="{748AAF4E-6A3B-BCC0-9692-D0351078C98A}"/>
          </ac:spMkLst>
        </pc:spChg>
        <pc:spChg chg="del">
          <ac:chgData name="Christine Danger" userId="ec5d025f-b314-4b7c-bee6-8dd9c175cb32" providerId="ADAL" clId="{8D4A5C8B-1031-4832-AA0B-5889844CCDFE}" dt="2024-11-10T00:07:40.111" v="15" actId="22"/>
          <ac:spMkLst>
            <pc:docMk/>
            <pc:sldMk cId="1822303092" sldId="304"/>
            <ac:spMk id="3" creationId="{7C889A85-92AB-20AA-C3E2-7CC7061AE555}"/>
          </ac:spMkLst>
        </pc:spChg>
        <pc:picChg chg="add mod ord">
          <ac:chgData name="Christine Danger" userId="ec5d025f-b314-4b7c-bee6-8dd9c175cb32" providerId="ADAL" clId="{8D4A5C8B-1031-4832-AA0B-5889844CCDFE}" dt="2024-11-10T00:08:38.697" v="22" actId="1076"/>
          <ac:picMkLst>
            <pc:docMk/>
            <pc:sldMk cId="1822303092" sldId="304"/>
            <ac:picMk id="5" creationId="{FACF7831-4E6D-AB6C-8AF1-165076FFBD35}"/>
          </ac:picMkLst>
        </pc:picChg>
        <pc:picChg chg="add mod">
          <ac:chgData name="Christine Danger" userId="ec5d025f-b314-4b7c-bee6-8dd9c175cb32" providerId="ADAL" clId="{8D4A5C8B-1031-4832-AA0B-5889844CCDFE}" dt="2024-11-10T00:09:21.818" v="35" actId="14100"/>
          <ac:picMkLst>
            <pc:docMk/>
            <pc:sldMk cId="1822303092" sldId="304"/>
            <ac:picMk id="7" creationId="{5CB76794-973B-BE41-FB41-EC7C7B7E0FCD}"/>
          </ac:picMkLst>
        </pc:picChg>
      </pc:sldChg>
      <pc:sldChg chg="addSp modSp add mod">
        <pc:chgData name="Christine Danger" userId="ec5d025f-b314-4b7c-bee6-8dd9c175cb32" providerId="ADAL" clId="{8D4A5C8B-1031-4832-AA0B-5889844CCDFE}" dt="2024-11-11T15:28:09.791" v="361" actId="14100"/>
        <pc:sldMkLst>
          <pc:docMk/>
          <pc:sldMk cId="694450499" sldId="305"/>
        </pc:sldMkLst>
        <pc:spChg chg="mod">
          <ac:chgData name="Christine Danger" userId="ec5d025f-b314-4b7c-bee6-8dd9c175cb32" providerId="ADAL" clId="{8D4A5C8B-1031-4832-AA0B-5889844CCDFE}" dt="2024-11-11T15:27:50.261" v="358" actId="1076"/>
          <ac:spMkLst>
            <pc:docMk/>
            <pc:sldMk cId="694450499" sldId="305"/>
            <ac:spMk id="2" creationId="{E4A1F984-A2D9-A19C-F986-518BD30E18EA}"/>
          </ac:spMkLst>
        </pc:spChg>
        <pc:spChg chg="add mod">
          <ac:chgData name="Christine Danger" userId="ec5d025f-b314-4b7c-bee6-8dd9c175cb32" providerId="ADAL" clId="{8D4A5C8B-1031-4832-AA0B-5889844CCDFE}" dt="2024-11-11T15:27:14.814" v="353" actId="113"/>
          <ac:spMkLst>
            <pc:docMk/>
            <pc:sldMk cId="694450499" sldId="305"/>
            <ac:spMk id="4" creationId="{5E85231A-5EE7-6600-621A-1F54D26B2770}"/>
          </ac:spMkLst>
        </pc:spChg>
        <pc:spChg chg="add mod">
          <ac:chgData name="Christine Danger" userId="ec5d025f-b314-4b7c-bee6-8dd9c175cb32" providerId="ADAL" clId="{8D4A5C8B-1031-4832-AA0B-5889844CCDFE}" dt="2024-11-11T15:27:36.119" v="356" actId="1076"/>
          <ac:spMkLst>
            <pc:docMk/>
            <pc:sldMk cId="694450499" sldId="305"/>
            <ac:spMk id="9" creationId="{EE47C38A-463E-9A13-3523-0DA03645B8AA}"/>
          </ac:spMkLst>
        </pc:spChg>
        <pc:spChg chg="add mod">
          <ac:chgData name="Christine Danger" userId="ec5d025f-b314-4b7c-bee6-8dd9c175cb32" providerId="ADAL" clId="{8D4A5C8B-1031-4832-AA0B-5889844CCDFE}" dt="2024-11-11T15:28:09.791" v="361" actId="14100"/>
          <ac:spMkLst>
            <pc:docMk/>
            <pc:sldMk cId="694450499" sldId="305"/>
            <ac:spMk id="11" creationId="{FD682AE3-9237-07E3-974B-4A49734BD6B7}"/>
          </ac:spMkLst>
        </pc:spChg>
        <pc:picChg chg="mod">
          <ac:chgData name="Christine Danger" userId="ec5d025f-b314-4b7c-bee6-8dd9c175cb32" providerId="ADAL" clId="{8D4A5C8B-1031-4832-AA0B-5889844CCDFE}" dt="2024-11-11T15:27:42.600" v="357" actId="1076"/>
          <ac:picMkLst>
            <pc:docMk/>
            <pc:sldMk cId="694450499" sldId="305"/>
            <ac:picMk id="5" creationId="{C6E693EE-6723-811F-77AA-C45FF87975A2}"/>
          </ac:picMkLst>
        </pc:picChg>
        <pc:picChg chg="add mod">
          <ac:chgData name="Christine Danger" userId="ec5d025f-b314-4b7c-bee6-8dd9c175cb32" providerId="ADAL" clId="{8D4A5C8B-1031-4832-AA0B-5889844CCDFE}" dt="2024-11-11T15:27:29.013" v="354" actId="1076"/>
          <ac:picMkLst>
            <pc:docMk/>
            <pc:sldMk cId="694450499" sldId="305"/>
            <ac:picMk id="6" creationId="{66146BEC-D8E2-F267-AF99-486C8EA03DD3}"/>
          </ac:picMkLst>
        </pc:picChg>
        <pc:picChg chg="add mod">
          <ac:chgData name="Christine Danger" userId="ec5d025f-b314-4b7c-bee6-8dd9c175cb32" providerId="ADAL" clId="{8D4A5C8B-1031-4832-AA0B-5889844CCDFE}" dt="2024-11-11T15:26:12.012" v="231"/>
          <ac:picMkLst>
            <pc:docMk/>
            <pc:sldMk cId="694450499" sldId="305"/>
            <ac:picMk id="7" creationId="{698D1596-BF80-A90B-0E10-17C7CB0A2B35}"/>
          </ac:picMkLst>
        </pc:picChg>
      </pc:sldChg>
      <pc:sldChg chg="addSp delSp modSp new del mod">
        <pc:chgData name="Christine Danger" userId="ec5d025f-b314-4b7c-bee6-8dd9c175cb32" providerId="ADAL" clId="{8D4A5C8B-1031-4832-AA0B-5889844CCDFE}" dt="2024-11-10T00:13:57.246" v="45" actId="2696"/>
        <pc:sldMkLst>
          <pc:docMk/>
          <pc:sldMk cId="3514474097" sldId="305"/>
        </pc:sldMkLst>
        <pc:spChg chg="mod">
          <ac:chgData name="Christine Danger" userId="ec5d025f-b314-4b7c-bee6-8dd9c175cb32" providerId="ADAL" clId="{8D4A5C8B-1031-4832-AA0B-5889844CCDFE}" dt="2024-11-10T00:13:26.129" v="42" actId="14100"/>
          <ac:spMkLst>
            <pc:docMk/>
            <pc:sldMk cId="3514474097" sldId="305"/>
            <ac:spMk id="2" creationId="{E4A1F984-A2D9-A19C-F986-518BD30E18EA}"/>
          </ac:spMkLst>
        </pc:spChg>
        <pc:spChg chg="del mod">
          <ac:chgData name="Christine Danger" userId="ec5d025f-b314-4b7c-bee6-8dd9c175cb32" providerId="ADAL" clId="{8D4A5C8B-1031-4832-AA0B-5889844CCDFE}" dt="2024-11-10T00:13:13.995" v="39" actId="22"/>
          <ac:spMkLst>
            <pc:docMk/>
            <pc:sldMk cId="3514474097" sldId="305"/>
            <ac:spMk id="3" creationId="{3F448262-059B-0B0D-C720-34C70EA1FC04}"/>
          </ac:spMkLst>
        </pc:spChg>
        <pc:picChg chg="add mod ord">
          <ac:chgData name="Christine Danger" userId="ec5d025f-b314-4b7c-bee6-8dd9c175cb32" providerId="ADAL" clId="{8D4A5C8B-1031-4832-AA0B-5889844CCDFE}" dt="2024-11-10T00:13:19.988" v="41" actId="1076"/>
          <ac:picMkLst>
            <pc:docMk/>
            <pc:sldMk cId="3514474097" sldId="305"/>
            <ac:picMk id="5" creationId="{C6E693EE-6723-811F-77AA-C45FF87975A2}"/>
          </ac:picMkLst>
        </pc:picChg>
      </pc:sldChg>
      <pc:sldChg chg="addSp delSp modSp new mod">
        <pc:chgData name="Christine Danger" userId="ec5d025f-b314-4b7c-bee6-8dd9c175cb32" providerId="ADAL" clId="{8D4A5C8B-1031-4832-AA0B-5889844CCDFE}" dt="2024-11-11T19:51:04.332" v="375" actId="1076"/>
        <pc:sldMkLst>
          <pc:docMk/>
          <pc:sldMk cId="2043236444" sldId="306"/>
        </pc:sldMkLst>
        <pc:spChg chg="mod">
          <ac:chgData name="Christine Danger" userId="ec5d025f-b314-4b7c-bee6-8dd9c175cb32" providerId="ADAL" clId="{8D4A5C8B-1031-4832-AA0B-5889844CCDFE}" dt="2024-11-11T19:51:04.332" v="375" actId="1076"/>
          <ac:spMkLst>
            <pc:docMk/>
            <pc:sldMk cId="2043236444" sldId="306"/>
            <ac:spMk id="2" creationId="{0CDBCE30-6318-1EBE-C985-32C4F6A12073}"/>
          </ac:spMkLst>
        </pc:spChg>
        <pc:spChg chg="del">
          <ac:chgData name="Christine Danger" userId="ec5d025f-b314-4b7c-bee6-8dd9c175cb32" providerId="ADAL" clId="{8D4A5C8B-1031-4832-AA0B-5889844CCDFE}" dt="2024-11-10T00:16:30.582" v="55" actId="22"/>
          <ac:spMkLst>
            <pc:docMk/>
            <pc:sldMk cId="2043236444" sldId="306"/>
            <ac:spMk id="3" creationId="{DA379BD8-9880-C38A-A03C-1C900F4F351B}"/>
          </ac:spMkLst>
        </pc:spChg>
        <pc:spChg chg="add del">
          <ac:chgData name="Christine Danger" userId="ec5d025f-b314-4b7c-bee6-8dd9c175cb32" providerId="ADAL" clId="{8D4A5C8B-1031-4832-AA0B-5889844CCDFE}" dt="2024-11-10T00:16:05.480" v="53" actId="22"/>
          <ac:spMkLst>
            <pc:docMk/>
            <pc:sldMk cId="2043236444" sldId="306"/>
            <ac:spMk id="5" creationId="{F96E6B50-A409-DCB8-7C44-8ED89C745DF9}"/>
          </ac:spMkLst>
        </pc:spChg>
        <pc:picChg chg="add mod ord">
          <ac:chgData name="Christine Danger" userId="ec5d025f-b314-4b7c-bee6-8dd9c175cb32" providerId="ADAL" clId="{8D4A5C8B-1031-4832-AA0B-5889844CCDFE}" dt="2024-11-11T15:31:34.921" v="366" actId="14100"/>
          <ac:picMkLst>
            <pc:docMk/>
            <pc:sldMk cId="2043236444" sldId="306"/>
            <ac:picMk id="7" creationId="{67D00983-F9EA-DFC6-D632-D7F09332F660}"/>
          </ac:picMkLst>
        </pc:picChg>
      </pc:sldChg>
      <pc:sldChg chg="addSp modSp new mod">
        <pc:chgData name="Christine Danger" userId="ec5d025f-b314-4b7c-bee6-8dd9c175cb32" providerId="ADAL" clId="{8D4A5C8B-1031-4832-AA0B-5889844CCDFE}" dt="2024-11-10T00:25:06.023" v="66" actId="403"/>
        <pc:sldMkLst>
          <pc:docMk/>
          <pc:sldMk cId="1860589522" sldId="307"/>
        </pc:sldMkLst>
        <pc:spChg chg="add mod">
          <ac:chgData name="Christine Danger" userId="ec5d025f-b314-4b7c-bee6-8dd9c175cb32" providerId="ADAL" clId="{8D4A5C8B-1031-4832-AA0B-5889844CCDFE}" dt="2024-11-10T00:25:06.023" v="66" actId="403"/>
          <ac:spMkLst>
            <pc:docMk/>
            <pc:sldMk cId="1860589522" sldId="307"/>
            <ac:spMk id="5" creationId="{4CD23871-8DB5-231F-2380-E2D474C0E970}"/>
          </ac:spMkLst>
        </pc:spChg>
        <pc:picChg chg="add mod">
          <ac:chgData name="Christine Danger" userId="ec5d025f-b314-4b7c-bee6-8dd9c175cb32" providerId="ADAL" clId="{8D4A5C8B-1031-4832-AA0B-5889844CCDFE}" dt="2024-11-10T00:24:34.142" v="59" actId="1076"/>
          <ac:picMkLst>
            <pc:docMk/>
            <pc:sldMk cId="1860589522" sldId="307"/>
            <ac:picMk id="3" creationId="{A4BE8B87-8D38-8BA3-CF1F-11A9F77EBE09}"/>
          </ac:picMkLst>
        </pc:picChg>
      </pc:sldChg>
      <pc:sldChg chg="addSp modSp new del mod">
        <pc:chgData name="Christine Danger" userId="ec5d025f-b314-4b7c-bee6-8dd9c175cb32" providerId="ADAL" clId="{8D4A5C8B-1031-4832-AA0B-5889844CCDFE}" dt="2024-11-11T14:46:18.810" v="71" actId="47"/>
        <pc:sldMkLst>
          <pc:docMk/>
          <pc:sldMk cId="991725146" sldId="308"/>
        </pc:sldMkLst>
        <pc:picChg chg="add mod">
          <ac:chgData name="Christine Danger" userId="ec5d025f-b314-4b7c-bee6-8dd9c175cb32" providerId="ADAL" clId="{8D4A5C8B-1031-4832-AA0B-5889844CCDFE}" dt="2024-11-10T00:31:16.592" v="70" actId="1076"/>
          <ac:picMkLst>
            <pc:docMk/>
            <pc:sldMk cId="991725146" sldId="308"/>
            <ac:picMk id="3" creationId="{4B1429A7-3861-1F47-485D-DF39F887CED0}"/>
          </ac:picMkLst>
        </pc:picChg>
      </pc:sldChg>
      <pc:sldChg chg="addSp delSp modSp new mod modShow">
        <pc:chgData name="Christine Danger" userId="ec5d025f-b314-4b7c-bee6-8dd9c175cb32" providerId="ADAL" clId="{8D4A5C8B-1031-4832-AA0B-5889844CCDFE}" dt="2024-11-11T19:53:06.617" v="377" actId="729"/>
        <pc:sldMkLst>
          <pc:docMk/>
          <pc:sldMk cId="2092018379" sldId="308"/>
        </pc:sldMkLst>
        <pc:spChg chg="add mod">
          <ac:chgData name="Christine Danger" userId="ec5d025f-b314-4b7c-bee6-8dd9c175cb32" providerId="ADAL" clId="{8D4A5C8B-1031-4832-AA0B-5889844CCDFE}" dt="2024-11-11T14:55:39.009" v="97" actId="403"/>
          <ac:spMkLst>
            <pc:docMk/>
            <pc:sldMk cId="2092018379" sldId="308"/>
            <ac:spMk id="3" creationId="{7EC2634A-F8DA-E3A4-1248-C066BCAE5CA5}"/>
          </ac:spMkLst>
        </pc:spChg>
        <pc:picChg chg="add del mod">
          <ac:chgData name="Christine Danger" userId="ec5d025f-b314-4b7c-bee6-8dd9c175cb32" providerId="ADAL" clId="{8D4A5C8B-1031-4832-AA0B-5889844CCDFE}" dt="2024-11-11T14:56:13.215" v="101" actId="478"/>
          <ac:picMkLst>
            <pc:docMk/>
            <pc:sldMk cId="2092018379" sldId="308"/>
            <ac:picMk id="5" creationId="{BBA23961-36D3-D165-CC28-3A710F037BF5}"/>
          </ac:picMkLst>
        </pc:picChg>
        <pc:picChg chg="add mod">
          <ac:chgData name="Christine Danger" userId="ec5d025f-b314-4b7c-bee6-8dd9c175cb32" providerId="ADAL" clId="{8D4A5C8B-1031-4832-AA0B-5889844CCDFE}" dt="2024-11-11T14:56:18.101" v="102" actId="1076"/>
          <ac:picMkLst>
            <pc:docMk/>
            <pc:sldMk cId="2092018379" sldId="308"/>
            <ac:picMk id="7" creationId="{CF1DB70F-5B91-76C7-209B-69950215FF7A}"/>
          </ac:picMkLst>
        </pc:picChg>
        <pc:picChg chg="add mod">
          <ac:chgData name="Christine Danger" userId="ec5d025f-b314-4b7c-bee6-8dd9c175cb32" providerId="ADAL" clId="{8D4A5C8B-1031-4832-AA0B-5889844CCDFE}" dt="2024-11-11T15:01:05.409" v="105" actId="1076"/>
          <ac:picMkLst>
            <pc:docMk/>
            <pc:sldMk cId="2092018379" sldId="308"/>
            <ac:picMk id="9" creationId="{14FE1F62-1EF8-DD44-9D4F-E100336EDE54}"/>
          </ac:picMkLst>
        </pc:picChg>
      </pc:sldChg>
      <pc:sldChg chg="addSp modSp new mod modShow">
        <pc:chgData name="Christine Danger" userId="ec5d025f-b314-4b7c-bee6-8dd9c175cb32" providerId="ADAL" clId="{8D4A5C8B-1031-4832-AA0B-5889844CCDFE}" dt="2024-11-11T19:53:10.484" v="378" actId="729"/>
        <pc:sldMkLst>
          <pc:docMk/>
          <pc:sldMk cId="803668135" sldId="309"/>
        </pc:sldMkLst>
        <pc:spChg chg="add mod">
          <ac:chgData name="Christine Danger" userId="ec5d025f-b314-4b7c-bee6-8dd9c175cb32" providerId="ADAL" clId="{8D4A5C8B-1031-4832-AA0B-5889844CCDFE}" dt="2024-11-11T15:20:00.244" v="111"/>
          <ac:spMkLst>
            <pc:docMk/>
            <pc:sldMk cId="803668135" sldId="309"/>
            <ac:spMk id="3" creationId="{FCBA462A-1F91-65C9-503C-13704EB00EBE}"/>
          </ac:spMkLst>
        </pc:spChg>
        <pc:spChg chg="add mod">
          <ac:chgData name="Christine Danger" userId="ec5d025f-b314-4b7c-bee6-8dd9c175cb32" providerId="ADAL" clId="{8D4A5C8B-1031-4832-AA0B-5889844CCDFE}" dt="2024-11-11T15:23:56.655" v="216" actId="403"/>
          <ac:spMkLst>
            <pc:docMk/>
            <pc:sldMk cId="803668135" sldId="309"/>
            <ac:spMk id="7" creationId="{0F30B2CD-2F2C-D227-8742-7ABC685F830D}"/>
          </ac:spMkLst>
        </pc:spChg>
        <pc:graphicFrameChg chg="add mod">
          <ac:chgData name="Christine Danger" userId="ec5d025f-b314-4b7c-bee6-8dd9c175cb32" providerId="ADAL" clId="{8D4A5C8B-1031-4832-AA0B-5889844CCDFE}" dt="2024-11-11T15:19:57.859" v="110"/>
          <ac:graphicFrameMkLst>
            <pc:docMk/>
            <pc:sldMk cId="803668135" sldId="309"/>
            <ac:graphicFrameMk id="2" creationId="{CCF40903-9BFB-7789-A1B9-C8F9C76E9914}"/>
          </ac:graphicFrameMkLst>
        </pc:graphicFrameChg>
        <pc:graphicFrameChg chg="add mod">
          <ac:chgData name="Christine Danger" userId="ec5d025f-b314-4b7c-bee6-8dd9c175cb32" providerId="ADAL" clId="{8D4A5C8B-1031-4832-AA0B-5889844CCDFE}" dt="2024-11-11T15:20:25.317" v="112"/>
          <ac:graphicFrameMkLst>
            <pc:docMk/>
            <pc:sldMk cId="803668135" sldId="309"/>
            <ac:graphicFrameMk id="4" creationId="{023F0212-7876-1DC5-1C27-E74FBD4F7ECE}"/>
          </ac:graphicFrameMkLst>
        </pc:graphicFrameChg>
        <pc:graphicFrameChg chg="add mod modGraphic">
          <ac:chgData name="Christine Danger" userId="ec5d025f-b314-4b7c-bee6-8dd9c175cb32" providerId="ADAL" clId="{8D4A5C8B-1031-4832-AA0B-5889844CCDFE}" dt="2024-11-11T15:22:59.889" v="139" actId="1076"/>
          <ac:graphicFrameMkLst>
            <pc:docMk/>
            <pc:sldMk cId="803668135" sldId="309"/>
            <ac:graphicFrameMk id="5" creationId="{64ABFBC6-11B0-7AB9-3975-9FF4F6360F40}"/>
          </ac:graphicFrameMkLst>
        </pc:graphicFrameChg>
        <pc:picChg chg="add mod">
          <ac:chgData name="Christine Danger" userId="ec5d025f-b314-4b7c-bee6-8dd9c175cb32" providerId="ADAL" clId="{8D4A5C8B-1031-4832-AA0B-5889844CCDFE}" dt="2024-11-11T15:22:55.552" v="138" actId="1076"/>
          <ac:picMkLst>
            <pc:docMk/>
            <pc:sldMk cId="803668135" sldId="309"/>
            <ac:picMk id="8" creationId="{C3C14FD8-839A-CF01-3794-5B9D459FE3C8}"/>
          </ac:picMkLst>
        </pc:picChg>
      </pc:sldChg>
      <pc:sldChg chg="new del">
        <pc:chgData name="Christine Danger" userId="ec5d025f-b314-4b7c-bee6-8dd9c175cb32" providerId="ADAL" clId="{8D4A5C8B-1031-4832-AA0B-5889844CCDFE}" dt="2024-11-11T19:52:56.276" v="376" actId="47"/>
        <pc:sldMkLst>
          <pc:docMk/>
          <pc:sldMk cId="284102118" sldId="31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98FEE4-E451-416F-9550-407FA55AD169}" type="doc">
      <dgm:prSet loTypeId="urn:microsoft.com/office/officeart/2005/8/layout/vList5" loCatId="list" qsTypeId="urn:microsoft.com/office/officeart/2005/8/quickstyle/simple4" qsCatId="simple" csTypeId="urn:microsoft.com/office/officeart/2005/8/colors/colorful5" csCatId="colorful"/>
      <dgm:spPr/>
      <dgm:t>
        <a:bodyPr/>
        <a:lstStyle/>
        <a:p>
          <a:endParaRPr lang="en-US"/>
        </a:p>
      </dgm:t>
    </dgm:pt>
    <dgm:pt modelId="{1FBB1836-3F68-4A5F-91A1-7C5D57EB8C99}">
      <dgm:prSet/>
      <dgm:spPr/>
      <dgm:t>
        <a:bodyPr/>
        <a:lstStyle/>
        <a:p>
          <a:r>
            <a:rPr lang="en-US" dirty="0"/>
            <a:t>Recognize</a:t>
          </a:r>
        </a:p>
      </dgm:t>
    </dgm:pt>
    <dgm:pt modelId="{6252D9D7-5CFE-446C-81F2-9F8758D64F08}" type="parTrans" cxnId="{06FF12F5-F810-468A-8A1A-6ADB86FB1DF4}">
      <dgm:prSet/>
      <dgm:spPr/>
      <dgm:t>
        <a:bodyPr/>
        <a:lstStyle/>
        <a:p>
          <a:endParaRPr lang="en-US"/>
        </a:p>
      </dgm:t>
    </dgm:pt>
    <dgm:pt modelId="{302F67B8-F736-434F-AD37-5243B4FAB30A}" type="sibTrans" cxnId="{06FF12F5-F810-468A-8A1A-6ADB86FB1DF4}">
      <dgm:prSet/>
      <dgm:spPr/>
      <dgm:t>
        <a:bodyPr/>
        <a:lstStyle/>
        <a:p>
          <a:endParaRPr lang="en-US"/>
        </a:p>
      </dgm:t>
    </dgm:pt>
    <dgm:pt modelId="{E70309A2-0A42-4160-BA17-FE0118B9CA60}">
      <dgm:prSet/>
      <dgm:spPr/>
      <dgm:t>
        <a:bodyPr/>
        <a:lstStyle/>
        <a:p>
          <a:r>
            <a:rPr lang="en-US"/>
            <a:t>SS.K.E.1.2 Recognize that United States currency comes in different forms.</a:t>
          </a:r>
        </a:p>
      </dgm:t>
    </dgm:pt>
    <dgm:pt modelId="{4694E7BB-072A-4C6D-8162-46DF1E0D145D}" type="parTrans" cxnId="{2BEBBBD8-CF0A-4135-9CEE-5D2ADE48D0A0}">
      <dgm:prSet/>
      <dgm:spPr/>
      <dgm:t>
        <a:bodyPr/>
        <a:lstStyle/>
        <a:p>
          <a:endParaRPr lang="en-US"/>
        </a:p>
      </dgm:t>
    </dgm:pt>
    <dgm:pt modelId="{BBDB6B8D-6557-4C0D-AAA5-0891FB9F8780}" type="sibTrans" cxnId="{2BEBBBD8-CF0A-4135-9CEE-5D2ADE48D0A0}">
      <dgm:prSet/>
      <dgm:spPr/>
      <dgm:t>
        <a:bodyPr/>
        <a:lstStyle/>
        <a:p>
          <a:endParaRPr lang="en-US"/>
        </a:p>
      </dgm:t>
    </dgm:pt>
    <dgm:pt modelId="{D16F55DD-7EA4-4CEB-9337-042B911F559B}">
      <dgm:prSet/>
      <dgm:spPr/>
      <dgm:t>
        <a:bodyPr/>
        <a:lstStyle/>
        <a:p>
          <a:r>
            <a:rPr lang="en-US"/>
            <a:t>Recognize</a:t>
          </a:r>
        </a:p>
      </dgm:t>
    </dgm:pt>
    <dgm:pt modelId="{95382F2B-C28A-41E8-B4C7-B7266BDD9B3D}" type="parTrans" cxnId="{50234C1B-0B61-48FF-8608-AF3EFAEA9EE4}">
      <dgm:prSet/>
      <dgm:spPr/>
      <dgm:t>
        <a:bodyPr/>
        <a:lstStyle/>
        <a:p>
          <a:endParaRPr lang="en-US"/>
        </a:p>
      </dgm:t>
    </dgm:pt>
    <dgm:pt modelId="{5B70658F-F319-4346-AF4A-B61AD917EFAF}" type="sibTrans" cxnId="{50234C1B-0B61-48FF-8608-AF3EFAEA9EE4}">
      <dgm:prSet/>
      <dgm:spPr/>
      <dgm:t>
        <a:bodyPr/>
        <a:lstStyle/>
        <a:p>
          <a:endParaRPr lang="en-US"/>
        </a:p>
      </dgm:t>
    </dgm:pt>
    <dgm:pt modelId="{D2AF79C4-5F85-465A-BCD6-D0C7B104ECE1}">
      <dgm:prSet/>
      <dgm:spPr/>
      <dgm:t>
        <a:bodyPr/>
        <a:lstStyle/>
        <a:p>
          <a:r>
            <a:rPr lang="en-US"/>
            <a:t>Recognize</a:t>
          </a:r>
        </a:p>
      </dgm:t>
    </dgm:pt>
    <dgm:pt modelId="{61A859E6-B59B-4F36-B591-0A9D14A2E388}" type="parTrans" cxnId="{75E1E9EE-BBB0-4673-93DA-0D61EA0C497E}">
      <dgm:prSet/>
      <dgm:spPr/>
      <dgm:t>
        <a:bodyPr/>
        <a:lstStyle/>
        <a:p>
          <a:endParaRPr lang="en-US"/>
        </a:p>
      </dgm:t>
    </dgm:pt>
    <dgm:pt modelId="{A8C454E3-AC43-4DF2-9F0C-4980F92E20F7}" type="sibTrans" cxnId="{75E1E9EE-BBB0-4673-93DA-0D61EA0C497E}">
      <dgm:prSet/>
      <dgm:spPr/>
      <dgm:t>
        <a:bodyPr/>
        <a:lstStyle/>
        <a:p>
          <a:endParaRPr lang="en-US"/>
        </a:p>
      </dgm:t>
    </dgm:pt>
    <dgm:pt modelId="{B3557344-749D-4BD8-8F76-68E5E7C4651D}">
      <dgm:prSet/>
      <dgm:spPr/>
      <dgm:t>
        <a:bodyPr/>
        <a:lstStyle/>
        <a:p>
          <a:r>
            <a:rPr lang="en-US"/>
            <a:t>SS.1.E.1.1  Recognize that money is a method of exchanging goods and services.</a:t>
          </a:r>
        </a:p>
      </dgm:t>
    </dgm:pt>
    <dgm:pt modelId="{534D1FFB-3D33-40BA-B773-E079151D3117}" type="parTrans" cxnId="{92714A5E-6F51-497E-BCE6-B556A6FD40B5}">
      <dgm:prSet/>
      <dgm:spPr/>
      <dgm:t>
        <a:bodyPr/>
        <a:lstStyle/>
        <a:p>
          <a:endParaRPr lang="en-US"/>
        </a:p>
      </dgm:t>
    </dgm:pt>
    <dgm:pt modelId="{FA87A8AB-00BE-4517-B285-2ECF0C3F582F}" type="sibTrans" cxnId="{92714A5E-6F51-497E-BCE6-B556A6FD40B5}">
      <dgm:prSet/>
      <dgm:spPr/>
      <dgm:t>
        <a:bodyPr/>
        <a:lstStyle/>
        <a:p>
          <a:endParaRPr lang="en-US"/>
        </a:p>
      </dgm:t>
    </dgm:pt>
    <dgm:pt modelId="{E10E340F-A564-4335-87BA-446686EC3F80}">
      <dgm:prSet/>
      <dgm:spPr/>
      <dgm:t>
        <a:bodyPr/>
        <a:lstStyle/>
        <a:p>
          <a:r>
            <a:rPr lang="en-US"/>
            <a:t>Distinguish</a:t>
          </a:r>
        </a:p>
      </dgm:t>
    </dgm:pt>
    <dgm:pt modelId="{354EA768-510C-419B-8099-DFD296BFE48C}" type="parTrans" cxnId="{E4367837-BF35-465C-AF09-EECBE1E51067}">
      <dgm:prSet/>
      <dgm:spPr/>
      <dgm:t>
        <a:bodyPr/>
        <a:lstStyle/>
        <a:p>
          <a:endParaRPr lang="en-US"/>
        </a:p>
      </dgm:t>
    </dgm:pt>
    <dgm:pt modelId="{37824652-0DBA-4114-8227-CCD7EC7CF2F8}" type="sibTrans" cxnId="{E4367837-BF35-465C-AF09-EECBE1E51067}">
      <dgm:prSet/>
      <dgm:spPr/>
      <dgm:t>
        <a:bodyPr/>
        <a:lstStyle/>
        <a:p>
          <a:endParaRPr lang="en-US"/>
        </a:p>
      </dgm:t>
    </dgm:pt>
    <dgm:pt modelId="{FF305257-EBC6-4976-A848-DA9C8670CFA2}">
      <dgm:prSet/>
      <dgm:spPr/>
      <dgm:t>
        <a:bodyPr/>
        <a:lstStyle/>
        <a:p>
          <a:r>
            <a:rPr lang="en-US"/>
            <a:t>SS.1.E.1.3  Distinguish between examples of goods and services.</a:t>
          </a:r>
        </a:p>
      </dgm:t>
    </dgm:pt>
    <dgm:pt modelId="{D6149660-D9F3-461F-9736-5DFBF76E6DFA}" type="parTrans" cxnId="{4335BFC7-0917-4FBC-B224-C85AE676B110}">
      <dgm:prSet/>
      <dgm:spPr/>
      <dgm:t>
        <a:bodyPr/>
        <a:lstStyle/>
        <a:p>
          <a:endParaRPr lang="en-US"/>
        </a:p>
      </dgm:t>
    </dgm:pt>
    <dgm:pt modelId="{0AA1109E-BA59-4E72-BDD6-AA9F1F054893}" type="sibTrans" cxnId="{4335BFC7-0917-4FBC-B224-C85AE676B110}">
      <dgm:prSet/>
      <dgm:spPr/>
      <dgm:t>
        <a:bodyPr/>
        <a:lstStyle/>
        <a:p>
          <a:endParaRPr lang="en-US"/>
        </a:p>
      </dgm:t>
    </dgm:pt>
    <dgm:pt modelId="{59804B87-2D77-4278-8A53-5FEA73DA80D2}">
      <dgm:prSet/>
      <dgm:spPr/>
      <dgm:t>
        <a:bodyPr/>
        <a:lstStyle/>
        <a:p>
          <a:r>
            <a:rPr lang="en-US"/>
            <a:t>Distinguish</a:t>
          </a:r>
        </a:p>
      </dgm:t>
    </dgm:pt>
    <dgm:pt modelId="{EB079659-4DF5-4C4C-9687-0B6A7040F096}" type="parTrans" cxnId="{B5BBF5A1-1A9B-4721-A8B1-F97775FF527D}">
      <dgm:prSet/>
      <dgm:spPr/>
      <dgm:t>
        <a:bodyPr/>
        <a:lstStyle/>
        <a:p>
          <a:endParaRPr lang="en-US"/>
        </a:p>
      </dgm:t>
    </dgm:pt>
    <dgm:pt modelId="{54FAEEA1-9359-47EC-99CE-457CE9BF3E2C}" type="sibTrans" cxnId="{B5BBF5A1-1A9B-4721-A8B1-F97775FF527D}">
      <dgm:prSet/>
      <dgm:spPr/>
      <dgm:t>
        <a:bodyPr/>
        <a:lstStyle/>
        <a:p>
          <a:endParaRPr lang="en-US"/>
        </a:p>
      </dgm:t>
    </dgm:pt>
    <dgm:pt modelId="{5944DFFF-06B3-4B44-93A3-0397605892BE}">
      <dgm:prSet/>
      <dgm:spPr/>
      <dgm:t>
        <a:bodyPr/>
        <a:lstStyle/>
        <a:p>
          <a:r>
            <a:rPr lang="en-US"/>
            <a:t>SS.1.E.1.4 Distinguish people as buyers, sellers, and producers of goods and services.</a:t>
          </a:r>
        </a:p>
      </dgm:t>
    </dgm:pt>
    <dgm:pt modelId="{07B7A9D2-BFFC-4363-B3E0-AE33667ECAE9}" type="parTrans" cxnId="{0492F0AC-5187-4086-B629-5CDA0B79608A}">
      <dgm:prSet/>
      <dgm:spPr/>
      <dgm:t>
        <a:bodyPr/>
        <a:lstStyle/>
        <a:p>
          <a:endParaRPr lang="en-US"/>
        </a:p>
      </dgm:t>
    </dgm:pt>
    <dgm:pt modelId="{6CAACC0D-7D29-4C97-8D14-BF5AA5ECC54D}" type="sibTrans" cxnId="{0492F0AC-5187-4086-B629-5CDA0B79608A}">
      <dgm:prSet/>
      <dgm:spPr/>
      <dgm:t>
        <a:bodyPr/>
        <a:lstStyle/>
        <a:p>
          <a:endParaRPr lang="en-US"/>
        </a:p>
      </dgm:t>
    </dgm:pt>
    <dgm:pt modelId="{267B47F4-4956-48C7-80CF-5A6499A584F8}">
      <dgm:prSet/>
      <dgm:spPr/>
      <dgm:t>
        <a:bodyPr/>
        <a:lstStyle/>
        <a:p>
          <a:r>
            <a:rPr lang="en-US"/>
            <a:t>Recognize</a:t>
          </a:r>
        </a:p>
      </dgm:t>
    </dgm:pt>
    <dgm:pt modelId="{767FC060-66AB-4C3E-8701-5BAD988BC2E7}" type="parTrans" cxnId="{030DAA09-D042-4BAB-B788-8D31502246B3}">
      <dgm:prSet/>
      <dgm:spPr/>
      <dgm:t>
        <a:bodyPr/>
        <a:lstStyle/>
        <a:p>
          <a:endParaRPr lang="en-US"/>
        </a:p>
      </dgm:t>
    </dgm:pt>
    <dgm:pt modelId="{6ED6BABE-FD1E-4697-8D65-962A9E142A68}" type="sibTrans" cxnId="{030DAA09-D042-4BAB-B788-8D31502246B3}">
      <dgm:prSet/>
      <dgm:spPr/>
      <dgm:t>
        <a:bodyPr/>
        <a:lstStyle/>
        <a:p>
          <a:endParaRPr lang="en-US"/>
        </a:p>
      </dgm:t>
    </dgm:pt>
    <dgm:pt modelId="{58E53589-FB53-40A7-8250-89313C7B7DA4}">
      <dgm:prSet/>
      <dgm:spPr/>
      <dgm:t>
        <a:bodyPr/>
        <a:lstStyle/>
        <a:p>
          <a:r>
            <a:rPr lang="en-US"/>
            <a:t>SS.2.E.1.2 Recognize that people supply goods and services based on consumer demands.</a:t>
          </a:r>
        </a:p>
      </dgm:t>
    </dgm:pt>
    <dgm:pt modelId="{CB335FE9-4AC9-4817-AACE-95F6A03877CF}" type="parTrans" cxnId="{267B1607-EF5E-4527-AC00-8E1AF8293013}">
      <dgm:prSet/>
      <dgm:spPr/>
      <dgm:t>
        <a:bodyPr/>
        <a:lstStyle/>
        <a:p>
          <a:endParaRPr lang="en-US"/>
        </a:p>
      </dgm:t>
    </dgm:pt>
    <dgm:pt modelId="{DD6FFDED-7EE1-4272-81CF-64D8A049FAFF}" type="sibTrans" cxnId="{267B1607-EF5E-4527-AC00-8E1AF8293013}">
      <dgm:prSet/>
      <dgm:spPr/>
      <dgm:t>
        <a:bodyPr/>
        <a:lstStyle/>
        <a:p>
          <a:endParaRPr lang="en-US"/>
        </a:p>
      </dgm:t>
    </dgm:pt>
    <dgm:pt modelId="{2EE904A8-8EA5-47DA-A505-2957498C98B2}">
      <dgm:prSet/>
      <dgm:spPr/>
      <dgm:t>
        <a:bodyPr/>
        <a:lstStyle/>
        <a:p>
          <a:r>
            <a:rPr lang="en-US"/>
            <a:t>Explain</a:t>
          </a:r>
        </a:p>
      </dgm:t>
    </dgm:pt>
    <dgm:pt modelId="{22E7A570-51FE-4532-B435-3AA794AE8D75}" type="parTrans" cxnId="{491B35D2-DC5D-4746-B5CF-364CEC354EB0}">
      <dgm:prSet/>
      <dgm:spPr/>
      <dgm:t>
        <a:bodyPr/>
        <a:lstStyle/>
        <a:p>
          <a:endParaRPr lang="en-US"/>
        </a:p>
      </dgm:t>
    </dgm:pt>
    <dgm:pt modelId="{79C239C6-6AB3-4C59-B7FB-6FEB1CD1178B}" type="sibTrans" cxnId="{491B35D2-DC5D-4746-B5CF-364CEC354EB0}">
      <dgm:prSet/>
      <dgm:spPr/>
      <dgm:t>
        <a:bodyPr/>
        <a:lstStyle/>
        <a:p>
          <a:endParaRPr lang="en-US"/>
        </a:p>
      </dgm:t>
    </dgm:pt>
    <dgm:pt modelId="{CB7B959B-22D7-42DD-844D-54F743C97C5A}">
      <dgm:prSet/>
      <dgm:spPr/>
      <dgm:t>
        <a:bodyPr/>
        <a:lstStyle/>
        <a:p>
          <a:r>
            <a:rPr lang="en-US"/>
            <a:t>SS.2.E.1.4  Explain the personal benefits and costs involved in saving and spending.</a:t>
          </a:r>
        </a:p>
      </dgm:t>
    </dgm:pt>
    <dgm:pt modelId="{5984C100-0F8A-4618-B6DE-365A58CFD1ED}" type="parTrans" cxnId="{70D95DB6-4890-45C2-B7B7-261D99E83025}">
      <dgm:prSet/>
      <dgm:spPr/>
      <dgm:t>
        <a:bodyPr/>
        <a:lstStyle/>
        <a:p>
          <a:endParaRPr lang="en-US"/>
        </a:p>
      </dgm:t>
    </dgm:pt>
    <dgm:pt modelId="{201D142C-A907-4B8F-8D10-29BD24A8D654}" type="sibTrans" cxnId="{70D95DB6-4890-45C2-B7B7-261D99E83025}">
      <dgm:prSet/>
      <dgm:spPr/>
      <dgm:t>
        <a:bodyPr/>
        <a:lstStyle/>
        <a:p>
          <a:endParaRPr lang="en-US"/>
        </a:p>
      </dgm:t>
    </dgm:pt>
    <dgm:pt modelId="{16333B02-FA50-4ED9-BE59-296801AA2110}">
      <dgm:prSet/>
      <dgm:spPr/>
      <dgm:t>
        <a:bodyPr/>
        <a:lstStyle/>
        <a:p>
          <a:r>
            <a:rPr lang="en-US"/>
            <a:t>SS.K.E.1.3  Recognize that people work to earn money to buy things they need or want.</a:t>
          </a:r>
        </a:p>
      </dgm:t>
    </dgm:pt>
    <dgm:pt modelId="{9A33E01F-30EE-45B9-915F-64E55B14EDFA}" type="sibTrans" cxnId="{AF61BF1B-6714-4388-BA8E-1C2E3D22717A}">
      <dgm:prSet/>
      <dgm:spPr/>
      <dgm:t>
        <a:bodyPr/>
        <a:lstStyle/>
        <a:p>
          <a:endParaRPr lang="en-US"/>
        </a:p>
      </dgm:t>
    </dgm:pt>
    <dgm:pt modelId="{A93EF461-B9B8-4BBA-808D-9D9345287D1B}" type="parTrans" cxnId="{AF61BF1B-6714-4388-BA8E-1C2E3D22717A}">
      <dgm:prSet/>
      <dgm:spPr/>
      <dgm:t>
        <a:bodyPr/>
        <a:lstStyle/>
        <a:p>
          <a:endParaRPr lang="en-US"/>
        </a:p>
      </dgm:t>
    </dgm:pt>
    <dgm:pt modelId="{12821010-071E-4DED-BFC6-22565F805BEB}" type="pres">
      <dgm:prSet presAssocID="{9898FEE4-E451-416F-9550-407FA55AD169}" presName="Name0" presStyleCnt="0">
        <dgm:presLayoutVars>
          <dgm:dir/>
          <dgm:animLvl val="lvl"/>
          <dgm:resizeHandles val="exact"/>
        </dgm:presLayoutVars>
      </dgm:prSet>
      <dgm:spPr/>
    </dgm:pt>
    <dgm:pt modelId="{666DCC39-25F3-40BD-AFA6-ED1692FA64CE}" type="pres">
      <dgm:prSet presAssocID="{1FBB1836-3F68-4A5F-91A1-7C5D57EB8C99}" presName="linNode" presStyleCnt="0"/>
      <dgm:spPr/>
    </dgm:pt>
    <dgm:pt modelId="{E1FCDD8C-C602-407F-9D39-859EE7C5B5BC}" type="pres">
      <dgm:prSet presAssocID="{1FBB1836-3F68-4A5F-91A1-7C5D57EB8C99}" presName="parentText" presStyleLbl="node1" presStyleIdx="0" presStyleCnt="7">
        <dgm:presLayoutVars>
          <dgm:chMax val="1"/>
          <dgm:bulletEnabled val="1"/>
        </dgm:presLayoutVars>
      </dgm:prSet>
      <dgm:spPr/>
    </dgm:pt>
    <dgm:pt modelId="{B357C91A-0C21-4A2B-A21B-CB99C0378B62}" type="pres">
      <dgm:prSet presAssocID="{1FBB1836-3F68-4A5F-91A1-7C5D57EB8C99}" presName="descendantText" presStyleLbl="alignAccFollowNode1" presStyleIdx="0" presStyleCnt="7">
        <dgm:presLayoutVars>
          <dgm:bulletEnabled val="1"/>
        </dgm:presLayoutVars>
      </dgm:prSet>
      <dgm:spPr/>
    </dgm:pt>
    <dgm:pt modelId="{8B8D7B56-EB02-473F-B85C-DA34C9F74D1D}" type="pres">
      <dgm:prSet presAssocID="{302F67B8-F736-434F-AD37-5243B4FAB30A}" presName="sp" presStyleCnt="0"/>
      <dgm:spPr/>
    </dgm:pt>
    <dgm:pt modelId="{7574A5DE-2F15-40B3-9D6B-427EE5EE234C}" type="pres">
      <dgm:prSet presAssocID="{D16F55DD-7EA4-4CEB-9337-042B911F559B}" presName="linNode" presStyleCnt="0"/>
      <dgm:spPr/>
    </dgm:pt>
    <dgm:pt modelId="{338FE39E-2193-4E79-A99A-9C3EEBDBB96D}" type="pres">
      <dgm:prSet presAssocID="{D16F55DD-7EA4-4CEB-9337-042B911F559B}" presName="parentText" presStyleLbl="node1" presStyleIdx="1" presStyleCnt="7">
        <dgm:presLayoutVars>
          <dgm:chMax val="1"/>
          <dgm:bulletEnabled val="1"/>
        </dgm:presLayoutVars>
      </dgm:prSet>
      <dgm:spPr/>
    </dgm:pt>
    <dgm:pt modelId="{88CCA142-91A1-4249-B134-BB3BE63C6F50}" type="pres">
      <dgm:prSet presAssocID="{D16F55DD-7EA4-4CEB-9337-042B911F559B}" presName="descendantText" presStyleLbl="alignAccFollowNode1" presStyleIdx="1" presStyleCnt="7">
        <dgm:presLayoutVars>
          <dgm:bulletEnabled val="1"/>
        </dgm:presLayoutVars>
      </dgm:prSet>
      <dgm:spPr/>
    </dgm:pt>
    <dgm:pt modelId="{30F0B4B1-61CD-4E82-A397-E54C12065802}" type="pres">
      <dgm:prSet presAssocID="{5B70658F-F319-4346-AF4A-B61AD917EFAF}" presName="sp" presStyleCnt="0"/>
      <dgm:spPr/>
    </dgm:pt>
    <dgm:pt modelId="{A0FFB884-258C-4D77-ADB5-29644ED1CFAC}" type="pres">
      <dgm:prSet presAssocID="{D2AF79C4-5F85-465A-BCD6-D0C7B104ECE1}" presName="linNode" presStyleCnt="0"/>
      <dgm:spPr/>
    </dgm:pt>
    <dgm:pt modelId="{FE7588C3-44B6-46DD-9EFC-E5BE4E930D93}" type="pres">
      <dgm:prSet presAssocID="{D2AF79C4-5F85-465A-BCD6-D0C7B104ECE1}" presName="parentText" presStyleLbl="node1" presStyleIdx="2" presStyleCnt="7">
        <dgm:presLayoutVars>
          <dgm:chMax val="1"/>
          <dgm:bulletEnabled val="1"/>
        </dgm:presLayoutVars>
      </dgm:prSet>
      <dgm:spPr/>
    </dgm:pt>
    <dgm:pt modelId="{286111C5-4ACA-4ED5-ACB3-D3A1916E42AC}" type="pres">
      <dgm:prSet presAssocID="{D2AF79C4-5F85-465A-BCD6-D0C7B104ECE1}" presName="descendantText" presStyleLbl="alignAccFollowNode1" presStyleIdx="2" presStyleCnt="7">
        <dgm:presLayoutVars>
          <dgm:bulletEnabled val="1"/>
        </dgm:presLayoutVars>
      </dgm:prSet>
      <dgm:spPr/>
    </dgm:pt>
    <dgm:pt modelId="{A9CB57AE-7C33-4D70-BEA4-2400C4522AE0}" type="pres">
      <dgm:prSet presAssocID="{A8C454E3-AC43-4DF2-9F0C-4980F92E20F7}" presName="sp" presStyleCnt="0"/>
      <dgm:spPr/>
    </dgm:pt>
    <dgm:pt modelId="{F951D3F4-A898-4E4D-894B-2B2CD66FEC15}" type="pres">
      <dgm:prSet presAssocID="{E10E340F-A564-4335-87BA-446686EC3F80}" presName="linNode" presStyleCnt="0"/>
      <dgm:spPr/>
    </dgm:pt>
    <dgm:pt modelId="{7740284D-0A44-4122-B2A1-411DAF09FA0C}" type="pres">
      <dgm:prSet presAssocID="{E10E340F-A564-4335-87BA-446686EC3F80}" presName="parentText" presStyleLbl="node1" presStyleIdx="3" presStyleCnt="7">
        <dgm:presLayoutVars>
          <dgm:chMax val="1"/>
          <dgm:bulletEnabled val="1"/>
        </dgm:presLayoutVars>
      </dgm:prSet>
      <dgm:spPr/>
    </dgm:pt>
    <dgm:pt modelId="{56538B3A-8024-4E54-9117-DC60A14971E9}" type="pres">
      <dgm:prSet presAssocID="{E10E340F-A564-4335-87BA-446686EC3F80}" presName="descendantText" presStyleLbl="alignAccFollowNode1" presStyleIdx="3" presStyleCnt="7">
        <dgm:presLayoutVars>
          <dgm:bulletEnabled val="1"/>
        </dgm:presLayoutVars>
      </dgm:prSet>
      <dgm:spPr/>
    </dgm:pt>
    <dgm:pt modelId="{5A1528A4-0114-4DB6-AD3A-E9106BE2F7B4}" type="pres">
      <dgm:prSet presAssocID="{37824652-0DBA-4114-8227-CCD7EC7CF2F8}" presName="sp" presStyleCnt="0"/>
      <dgm:spPr/>
    </dgm:pt>
    <dgm:pt modelId="{9E201B30-EBBF-48CA-ABB7-6A79423D2EED}" type="pres">
      <dgm:prSet presAssocID="{59804B87-2D77-4278-8A53-5FEA73DA80D2}" presName="linNode" presStyleCnt="0"/>
      <dgm:spPr/>
    </dgm:pt>
    <dgm:pt modelId="{AD313A47-E7D8-4257-B983-4283DCB80EE8}" type="pres">
      <dgm:prSet presAssocID="{59804B87-2D77-4278-8A53-5FEA73DA80D2}" presName="parentText" presStyleLbl="node1" presStyleIdx="4" presStyleCnt="7">
        <dgm:presLayoutVars>
          <dgm:chMax val="1"/>
          <dgm:bulletEnabled val="1"/>
        </dgm:presLayoutVars>
      </dgm:prSet>
      <dgm:spPr/>
    </dgm:pt>
    <dgm:pt modelId="{65CD285B-3C73-43E4-B5BD-FA27BE15E29B}" type="pres">
      <dgm:prSet presAssocID="{59804B87-2D77-4278-8A53-5FEA73DA80D2}" presName="descendantText" presStyleLbl="alignAccFollowNode1" presStyleIdx="4" presStyleCnt="7">
        <dgm:presLayoutVars>
          <dgm:bulletEnabled val="1"/>
        </dgm:presLayoutVars>
      </dgm:prSet>
      <dgm:spPr/>
    </dgm:pt>
    <dgm:pt modelId="{512D1989-B162-4E28-80CE-A6A09A2C430C}" type="pres">
      <dgm:prSet presAssocID="{54FAEEA1-9359-47EC-99CE-457CE9BF3E2C}" presName="sp" presStyleCnt="0"/>
      <dgm:spPr/>
    </dgm:pt>
    <dgm:pt modelId="{E6799326-82A7-45A7-BA21-3E6D5226F561}" type="pres">
      <dgm:prSet presAssocID="{267B47F4-4956-48C7-80CF-5A6499A584F8}" presName="linNode" presStyleCnt="0"/>
      <dgm:spPr/>
    </dgm:pt>
    <dgm:pt modelId="{9F7B341E-4B95-402F-9A0A-19571710D125}" type="pres">
      <dgm:prSet presAssocID="{267B47F4-4956-48C7-80CF-5A6499A584F8}" presName="parentText" presStyleLbl="node1" presStyleIdx="5" presStyleCnt="7">
        <dgm:presLayoutVars>
          <dgm:chMax val="1"/>
          <dgm:bulletEnabled val="1"/>
        </dgm:presLayoutVars>
      </dgm:prSet>
      <dgm:spPr/>
    </dgm:pt>
    <dgm:pt modelId="{9C12067C-44CD-4009-8E72-6F7DFC5B4208}" type="pres">
      <dgm:prSet presAssocID="{267B47F4-4956-48C7-80CF-5A6499A584F8}" presName="descendantText" presStyleLbl="alignAccFollowNode1" presStyleIdx="5" presStyleCnt="7">
        <dgm:presLayoutVars>
          <dgm:bulletEnabled val="1"/>
        </dgm:presLayoutVars>
      </dgm:prSet>
      <dgm:spPr/>
    </dgm:pt>
    <dgm:pt modelId="{77B2E391-A7B9-4AFE-BB73-34A2B209195D}" type="pres">
      <dgm:prSet presAssocID="{6ED6BABE-FD1E-4697-8D65-962A9E142A68}" presName="sp" presStyleCnt="0"/>
      <dgm:spPr/>
    </dgm:pt>
    <dgm:pt modelId="{B5260EBF-EEDE-4010-99AC-4A5B811A5141}" type="pres">
      <dgm:prSet presAssocID="{2EE904A8-8EA5-47DA-A505-2957498C98B2}" presName="linNode" presStyleCnt="0"/>
      <dgm:spPr/>
    </dgm:pt>
    <dgm:pt modelId="{C3B5E645-F9F8-4CA4-9CD6-23284371D8A6}" type="pres">
      <dgm:prSet presAssocID="{2EE904A8-8EA5-47DA-A505-2957498C98B2}" presName="parentText" presStyleLbl="node1" presStyleIdx="6" presStyleCnt="7">
        <dgm:presLayoutVars>
          <dgm:chMax val="1"/>
          <dgm:bulletEnabled val="1"/>
        </dgm:presLayoutVars>
      </dgm:prSet>
      <dgm:spPr/>
    </dgm:pt>
    <dgm:pt modelId="{DE2513CB-6673-47F3-8BBE-D12E065D2D17}" type="pres">
      <dgm:prSet presAssocID="{2EE904A8-8EA5-47DA-A505-2957498C98B2}" presName="descendantText" presStyleLbl="alignAccFollowNode1" presStyleIdx="6" presStyleCnt="7">
        <dgm:presLayoutVars>
          <dgm:bulletEnabled val="1"/>
        </dgm:presLayoutVars>
      </dgm:prSet>
      <dgm:spPr/>
    </dgm:pt>
  </dgm:ptLst>
  <dgm:cxnLst>
    <dgm:cxn modelId="{267B1607-EF5E-4527-AC00-8E1AF8293013}" srcId="{267B47F4-4956-48C7-80CF-5A6499A584F8}" destId="{58E53589-FB53-40A7-8250-89313C7B7DA4}" srcOrd="0" destOrd="0" parTransId="{CB335FE9-4AC9-4817-AACE-95F6A03877CF}" sibTransId="{DD6FFDED-7EE1-4272-81CF-64D8A049FAFF}"/>
    <dgm:cxn modelId="{3D90CD08-05D9-4293-9277-12016B5C1B92}" type="presOf" srcId="{FF305257-EBC6-4976-A848-DA9C8670CFA2}" destId="{56538B3A-8024-4E54-9117-DC60A14971E9}" srcOrd="0" destOrd="0" presId="urn:microsoft.com/office/officeart/2005/8/layout/vList5"/>
    <dgm:cxn modelId="{030DAA09-D042-4BAB-B788-8D31502246B3}" srcId="{9898FEE4-E451-416F-9550-407FA55AD169}" destId="{267B47F4-4956-48C7-80CF-5A6499A584F8}" srcOrd="5" destOrd="0" parTransId="{767FC060-66AB-4C3E-8701-5BAD988BC2E7}" sibTransId="{6ED6BABE-FD1E-4697-8D65-962A9E142A68}"/>
    <dgm:cxn modelId="{50234C1B-0B61-48FF-8608-AF3EFAEA9EE4}" srcId="{9898FEE4-E451-416F-9550-407FA55AD169}" destId="{D16F55DD-7EA4-4CEB-9337-042B911F559B}" srcOrd="1" destOrd="0" parTransId="{95382F2B-C28A-41E8-B4C7-B7266BDD9B3D}" sibTransId="{5B70658F-F319-4346-AF4A-B61AD917EFAF}"/>
    <dgm:cxn modelId="{AF61BF1B-6714-4388-BA8E-1C2E3D22717A}" srcId="{D16F55DD-7EA4-4CEB-9337-042B911F559B}" destId="{16333B02-FA50-4ED9-BE59-296801AA2110}" srcOrd="0" destOrd="0" parTransId="{A93EF461-B9B8-4BBA-808D-9D9345287D1B}" sibTransId="{9A33E01F-30EE-45B9-915F-64E55B14EDFA}"/>
    <dgm:cxn modelId="{DA7B881F-FBA5-400C-AFBE-B6B8A4E7D6EB}" type="presOf" srcId="{E70309A2-0A42-4160-BA17-FE0118B9CA60}" destId="{B357C91A-0C21-4A2B-A21B-CB99C0378B62}" srcOrd="0" destOrd="0" presId="urn:microsoft.com/office/officeart/2005/8/layout/vList5"/>
    <dgm:cxn modelId="{E4367837-BF35-465C-AF09-EECBE1E51067}" srcId="{9898FEE4-E451-416F-9550-407FA55AD169}" destId="{E10E340F-A564-4335-87BA-446686EC3F80}" srcOrd="3" destOrd="0" parTransId="{354EA768-510C-419B-8099-DFD296BFE48C}" sibTransId="{37824652-0DBA-4114-8227-CCD7EC7CF2F8}"/>
    <dgm:cxn modelId="{92714A5E-6F51-497E-BCE6-B556A6FD40B5}" srcId="{D2AF79C4-5F85-465A-BCD6-D0C7B104ECE1}" destId="{B3557344-749D-4BD8-8F76-68E5E7C4651D}" srcOrd="0" destOrd="0" parTransId="{534D1FFB-3D33-40BA-B773-E079151D3117}" sibTransId="{FA87A8AB-00BE-4517-B285-2ECF0C3F582F}"/>
    <dgm:cxn modelId="{82A07442-053A-4C7D-BAAC-032903BD0370}" type="presOf" srcId="{5944DFFF-06B3-4B44-93A3-0397605892BE}" destId="{65CD285B-3C73-43E4-B5BD-FA27BE15E29B}" srcOrd="0" destOrd="0" presId="urn:microsoft.com/office/officeart/2005/8/layout/vList5"/>
    <dgm:cxn modelId="{AE485563-B04D-4C27-8E0D-57A84C208704}" type="presOf" srcId="{D16F55DD-7EA4-4CEB-9337-042B911F559B}" destId="{338FE39E-2193-4E79-A99A-9C3EEBDBB96D}" srcOrd="0" destOrd="0" presId="urn:microsoft.com/office/officeart/2005/8/layout/vList5"/>
    <dgm:cxn modelId="{BD53CD4D-3144-4405-92CC-1CC5B4B72525}" type="presOf" srcId="{59804B87-2D77-4278-8A53-5FEA73DA80D2}" destId="{AD313A47-E7D8-4257-B983-4283DCB80EE8}" srcOrd="0" destOrd="0" presId="urn:microsoft.com/office/officeart/2005/8/layout/vList5"/>
    <dgm:cxn modelId="{9663D253-83D6-4131-A59F-43CAB9B068CB}" type="presOf" srcId="{B3557344-749D-4BD8-8F76-68E5E7C4651D}" destId="{286111C5-4ACA-4ED5-ACB3-D3A1916E42AC}" srcOrd="0" destOrd="0" presId="urn:microsoft.com/office/officeart/2005/8/layout/vList5"/>
    <dgm:cxn modelId="{6CF55486-483E-4714-AEB3-6EFA27EE870A}" type="presOf" srcId="{D2AF79C4-5F85-465A-BCD6-D0C7B104ECE1}" destId="{FE7588C3-44B6-46DD-9EFC-E5BE4E930D93}" srcOrd="0" destOrd="0" presId="urn:microsoft.com/office/officeart/2005/8/layout/vList5"/>
    <dgm:cxn modelId="{02100A87-A1FC-48A3-A41F-736A10DCDE4D}" type="presOf" srcId="{2EE904A8-8EA5-47DA-A505-2957498C98B2}" destId="{C3B5E645-F9F8-4CA4-9CD6-23284371D8A6}" srcOrd="0" destOrd="0" presId="urn:microsoft.com/office/officeart/2005/8/layout/vList5"/>
    <dgm:cxn modelId="{2F09C299-BB64-47FF-8ECE-E02B8F3A1267}" type="presOf" srcId="{CB7B959B-22D7-42DD-844D-54F743C97C5A}" destId="{DE2513CB-6673-47F3-8BBE-D12E065D2D17}" srcOrd="0" destOrd="0" presId="urn:microsoft.com/office/officeart/2005/8/layout/vList5"/>
    <dgm:cxn modelId="{0357AC9E-FDE1-4FF5-A849-093E4FC7C6FA}" type="presOf" srcId="{1FBB1836-3F68-4A5F-91A1-7C5D57EB8C99}" destId="{E1FCDD8C-C602-407F-9D39-859EE7C5B5BC}" srcOrd="0" destOrd="0" presId="urn:microsoft.com/office/officeart/2005/8/layout/vList5"/>
    <dgm:cxn modelId="{B5BBF5A1-1A9B-4721-A8B1-F97775FF527D}" srcId="{9898FEE4-E451-416F-9550-407FA55AD169}" destId="{59804B87-2D77-4278-8A53-5FEA73DA80D2}" srcOrd="4" destOrd="0" parTransId="{EB079659-4DF5-4C4C-9687-0B6A7040F096}" sibTransId="{54FAEEA1-9359-47EC-99CE-457CE9BF3E2C}"/>
    <dgm:cxn modelId="{0492F0AC-5187-4086-B629-5CDA0B79608A}" srcId="{59804B87-2D77-4278-8A53-5FEA73DA80D2}" destId="{5944DFFF-06B3-4B44-93A3-0397605892BE}" srcOrd="0" destOrd="0" parTransId="{07B7A9D2-BFFC-4363-B3E0-AE33667ECAE9}" sibTransId="{6CAACC0D-7D29-4C97-8D14-BF5AA5ECC54D}"/>
    <dgm:cxn modelId="{70D95DB6-4890-45C2-B7B7-261D99E83025}" srcId="{2EE904A8-8EA5-47DA-A505-2957498C98B2}" destId="{CB7B959B-22D7-42DD-844D-54F743C97C5A}" srcOrd="0" destOrd="0" parTransId="{5984C100-0F8A-4618-B6DE-365A58CFD1ED}" sibTransId="{201D142C-A907-4B8F-8D10-29BD24A8D654}"/>
    <dgm:cxn modelId="{F5C100B8-6E90-438D-B454-BEFF4BA09454}" type="presOf" srcId="{E10E340F-A564-4335-87BA-446686EC3F80}" destId="{7740284D-0A44-4122-B2A1-411DAF09FA0C}" srcOrd="0" destOrd="0" presId="urn:microsoft.com/office/officeart/2005/8/layout/vList5"/>
    <dgm:cxn modelId="{E5338CC0-DBAE-4740-AA60-6EB8214DC140}" type="presOf" srcId="{58E53589-FB53-40A7-8250-89313C7B7DA4}" destId="{9C12067C-44CD-4009-8E72-6F7DFC5B4208}" srcOrd="0" destOrd="0" presId="urn:microsoft.com/office/officeart/2005/8/layout/vList5"/>
    <dgm:cxn modelId="{4335BFC7-0917-4FBC-B224-C85AE676B110}" srcId="{E10E340F-A564-4335-87BA-446686EC3F80}" destId="{FF305257-EBC6-4976-A848-DA9C8670CFA2}" srcOrd="0" destOrd="0" parTransId="{D6149660-D9F3-461F-9736-5DFBF76E6DFA}" sibTransId="{0AA1109E-BA59-4E72-BDD6-AA9F1F054893}"/>
    <dgm:cxn modelId="{994B9FCF-81C3-4EC2-8645-B0584CC22137}" type="presOf" srcId="{9898FEE4-E451-416F-9550-407FA55AD169}" destId="{12821010-071E-4DED-BFC6-22565F805BEB}" srcOrd="0" destOrd="0" presId="urn:microsoft.com/office/officeart/2005/8/layout/vList5"/>
    <dgm:cxn modelId="{491B35D2-DC5D-4746-B5CF-364CEC354EB0}" srcId="{9898FEE4-E451-416F-9550-407FA55AD169}" destId="{2EE904A8-8EA5-47DA-A505-2957498C98B2}" srcOrd="6" destOrd="0" parTransId="{22E7A570-51FE-4532-B435-3AA794AE8D75}" sibTransId="{79C239C6-6AB3-4C59-B7FB-6FEB1CD1178B}"/>
    <dgm:cxn modelId="{2BEBBBD8-CF0A-4135-9CEE-5D2ADE48D0A0}" srcId="{1FBB1836-3F68-4A5F-91A1-7C5D57EB8C99}" destId="{E70309A2-0A42-4160-BA17-FE0118B9CA60}" srcOrd="0" destOrd="0" parTransId="{4694E7BB-072A-4C6D-8162-46DF1E0D145D}" sibTransId="{BBDB6B8D-6557-4C0D-AAA5-0891FB9F8780}"/>
    <dgm:cxn modelId="{7A7D0DE6-B817-4876-846B-6ED6379ABDF6}" type="presOf" srcId="{267B47F4-4956-48C7-80CF-5A6499A584F8}" destId="{9F7B341E-4B95-402F-9A0A-19571710D125}" srcOrd="0" destOrd="0" presId="urn:microsoft.com/office/officeart/2005/8/layout/vList5"/>
    <dgm:cxn modelId="{75E1E9EE-BBB0-4673-93DA-0D61EA0C497E}" srcId="{9898FEE4-E451-416F-9550-407FA55AD169}" destId="{D2AF79C4-5F85-465A-BCD6-D0C7B104ECE1}" srcOrd="2" destOrd="0" parTransId="{61A859E6-B59B-4F36-B591-0A9D14A2E388}" sibTransId="{A8C454E3-AC43-4DF2-9F0C-4980F92E20F7}"/>
    <dgm:cxn modelId="{06FF12F5-F810-468A-8A1A-6ADB86FB1DF4}" srcId="{9898FEE4-E451-416F-9550-407FA55AD169}" destId="{1FBB1836-3F68-4A5F-91A1-7C5D57EB8C99}" srcOrd="0" destOrd="0" parTransId="{6252D9D7-5CFE-446C-81F2-9F8758D64F08}" sibTransId="{302F67B8-F736-434F-AD37-5243B4FAB30A}"/>
    <dgm:cxn modelId="{39D484FC-BB5D-423A-B1C0-49004CA3B00E}" type="presOf" srcId="{16333B02-FA50-4ED9-BE59-296801AA2110}" destId="{88CCA142-91A1-4249-B134-BB3BE63C6F50}" srcOrd="0" destOrd="0" presId="urn:microsoft.com/office/officeart/2005/8/layout/vList5"/>
    <dgm:cxn modelId="{738E508C-80B4-4361-93A9-D76FCA50965B}" type="presParOf" srcId="{12821010-071E-4DED-BFC6-22565F805BEB}" destId="{666DCC39-25F3-40BD-AFA6-ED1692FA64CE}" srcOrd="0" destOrd="0" presId="urn:microsoft.com/office/officeart/2005/8/layout/vList5"/>
    <dgm:cxn modelId="{22871C24-A107-42C7-9C99-3DBCFBB313D5}" type="presParOf" srcId="{666DCC39-25F3-40BD-AFA6-ED1692FA64CE}" destId="{E1FCDD8C-C602-407F-9D39-859EE7C5B5BC}" srcOrd="0" destOrd="0" presId="urn:microsoft.com/office/officeart/2005/8/layout/vList5"/>
    <dgm:cxn modelId="{BBD5A400-5F52-48A4-B95F-BD10FB859058}" type="presParOf" srcId="{666DCC39-25F3-40BD-AFA6-ED1692FA64CE}" destId="{B357C91A-0C21-4A2B-A21B-CB99C0378B62}" srcOrd="1" destOrd="0" presId="urn:microsoft.com/office/officeart/2005/8/layout/vList5"/>
    <dgm:cxn modelId="{C66D1E45-268B-4DA5-B7BC-D0E95BB2B2A7}" type="presParOf" srcId="{12821010-071E-4DED-BFC6-22565F805BEB}" destId="{8B8D7B56-EB02-473F-B85C-DA34C9F74D1D}" srcOrd="1" destOrd="0" presId="urn:microsoft.com/office/officeart/2005/8/layout/vList5"/>
    <dgm:cxn modelId="{EA6A5F05-EC9A-43CF-9298-0E3B81B2BA49}" type="presParOf" srcId="{12821010-071E-4DED-BFC6-22565F805BEB}" destId="{7574A5DE-2F15-40B3-9D6B-427EE5EE234C}" srcOrd="2" destOrd="0" presId="urn:microsoft.com/office/officeart/2005/8/layout/vList5"/>
    <dgm:cxn modelId="{A2F36DAD-CF10-4FBB-9419-FEC4E216CBD5}" type="presParOf" srcId="{7574A5DE-2F15-40B3-9D6B-427EE5EE234C}" destId="{338FE39E-2193-4E79-A99A-9C3EEBDBB96D}" srcOrd="0" destOrd="0" presId="urn:microsoft.com/office/officeart/2005/8/layout/vList5"/>
    <dgm:cxn modelId="{A408C9BD-BA37-4830-A64F-22E0B02E9245}" type="presParOf" srcId="{7574A5DE-2F15-40B3-9D6B-427EE5EE234C}" destId="{88CCA142-91A1-4249-B134-BB3BE63C6F50}" srcOrd="1" destOrd="0" presId="urn:microsoft.com/office/officeart/2005/8/layout/vList5"/>
    <dgm:cxn modelId="{E654541D-566C-4B14-B812-B1657B93C030}" type="presParOf" srcId="{12821010-071E-4DED-BFC6-22565F805BEB}" destId="{30F0B4B1-61CD-4E82-A397-E54C12065802}" srcOrd="3" destOrd="0" presId="urn:microsoft.com/office/officeart/2005/8/layout/vList5"/>
    <dgm:cxn modelId="{700BE1BB-6289-46EE-91B9-B95E4F7BE21B}" type="presParOf" srcId="{12821010-071E-4DED-BFC6-22565F805BEB}" destId="{A0FFB884-258C-4D77-ADB5-29644ED1CFAC}" srcOrd="4" destOrd="0" presId="urn:microsoft.com/office/officeart/2005/8/layout/vList5"/>
    <dgm:cxn modelId="{FC225757-5413-4AB6-8FD8-A75ECA5A3781}" type="presParOf" srcId="{A0FFB884-258C-4D77-ADB5-29644ED1CFAC}" destId="{FE7588C3-44B6-46DD-9EFC-E5BE4E930D93}" srcOrd="0" destOrd="0" presId="urn:microsoft.com/office/officeart/2005/8/layout/vList5"/>
    <dgm:cxn modelId="{56B6E761-1359-4DA8-AC14-DA389546ACDB}" type="presParOf" srcId="{A0FFB884-258C-4D77-ADB5-29644ED1CFAC}" destId="{286111C5-4ACA-4ED5-ACB3-D3A1916E42AC}" srcOrd="1" destOrd="0" presId="urn:microsoft.com/office/officeart/2005/8/layout/vList5"/>
    <dgm:cxn modelId="{32F88507-7B8E-40C9-AD2E-037398941BA3}" type="presParOf" srcId="{12821010-071E-4DED-BFC6-22565F805BEB}" destId="{A9CB57AE-7C33-4D70-BEA4-2400C4522AE0}" srcOrd="5" destOrd="0" presId="urn:microsoft.com/office/officeart/2005/8/layout/vList5"/>
    <dgm:cxn modelId="{FF0AC7A4-8779-4705-A599-6ACF65654A20}" type="presParOf" srcId="{12821010-071E-4DED-BFC6-22565F805BEB}" destId="{F951D3F4-A898-4E4D-894B-2B2CD66FEC15}" srcOrd="6" destOrd="0" presId="urn:microsoft.com/office/officeart/2005/8/layout/vList5"/>
    <dgm:cxn modelId="{8C64E7D0-7B7E-4801-AE77-2FD123E2B4B4}" type="presParOf" srcId="{F951D3F4-A898-4E4D-894B-2B2CD66FEC15}" destId="{7740284D-0A44-4122-B2A1-411DAF09FA0C}" srcOrd="0" destOrd="0" presId="urn:microsoft.com/office/officeart/2005/8/layout/vList5"/>
    <dgm:cxn modelId="{74991E82-EB71-44F9-BC08-B1A5D9A9825A}" type="presParOf" srcId="{F951D3F4-A898-4E4D-894B-2B2CD66FEC15}" destId="{56538B3A-8024-4E54-9117-DC60A14971E9}" srcOrd="1" destOrd="0" presId="urn:microsoft.com/office/officeart/2005/8/layout/vList5"/>
    <dgm:cxn modelId="{A61F07FE-0E33-4511-BBE5-9760A8E10311}" type="presParOf" srcId="{12821010-071E-4DED-BFC6-22565F805BEB}" destId="{5A1528A4-0114-4DB6-AD3A-E9106BE2F7B4}" srcOrd="7" destOrd="0" presId="urn:microsoft.com/office/officeart/2005/8/layout/vList5"/>
    <dgm:cxn modelId="{2724246A-3C02-4479-BD08-C677031F0FF4}" type="presParOf" srcId="{12821010-071E-4DED-BFC6-22565F805BEB}" destId="{9E201B30-EBBF-48CA-ABB7-6A79423D2EED}" srcOrd="8" destOrd="0" presId="urn:microsoft.com/office/officeart/2005/8/layout/vList5"/>
    <dgm:cxn modelId="{9FE0C38E-148B-43C6-8E9C-D6E0DB73AF26}" type="presParOf" srcId="{9E201B30-EBBF-48CA-ABB7-6A79423D2EED}" destId="{AD313A47-E7D8-4257-B983-4283DCB80EE8}" srcOrd="0" destOrd="0" presId="urn:microsoft.com/office/officeart/2005/8/layout/vList5"/>
    <dgm:cxn modelId="{6AD7B9BA-1DBB-4858-AD23-4E4D8C8BE9F3}" type="presParOf" srcId="{9E201B30-EBBF-48CA-ABB7-6A79423D2EED}" destId="{65CD285B-3C73-43E4-B5BD-FA27BE15E29B}" srcOrd="1" destOrd="0" presId="urn:microsoft.com/office/officeart/2005/8/layout/vList5"/>
    <dgm:cxn modelId="{DAAEBF80-8837-40FA-99CE-E416239AD389}" type="presParOf" srcId="{12821010-071E-4DED-BFC6-22565F805BEB}" destId="{512D1989-B162-4E28-80CE-A6A09A2C430C}" srcOrd="9" destOrd="0" presId="urn:microsoft.com/office/officeart/2005/8/layout/vList5"/>
    <dgm:cxn modelId="{C346295E-66E8-4086-9C25-FFE1AE8DAF7A}" type="presParOf" srcId="{12821010-071E-4DED-BFC6-22565F805BEB}" destId="{E6799326-82A7-45A7-BA21-3E6D5226F561}" srcOrd="10" destOrd="0" presId="urn:microsoft.com/office/officeart/2005/8/layout/vList5"/>
    <dgm:cxn modelId="{BF2405F6-8A89-4E69-A63A-1D7F5BC4BCEE}" type="presParOf" srcId="{E6799326-82A7-45A7-BA21-3E6D5226F561}" destId="{9F7B341E-4B95-402F-9A0A-19571710D125}" srcOrd="0" destOrd="0" presId="urn:microsoft.com/office/officeart/2005/8/layout/vList5"/>
    <dgm:cxn modelId="{96562183-54EC-4873-B5B9-A5BE790B55C2}" type="presParOf" srcId="{E6799326-82A7-45A7-BA21-3E6D5226F561}" destId="{9C12067C-44CD-4009-8E72-6F7DFC5B4208}" srcOrd="1" destOrd="0" presId="urn:microsoft.com/office/officeart/2005/8/layout/vList5"/>
    <dgm:cxn modelId="{C689F8D8-1D40-44B5-86C3-672162512D59}" type="presParOf" srcId="{12821010-071E-4DED-BFC6-22565F805BEB}" destId="{77B2E391-A7B9-4AFE-BB73-34A2B209195D}" srcOrd="11" destOrd="0" presId="urn:microsoft.com/office/officeart/2005/8/layout/vList5"/>
    <dgm:cxn modelId="{E7092234-FF8D-4FA2-9265-E54A10DE8FF9}" type="presParOf" srcId="{12821010-071E-4DED-BFC6-22565F805BEB}" destId="{B5260EBF-EEDE-4010-99AC-4A5B811A5141}" srcOrd="12" destOrd="0" presId="urn:microsoft.com/office/officeart/2005/8/layout/vList5"/>
    <dgm:cxn modelId="{686122F9-9920-42A4-A74D-E31D2AF92C9E}" type="presParOf" srcId="{B5260EBF-EEDE-4010-99AC-4A5B811A5141}" destId="{C3B5E645-F9F8-4CA4-9CD6-23284371D8A6}" srcOrd="0" destOrd="0" presId="urn:microsoft.com/office/officeart/2005/8/layout/vList5"/>
    <dgm:cxn modelId="{9A9DAF34-100E-485A-8BC2-6AD3D22F66B6}" type="presParOf" srcId="{B5260EBF-EEDE-4010-99AC-4A5B811A5141}" destId="{DE2513CB-6673-47F3-8BBE-D12E065D2D1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3C1CEF-38F6-4532-83D0-ED1CD745D32A}"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AD2CFAAE-D9EB-41A2-90E7-C253DBCE8BA7}">
      <dgm:prSet/>
      <dgm:spPr/>
      <dgm:t>
        <a:bodyPr/>
        <a:lstStyle/>
        <a:p>
          <a:r>
            <a:rPr lang="en-US" b="0" i="0" dirty="0"/>
            <a:t>SS.3.E.1.2    List the characteristics of money.</a:t>
          </a:r>
          <a:endParaRPr lang="en-US" dirty="0"/>
        </a:p>
      </dgm:t>
    </dgm:pt>
    <dgm:pt modelId="{72F97164-5F35-4120-BED5-04081867A142}" type="parTrans" cxnId="{EFA80BA9-657A-45AB-AD67-5AA4F7513CC2}">
      <dgm:prSet/>
      <dgm:spPr/>
      <dgm:t>
        <a:bodyPr/>
        <a:lstStyle/>
        <a:p>
          <a:endParaRPr lang="en-US"/>
        </a:p>
      </dgm:t>
    </dgm:pt>
    <dgm:pt modelId="{5CFDA609-6838-445B-93C5-C0C992ECFD38}" type="sibTrans" cxnId="{EFA80BA9-657A-45AB-AD67-5AA4F7513CC2}">
      <dgm:prSet/>
      <dgm:spPr/>
      <dgm:t>
        <a:bodyPr/>
        <a:lstStyle/>
        <a:p>
          <a:endParaRPr lang="en-US"/>
        </a:p>
      </dgm:t>
    </dgm:pt>
    <dgm:pt modelId="{CF29F76C-CF13-47F6-B043-F01B8F0A6BB2}">
      <dgm:prSet/>
      <dgm:spPr/>
      <dgm:t>
        <a:bodyPr/>
        <a:lstStyle/>
        <a:p>
          <a:r>
            <a:rPr lang="en-US" b="0" i="0" dirty="0"/>
            <a:t>SS.3.E.1.3   Recognize that buyers and sellers interact to exchange goods and services through the use of trade or money.</a:t>
          </a:r>
          <a:endParaRPr lang="en-US" dirty="0"/>
        </a:p>
      </dgm:t>
    </dgm:pt>
    <dgm:pt modelId="{986A07BE-0D99-4185-A279-18273C96C764}" type="parTrans" cxnId="{A91E6527-CFD3-49EF-BBB9-F87D70A00728}">
      <dgm:prSet/>
      <dgm:spPr/>
      <dgm:t>
        <a:bodyPr/>
        <a:lstStyle/>
        <a:p>
          <a:endParaRPr lang="en-US"/>
        </a:p>
      </dgm:t>
    </dgm:pt>
    <dgm:pt modelId="{D54213E0-32C6-48F6-B462-3A065DF6DB76}" type="sibTrans" cxnId="{A91E6527-CFD3-49EF-BBB9-F87D70A00728}">
      <dgm:prSet/>
      <dgm:spPr/>
      <dgm:t>
        <a:bodyPr/>
        <a:lstStyle/>
        <a:p>
          <a:endParaRPr lang="en-US"/>
        </a:p>
      </dgm:t>
    </dgm:pt>
    <dgm:pt modelId="{867C9BF3-F0AE-4D41-A5C1-669A13DFE6E7}">
      <dgm:prSet/>
      <dgm:spPr/>
      <dgm:t>
        <a:bodyPr/>
        <a:lstStyle/>
        <a:p>
          <a:r>
            <a:rPr lang="en-US" b="0" i="0" dirty="0"/>
            <a:t>SS.4.FL.3.5    Explain that when people deposit money into a bank (or other financial institution), the bank may pay them interest. Banks attract savings by paying interest. People also deposit money into banks because banks are safe places to keep their savings.</a:t>
          </a:r>
          <a:endParaRPr lang="en-US" dirty="0"/>
        </a:p>
      </dgm:t>
    </dgm:pt>
    <dgm:pt modelId="{EA57F5D5-2A10-47E4-B907-FCB411A9DFC1}" type="parTrans" cxnId="{4AA53B9A-4CA2-49A9-98C3-E1DA6E88138C}">
      <dgm:prSet/>
      <dgm:spPr/>
      <dgm:t>
        <a:bodyPr/>
        <a:lstStyle/>
        <a:p>
          <a:endParaRPr lang="en-US"/>
        </a:p>
      </dgm:t>
    </dgm:pt>
    <dgm:pt modelId="{E49D4C66-1A7B-478C-A316-8818BE7C3902}" type="sibTrans" cxnId="{4AA53B9A-4CA2-49A9-98C3-E1DA6E88138C}">
      <dgm:prSet/>
      <dgm:spPr/>
      <dgm:t>
        <a:bodyPr/>
        <a:lstStyle/>
        <a:p>
          <a:endParaRPr lang="en-US"/>
        </a:p>
      </dgm:t>
    </dgm:pt>
    <dgm:pt modelId="{121C466C-1E74-46C2-9E64-395282F94D87}">
      <dgm:prSet/>
      <dgm:spPr/>
      <dgm:t>
        <a:bodyPr/>
        <a:lstStyle/>
        <a:p>
          <a:r>
            <a:rPr lang="en-US" dirty="0"/>
            <a:t>SS.4.FL.1.4   People can earn interest income from letting other people borrow their money.  Explain why banks and financial institutions pay people interest when they deposit their money at those institutions.</a:t>
          </a:r>
        </a:p>
      </dgm:t>
    </dgm:pt>
    <dgm:pt modelId="{29C789DF-9D93-4F8D-86CB-5821D9486E42}" type="parTrans" cxnId="{726FE934-65AD-4E7B-86EC-858E9A09D8DF}">
      <dgm:prSet/>
      <dgm:spPr/>
      <dgm:t>
        <a:bodyPr/>
        <a:lstStyle/>
        <a:p>
          <a:endParaRPr lang="en-US"/>
        </a:p>
      </dgm:t>
    </dgm:pt>
    <dgm:pt modelId="{3D680F5A-6F72-4315-9C00-F91616D5ECD3}" type="sibTrans" cxnId="{726FE934-65AD-4E7B-86EC-858E9A09D8DF}">
      <dgm:prSet/>
      <dgm:spPr/>
      <dgm:t>
        <a:bodyPr/>
        <a:lstStyle/>
        <a:p>
          <a:endParaRPr lang="en-US"/>
        </a:p>
      </dgm:t>
    </dgm:pt>
    <dgm:pt modelId="{88EFC630-F634-45F1-A062-96C051659843}" type="pres">
      <dgm:prSet presAssocID="{773C1CEF-38F6-4532-83D0-ED1CD745D32A}" presName="linear" presStyleCnt="0">
        <dgm:presLayoutVars>
          <dgm:animLvl val="lvl"/>
          <dgm:resizeHandles val="exact"/>
        </dgm:presLayoutVars>
      </dgm:prSet>
      <dgm:spPr/>
    </dgm:pt>
    <dgm:pt modelId="{2D7AA1D3-3E1D-4BFA-B3B4-B41426143C46}" type="pres">
      <dgm:prSet presAssocID="{AD2CFAAE-D9EB-41A2-90E7-C253DBCE8BA7}" presName="parentText" presStyleLbl="node1" presStyleIdx="0" presStyleCnt="4">
        <dgm:presLayoutVars>
          <dgm:chMax val="0"/>
          <dgm:bulletEnabled val="1"/>
        </dgm:presLayoutVars>
      </dgm:prSet>
      <dgm:spPr/>
    </dgm:pt>
    <dgm:pt modelId="{59BD528F-5996-4B26-BD95-4666881E8E05}" type="pres">
      <dgm:prSet presAssocID="{5CFDA609-6838-445B-93C5-C0C992ECFD38}" presName="spacer" presStyleCnt="0"/>
      <dgm:spPr/>
    </dgm:pt>
    <dgm:pt modelId="{4D9882F1-7F1D-4CA3-8FCB-C8D029AE84A4}" type="pres">
      <dgm:prSet presAssocID="{CF29F76C-CF13-47F6-B043-F01B8F0A6BB2}" presName="parentText" presStyleLbl="node1" presStyleIdx="1" presStyleCnt="4">
        <dgm:presLayoutVars>
          <dgm:chMax val="0"/>
          <dgm:bulletEnabled val="1"/>
        </dgm:presLayoutVars>
      </dgm:prSet>
      <dgm:spPr/>
    </dgm:pt>
    <dgm:pt modelId="{44795A3E-F265-4C7F-8DD6-5E5741F3D0D6}" type="pres">
      <dgm:prSet presAssocID="{D54213E0-32C6-48F6-B462-3A065DF6DB76}" presName="spacer" presStyleCnt="0"/>
      <dgm:spPr/>
    </dgm:pt>
    <dgm:pt modelId="{5D464582-9C1B-4E29-B665-4DAF7F56B2F5}" type="pres">
      <dgm:prSet presAssocID="{867C9BF3-F0AE-4D41-A5C1-669A13DFE6E7}" presName="parentText" presStyleLbl="node1" presStyleIdx="2" presStyleCnt="4">
        <dgm:presLayoutVars>
          <dgm:chMax val="0"/>
          <dgm:bulletEnabled val="1"/>
        </dgm:presLayoutVars>
      </dgm:prSet>
      <dgm:spPr/>
    </dgm:pt>
    <dgm:pt modelId="{16AA7353-FFB3-4457-9988-035E6EDFF585}" type="pres">
      <dgm:prSet presAssocID="{E49D4C66-1A7B-478C-A316-8818BE7C3902}" presName="spacer" presStyleCnt="0"/>
      <dgm:spPr/>
    </dgm:pt>
    <dgm:pt modelId="{FC06D762-65DF-4CBE-B76B-AC66F244AC8F}" type="pres">
      <dgm:prSet presAssocID="{121C466C-1E74-46C2-9E64-395282F94D87}" presName="parentText" presStyleLbl="node1" presStyleIdx="3" presStyleCnt="4">
        <dgm:presLayoutVars>
          <dgm:chMax val="0"/>
          <dgm:bulletEnabled val="1"/>
        </dgm:presLayoutVars>
      </dgm:prSet>
      <dgm:spPr/>
    </dgm:pt>
  </dgm:ptLst>
  <dgm:cxnLst>
    <dgm:cxn modelId="{B9B9EA1C-D6D4-47D4-9556-A458C386FAB7}" type="presOf" srcId="{CF29F76C-CF13-47F6-B043-F01B8F0A6BB2}" destId="{4D9882F1-7F1D-4CA3-8FCB-C8D029AE84A4}" srcOrd="0" destOrd="0" presId="urn:microsoft.com/office/officeart/2005/8/layout/vList2"/>
    <dgm:cxn modelId="{E4202227-A8F4-41FC-9B8D-024C8C702A24}" type="presOf" srcId="{773C1CEF-38F6-4532-83D0-ED1CD745D32A}" destId="{88EFC630-F634-45F1-A062-96C051659843}" srcOrd="0" destOrd="0" presId="urn:microsoft.com/office/officeart/2005/8/layout/vList2"/>
    <dgm:cxn modelId="{A91E6527-CFD3-49EF-BBB9-F87D70A00728}" srcId="{773C1CEF-38F6-4532-83D0-ED1CD745D32A}" destId="{CF29F76C-CF13-47F6-B043-F01B8F0A6BB2}" srcOrd="1" destOrd="0" parTransId="{986A07BE-0D99-4185-A279-18273C96C764}" sibTransId="{D54213E0-32C6-48F6-B462-3A065DF6DB76}"/>
    <dgm:cxn modelId="{8B5F282F-1FB8-46B8-8EA6-4F6F19500ED8}" type="presOf" srcId="{867C9BF3-F0AE-4D41-A5C1-669A13DFE6E7}" destId="{5D464582-9C1B-4E29-B665-4DAF7F56B2F5}" srcOrd="0" destOrd="0" presId="urn:microsoft.com/office/officeart/2005/8/layout/vList2"/>
    <dgm:cxn modelId="{726FE934-65AD-4E7B-86EC-858E9A09D8DF}" srcId="{773C1CEF-38F6-4532-83D0-ED1CD745D32A}" destId="{121C466C-1E74-46C2-9E64-395282F94D87}" srcOrd="3" destOrd="0" parTransId="{29C789DF-9D93-4F8D-86CB-5821D9486E42}" sibTransId="{3D680F5A-6F72-4315-9C00-F91616D5ECD3}"/>
    <dgm:cxn modelId="{7FFC4137-BFCE-4030-BF1F-4496761A42AD}" type="presOf" srcId="{121C466C-1E74-46C2-9E64-395282F94D87}" destId="{FC06D762-65DF-4CBE-B76B-AC66F244AC8F}" srcOrd="0" destOrd="0" presId="urn:microsoft.com/office/officeart/2005/8/layout/vList2"/>
    <dgm:cxn modelId="{4AA53B9A-4CA2-49A9-98C3-E1DA6E88138C}" srcId="{773C1CEF-38F6-4532-83D0-ED1CD745D32A}" destId="{867C9BF3-F0AE-4D41-A5C1-669A13DFE6E7}" srcOrd="2" destOrd="0" parTransId="{EA57F5D5-2A10-47E4-B907-FCB411A9DFC1}" sibTransId="{E49D4C66-1A7B-478C-A316-8818BE7C3902}"/>
    <dgm:cxn modelId="{EFA80BA9-657A-45AB-AD67-5AA4F7513CC2}" srcId="{773C1CEF-38F6-4532-83D0-ED1CD745D32A}" destId="{AD2CFAAE-D9EB-41A2-90E7-C253DBCE8BA7}" srcOrd="0" destOrd="0" parTransId="{72F97164-5F35-4120-BED5-04081867A142}" sibTransId="{5CFDA609-6838-445B-93C5-C0C992ECFD38}"/>
    <dgm:cxn modelId="{C5B0EDB6-5C08-4C07-AC95-6A98E6519559}" type="presOf" srcId="{AD2CFAAE-D9EB-41A2-90E7-C253DBCE8BA7}" destId="{2D7AA1D3-3E1D-4BFA-B3B4-B41426143C46}" srcOrd="0" destOrd="0" presId="urn:microsoft.com/office/officeart/2005/8/layout/vList2"/>
    <dgm:cxn modelId="{674093B4-3956-4F66-B1B7-C7C2DB99806C}" type="presParOf" srcId="{88EFC630-F634-45F1-A062-96C051659843}" destId="{2D7AA1D3-3E1D-4BFA-B3B4-B41426143C46}" srcOrd="0" destOrd="0" presId="urn:microsoft.com/office/officeart/2005/8/layout/vList2"/>
    <dgm:cxn modelId="{59FD7806-DE69-4463-9894-0A523339195A}" type="presParOf" srcId="{88EFC630-F634-45F1-A062-96C051659843}" destId="{59BD528F-5996-4B26-BD95-4666881E8E05}" srcOrd="1" destOrd="0" presId="urn:microsoft.com/office/officeart/2005/8/layout/vList2"/>
    <dgm:cxn modelId="{0DE2CEC7-E23F-4455-8951-30658AE5084A}" type="presParOf" srcId="{88EFC630-F634-45F1-A062-96C051659843}" destId="{4D9882F1-7F1D-4CA3-8FCB-C8D029AE84A4}" srcOrd="2" destOrd="0" presId="urn:microsoft.com/office/officeart/2005/8/layout/vList2"/>
    <dgm:cxn modelId="{47455E48-87C2-456D-A123-4554578BBA30}" type="presParOf" srcId="{88EFC630-F634-45F1-A062-96C051659843}" destId="{44795A3E-F265-4C7F-8DD6-5E5741F3D0D6}" srcOrd="3" destOrd="0" presId="urn:microsoft.com/office/officeart/2005/8/layout/vList2"/>
    <dgm:cxn modelId="{96F2B412-6A3E-4048-BAB9-35A095D8B4B0}" type="presParOf" srcId="{88EFC630-F634-45F1-A062-96C051659843}" destId="{5D464582-9C1B-4E29-B665-4DAF7F56B2F5}" srcOrd="4" destOrd="0" presId="urn:microsoft.com/office/officeart/2005/8/layout/vList2"/>
    <dgm:cxn modelId="{54A9753B-7DB3-49B7-944F-EA8E7050F1C3}" type="presParOf" srcId="{88EFC630-F634-45F1-A062-96C051659843}" destId="{16AA7353-FFB3-4457-9988-035E6EDFF585}" srcOrd="5" destOrd="0" presId="urn:microsoft.com/office/officeart/2005/8/layout/vList2"/>
    <dgm:cxn modelId="{78FC8C5B-4705-4FFE-B559-63CD6ED01F32}" type="presParOf" srcId="{88EFC630-F634-45F1-A062-96C051659843}" destId="{FC06D762-65DF-4CBE-B76B-AC66F244AC8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7C91A-0C21-4A2B-A21B-CB99C0378B62}">
      <dsp:nvSpPr>
        <dsp:cNvPr id="0" name=""/>
        <dsp:cNvSpPr/>
      </dsp:nvSpPr>
      <dsp:spPr>
        <a:xfrm rot="5400000">
          <a:off x="7450434" y="-3234414"/>
          <a:ext cx="695728" cy="7339575"/>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SS.K.E.1.2 Recognize that United States currency comes in different forms.</a:t>
          </a:r>
        </a:p>
      </dsp:txBody>
      <dsp:txXfrm rot="-5400000">
        <a:off x="4128511" y="121472"/>
        <a:ext cx="7305612" cy="627802"/>
      </dsp:txXfrm>
    </dsp:sp>
    <dsp:sp modelId="{E1FCDD8C-C602-407F-9D39-859EE7C5B5BC}">
      <dsp:nvSpPr>
        <dsp:cNvPr id="0" name=""/>
        <dsp:cNvSpPr/>
      </dsp:nvSpPr>
      <dsp:spPr>
        <a:xfrm>
          <a:off x="0" y="542"/>
          <a:ext cx="4128511" cy="8696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dirty="0"/>
            <a:t>Recognize</a:t>
          </a:r>
        </a:p>
      </dsp:txBody>
      <dsp:txXfrm>
        <a:off x="42453" y="42995"/>
        <a:ext cx="4043605" cy="784754"/>
      </dsp:txXfrm>
    </dsp:sp>
    <dsp:sp modelId="{88CCA142-91A1-4249-B134-BB3BE63C6F50}">
      <dsp:nvSpPr>
        <dsp:cNvPr id="0" name=""/>
        <dsp:cNvSpPr/>
      </dsp:nvSpPr>
      <dsp:spPr>
        <a:xfrm rot="5400000">
          <a:off x="7450434" y="-2321271"/>
          <a:ext cx="695728" cy="7339575"/>
        </a:xfrm>
        <a:prstGeom prst="round2SameRect">
          <a:avLst/>
        </a:prstGeom>
        <a:solidFill>
          <a:schemeClr val="accent5">
            <a:tint val="40000"/>
            <a:alpha val="90000"/>
            <a:hueOff val="-1990778"/>
            <a:satOff val="444"/>
            <a:lumOff val="67"/>
            <a:alphaOff val="0"/>
          </a:schemeClr>
        </a:solidFill>
        <a:ln w="12700" cap="flat" cmpd="sng" algn="ctr">
          <a:solidFill>
            <a:schemeClr val="accent5">
              <a:tint val="40000"/>
              <a:alpha val="90000"/>
              <a:hueOff val="-1990778"/>
              <a:satOff val="444"/>
              <a:lumOff val="67"/>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SS.K.E.1.3  Recognize that people work to earn money to buy things they need or want.</a:t>
          </a:r>
        </a:p>
      </dsp:txBody>
      <dsp:txXfrm rot="-5400000">
        <a:off x="4128511" y="1034615"/>
        <a:ext cx="7305612" cy="627802"/>
      </dsp:txXfrm>
    </dsp:sp>
    <dsp:sp modelId="{338FE39E-2193-4E79-A99A-9C3EEBDBB96D}">
      <dsp:nvSpPr>
        <dsp:cNvPr id="0" name=""/>
        <dsp:cNvSpPr/>
      </dsp:nvSpPr>
      <dsp:spPr>
        <a:xfrm>
          <a:off x="0" y="913686"/>
          <a:ext cx="4128511" cy="869660"/>
        </a:xfrm>
        <a:prstGeom prst="roundRect">
          <a:avLst/>
        </a:prstGeom>
        <a:gradFill rotWithShape="0">
          <a:gsLst>
            <a:gs pos="0">
              <a:schemeClr val="accent5">
                <a:hueOff val="-2025358"/>
                <a:satOff val="-138"/>
                <a:lumOff val="327"/>
                <a:alphaOff val="0"/>
                <a:satMod val="103000"/>
                <a:lumMod val="102000"/>
                <a:tint val="94000"/>
              </a:schemeClr>
            </a:gs>
            <a:gs pos="50000">
              <a:schemeClr val="accent5">
                <a:hueOff val="-2025358"/>
                <a:satOff val="-138"/>
                <a:lumOff val="327"/>
                <a:alphaOff val="0"/>
                <a:satMod val="110000"/>
                <a:lumMod val="100000"/>
                <a:shade val="100000"/>
              </a:schemeClr>
            </a:gs>
            <a:gs pos="100000">
              <a:schemeClr val="accent5">
                <a:hueOff val="-2025358"/>
                <a:satOff val="-138"/>
                <a:lumOff val="32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Recognize</a:t>
          </a:r>
        </a:p>
      </dsp:txBody>
      <dsp:txXfrm>
        <a:off x="42453" y="956139"/>
        <a:ext cx="4043605" cy="784754"/>
      </dsp:txXfrm>
    </dsp:sp>
    <dsp:sp modelId="{286111C5-4ACA-4ED5-ACB3-D3A1916E42AC}">
      <dsp:nvSpPr>
        <dsp:cNvPr id="0" name=""/>
        <dsp:cNvSpPr/>
      </dsp:nvSpPr>
      <dsp:spPr>
        <a:xfrm rot="5400000">
          <a:off x="7450434" y="-1408127"/>
          <a:ext cx="695728" cy="7339575"/>
        </a:xfrm>
        <a:prstGeom prst="round2SameRect">
          <a:avLst/>
        </a:prstGeom>
        <a:solidFill>
          <a:schemeClr val="accent5">
            <a:tint val="40000"/>
            <a:alpha val="90000"/>
            <a:hueOff val="-3981555"/>
            <a:satOff val="889"/>
            <a:lumOff val="134"/>
            <a:alphaOff val="0"/>
          </a:schemeClr>
        </a:solidFill>
        <a:ln w="12700" cap="flat" cmpd="sng" algn="ctr">
          <a:solidFill>
            <a:schemeClr val="accent5">
              <a:tint val="40000"/>
              <a:alpha val="90000"/>
              <a:hueOff val="-3981555"/>
              <a:satOff val="889"/>
              <a:lumOff val="13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SS.1.E.1.1  Recognize that money is a method of exchanging goods and services.</a:t>
          </a:r>
        </a:p>
      </dsp:txBody>
      <dsp:txXfrm rot="-5400000">
        <a:off x="4128511" y="1947759"/>
        <a:ext cx="7305612" cy="627802"/>
      </dsp:txXfrm>
    </dsp:sp>
    <dsp:sp modelId="{FE7588C3-44B6-46DD-9EFC-E5BE4E930D93}">
      <dsp:nvSpPr>
        <dsp:cNvPr id="0" name=""/>
        <dsp:cNvSpPr/>
      </dsp:nvSpPr>
      <dsp:spPr>
        <a:xfrm>
          <a:off x="0" y="1826829"/>
          <a:ext cx="4128511" cy="869660"/>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Recognize</a:t>
          </a:r>
        </a:p>
      </dsp:txBody>
      <dsp:txXfrm>
        <a:off x="42453" y="1869282"/>
        <a:ext cx="4043605" cy="784754"/>
      </dsp:txXfrm>
    </dsp:sp>
    <dsp:sp modelId="{56538B3A-8024-4E54-9117-DC60A14971E9}">
      <dsp:nvSpPr>
        <dsp:cNvPr id="0" name=""/>
        <dsp:cNvSpPr/>
      </dsp:nvSpPr>
      <dsp:spPr>
        <a:xfrm rot="5400000">
          <a:off x="7450434" y="-494983"/>
          <a:ext cx="695728" cy="7339575"/>
        </a:xfrm>
        <a:prstGeom prst="round2SameRect">
          <a:avLst/>
        </a:prstGeom>
        <a:solidFill>
          <a:schemeClr val="accent5">
            <a:tint val="40000"/>
            <a:alpha val="90000"/>
            <a:hueOff val="-5972333"/>
            <a:satOff val="1333"/>
            <a:lumOff val="200"/>
            <a:alphaOff val="0"/>
          </a:schemeClr>
        </a:solidFill>
        <a:ln w="12700" cap="flat" cmpd="sng" algn="ctr">
          <a:solidFill>
            <a:schemeClr val="accent5">
              <a:tint val="40000"/>
              <a:alpha val="90000"/>
              <a:hueOff val="-5972333"/>
              <a:satOff val="1333"/>
              <a:lumOff val="20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SS.1.E.1.3  Distinguish between examples of goods and services.</a:t>
          </a:r>
        </a:p>
      </dsp:txBody>
      <dsp:txXfrm rot="-5400000">
        <a:off x="4128511" y="2860903"/>
        <a:ext cx="7305612" cy="627802"/>
      </dsp:txXfrm>
    </dsp:sp>
    <dsp:sp modelId="{7740284D-0A44-4122-B2A1-411DAF09FA0C}">
      <dsp:nvSpPr>
        <dsp:cNvPr id="0" name=""/>
        <dsp:cNvSpPr/>
      </dsp:nvSpPr>
      <dsp:spPr>
        <a:xfrm>
          <a:off x="0" y="2739973"/>
          <a:ext cx="4128511" cy="86966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Distinguish</a:t>
          </a:r>
        </a:p>
      </dsp:txBody>
      <dsp:txXfrm>
        <a:off x="42453" y="2782426"/>
        <a:ext cx="4043605" cy="784754"/>
      </dsp:txXfrm>
    </dsp:sp>
    <dsp:sp modelId="{65CD285B-3C73-43E4-B5BD-FA27BE15E29B}">
      <dsp:nvSpPr>
        <dsp:cNvPr id="0" name=""/>
        <dsp:cNvSpPr/>
      </dsp:nvSpPr>
      <dsp:spPr>
        <a:xfrm rot="5400000">
          <a:off x="7450434" y="418159"/>
          <a:ext cx="695728" cy="7339575"/>
        </a:xfrm>
        <a:prstGeom prst="round2SameRect">
          <a:avLst/>
        </a:prstGeom>
        <a:solidFill>
          <a:schemeClr val="accent5">
            <a:tint val="40000"/>
            <a:alpha val="90000"/>
            <a:hueOff val="-7963110"/>
            <a:satOff val="1778"/>
            <a:lumOff val="267"/>
            <a:alphaOff val="0"/>
          </a:schemeClr>
        </a:solidFill>
        <a:ln w="12700" cap="flat" cmpd="sng" algn="ctr">
          <a:solidFill>
            <a:schemeClr val="accent5">
              <a:tint val="40000"/>
              <a:alpha val="90000"/>
              <a:hueOff val="-7963110"/>
              <a:satOff val="1778"/>
              <a:lumOff val="267"/>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SS.1.E.1.4 Distinguish people as buyers, sellers, and producers of goods and services.</a:t>
          </a:r>
        </a:p>
      </dsp:txBody>
      <dsp:txXfrm rot="-5400000">
        <a:off x="4128511" y="3774046"/>
        <a:ext cx="7305612" cy="627802"/>
      </dsp:txXfrm>
    </dsp:sp>
    <dsp:sp modelId="{AD313A47-E7D8-4257-B983-4283DCB80EE8}">
      <dsp:nvSpPr>
        <dsp:cNvPr id="0" name=""/>
        <dsp:cNvSpPr/>
      </dsp:nvSpPr>
      <dsp:spPr>
        <a:xfrm>
          <a:off x="0" y="3653117"/>
          <a:ext cx="4128511" cy="869660"/>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Distinguish</a:t>
          </a:r>
        </a:p>
      </dsp:txBody>
      <dsp:txXfrm>
        <a:off x="42453" y="3695570"/>
        <a:ext cx="4043605" cy="784754"/>
      </dsp:txXfrm>
    </dsp:sp>
    <dsp:sp modelId="{9C12067C-44CD-4009-8E72-6F7DFC5B4208}">
      <dsp:nvSpPr>
        <dsp:cNvPr id="0" name=""/>
        <dsp:cNvSpPr/>
      </dsp:nvSpPr>
      <dsp:spPr>
        <a:xfrm rot="5400000">
          <a:off x="7450434" y="1331303"/>
          <a:ext cx="695728" cy="7339575"/>
        </a:xfrm>
        <a:prstGeom prst="round2SameRect">
          <a:avLst/>
        </a:prstGeom>
        <a:solidFill>
          <a:schemeClr val="accent5">
            <a:tint val="40000"/>
            <a:alpha val="90000"/>
            <a:hueOff val="-9953888"/>
            <a:satOff val="2222"/>
            <a:lumOff val="334"/>
            <a:alphaOff val="0"/>
          </a:schemeClr>
        </a:solidFill>
        <a:ln w="12700" cap="flat" cmpd="sng" algn="ctr">
          <a:solidFill>
            <a:schemeClr val="accent5">
              <a:tint val="40000"/>
              <a:alpha val="90000"/>
              <a:hueOff val="-9953888"/>
              <a:satOff val="2222"/>
              <a:lumOff val="33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SS.2.E.1.2 Recognize that people supply goods and services based on consumer demands.</a:t>
          </a:r>
        </a:p>
      </dsp:txBody>
      <dsp:txXfrm rot="-5400000">
        <a:off x="4128511" y="4687190"/>
        <a:ext cx="7305612" cy="627802"/>
      </dsp:txXfrm>
    </dsp:sp>
    <dsp:sp modelId="{9F7B341E-4B95-402F-9A0A-19571710D125}">
      <dsp:nvSpPr>
        <dsp:cNvPr id="0" name=""/>
        <dsp:cNvSpPr/>
      </dsp:nvSpPr>
      <dsp:spPr>
        <a:xfrm>
          <a:off x="0" y="4566261"/>
          <a:ext cx="4128511" cy="869660"/>
        </a:xfrm>
        <a:prstGeom prst="roundRect">
          <a:avLst/>
        </a:prstGeom>
        <a:gradFill rotWithShape="0">
          <a:gsLst>
            <a:gs pos="0">
              <a:schemeClr val="accent5">
                <a:hueOff val="-10126791"/>
                <a:satOff val="-688"/>
                <a:lumOff val="1634"/>
                <a:alphaOff val="0"/>
                <a:satMod val="103000"/>
                <a:lumMod val="102000"/>
                <a:tint val="94000"/>
              </a:schemeClr>
            </a:gs>
            <a:gs pos="50000">
              <a:schemeClr val="accent5">
                <a:hueOff val="-10126791"/>
                <a:satOff val="-688"/>
                <a:lumOff val="1634"/>
                <a:alphaOff val="0"/>
                <a:satMod val="110000"/>
                <a:lumMod val="100000"/>
                <a:shade val="100000"/>
              </a:schemeClr>
            </a:gs>
            <a:gs pos="100000">
              <a:schemeClr val="accent5">
                <a:hueOff val="-10126791"/>
                <a:satOff val="-688"/>
                <a:lumOff val="163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Recognize</a:t>
          </a:r>
        </a:p>
      </dsp:txBody>
      <dsp:txXfrm>
        <a:off x="42453" y="4608714"/>
        <a:ext cx="4043605" cy="784754"/>
      </dsp:txXfrm>
    </dsp:sp>
    <dsp:sp modelId="{DE2513CB-6673-47F3-8BBE-D12E065D2D17}">
      <dsp:nvSpPr>
        <dsp:cNvPr id="0" name=""/>
        <dsp:cNvSpPr/>
      </dsp:nvSpPr>
      <dsp:spPr>
        <a:xfrm rot="5400000">
          <a:off x="7450434" y="2244447"/>
          <a:ext cx="695728" cy="7339575"/>
        </a:xfrm>
        <a:prstGeom prst="round2SameRect">
          <a:avLst/>
        </a:prstGeom>
        <a:solidFill>
          <a:schemeClr val="accent5">
            <a:tint val="40000"/>
            <a:alpha val="90000"/>
            <a:hueOff val="-11944666"/>
            <a:satOff val="2667"/>
            <a:lumOff val="401"/>
            <a:alphaOff val="0"/>
          </a:schemeClr>
        </a:solidFill>
        <a:ln w="12700" cap="flat" cmpd="sng" algn="ctr">
          <a:solidFill>
            <a:schemeClr val="accent5">
              <a:tint val="40000"/>
              <a:alpha val="90000"/>
              <a:hueOff val="-11944666"/>
              <a:satOff val="2667"/>
              <a:lumOff val="40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t>SS.2.E.1.4  Explain the personal benefits and costs involved in saving and spending.</a:t>
          </a:r>
        </a:p>
      </dsp:txBody>
      <dsp:txXfrm rot="-5400000">
        <a:off x="4128511" y="5600334"/>
        <a:ext cx="7305612" cy="627802"/>
      </dsp:txXfrm>
    </dsp:sp>
    <dsp:sp modelId="{C3B5E645-F9F8-4CA4-9CD6-23284371D8A6}">
      <dsp:nvSpPr>
        <dsp:cNvPr id="0" name=""/>
        <dsp:cNvSpPr/>
      </dsp:nvSpPr>
      <dsp:spPr>
        <a:xfrm>
          <a:off x="0" y="5479404"/>
          <a:ext cx="4128511" cy="86966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marL="0" lvl="0" indent="0" algn="ctr" defTabSz="1911350">
            <a:lnSpc>
              <a:spcPct val="90000"/>
            </a:lnSpc>
            <a:spcBef>
              <a:spcPct val="0"/>
            </a:spcBef>
            <a:spcAft>
              <a:spcPct val="35000"/>
            </a:spcAft>
            <a:buNone/>
          </a:pPr>
          <a:r>
            <a:rPr lang="en-US" sz="4300" kern="1200"/>
            <a:t>Explain</a:t>
          </a:r>
        </a:p>
      </dsp:txBody>
      <dsp:txXfrm>
        <a:off x="42453" y="5521857"/>
        <a:ext cx="4043605" cy="7847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AA1D3-3E1D-4BFA-B3B4-B41426143C46}">
      <dsp:nvSpPr>
        <dsp:cNvPr id="0" name=""/>
        <dsp:cNvSpPr/>
      </dsp:nvSpPr>
      <dsp:spPr>
        <a:xfrm>
          <a:off x="0" y="651059"/>
          <a:ext cx="11521440" cy="123521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dirty="0"/>
            <a:t>SS.3.E.1.2    List the characteristics of money.</a:t>
          </a:r>
          <a:endParaRPr lang="en-US" sz="2200" kern="1200" dirty="0"/>
        </a:p>
      </dsp:txBody>
      <dsp:txXfrm>
        <a:off x="60298" y="711357"/>
        <a:ext cx="11400844" cy="1114622"/>
      </dsp:txXfrm>
    </dsp:sp>
    <dsp:sp modelId="{4D9882F1-7F1D-4CA3-8FCB-C8D029AE84A4}">
      <dsp:nvSpPr>
        <dsp:cNvPr id="0" name=""/>
        <dsp:cNvSpPr/>
      </dsp:nvSpPr>
      <dsp:spPr>
        <a:xfrm>
          <a:off x="0" y="1949637"/>
          <a:ext cx="11521440" cy="1235218"/>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dirty="0"/>
            <a:t>SS.3.E.1.3   Recognize that buyers and sellers interact to exchange goods and services through the use of trade or money.</a:t>
          </a:r>
          <a:endParaRPr lang="en-US" sz="2200" kern="1200" dirty="0"/>
        </a:p>
      </dsp:txBody>
      <dsp:txXfrm>
        <a:off x="60298" y="2009935"/>
        <a:ext cx="11400844" cy="1114622"/>
      </dsp:txXfrm>
    </dsp:sp>
    <dsp:sp modelId="{5D464582-9C1B-4E29-B665-4DAF7F56B2F5}">
      <dsp:nvSpPr>
        <dsp:cNvPr id="0" name=""/>
        <dsp:cNvSpPr/>
      </dsp:nvSpPr>
      <dsp:spPr>
        <a:xfrm>
          <a:off x="0" y="3248215"/>
          <a:ext cx="11521440" cy="1235218"/>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dirty="0"/>
            <a:t>SS.4.FL.3.5    Explain that when people deposit money into a bank (or other financial institution), the bank may pay them interest. Banks attract savings by paying interest. People also deposit money into banks because banks are safe places to keep their savings.</a:t>
          </a:r>
          <a:endParaRPr lang="en-US" sz="2200" kern="1200" dirty="0"/>
        </a:p>
      </dsp:txBody>
      <dsp:txXfrm>
        <a:off x="60298" y="3308513"/>
        <a:ext cx="11400844" cy="1114622"/>
      </dsp:txXfrm>
    </dsp:sp>
    <dsp:sp modelId="{FC06D762-65DF-4CBE-B76B-AC66F244AC8F}">
      <dsp:nvSpPr>
        <dsp:cNvPr id="0" name=""/>
        <dsp:cNvSpPr/>
      </dsp:nvSpPr>
      <dsp:spPr>
        <a:xfrm>
          <a:off x="0" y="4546794"/>
          <a:ext cx="11521440" cy="1235218"/>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SS.4.FL.1.4   People can earn interest income from letting other people borrow their money.  Explain why banks and financial institutions pay people interest when they deposit their money at those institutions.</a:t>
          </a:r>
        </a:p>
      </dsp:txBody>
      <dsp:txXfrm>
        <a:off x="60298" y="4607092"/>
        <a:ext cx="11400844" cy="111462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09T22:24:23.677"/>
    </inkml:context>
    <inkml:brush xml:id="br0">
      <inkml:brushProperty name="width" value="0.35" units="cm"/>
      <inkml:brushProperty name="height" value="0.35" units="cm"/>
      <inkml:brushProperty name="color" value="#FFFFFF"/>
    </inkml:brush>
  </inkml:definitions>
  <inkml:trace contextRef="#ctx0" brushRef="#br0">595 0 24575,'-594'0'0,"636"3"0,1 2 0,76 18 0,-68-12 0,81 8 0,203-17 80,-163-5-1525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EF33A-4D13-41D1-B0C1-0F7DC2E46F08}"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6C24B6-26D1-45AB-B7D4-A43F63EF780A}" type="slidenum">
              <a:rPr lang="en-US" smtClean="0"/>
              <a:t>‹#›</a:t>
            </a:fld>
            <a:endParaRPr lang="en-US"/>
          </a:p>
        </p:txBody>
      </p:sp>
    </p:spTree>
    <p:extLst>
      <p:ext uri="{BB962C8B-B14F-4D97-AF65-F5344CB8AC3E}">
        <p14:creationId xmlns:p14="http://schemas.microsoft.com/office/powerpoint/2010/main" val="178846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6C24B6-26D1-45AB-B7D4-A43F63EF780A}" type="slidenum">
              <a:rPr lang="en-US" smtClean="0"/>
              <a:t>30</a:t>
            </a:fld>
            <a:endParaRPr lang="en-US"/>
          </a:p>
        </p:txBody>
      </p:sp>
    </p:spTree>
    <p:extLst>
      <p:ext uri="{BB962C8B-B14F-4D97-AF65-F5344CB8AC3E}">
        <p14:creationId xmlns:p14="http://schemas.microsoft.com/office/powerpoint/2010/main" val="3383393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03F64-EC7B-DA47-0F8C-20857D58F5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318F53-D24D-DA16-A965-57F9DC0D67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ED9A90-ADA1-D773-AB7C-BDC9CFE89B65}"/>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5" name="Footer Placeholder 4">
            <a:extLst>
              <a:ext uri="{FF2B5EF4-FFF2-40B4-BE49-F238E27FC236}">
                <a16:creationId xmlns:a16="http://schemas.microsoft.com/office/drawing/2014/main" id="{652C8C2C-43FA-F750-71F8-2D4F4E91D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E13F0-2AFE-D9A6-F520-E8C74B608CF7}"/>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343681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9CB7-F2FA-7C50-D5E1-06846C051B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EDA28F-7046-BBCD-01A2-BEFA5E9CA7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5DBB5-851F-23C4-8479-9F34F562BA6A}"/>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5" name="Footer Placeholder 4">
            <a:extLst>
              <a:ext uri="{FF2B5EF4-FFF2-40B4-BE49-F238E27FC236}">
                <a16:creationId xmlns:a16="http://schemas.microsoft.com/office/drawing/2014/main" id="{026CAD45-A878-93E9-B43A-C550EFF340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F1888-2E5A-8067-B84F-3EE73E3AB9D9}"/>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540013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71241-AFA1-6507-8B69-5E3907D9D0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6E11FD-C12F-27D7-1496-3880D14096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718AD-D6CB-DDA7-D217-B338BEF83CC3}"/>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5" name="Footer Placeholder 4">
            <a:extLst>
              <a:ext uri="{FF2B5EF4-FFF2-40B4-BE49-F238E27FC236}">
                <a16:creationId xmlns:a16="http://schemas.microsoft.com/office/drawing/2014/main" id="{6E99C4F3-F752-9765-E1C1-889A0592B6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296B9-6BA8-75B2-97A7-C22DBCE2A33C}"/>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2391666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EDAD-8DF9-A7A9-AB59-E511D0FD08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F19F54-BA41-EF37-4829-D419F1D139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27A342-1F56-A724-96D1-6EBD9E1B66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EC585C-7631-E31C-B155-85CC25573AC6}"/>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6" name="Footer Placeholder 5">
            <a:extLst>
              <a:ext uri="{FF2B5EF4-FFF2-40B4-BE49-F238E27FC236}">
                <a16:creationId xmlns:a16="http://schemas.microsoft.com/office/drawing/2014/main" id="{2EABA1FB-F751-5C19-CF10-308641F65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7F4DA7-53E4-85E9-FD01-8ED2FD042B2E}"/>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26452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3A785-4B07-87BD-644C-CED978440F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1D584C-3B57-E878-5C36-8ECF85D16F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DC2CA7-572A-F81E-B8E3-681CBC0FF7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5BF8C3-06CD-345D-60E0-C12EEE85C4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278793-20F9-A52A-509D-BFFA6FC173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D6A48B-B25E-4658-4CF7-3E499C99F155}"/>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8" name="Footer Placeholder 7">
            <a:extLst>
              <a:ext uri="{FF2B5EF4-FFF2-40B4-BE49-F238E27FC236}">
                <a16:creationId xmlns:a16="http://schemas.microsoft.com/office/drawing/2014/main" id="{6A81CB65-F76B-ED44-E538-4AD738ABD0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39A765-18AE-18ED-9E4D-DC3373EEE633}"/>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1724335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25B45-1151-5DF6-3B16-B38DFB412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B423CC-A738-99AD-900A-F912512DD21C}"/>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4" name="Footer Placeholder 3">
            <a:extLst>
              <a:ext uri="{FF2B5EF4-FFF2-40B4-BE49-F238E27FC236}">
                <a16:creationId xmlns:a16="http://schemas.microsoft.com/office/drawing/2014/main" id="{58AA6EF6-A68B-836D-DE07-0550B10A34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8F967C-415C-2684-753E-854053C43B97}"/>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3707081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EB25E7-A78D-12CA-18B4-37EA7A038EC1}"/>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3" name="Footer Placeholder 2">
            <a:extLst>
              <a:ext uri="{FF2B5EF4-FFF2-40B4-BE49-F238E27FC236}">
                <a16:creationId xmlns:a16="http://schemas.microsoft.com/office/drawing/2014/main" id="{6F540EBA-385B-2AE6-A8FB-1BE8921560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DA0CE3-9ED2-917C-4280-441106F45151}"/>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3288047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29901-EC64-C0F9-C2E8-39C31B18A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8FCD9B-B836-8443-DBA0-893BDB6588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ED6DF9-EC8F-AE02-3F7C-6618259506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BACA1-350C-9869-5390-878A168287CD}"/>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6" name="Footer Placeholder 5">
            <a:extLst>
              <a:ext uri="{FF2B5EF4-FFF2-40B4-BE49-F238E27FC236}">
                <a16:creationId xmlns:a16="http://schemas.microsoft.com/office/drawing/2014/main" id="{C057A13B-B74C-6319-F5A3-398BD6DF9F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953662-B50E-8111-CAE2-9D8073E335DF}"/>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845406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782B6-D682-8026-D488-464022250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FF5F7F-B08A-30CA-6E01-CCBB232CD1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7DF912-7A74-4256-FB0F-0680FA9BB6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8927E-A3BE-7D0C-9918-A57DAB77B927}"/>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6" name="Footer Placeholder 5">
            <a:extLst>
              <a:ext uri="{FF2B5EF4-FFF2-40B4-BE49-F238E27FC236}">
                <a16:creationId xmlns:a16="http://schemas.microsoft.com/office/drawing/2014/main" id="{3CAD6F25-25D8-7405-E4B0-0B2E0A3335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100EA7-7B60-9854-A64D-A48899AAB892}"/>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838134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75A0-6870-9AA0-3EB7-596FF7B158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E67F4E-F385-323E-3FB1-27C0B805C0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4DDF52-3EF1-4AEB-61BA-820FC3EC31C5}"/>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5" name="Footer Placeholder 4">
            <a:extLst>
              <a:ext uri="{FF2B5EF4-FFF2-40B4-BE49-F238E27FC236}">
                <a16:creationId xmlns:a16="http://schemas.microsoft.com/office/drawing/2014/main" id="{FB4835FF-0DEE-264B-0ECD-3F7EAFE2B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89A79-5775-D94D-D4B4-114F6262DF15}"/>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3448689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4D6208-DD5C-2B40-CA9E-3E7B42E7C3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142125-E0A7-17CC-7308-C80597D1FA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57FC4D-6686-FE82-DFF8-55D4BEEF71F8}"/>
              </a:ext>
            </a:extLst>
          </p:cNvPr>
          <p:cNvSpPr>
            <a:spLocks noGrp="1"/>
          </p:cNvSpPr>
          <p:nvPr>
            <p:ph type="dt" sz="half" idx="10"/>
          </p:nvPr>
        </p:nvSpPr>
        <p:spPr/>
        <p:txBody>
          <a:bodyPr/>
          <a:lstStyle/>
          <a:p>
            <a:fld id="{71AD991C-37F6-4955-8E72-F6A027EE0011}" type="datetimeFigureOut">
              <a:rPr lang="en-US" smtClean="0"/>
              <a:t>11/13/2024</a:t>
            </a:fld>
            <a:endParaRPr lang="en-US"/>
          </a:p>
        </p:txBody>
      </p:sp>
      <p:sp>
        <p:nvSpPr>
          <p:cNvPr id="5" name="Footer Placeholder 4">
            <a:extLst>
              <a:ext uri="{FF2B5EF4-FFF2-40B4-BE49-F238E27FC236}">
                <a16:creationId xmlns:a16="http://schemas.microsoft.com/office/drawing/2014/main" id="{3CF4850D-81F1-E67D-9657-CD89E8F6AC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E68F9C-BA15-621C-AE21-17FE8ED9F481}"/>
              </a:ext>
            </a:extLst>
          </p:cNvPr>
          <p:cNvSpPr>
            <a:spLocks noGrp="1"/>
          </p:cNvSpPr>
          <p:nvPr>
            <p:ph type="sldNum" sz="quarter" idx="12"/>
          </p:nvPr>
        </p:nvSpPr>
        <p:spPr/>
        <p:txBody>
          <a:bodyPr/>
          <a:lstStyle/>
          <a:p>
            <a:fld id="{61194776-8FCD-4AF1-A909-8CAD665A5746}" type="slidenum">
              <a:rPr lang="en-US" smtClean="0"/>
              <a:t>‹#›</a:t>
            </a:fld>
            <a:endParaRPr lang="en-US"/>
          </a:p>
        </p:txBody>
      </p:sp>
    </p:spTree>
    <p:extLst>
      <p:ext uri="{BB962C8B-B14F-4D97-AF65-F5344CB8AC3E}">
        <p14:creationId xmlns:p14="http://schemas.microsoft.com/office/powerpoint/2010/main" val="639465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02999F-034D-6001-F2A3-B99163F456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950805-31A8-88A4-165D-DCD25DD3D3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4A16B3-812D-7561-C7F5-B81BFE1944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AD991C-37F6-4955-8E72-F6A027EE0011}" type="datetimeFigureOut">
              <a:rPr lang="en-US" smtClean="0"/>
              <a:t>11/13/2024</a:t>
            </a:fld>
            <a:endParaRPr lang="en-US"/>
          </a:p>
        </p:txBody>
      </p:sp>
      <p:sp>
        <p:nvSpPr>
          <p:cNvPr id="5" name="Footer Placeholder 4">
            <a:extLst>
              <a:ext uri="{FF2B5EF4-FFF2-40B4-BE49-F238E27FC236}">
                <a16:creationId xmlns:a16="http://schemas.microsoft.com/office/drawing/2014/main" id="{0D3998BA-56C3-A117-689C-3E14DAF82A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39E1E66-8666-2B57-F0AB-D60B0242C1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194776-8FCD-4AF1-A909-8CAD665A5746}" type="slidenum">
              <a:rPr lang="en-US" smtClean="0"/>
              <a:t>‹#›</a:t>
            </a:fld>
            <a:endParaRPr lang="en-US"/>
          </a:p>
        </p:txBody>
      </p:sp>
    </p:spTree>
    <p:extLst>
      <p:ext uri="{BB962C8B-B14F-4D97-AF65-F5344CB8AC3E}">
        <p14:creationId xmlns:p14="http://schemas.microsoft.com/office/powerpoint/2010/main" val="98235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journals.sagepub.com/doi/full/10.1177/2047173417719555#bibr34-2047173417719555" TargetMode="External"/><Relationship Id="rId7" Type="http://schemas.openxmlformats.org/officeDocument/2006/relationships/image" Target="../media/image2.jpeg"/><Relationship Id="rId2" Type="http://schemas.openxmlformats.org/officeDocument/2006/relationships/hyperlink" Target="https://journals.sagepub.com/doi/full/10.1177/2047173417719555" TargetMode="External"/><Relationship Id="rId1" Type="http://schemas.openxmlformats.org/officeDocument/2006/relationships/slideLayout" Target="../slideLayouts/slideLayout2.xml"/><Relationship Id="rId6" Type="http://schemas.openxmlformats.org/officeDocument/2006/relationships/hyperlink" Target="https://journals.sagepub.com/doi/full/10.1177/2047173417719555#bibr6-2047173417719555" TargetMode="External"/><Relationship Id="rId5" Type="http://schemas.openxmlformats.org/officeDocument/2006/relationships/hyperlink" Target="https://journals.sagepub.com/doi/full/10.1177/2047173417719555#bibr5-2047173417719555" TargetMode="External"/><Relationship Id="rId4" Type="http://schemas.openxmlformats.org/officeDocument/2006/relationships/hyperlink" Target="https://journals.sagepub.com/doi/full/10.1177/2047173417719555#bibr57-204717341771955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mc.ncbi.nlm.nih.gov/articles/PMC10520506/#:~:text=According%20to%20a%20Cambridge%20University%20study%2C%20children%20start,on%20their%20parents%27%20spending%20patterns%20at%20this%20age."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https://www.cambridge.org/core/journals/journal-of-financial-literacy-and-wellbeing/article/importance-of-financial-literacy-and-its-impact-on-financial-wellbeing/A5DBBF9D6F0696E5FD3733241EE28E66#fn8" TargetMode="External"/><Relationship Id="rId2" Type="http://schemas.openxmlformats.org/officeDocument/2006/relationships/hyperlink" Target="https://www.cambridge.org/core/journals/journal-of-financial-literacy-and-wellbeing/article/importance-of-financial-literacy-and-its-impact-on-financial-wellbeing/A5DBBF9D6F0696E5FD3733241EE28E66"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www.cambridge.org/core/journals/journal-of-financial-literacy-and-wellbeing/article/importance-of-financial-literacy-and-its-impact-on-financial-wellbeing/A5DBBF9D6F0696E5FD3733241EE28E66#ref17" TargetMode="Externa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utenberg.org/cache/epub/18735/pg18735-images.html" TargetMode="External"/><Relationship Id="rId1" Type="http://schemas.openxmlformats.org/officeDocument/2006/relationships/slideLayout" Target="../slideLayouts/slideLayout2.xml"/><Relationship Id="rId5" Type="http://schemas.openxmlformats.org/officeDocument/2006/relationships/hyperlink" Target="https://www.econedlink.org/resources/the-little-red-hen-is-a-producer/" TargetMode="External"/><Relationship Id="rId4" Type="http://schemas.openxmlformats.org/officeDocument/2006/relationships/hyperlink" Target="http://www.gutenberg.org/ebooks/1873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conedlink.org/wp-content/uploads/2019/04/Consumers-and-Producers-Hats.pdf" TargetMode="External"/><Relationship Id="rId2" Type="http://schemas.openxmlformats.org/officeDocument/2006/relationships/hyperlink" Target="https://www.amazon.com/Little-Red-Hen-Makes-Pizza/dp/0142301892"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youtube.com/watch?v=7so7q3UH1e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7so7q3UH1e8?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app.nearpod.com/presentation?pin=52403A96D2B6F473315E85BAFBA12E51-1" TargetMode="External"/><Relationship Id="rId2" Type="http://schemas.openxmlformats.org/officeDocument/2006/relationships/hyperlink" Target="https://econedlink.org/resources/the-little-red-hen-is-a-producer/"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archive.econedlink.org/interactives/html/464/em464_dragndrop_v2_save_2_html5.php" TargetMode="External"/><Relationship Id="rId2" Type="http://schemas.openxmlformats.org/officeDocument/2006/relationships/hyperlink" Target="https://econedlink.org/resources/the-little-red-hen-is-a-producer/"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yfirstnestegg.com/teacher-resource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conedlink.org/wp-content/uploads/2019/04/Act-it-Out.pdf" TargetMode="External"/><Relationship Id="rId7" Type="http://schemas.openxmlformats.org/officeDocument/2006/relationships/image" Target="../media/image19.png"/><Relationship Id="rId2" Type="http://schemas.openxmlformats.org/officeDocument/2006/relationships/hyperlink" Target="https://econedlink.org/resources/the-little-red-hen-is-a-producer/"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econedlink.org/resources/the-little-red-hen-is-a-producer/" TargetMode="External"/><Relationship Id="rId1" Type="http://schemas.openxmlformats.org/officeDocument/2006/relationships/slideLayout" Target="../slideLayouts/slideLayout2.xml"/><Relationship Id="rId4" Type="http://schemas.openxmlformats.org/officeDocument/2006/relationships/hyperlink" Target="https://share.nearpod.com/NSGxxxOSScb"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myfirstnestegg.com/teacher-resources/" TargetMode="External"/><Relationship Id="rId1" Type="http://schemas.openxmlformats.org/officeDocument/2006/relationships/slideLayout" Target="../slideLayouts/slideLayout2.xml"/><Relationship Id="rId5" Type="http://schemas.openxmlformats.org/officeDocument/2006/relationships/hyperlink" Target="https://www.econlowdown.org/resource-gallery/currency_academy" TargetMode="Externa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video" Target="https://www.youtube.com/embed/cKsk-_fOorY?feature=oembed" TargetMode="Externa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www.richmondfed.org/-/media/RichmondFedOrg/education/for_teachers/lesson_plans_and_classroom_activities/pdf/lemonade_for_sale.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richmondfed.org/-/media/RichmondFedOrg/education/for_teachers/lesson_plans_and_classroom_activities/pdf/lemonade_for_sale.pdf" TargetMode="Externa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customXml" Target="../ink/ink1.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myfirstnestegg.com/teacher-resourc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econlowdown.org/resource-gallery/explore-economics-what-makes-something-useful-as-mone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richmondfed.org/-/media/RichmondFedOrg/education/for_teachers/resources/my_money/pdf/mmstudentworkbook.pdf"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myfirstnestegg.com/teacher-resources/" TargetMode="Externa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econlowdown.org/resource-gallery/currency_academy"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YuUZivjEWLM?feature=oembed" TargetMode="External"/><Relationship Id="rId6" Type="http://schemas.openxmlformats.org/officeDocument/2006/relationships/hyperlink" Target="https://create.kahoot.it/share/earning-interest/5f125d36-c8d2-4a19-81ab-041476933ca6" TargetMode="External"/><Relationship Id="rId5" Type="http://schemas.openxmlformats.org/officeDocument/2006/relationships/image" Target="../media/image44.jpeg"/><Relationship Id="rId4" Type="http://schemas.openxmlformats.org/officeDocument/2006/relationships/hyperlink" Target="https://greenlight.com/classrooms/lesson-library/banks-credit-union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econlowdown.org/resource-gallery/ella_saves_today"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myfirstnestegg.com/teacher-resources/" TargetMode="External"/><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bizkids.com/games/" TargetMode="External"/><Relationship Id="rId2" Type="http://schemas.openxmlformats.org/officeDocument/2006/relationships/image" Target="../media/image5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2A84B6-63F1-ACBF-B850-886DAE5066CE}"/>
              </a:ext>
            </a:extLst>
          </p:cNvPr>
          <p:cNvPicPr>
            <a:picLocks noChangeAspect="1"/>
          </p:cNvPicPr>
          <p:nvPr/>
        </p:nvPicPr>
        <p:blipFill>
          <a:blip r:embed="rId2">
            <a:alphaModFix/>
          </a:blip>
          <a:srcRect/>
          <a:stretch/>
        </p:blipFill>
        <p:spPr>
          <a:xfrm>
            <a:off x="-2624845" y="247436"/>
            <a:ext cx="12191979" cy="6857990"/>
          </a:xfrm>
          <a:prstGeom prst="rect">
            <a:avLst/>
          </a:prstGeom>
        </p:spPr>
      </p:pic>
      <p:sp>
        <p:nvSpPr>
          <p:cNvPr id="9" name="Rectangle 8">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10A513-0314-C828-CAF1-539BB4CA3D79}"/>
              </a:ext>
            </a:extLst>
          </p:cNvPr>
          <p:cNvSpPr>
            <a:spLocks noGrp="1"/>
          </p:cNvSpPr>
          <p:nvPr>
            <p:ph type="ctrTitle"/>
          </p:nvPr>
        </p:nvSpPr>
        <p:spPr>
          <a:xfrm>
            <a:off x="762000" y="1137434"/>
            <a:ext cx="10813228" cy="1520987"/>
          </a:xfrm>
        </p:spPr>
        <p:txBody>
          <a:bodyPr anchor="t">
            <a:normAutofit/>
          </a:bodyPr>
          <a:lstStyle/>
          <a:p>
            <a:pPr algn="l"/>
            <a:r>
              <a:rPr lang="en-US" sz="4000" dirty="0">
                <a:solidFill>
                  <a:srgbClr val="FFFFFF"/>
                </a:solidFill>
              </a:rPr>
              <a:t>Money and Banking for Elementary Students</a:t>
            </a:r>
          </a:p>
        </p:txBody>
      </p:sp>
      <p:sp>
        <p:nvSpPr>
          <p:cNvPr id="11" name="Rectangle 10">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4F63835B-90E7-98B0-9A06-C15B56DAED7A}"/>
              </a:ext>
            </a:extLst>
          </p:cNvPr>
          <p:cNvSpPr>
            <a:spLocks noGrp="1"/>
          </p:cNvSpPr>
          <p:nvPr>
            <p:ph type="subTitle" idx="1"/>
          </p:nvPr>
        </p:nvSpPr>
        <p:spPr>
          <a:xfrm>
            <a:off x="762000" y="1756137"/>
            <a:ext cx="6295332" cy="1093043"/>
          </a:xfrm>
        </p:spPr>
        <p:txBody>
          <a:bodyPr anchor="b">
            <a:normAutofit/>
          </a:bodyPr>
          <a:lstStyle/>
          <a:p>
            <a:pPr algn="l"/>
            <a:r>
              <a:rPr lang="en-US" sz="1800" dirty="0"/>
              <a:t>Stavros Center for Economic Education</a:t>
            </a:r>
          </a:p>
          <a:p>
            <a:pPr algn="l"/>
            <a:r>
              <a:rPr lang="en-US" sz="1800" dirty="0"/>
              <a:t>Christine Angel Danger</a:t>
            </a:r>
          </a:p>
          <a:p>
            <a:pPr algn="l"/>
            <a:r>
              <a:rPr lang="en-US" sz="1800" dirty="0"/>
              <a:t>November 2024</a:t>
            </a:r>
          </a:p>
        </p:txBody>
      </p:sp>
      <p:cxnSp>
        <p:nvCxnSpPr>
          <p:cNvPr id="13" name="Straight Connector 12">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185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22D06-6726-3DD7-35D1-E7735F106CC5}"/>
              </a:ext>
            </a:extLst>
          </p:cNvPr>
          <p:cNvSpPr>
            <a:spLocks noGrp="1"/>
          </p:cNvSpPr>
          <p:nvPr>
            <p:ph type="title"/>
          </p:nvPr>
        </p:nvSpPr>
        <p:spPr>
          <a:xfrm>
            <a:off x="3800856" y="542847"/>
            <a:ext cx="7705344" cy="832739"/>
          </a:xfrm>
        </p:spPr>
        <p:txBody>
          <a:bodyPr>
            <a:noAutofit/>
          </a:bodyPr>
          <a:lstStyle/>
          <a:p>
            <a:r>
              <a:rPr lang="en-US" sz="2400" dirty="0">
                <a:hlinkClick r:id="rId2"/>
              </a:rPr>
              <a:t>A review of financial-literacy education programs for children and adolescents - Aisa </a:t>
            </a:r>
            <a:r>
              <a:rPr lang="en-US" sz="2400" dirty="0" err="1">
                <a:hlinkClick r:id="rId2"/>
              </a:rPr>
              <a:t>Amagir</a:t>
            </a:r>
            <a:r>
              <a:rPr lang="en-US" sz="2400" dirty="0">
                <a:hlinkClick r:id="rId2"/>
              </a:rPr>
              <a:t>, Wim Groot, Henriëtte </a:t>
            </a:r>
            <a:r>
              <a:rPr lang="en-US" sz="2400" dirty="0" err="1">
                <a:hlinkClick r:id="rId2"/>
              </a:rPr>
              <a:t>Maassen</a:t>
            </a:r>
            <a:r>
              <a:rPr lang="en-US" sz="2400" dirty="0">
                <a:hlinkClick r:id="rId2"/>
              </a:rPr>
              <a:t> van den Brink, Arie </a:t>
            </a:r>
            <a:r>
              <a:rPr lang="en-US" sz="2400" dirty="0" err="1">
                <a:hlinkClick r:id="rId2"/>
              </a:rPr>
              <a:t>Wilschut</a:t>
            </a:r>
            <a:r>
              <a:rPr lang="en-US" sz="2400" dirty="0">
                <a:hlinkClick r:id="rId2"/>
              </a:rPr>
              <a:t>, 2018</a:t>
            </a:r>
            <a:endParaRPr lang="en-US" sz="2400" dirty="0"/>
          </a:p>
        </p:txBody>
      </p:sp>
      <p:sp>
        <p:nvSpPr>
          <p:cNvPr id="3" name="Content Placeholder 2">
            <a:extLst>
              <a:ext uri="{FF2B5EF4-FFF2-40B4-BE49-F238E27FC236}">
                <a16:creationId xmlns:a16="http://schemas.microsoft.com/office/drawing/2014/main" id="{CB4FF45F-06D4-ECEB-18FD-03D76129F8F0}"/>
              </a:ext>
            </a:extLst>
          </p:cNvPr>
          <p:cNvSpPr>
            <a:spLocks noGrp="1"/>
          </p:cNvSpPr>
          <p:nvPr>
            <p:ph idx="1"/>
          </p:nvPr>
        </p:nvSpPr>
        <p:spPr>
          <a:xfrm>
            <a:off x="393191" y="1887416"/>
            <a:ext cx="11505731" cy="4970584"/>
          </a:xfrm>
        </p:spPr>
        <p:txBody>
          <a:bodyPr>
            <a:normAutofit fontScale="47500" lnSpcReduction="20000"/>
          </a:bodyPr>
          <a:lstStyle/>
          <a:p>
            <a:pPr marL="0" indent="0" algn="l">
              <a:buNone/>
            </a:pPr>
            <a:r>
              <a:rPr lang="en-US" sz="4500" b="0" i="0" dirty="0">
                <a:solidFill>
                  <a:srgbClr val="333333"/>
                </a:solidFill>
                <a:effectLst/>
              </a:rPr>
              <a:t>Financial education can be defined as teaching which is intended to lead to financial literacy in the wider sense indicated by the OECD (2014). The ultimate goal of financial education is to empower and motivate people to change their financial behavior, for example, </a:t>
            </a:r>
            <a:r>
              <a:rPr lang="en-US" sz="4500" b="0" i="0" dirty="0">
                <a:solidFill>
                  <a:srgbClr val="333333"/>
                </a:solidFill>
                <a:effectLst/>
                <a:highlight>
                  <a:srgbClr val="FFFF00"/>
                </a:highlight>
              </a:rPr>
              <a:t>to induce them to make well-considered financial decisions</a:t>
            </a:r>
            <a:r>
              <a:rPr lang="en-US" sz="4500" b="0" i="0" dirty="0">
                <a:solidFill>
                  <a:srgbClr val="333333"/>
                </a:solidFill>
                <a:effectLst/>
              </a:rPr>
              <a:t>. Therefore, we distinguish three components in our definition of financial literacy:</a:t>
            </a:r>
          </a:p>
          <a:p>
            <a:pPr marL="0" indent="0" algn="l">
              <a:buNone/>
            </a:pPr>
            <a:r>
              <a:rPr lang="en-US" sz="4500" b="1" i="0" dirty="0">
                <a:solidFill>
                  <a:srgbClr val="333333"/>
                </a:solidFill>
                <a:effectLst/>
              </a:rPr>
              <a:t>1. </a:t>
            </a:r>
            <a:r>
              <a:rPr lang="en-US" sz="4500" b="1" i="1" dirty="0">
                <a:solidFill>
                  <a:srgbClr val="333333"/>
                </a:solidFill>
                <a:effectLst/>
              </a:rPr>
              <a:t>Knowledge and understanding.</a:t>
            </a:r>
            <a:r>
              <a:rPr lang="en-US" sz="4500" b="1" i="0" dirty="0">
                <a:solidFill>
                  <a:srgbClr val="333333"/>
                </a:solidFill>
                <a:effectLst/>
              </a:rPr>
              <a:t> </a:t>
            </a:r>
            <a:r>
              <a:rPr lang="en-US" sz="4500" b="0" i="0" dirty="0">
                <a:solidFill>
                  <a:srgbClr val="333333"/>
                </a:solidFill>
                <a:effectLst/>
              </a:rPr>
              <a:t>To know how to behave, it is necessary to be informed adequately about the domain referring to the intended behavior. However, the effect of knowledge on changes in behavior is relatively limited (</a:t>
            </a:r>
            <a:r>
              <a:rPr lang="en-US" sz="4500" b="0" i="0" u="sng" dirty="0">
                <a:solidFill>
                  <a:srgbClr val="046FF8"/>
                </a:solidFill>
                <a:effectLst/>
                <a:hlinkClick r:id="rId3"/>
              </a:rPr>
              <a:t>Hilgert et al., 2003</a:t>
            </a:r>
            <a:r>
              <a:rPr lang="en-US" sz="4500" b="0" i="0" dirty="0">
                <a:solidFill>
                  <a:srgbClr val="333333"/>
                </a:solidFill>
                <a:effectLst/>
              </a:rPr>
              <a:t>; </a:t>
            </a:r>
            <a:r>
              <a:rPr lang="en-US" sz="4500" b="0" i="0" u="sng" dirty="0">
                <a:solidFill>
                  <a:srgbClr val="046FF8"/>
                </a:solidFill>
                <a:effectLst/>
                <a:hlinkClick r:id="rId4"/>
              </a:rPr>
              <a:t>Perry and Morris, 2005</a:t>
            </a:r>
            <a:r>
              <a:rPr lang="en-US" sz="4500" b="0" i="0" dirty="0">
                <a:solidFill>
                  <a:srgbClr val="333333"/>
                </a:solidFill>
                <a:effectLst/>
              </a:rPr>
              <a:t>). Therefore, two other aspects must be taken into account.</a:t>
            </a:r>
          </a:p>
          <a:p>
            <a:pPr marL="0" indent="0" algn="l">
              <a:buNone/>
            </a:pPr>
            <a:r>
              <a:rPr lang="en-US" sz="4500" b="1" i="0" dirty="0">
                <a:solidFill>
                  <a:srgbClr val="333333"/>
                </a:solidFill>
                <a:effectLst/>
              </a:rPr>
              <a:t>2. </a:t>
            </a:r>
            <a:r>
              <a:rPr lang="en-US" sz="4500" b="1" i="1" dirty="0">
                <a:solidFill>
                  <a:srgbClr val="333333"/>
                </a:solidFill>
                <a:effectLst/>
              </a:rPr>
              <a:t>Skills and behavior</a:t>
            </a:r>
            <a:r>
              <a:rPr lang="en-US" sz="4500" b="0" i="0" dirty="0">
                <a:solidFill>
                  <a:srgbClr val="333333"/>
                </a:solidFill>
                <a:effectLst/>
              </a:rPr>
              <a:t>. To be able to change one’s behavior, it is necessary to master the operational skills which refer to the domain, for example, how to deal with budgeting.</a:t>
            </a:r>
          </a:p>
          <a:p>
            <a:pPr marL="0" indent="0" algn="l">
              <a:buNone/>
            </a:pPr>
            <a:r>
              <a:rPr lang="en-US" sz="4500" b="1" i="0" dirty="0">
                <a:solidFill>
                  <a:srgbClr val="333333"/>
                </a:solidFill>
                <a:effectLst/>
              </a:rPr>
              <a:t>3. </a:t>
            </a:r>
            <a:r>
              <a:rPr lang="en-US" sz="4500" b="1" i="1" dirty="0">
                <a:solidFill>
                  <a:srgbClr val="333333"/>
                </a:solidFill>
                <a:effectLst/>
              </a:rPr>
              <a:t>Attitudes and confidence</a:t>
            </a:r>
            <a:r>
              <a:rPr lang="en-US" sz="4500" b="0" i="0" dirty="0">
                <a:solidFill>
                  <a:srgbClr val="333333"/>
                </a:solidFill>
                <a:effectLst/>
              </a:rPr>
              <a:t>. To be able to apply something outside the context in which it has been learnt, it is necessary to have self-efficacy (</a:t>
            </a:r>
            <a:r>
              <a:rPr lang="en-US" sz="4500" b="0" i="0" u="sng" dirty="0">
                <a:solidFill>
                  <a:srgbClr val="046FF8"/>
                </a:solidFill>
                <a:effectLst/>
                <a:hlinkClick r:id="rId5"/>
              </a:rPr>
              <a:t>Bandura, 1997</a:t>
            </a:r>
            <a:r>
              <a:rPr lang="en-US" sz="4500" b="0" i="0" dirty="0">
                <a:solidFill>
                  <a:srgbClr val="333333"/>
                </a:solidFill>
                <a:effectLst/>
              </a:rPr>
              <a:t>, </a:t>
            </a:r>
            <a:r>
              <a:rPr lang="en-US" sz="4500" b="0" i="0" u="sng" dirty="0">
                <a:solidFill>
                  <a:srgbClr val="046FF8"/>
                </a:solidFill>
                <a:effectLst/>
                <a:hlinkClick r:id="rId6"/>
              </a:rPr>
              <a:t>2006</a:t>
            </a:r>
            <a:r>
              <a:rPr lang="en-US" sz="4500" b="0" i="0" dirty="0">
                <a:solidFill>
                  <a:srgbClr val="333333"/>
                </a:solidFill>
                <a:effectLst/>
              </a:rPr>
              <a:t>), and develop the necessary motivation in order to do so.</a:t>
            </a:r>
          </a:p>
          <a:p>
            <a:pPr marL="0" indent="0" algn="l">
              <a:buNone/>
            </a:pPr>
            <a:r>
              <a:rPr lang="en-US" sz="4500" b="0" i="0" dirty="0">
                <a:solidFill>
                  <a:srgbClr val="333333"/>
                </a:solidFill>
                <a:effectLst/>
              </a:rPr>
              <a:t>In sum, our definition comprises knowing what to do, the skills to be able to perform these actions, and the inclination to carry them out.</a:t>
            </a:r>
          </a:p>
          <a:p>
            <a:pPr marL="0" indent="0">
              <a:buNone/>
            </a:pPr>
            <a:r>
              <a:rPr lang="en-US" b="0" i="0" dirty="0">
                <a:solidFill>
                  <a:srgbClr val="333333"/>
                </a:solidFill>
                <a:effectLst/>
                <a:latin typeface="Open Sans" panose="020B0606030504020204" pitchFamily="34" charset="0"/>
              </a:rPr>
              <a:t>(</a:t>
            </a:r>
            <a:r>
              <a:rPr lang="en-US" u="sng" dirty="0" err="1">
                <a:solidFill>
                  <a:srgbClr val="046FF8"/>
                </a:solidFill>
                <a:latin typeface="Open Sans" panose="020B0606030504020204" pitchFamily="34" charset="0"/>
              </a:rPr>
              <a:t>Organisation</a:t>
            </a:r>
            <a:r>
              <a:rPr lang="en-US" u="sng" dirty="0">
                <a:solidFill>
                  <a:srgbClr val="046FF8"/>
                </a:solidFill>
                <a:latin typeface="Open Sans" panose="020B0606030504020204" pitchFamily="34" charset="0"/>
              </a:rPr>
              <a:t> for Economic Co-operation and Development (OECD)</a:t>
            </a:r>
            <a:endParaRPr lang="en-US" dirty="0"/>
          </a:p>
        </p:txBody>
      </p:sp>
      <p:pic>
        <p:nvPicPr>
          <p:cNvPr id="6146" name="Picture 2" descr="Image result for children with money images">
            <a:extLst>
              <a:ext uri="{FF2B5EF4-FFF2-40B4-BE49-F238E27FC236}">
                <a16:creationId xmlns:a16="http://schemas.microsoft.com/office/drawing/2014/main" id="{24813574-94A8-34D5-2A83-EC2461014B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141" y="130064"/>
            <a:ext cx="2482973" cy="1658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11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BD65-7591-5B49-D3FD-C97958B8B286}"/>
              </a:ext>
            </a:extLst>
          </p:cNvPr>
          <p:cNvSpPr>
            <a:spLocks noGrp="1"/>
          </p:cNvSpPr>
          <p:nvPr>
            <p:ph type="title"/>
          </p:nvPr>
        </p:nvSpPr>
        <p:spPr>
          <a:xfrm>
            <a:off x="8221345" y="515150"/>
            <a:ext cx="3443514" cy="1616203"/>
          </a:xfrm>
        </p:spPr>
        <p:txBody>
          <a:bodyPr anchor="b">
            <a:normAutofit/>
          </a:bodyPr>
          <a:lstStyle/>
          <a:p>
            <a:r>
              <a:rPr lang="en-US" sz="2200" dirty="0">
                <a:hlinkClick r:id="rId2"/>
              </a:rPr>
              <a:t>Children's understanding of financial literacy and parents' choice of financial knowledge learning methods in Malaysia - PMC</a:t>
            </a:r>
            <a:endParaRPr lang="en-US" sz="2200" dirty="0"/>
          </a:p>
        </p:txBody>
      </p:sp>
      <p:pic>
        <p:nvPicPr>
          <p:cNvPr id="5" name="Content Placeholder 4">
            <a:extLst>
              <a:ext uri="{FF2B5EF4-FFF2-40B4-BE49-F238E27FC236}">
                <a16:creationId xmlns:a16="http://schemas.microsoft.com/office/drawing/2014/main" id="{A7EA1BDE-75C2-10D3-FB6D-DC8C20AA5E49}"/>
              </a:ext>
            </a:extLst>
          </p:cNvPr>
          <p:cNvPicPr>
            <a:picLocks noChangeAspect="1"/>
          </p:cNvPicPr>
          <p:nvPr/>
        </p:nvPicPr>
        <p:blipFill>
          <a:blip r:embed="rId3"/>
          <a:stretch>
            <a:fillRect/>
          </a:stretch>
        </p:blipFill>
        <p:spPr>
          <a:xfrm>
            <a:off x="0" y="280219"/>
            <a:ext cx="7910285" cy="6297562"/>
          </a:xfrm>
          <a:prstGeom prst="rect">
            <a:avLst/>
          </a:prstGeom>
        </p:spPr>
      </p:pic>
      <p:pic>
        <p:nvPicPr>
          <p:cNvPr id="1026" name="Picture 2" descr="Image result for children with money images">
            <a:extLst>
              <a:ext uri="{FF2B5EF4-FFF2-40B4-BE49-F238E27FC236}">
                <a16:creationId xmlns:a16="http://schemas.microsoft.com/office/drawing/2014/main" id="{AA1B03A2-A8E2-6E3C-46F9-C223242646B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858718" y="2979174"/>
            <a:ext cx="4077845" cy="250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04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ABD2-8F6B-C8FB-FA51-3C3EA688DF91}"/>
              </a:ext>
            </a:extLst>
          </p:cNvPr>
          <p:cNvSpPr>
            <a:spLocks noGrp="1"/>
          </p:cNvSpPr>
          <p:nvPr>
            <p:ph type="title"/>
          </p:nvPr>
        </p:nvSpPr>
        <p:spPr>
          <a:xfrm>
            <a:off x="4291780" y="32274"/>
            <a:ext cx="7742903" cy="1559301"/>
          </a:xfrm>
        </p:spPr>
        <p:txBody>
          <a:bodyPr>
            <a:normAutofit/>
          </a:bodyPr>
          <a:lstStyle/>
          <a:p>
            <a:r>
              <a:rPr lang="en-US" sz="2500" dirty="0">
                <a:hlinkClick r:id="rId2"/>
              </a:rPr>
              <a:t>The importance of financial literacy and its impact on financial wellbeing | Journal of Financial Literacy and Wellbeing | Cambridge Core</a:t>
            </a:r>
            <a:endParaRPr lang="en-US" sz="2500" dirty="0"/>
          </a:p>
        </p:txBody>
      </p:sp>
      <p:sp>
        <p:nvSpPr>
          <p:cNvPr id="3" name="Content Placeholder 2">
            <a:extLst>
              <a:ext uri="{FF2B5EF4-FFF2-40B4-BE49-F238E27FC236}">
                <a16:creationId xmlns:a16="http://schemas.microsoft.com/office/drawing/2014/main" id="{EA021C77-AE84-E21A-6936-9E5FA141F64E}"/>
              </a:ext>
            </a:extLst>
          </p:cNvPr>
          <p:cNvSpPr>
            <a:spLocks noGrp="1"/>
          </p:cNvSpPr>
          <p:nvPr>
            <p:ph idx="1"/>
          </p:nvPr>
        </p:nvSpPr>
        <p:spPr>
          <a:xfrm>
            <a:off x="4291780" y="1445342"/>
            <a:ext cx="7900219" cy="5380384"/>
          </a:xfrm>
        </p:spPr>
        <p:txBody>
          <a:bodyPr anchor="ctr">
            <a:normAutofit lnSpcReduction="10000"/>
          </a:bodyPr>
          <a:lstStyle/>
          <a:p>
            <a:pPr fontAlgn="base"/>
            <a:r>
              <a:rPr lang="en-US" sz="2400" b="0" i="0" dirty="0">
                <a:effectLst/>
                <a:latin typeface="Noto Sans" panose="020B0502040504020204" pitchFamily="34" charset="0"/>
              </a:rPr>
              <a:t>This is the definition of financial literacy from the team of experts who worked on this (PISA) assessment</a:t>
            </a:r>
            <a:r>
              <a:rPr lang="en-US" sz="2400" b="0" i="0" u="none" strike="noStrike" dirty="0">
                <a:effectLst/>
                <a:latin typeface="Noto Sans" panose="020B0502040504020204" pitchFamily="34" charset="0"/>
                <a:hlinkClick r:id="rId3"/>
              </a:rPr>
              <a:t>Footnote</a:t>
            </a:r>
            <a:r>
              <a:rPr lang="en-US" sz="2400" b="0" i="0" u="none" strike="noStrike" baseline="30000" dirty="0">
                <a:effectLst/>
                <a:latin typeface="inherit"/>
                <a:hlinkClick r:id="rId3"/>
              </a:rPr>
              <a:t>8</a:t>
            </a:r>
            <a:r>
              <a:rPr lang="en-US" sz="2400" b="0" i="0" dirty="0">
                <a:effectLst/>
                <a:latin typeface="Noto Sans" panose="020B0502040504020204" pitchFamily="34" charset="0"/>
              </a:rPr>
              <a:t>:</a:t>
            </a:r>
          </a:p>
          <a:p>
            <a:pPr fontAlgn="base"/>
            <a:r>
              <a:rPr lang="en-US" sz="2400" b="0" i="1" dirty="0">
                <a:effectLst/>
                <a:latin typeface="inherit"/>
              </a:rPr>
              <a:t>“Financial literacy is knowledge and understanding of financial concepts and risks, as well as the skills and attitudes to apply such knowledge and understanding in order to make effective decisions across a range of financial contexts, to improve the financial wellbeing of individuals and society, and to enable participation in economic life</a:t>
            </a:r>
            <a:r>
              <a:rPr lang="en-US" sz="2400" b="0" i="0" dirty="0">
                <a:effectLst/>
                <a:latin typeface="inherit"/>
              </a:rPr>
              <a:t>.</a:t>
            </a:r>
            <a:r>
              <a:rPr lang="en-US" sz="2400" b="0" i="1" dirty="0">
                <a:effectLst/>
                <a:latin typeface="inherit"/>
              </a:rPr>
              <a:t>” (</a:t>
            </a:r>
            <a:r>
              <a:rPr lang="en-US" sz="2400" b="0" i="0" dirty="0">
                <a:effectLst/>
                <a:latin typeface="inherit"/>
              </a:rPr>
              <a:t> </a:t>
            </a:r>
            <a:r>
              <a:rPr lang="en-US" sz="2400" b="0" i="1" u="none" strike="noStrike" dirty="0">
                <a:effectLst/>
                <a:latin typeface="inherit"/>
                <a:hlinkClick r:id="rId4"/>
              </a:rPr>
              <a:t>OECD 2019b</a:t>
            </a:r>
            <a:r>
              <a:rPr lang="en-US" sz="2400" b="0" i="1" dirty="0">
                <a:effectLst/>
                <a:latin typeface="inherit"/>
              </a:rPr>
              <a:t>)</a:t>
            </a:r>
            <a:endParaRPr lang="en-US" sz="2400" b="0" i="0" dirty="0">
              <a:effectLst/>
              <a:latin typeface="inherit"/>
            </a:endParaRPr>
          </a:p>
          <a:p>
            <a:pPr marL="0" indent="0">
              <a:buNone/>
            </a:pPr>
            <a:r>
              <a:rPr lang="en-US" sz="2400" dirty="0"/>
              <a:t>…</a:t>
            </a:r>
            <a:r>
              <a:rPr lang="en-US" sz="2400" b="0" i="0" dirty="0">
                <a:effectLst/>
                <a:highlight>
                  <a:srgbClr val="FFFF00"/>
                </a:highlight>
                <a:latin typeface="Noto Sans" panose="020B0502040504020204" pitchFamily="34" charset="0"/>
              </a:rPr>
              <a:t>we have found that several rich countries do not have high levels of youth financial literacy. </a:t>
            </a:r>
            <a:r>
              <a:rPr lang="en-US" sz="2400" b="0" i="0" dirty="0">
                <a:effectLst/>
                <a:latin typeface="Noto Sans" panose="020B0502040504020204" pitchFamily="34" charset="0"/>
              </a:rPr>
              <a:t>For example, both the United States and some European countries, such as Italy, France, and Spain, ranked at the OECD average or below the average on the 2012 financial literacy scale.</a:t>
            </a:r>
            <a:endParaRPr lang="en-US" sz="2400" dirty="0"/>
          </a:p>
        </p:txBody>
      </p:sp>
      <p:pic>
        <p:nvPicPr>
          <p:cNvPr id="2052" name="Picture 4" descr="Easy Ways For Kids To Earn Money - Penny Pinchin' Mom">
            <a:extLst>
              <a:ext uri="{FF2B5EF4-FFF2-40B4-BE49-F238E27FC236}">
                <a16:creationId xmlns:a16="http://schemas.microsoft.com/office/drawing/2014/main" id="{FCB97577-E09D-421F-A166-BF871975CA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688" y="1895167"/>
            <a:ext cx="3914404" cy="282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122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D5AB60C4-935F-BB32-E3DA-9F510C6750DA}"/>
              </a:ext>
            </a:extLst>
          </p:cNvPr>
          <p:cNvGraphicFramePr>
            <a:graphicFrameLocks/>
          </p:cNvGraphicFramePr>
          <p:nvPr>
            <p:extLst>
              <p:ext uri="{D42A27DB-BD31-4B8C-83A1-F6EECF244321}">
                <p14:modId xmlns:p14="http://schemas.microsoft.com/office/powerpoint/2010/main" val="4092568879"/>
              </p:ext>
            </p:extLst>
          </p:nvPr>
        </p:nvGraphicFramePr>
        <p:xfrm>
          <a:off x="139413" y="254192"/>
          <a:ext cx="11468087" cy="6349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1383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0B4013EA-D5EB-ADB8-C780-218F283BAD1D}"/>
              </a:ext>
            </a:extLst>
          </p:cNvPr>
          <p:cNvGraphicFramePr>
            <a:graphicFrameLocks/>
          </p:cNvGraphicFramePr>
          <p:nvPr>
            <p:extLst>
              <p:ext uri="{D42A27DB-BD31-4B8C-83A1-F6EECF244321}">
                <p14:modId xmlns:p14="http://schemas.microsoft.com/office/powerpoint/2010/main" val="3866097015"/>
              </p:ext>
            </p:extLst>
          </p:nvPr>
        </p:nvGraphicFramePr>
        <p:xfrm>
          <a:off x="301214" y="258184"/>
          <a:ext cx="11521440" cy="6433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084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2927A-18CD-547F-553E-53DF17EB820A}"/>
              </a:ext>
            </a:extLst>
          </p:cNvPr>
          <p:cNvSpPr>
            <a:spLocks noGrp="1"/>
          </p:cNvSpPr>
          <p:nvPr>
            <p:ph type="title"/>
          </p:nvPr>
        </p:nvSpPr>
        <p:spPr>
          <a:xfrm>
            <a:off x="2294332" y="172733"/>
            <a:ext cx="4977976" cy="1454051"/>
          </a:xfrm>
        </p:spPr>
        <p:txBody>
          <a:bodyPr>
            <a:normAutofit/>
          </a:bodyPr>
          <a:lstStyle/>
          <a:p>
            <a:r>
              <a:rPr lang="en-US" sz="3600" dirty="0">
                <a:solidFill>
                  <a:schemeClr val="tx2"/>
                </a:solidFill>
              </a:rPr>
              <a:t>Vocabulary</a:t>
            </a:r>
          </a:p>
        </p:txBody>
      </p:sp>
      <p:sp>
        <p:nvSpPr>
          <p:cNvPr id="3" name="Content Placeholder 2">
            <a:extLst>
              <a:ext uri="{FF2B5EF4-FFF2-40B4-BE49-F238E27FC236}">
                <a16:creationId xmlns:a16="http://schemas.microsoft.com/office/drawing/2014/main" id="{0B6F8327-5016-9A23-76CF-C51E01FB283B}"/>
              </a:ext>
            </a:extLst>
          </p:cNvPr>
          <p:cNvSpPr>
            <a:spLocks noGrp="1"/>
          </p:cNvSpPr>
          <p:nvPr>
            <p:ph idx="1"/>
          </p:nvPr>
        </p:nvSpPr>
        <p:spPr>
          <a:xfrm>
            <a:off x="2693896" y="1734959"/>
            <a:ext cx="2426744" cy="4753227"/>
          </a:xfrm>
        </p:spPr>
        <p:txBody>
          <a:bodyPr anchor="ctr">
            <a:normAutofit fontScale="92500" lnSpcReduction="10000"/>
          </a:bodyPr>
          <a:lstStyle/>
          <a:p>
            <a:pPr marL="0" indent="0">
              <a:buNone/>
            </a:pPr>
            <a:r>
              <a:rPr lang="en-US" sz="3000" dirty="0">
                <a:solidFill>
                  <a:schemeClr val="tx2"/>
                </a:solidFill>
              </a:rPr>
              <a:t>Producer</a:t>
            </a:r>
          </a:p>
          <a:p>
            <a:pPr marL="0" indent="0">
              <a:buNone/>
            </a:pPr>
            <a:r>
              <a:rPr lang="en-US" sz="3000" dirty="0">
                <a:solidFill>
                  <a:schemeClr val="tx2"/>
                </a:solidFill>
              </a:rPr>
              <a:t>Consumer</a:t>
            </a:r>
          </a:p>
          <a:p>
            <a:pPr marL="0" indent="0">
              <a:buNone/>
            </a:pPr>
            <a:r>
              <a:rPr lang="en-US" sz="3000" dirty="0">
                <a:solidFill>
                  <a:schemeClr val="tx2"/>
                </a:solidFill>
              </a:rPr>
              <a:t>Goods</a:t>
            </a:r>
          </a:p>
          <a:p>
            <a:pPr marL="0" indent="0">
              <a:buNone/>
            </a:pPr>
            <a:r>
              <a:rPr lang="en-US" sz="3000" dirty="0">
                <a:solidFill>
                  <a:schemeClr val="tx2"/>
                </a:solidFill>
              </a:rPr>
              <a:t>Services</a:t>
            </a:r>
          </a:p>
          <a:p>
            <a:pPr marL="0" indent="0">
              <a:buNone/>
            </a:pPr>
            <a:r>
              <a:rPr lang="en-US" sz="3000" dirty="0">
                <a:solidFill>
                  <a:schemeClr val="tx2"/>
                </a:solidFill>
              </a:rPr>
              <a:t>Work</a:t>
            </a:r>
          </a:p>
          <a:p>
            <a:pPr marL="0" indent="0">
              <a:buNone/>
            </a:pPr>
            <a:r>
              <a:rPr lang="en-US" sz="3000" dirty="0">
                <a:solidFill>
                  <a:schemeClr val="tx2"/>
                </a:solidFill>
              </a:rPr>
              <a:t>Pay</a:t>
            </a:r>
          </a:p>
          <a:p>
            <a:pPr marL="0" indent="0">
              <a:buNone/>
            </a:pPr>
            <a:r>
              <a:rPr lang="en-US" sz="3000" dirty="0">
                <a:solidFill>
                  <a:schemeClr val="tx2"/>
                </a:solidFill>
              </a:rPr>
              <a:t>Currency</a:t>
            </a:r>
          </a:p>
          <a:p>
            <a:pPr marL="0" indent="0">
              <a:buNone/>
            </a:pPr>
            <a:r>
              <a:rPr lang="en-US" sz="3000" dirty="0">
                <a:solidFill>
                  <a:schemeClr val="tx2"/>
                </a:solidFill>
              </a:rPr>
              <a:t>Bank</a:t>
            </a:r>
          </a:p>
          <a:p>
            <a:pPr marL="0" indent="0">
              <a:buNone/>
            </a:pPr>
            <a:r>
              <a:rPr lang="en-US" sz="3000" dirty="0">
                <a:solidFill>
                  <a:schemeClr val="tx2"/>
                </a:solidFill>
              </a:rPr>
              <a:t>Earn</a:t>
            </a:r>
          </a:p>
          <a:p>
            <a:pPr marL="0" indent="0">
              <a:buNone/>
            </a:pPr>
            <a:r>
              <a:rPr lang="en-US" sz="3000" dirty="0">
                <a:solidFill>
                  <a:schemeClr val="tx2"/>
                </a:solidFill>
              </a:rPr>
              <a:t>Interest</a:t>
            </a:r>
          </a:p>
          <a:p>
            <a:pPr marL="0" indent="0">
              <a:buNone/>
            </a:pPr>
            <a:endParaRPr lang="en-US" sz="1800" dirty="0">
              <a:solidFill>
                <a:schemeClr val="tx2"/>
              </a:solidFill>
            </a:endParaRPr>
          </a:p>
          <a:p>
            <a:pPr marL="0" indent="0">
              <a:buNone/>
            </a:pPr>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Money">
            <a:extLst>
              <a:ext uri="{FF2B5EF4-FFF2-40B4-BE49-F238E27FC236}">
                <a16:creationId xmlns:a16="http://schemas.microsoft.com/office/drawing/2014/main" id="{52914AF5-62A6-CDC9-6645-D255B63A78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545132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EF2DD-D3AF-5B6B-ACB2-0F3D44EF333E}"/>
              </a:ext>
            </a:extLst>
          </p:cNvPr>
          <p:cNvSpPr>
            <a:spLocks noGrp="1"/>
          </p:cNvSpPr>
          <p:nvPr>
            <p:ph type="title"/>
          </p:nvPr>
        </p:nvSpPr>
        <p:spPr/>
        <p:txBody>
          <a:bodyPr>
            <a:normAutofit/>
          </a:bodyPr>
          <a:lstStyle/>
          <a:p>
            <a:r>
              <a:rPr lang="en-US" sz="3600" dirty="0">
                <a:hlinkClick r:id="rId2"/>
              </a:rPr>
              <a:t>The Project Gutenberg eBook of The Little Red Hen, by Florence White Williams</a:t>
            </a:r>
            <a:endParaRPr lang="en-US" sz="3600" dirty="0"/>
          </a:p>
        </p:txBody>
      </p:sp>
      <p:pic>
        <p:nvPicPr>
          <p:cNvPr id="4" name="Content Placeholder 3">
            <a:extLst>
              <a:ext uri="{FF2B5EF4-FFF2-40B4-BE49-F238E27FC236}">
                <a16:creationId xmlns:a16="http://schemas.microsoft.com/office/drawing/2014/main" id="{52DCA96C-1C46-C308-493A-BB07AC0CB46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3946" y="2051535"/>
            <a:ext cx="3334358" cy="4351338"/>
          </a:xfrm>
          <a:prstGeom prst="rect">
            <a:avLst/>
          </a:prstGeom>
          <a:noFill/>
          <a:ln>
            <a:noFill/>
          </a:ln>
        </p:spPr>
      </p:pic>
      <p:sp>
        <p:nvSpPr>
          <p:cNvPr id="6" name="TextBox 5">
            <a:extLst>
              <a:ext uri="{FF2B5EF4-FFF2-40B4-BE49-F238E27FC236}">
                <a16:creationId xmlns:a16="http://schemas.microsoft.com/office/drawing/2014/main" id="{5243D32A-220D-C917-168D-4E469E16C6CD}"/>
              </a:ext>
            </a:extLst>
          </p:cNvPr>
          <p:cNvSpPr txBox="1"/>
          <p:nvPr/>
        </p:nvSpPr>
        <p:spPr>
          <a:xfrm>
            <a:off x="4230444" y="1867387"/>
            <a:ext cx="7577609" cy="4524315"/>
          </a:xfrm>
          <a:prstGeom prst="rect">
            <a:avLst/>
          </a:prstGeom>
          <a:noFill/>
        </p:spPr>
        <p:txBody>
          <a:bodyPr wrap="square">
            <a:spAutoFit/>
          </a:bodyPr>
          <a:lstStyle/>
          <a:p>
            <a:r>
              <a:rPr lang="en-US" sz="2400" b="0" i="0" dirty="0">
                <a:solidFill>
                  <a:srgbClr val="626262"/>
                </a:solidFill>
                <a:effectLst/>
                <a:latin typeface="Quattrocento" panose="02020502030000000404" pitchFamily="18" charset="0"/>
              </a:rPr>
              <a:t>Have you ever worked hard as a producer on a project and found that no one would help you? Then when you got it all done, suddenly everyone wanted to participate, or consume your goods? You have something in common with the Little Red Hen! You can download a free copy of the original </a:t>
            </a:r>
            <a:r>
              <a:rPr lang="en-US" sz="2400" b="0" i="0" u="none" strike="noStrike" dirty="0">
                <a:effectLst/>
                <a:latin typeface="Quattrocento" panose="02020502030000000404" pitchFamily="18" charset="0"/>
                <a:hlinkClick r:id="rId4"/>
              </a:rPr>
              <a:t>Little Red Hen at Project </a:t>
            </a:r>
            <a:r>
              <a:rPr lang="en-US" sz="2400" b="0" i="0" u="none" strike="noStrike" dirty="0" err="1">
                <a:effectLst/>
                <a:latin typeface="Quattrocento" panose="02020502030000000404" pitchFamily="18" charset="0"/>
                <a:hlinkClick r:id="rId4"/>
              </a:rPr>
              <a:t>Gutenburg</a:t>
            </a:r>
            <a:r>
              <a:rPr lang="en-US" sz="2400" b="0" i="0" dirty="0">
                <a:solidFill>
                  <a:srgbClr val="626262"/>
                </a:solidFill>
                <a:effectLst/>
                <a:latin typeface="Quattrocento" panose="02020502030000000404" pitchFamily="18" charset="0"/>
              </a:rPr>
              <a:t> </a:t>
            </a:r>
          </a:p>
          <a:p>
            <a:endParaRPr lang="en-US" sz="2400" dirty="0">
              <a:solidFill>
                <a:srgbClr val="626262"/>
              </a:solidFill>
              <a:latin typeface="Quattrocento" panose="02020502030000000404" pitchFamily="18" charset="0"/>
            </a:endParaRPr>
          </a:p>
          <a:p>
            <a:r>
              <a:rPr lang="en-US" sz="2400" dirty="0">
                <a:solidFill>
                  <a:srgbClr val="2A2A2A"/>
                </a:solidFill>
                <a:latin typeface="Quattrocento" panose="02020502030000000404" pitchFamily="18" charset="0"/>
              </a:rPr>
              <a:t>C</a:t>
            </a:r>
            <a:r>
              <a:rPr lang="en-US" sz="2400" b="0" i="0" dirty="0">
                <a:solidFill>
                  <a:srgbClr val="2A2A2A"/>
                </a:solidFill>
                <a:effectLst/>
                <a:latin typeface="Quattrocento" panose="02020502030000000404" pitchFamily="18" charset="0"/>
              </a:rPr>
              <a:t>heck out the lesson that was published on </a:t>
            </a:r>
            <a:r>
              <a:rPr lang="en-US" sz="2400" b="0" i="0" dirty="0" err="1">
                <a:solidFill>
                  <a:srgbClr val="2A2A2A"/>
                </a:solidFill>
                <a:effectLst/>
                <a:latin typeface="Quattrocento" panose="02020502030000000404" pitchFamily="18" charset="0"/>
              </a:rPr>
              <a:t>EconEdLink</a:t>
            </a:r>
            <a:r>
              <a:rPr lang="en-US" sz="2400" b="0" i="0" dirty="0">
                <a:solidFill>
                  <a:srgbClr val="2A2A2A"/>
                </a:solidFill>
                <a:effectLst/>
                <a:latin typeface="Quattrocento" panose="02020502030000000404" pitchFamily="18" charset="0"/>
              </a:rPr>
              <a:t>:  </a:t>
            </a:r>
            <a:r>
              <a:rPr lang="en-US" sz="2400" b="0" i="0" u="none" strike="noStrike" dirty="0">
                <a:effectLst/>
                <a:latin typeface="Quattrocento" panose="02020502030000000404" pitchFamily="18" charset="0"/>
                <a:hlinkClick r:id="rId5"/>
              </a:rPr>
              <a:t>The Little Red Hen is a Producer and a Consumer</a:t>
            </a:r>
            <a:r>
              <a:rPr lang="en-US" sz="2400" b="0" i="0" dirty="0">
                <a:solidFill>
                  <a:srgbClr val="2A2A2A"/>
                </a:solidFill>
                <a:effectLst/>
                <a:latin typeface="Quattrocento" panose="02020502030000000404" pitchFamily="18" charset="0"/>
              </a:rPr>
              <a:t> for more engaging activities to use with the book!</a:t>
            </a:r>
            <a:endParaRPr lang="en-US" sz="2400" dirty="0"/>
          </a:p>
        </p:txBody>
      </p:sp>
    </p:spTree>
    <p:extLst>
      <p:ext uri="{BB962C8B-B14F-4D97-AF65-F5344CB8AC3E}">
        <p14:creationId xmlns:p14="http://schemas.microsoft.com/office/powerpoint/2010/main" val="1269087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artoon chicken with a chef hat&#10;&#10;Description automatically generated">
            <a:extLst>
              <a:ext uri="{FF2B5EF4-FFF2-40B4-BE49-F238E27FC236}">
                <a16:creationId xmlns:a16="http://schemas.microsoft.com/office/drawing/2014/main" id="{C21DB674-44F1-F10E-AD20-94BE9F4CCC6F}"/>
              </a:ext>
            </a:extLst>
          </p:cNvPr>
          <p:cNvPicPr>
            <a:picLocks noChangeAspect="1"/>
          </p:cNvPicPr>
          <p:nvPr/>
        </p:nvPicPr>
        <p:blipFill>
          <a:blip r:embed="rId2"/>
          <a:stretch>
            <a:fillRect/>
          </a:stretch>
        </p:blipFill>
        <p:spPr>
          <a:xfrm rot="5400000">
            <a:off x="1548656" y="677783"/>
            <a:ext cx="4254902" cy="4330690"/>
          </a:xfrm>
          <a:prstGeom prst="rect">
            <a:avLst/>
          </a:prstGeom>
        </p:spPr>
      </p:pic>
      <p:cxnSp>
        <p:nvCxnSpPr>
          <p:cNvPr id="16" name="Straight Connector 15">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7" name="Picture 6" descr="A cartoon chicken wearing a hat&#10;&#10;Description automatically generated">
            <a:extLst>
              <a:ext uri="{FF2B5EF4-FFF2-40B4-BE49-F238E27FC236}">
                <a16:creationId xmlns:a16="http://schemas.microsoft.com/office/drawing/2014/main" id="{F31A7535-D883-7120-DA68-777D2160B0C3}"/>
              </a:ext>
            </a:extLst>
          </p:cNvPr>
          <p:cNvPicPr>
            <a:picLocks noChangeAspect="1"/>
          </p:cNvPicPr>
          <p:nvPr/>
        </p:nvPicPr>
        <p:blipFill>
          <a:blip r:embed="rId3"/>
          <a:stretch>
            <a:fillRect/>
          </a:stretch>
        </p:blipFill>
        <p:spPr>
          <a:xfrm rot="5400000">
            <a:off x="7190856" y="1407058"/>
            <a:ext cx="4521942" cy="2667946"/>
          </a:xfrm>
          <a:prstGeom prst="rect">
            <a:avLst/>
          </a:prstGeom>
        </p:spPr>
      </p:pic>
      <p:sp>
        <p:nvSpPr>
          <p:cNvPr id="9" name="TextBox 8">
            <a:extLst>
              <a:ext uri="{FF2B5EF4-FFF2-40B4-BE49-F238E27FC236}">
                <a16:creationId xmlns:a16="http://schemas.microsoft.com/office/drawing/2014/main" id="{BC9FB421-CA51-9BE7-921D-34DAAE0D9FB4}"/>
              </a:ext>
            </a:extLst>
          </p:cNvPr>
          <p:cNvSpPr txBox="1"/>
          <p:nvPr/>
        </p:nvSpPr>
        <p:spPr>
          <a:xfrm>
            <a:off x="496850" y="5253335"/>
            <a:ext cx="5514993" cy="923330"/>
          </a:xfrm>
          <a:prstGeom prst="rect">
            <a:avLst/>
          </a:prstGeom>
          <a:noFill/>
        </p:spPr>
        <p:txBody>
          <a:bodyPr wrap="square">
            <a:spAutoFit/>
          </a:bodyPr>
          <a:lstStyle/>
          <a:p>
            <a:r>
              <a:rPr lang="en-US" b="0" i="0" dirty="0">
                <a:solidFill>
                  <a:srgbClr val="474747"/>
                </a:solidFill>
                <a:effectLst/>
                <a:latin typeface="Inter"/>
              </a:rPr>
              <a:t> A producer is a person or firm who use resources to make goods and services. </a:t>
            </a:r>
          </a:p>
          <a:p>
            <a:r>
              <a:rPr lang="en-US" dirty="0">
                <a:solidFill>
                  <a:srgbClr val="474747"/>
                </a:solidFill>
                <a:latin typeface="Inter"/>
              </a:rPr>
              <a:t>W</a:t>
            </a:r>
            <a:r>
              <a:rPr lang="en-US" b="0" i="0" dirty="0">
                <a:solidFill>
                  <a:srgbClr val="474747"/>
                </a:solidFill>
                <a:effectLst/>
                <a:latin typeface="Inter"/>
              </a:rPr>
              <a:t>hat might this character might produce?</a:t>
            </a:r>
            <a:endParaRPr lang="en-US" dirty="0"/>
          </a:p>
        </p:txBody>
      </p:sp>
      <p:sp>
        <p:nvSpPr>
          <p:cNvPr id="11" name="TextBox 10">
            <a:extLst>
              <a:ext uri="{FF2B5EF4-FFF2-40B4-BE49-F238E27FC236}">
                <a16:creationId xmlns:a16="http://schemas.microsoft.com/office/drawing/2014/main" id="{64E24D44-0D20-DDDE-681E-BE7D8ABC07FC}"/>
              </a:ext>
            </a:extLst>
          </p:cNvPr>
          <p:cNvSpPr txBox="1"/>
          <p:nvPr/>
        </p:nvSpPr>
        <p:spPr>
          <a:xfrm>
            <a:off x="6223901" y="4900612"/>
            <a:ext cx="5662151" cy="1477328"/>
          </a:xfrm>
          <a:prstGeom prst="rect">
            <a:avLst/>
          </a:prstGeom>
          <a:noFill/>
        </p:spPr>
        <p:txBody>
          <a:bodyPr wrap="square">
            <a:spAutoFit/>
          </a:bodyPr>
          <a:lstStyle/>
          <a:p>
            <a:r>
              <a:rPr lang="en-US" b="0" i="0" dirty="0">
                <a:solidFill>
                  <a:srgbClr val="474747"/>
                </a:solidFill>
                <a:effectLst/>
                <a:latin typeface="Inter"/>
              </a:rPr>
              <a:t>A consumer is a person who uses goods and services to satisfy their personal needs and not for resale or in the production of other goods and services. </a:t>
            </a:r>
          </a:p>
          <a:p>
            <a:r>
              <a:rPr lang="en-US" b="0" i="0" dirty="0">
                <a:solidFill>
                  <a:srgbClr val="474747"/>
                </a:solidFill>
                <a:effectLst/>
                <a:latin typeface="Inter"/>
              </a:rPr>
              <a:t>What types of things might this consumer buy from this producer? </a:t>
            </a:r>
            <a:endParaRPr lang="en-US" dirty="0"/>
          </a:p>
        </p:txBody>
      </p:sp>
      <p:sp>
        <p:nvSpPr>
          <p:cNvPr id="13" name="Speech Bubble: Oval 12">
            <a:extLst>
              <a:ext uri="{FF2B5EF4-FFF2-40B4-BE49-F238E27FC236}">
                <a16:creationId xmlns:a16="http://schemas.microsoft.com/office/drawing/2014/main" id="{4E9000AB-805D-4C7E-6E65-27487AC22E2E}"/>
              </a:ext>
            </a:extLst>
          </p:cNvPr>
          <p:cNvSpPr/>
          <p:nvPr/>
        </p:nvSpPr>
        <p:spPr>
          <a:xfrm rot="1741301">
            <a:off x="3084061" y="478698"/>
            <a:ext cx="3096204" cy="2206369"/>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I make bread and pizza.</a:t>
            </a:r>
          </a:p>
        </p:txBody>
      </p:sp>
    </p:spTree>
    <p:extLst>
      <p:ext uri="{BB962C8B-B14F-4D97-AF65-F5344CB8AC3E}">
        <p14:creationId xmlns:p14="http://schemas.microsoft.com/office/powerpoint/2010/main" val="1239469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EB94C-39E8-69B6-DFD0-52515987D77E}"/>
              </a:ext>
            </a:extLst>
          </p:cNvPr>
          <p:cNvSpPr>
            <a:spLocks noGrp="1"/>
          </p:cNvSpPr>
          <p:nvPr>
            <p:ph type="title"/>
          </p:nvPr>
        </p:nvSpPr>
        <p:spPr>
          <a:xfrm>
            <a:off x="838200" y="500062"/>
            <a:ext cx="10515600" cy="1325563"/>
          </a:xfrm>
        </p:spPr>
        <p:txBody>
          <a:bodyPr>
            <a:normAutofit fontScale="90000"/>
          </a:bodyPr>
          <a:lstStyle/>
          <a:p>
            <a:r>
              <a:rPr lang="en-US" sz="4000" b="0" i="0" dirty="0">
                <a:solidFill>
                  <a:srgbClr val="474747"/>
                </a:solidFill>
                <a:effectLst/>
                <a:latin typeface="Inter"/>
              </a:rPr>
              <a:t>Introduce </a:t>
            </a:r>
            <a:r>
              <a:rPr lang="en-US" sz="4000" b="0" i="0" u="none" strike="noStrike" dirty="0">
                <a:solidFill>
                  <a:srgbClr val="0071BB"/>
                </a:solidFill>
                <a:effectLst/>
                <a:latin typeface="Inter"/>
                <a:hlinkClick r:id="rId2"/>
              </a:rPr>
              <a:t>Little Red Hen Makes a Pizza</a:t>
            </a:r>
            <a:r>
              <a:rPr lang="en-US" sz="4000" b="0" i="0" dirty="0">
                <a:solidFill>
                  <a:srgbClr val="474747"/>
                </a:solidFill>
                <a:effectLst/>
                <a:latin typeface="Inter"/>
              </a:rPr>
              <a:t> by reading the title and author. </a:t>
            </a:r>
            <a:br>
              <a:rPr lang="en-US" sz="4000" b="0" i="0" dirty="0">
                <a:solidFill>
                  <a:srgbClr val="474747"/>
                </a:solidFill>
                <a:effectLst/>
                <a:latin typeface="Inter"/>
              </a:rPr>
            </a:br>
            <a:r>
              <a:rPr lang="en-US" sz="4000" b="0" i="0" dirty="0">
                <a:solidFill>
                  <a:srgbClr val="474747"/>
                </a:solidFill>
                <a:effectLst/>
                <a:latin typeface="Inter"/>
              </a:rPr>
              <a:t>Ask students the following questions:</a:t>
            </a:r>
            <a:br>
              <a:rPr lang="en-US" b="0" i="0" dirty="0">
                <a:solidFill>
                  <a:srgbClr val="474747"/>
                </a:solidFill>
                <a:effectLst/>
                <a:latin typeface="Inter"/>
              </a:rPr>
            </a:br>
            <a:endParaRPr lang="en-US" dirty="0"/>
          </a:p>
        </p:txBody>
      </p:sp>
      <p:sp>
        <p:nvSpPr>
          <p:cNvPr id="3" name="Content Placeholder 2">
            <a:extLst>
              <a:ext uri="{FF2B5EF4-FFF2-40B4-BE49-F238E27FC236}">
                <a16:creationId xmlns:a16="http://schemas.microsoft.com/office/drawing/2014/main" id="{EF678434-20A2-F146-D7C4-432C39245177}"/>
              </a:ext>
            </a:extLst>
          </p:cNvPr>
          <p:cNvSpPr>
            <a:spLocks noGrp="1"/>
          </p:cNvSpPr>
          <p:nvPr>
            <p:ph idx="1"/>
          </p:nvPr>
        </p:nvSpPr>
        <p:spPr>
          <a:xfrm>
            <a:off x="355002" y="1825624"/>
            <a:ext cx="10998798" cy="4951693"/>
          </a:xfrm>
        </p:spPr>
        <p:txBody>
          <a:bodyPr>
            <a:normAutofit lnSpcReduction="10000"/>
          </a:bodyPr>
          <a:lstStyle/>
          <a:p>
            <a:pPr algn="l" fontAlgn="base" latinLnBrk="0">
              <a:spcBef>
                <a:spcPts val="750"/>
              </a:spcBef>
              <a:buFont typeface="Arial" panose="020B0604020202020204" pitchFamily="34" charset="0"/>
              <a:buChar char="•"/>
            </a:pPr>
            <a:r>
              <a:rPr lang="en-US" b="0" i="0" dirty="0">
                <a:solidFill>
                  <a:srgbClr val="545454"/>
                </a:solidFill>
                <a:effectLst/>
                <a:latin typeface="Inter"/>
              </a:rPr>
              <a:t>What they think the story will be about?</a:t>
            </a:r>
          </a:p>
          <a:p>
            <a:pPr algn="l" fontAlgn="base" latinLnBrk="0">
              <a:spcBef>
                <a:spcPts val="750"/>
              </a:spcBef>
              <a:buFont typeface="Arial" panose="020B0604020202020204" pitchFamily="34" charset="0"/>
              <a:buChar char="•"/>
            </a:pPr>
            <a:r>
              <a:rPr lang="en-US" b="0" i="0" dirty="0">
                <a:solidFill>
                  <a:srgbClr val="545454"/>
                </a:solidFill>
                <a:effectLst/>
                <a:latin typeface="Inter"/>
              </a:rPr>
              <a:t>Who do you think will be the producer?</a:t>
            </a:r>
          </a:p>
          <a:p>
            <a:pPr algn="l" fontAlgn="base" latinLnBrk="0">
              <a:spcBef>
                <a:spcPts val="750"/>
              </a:spcBef>
              <a:buFont typeface="Arial" panose="020B0604020202020204" pitchFamily="34" charset="0"/>
              <a:buChar char="•"/>
            </a:pPr>
            <a:r>
              <a:rPr lang="en-US" b="0" i="0" dirty="0">
                <a:solidFill>
                  <a:srgbClr val="545454"/>
                </a:solidFill>
                <a:effectLst/>
                <a:latin typeface="Inter"/>
              </a:rPr>
              <a:t>Who do you think will be the consumer?</a:t>
            </a:r>
          </a:p>
          <a:p>
            <a:pPr marL="0" indent="0" algn="l" fontAlgn="base" latinLnBrk="0">
              <a:spcBef>
                <a:spcPts val="1125"/>
              </a:spcBef>
              <a:buNone/>
            </a:pPr>
            <a:r>
              <a:rPr lang="en-US" b="0" i="0" dirty="0">
                <a:solidFill>
                  <a:srgbClr val="474747"/>
                </a:solidFill>
                <a:effectLst/>
                <a:latin typeface="Inter"/>
              </a:rPr>
              <a:t>Distribute copies of </a:t>
            </a:r>
            <a:r>
              <a:rPr lang="en-US" b="0" i="0" u="none" strike="noStrike" dirty="0">
                <a:solidFill>
                  <a:srgbClr val="0071BB"/>
                </a:solidFill>
                <a:effectLst/>
                <a:latin typeface="Inter"/>
                <a:hlinkClick r:id="rId3"/>
              </a:rPr>
              <a:t>Little Red Hen with Consumer and Producer Hats</a:t>
            </a:r>
            <a:r>
              <a:rPr lang="en-US" b="0" i="0" dirty="0">
                <a:solidFill>
                  <a:srgbClr val="474747"/>
                </a:solidFill>
                <a:effectLst/>
                <a:latin typeface="Inter"/>
              </a:rPr>
              <a:t> and give a copy to each student. Instruct students to fold the page in half so that the producer is on one side and the consumer on the other. As the students are watching the video or reading the book, students are to hold up and show the producer (hen with pizza hat) when the little red hen is acting as a producer and to show the consumer when she is acting as a consumer. Read the story or show the video as a whole class activity. Obtain a copy of the </a:t>
            </a:r>
            <a:r>
              <a:rPr lang="en-US" b="0" i="0" u="none" strike="noStrike" dirty="0" err="1">
                <a:solidFill>
                  <a:srgbClr val="0071BB"/>
                </a:solidFill>
                <a:effectLst/>
                <a:latin typeface="Inter"/>
                <a:hlinkClick r:id="rId2"/>
              </a:rPr>
              <a:t>The</a:t>
            </a:r>
            <a:r>
              <a:rPr lang="en-US" b="0" i="0" u="none" strike="noStrike" dirty="0">
                <a:solidFill>
                  <a:srgbClr val="0071BB"/>
                </a:solidFill>
                <a:effectLst/>
                <a:latin typeface="Inter"/>
                <a:hlinkClick r:id="rId2"/>
              </a:rPr>
              <a:t> Little Red Hen Makes a Pizza,</a:t>
            </a:r>
            <a:r>
              <a:rPr lang="en-US" b="0" i="0" dirty="0">
                <a:solidFill>
                  <a:srgbClr val="474747"/>
                </a:solidFill>
                <a:effectLst/>
                <a:latin typeface="Inter"/>
              </a:rPr>
              <a:t> available on Amazon. As an alternative, use the YouTube video </a:t>
            </a:r>
            <a:r>
              <a:rPr lang="en-US" b="0" i="0" u="none" strike="noStrike" dirty="0">
                <a:solidFill>
                  <a:srgbClr val="0071BB"/>
                </a:solidFill>
                <a:effectLst/>
                <a:latin typeface="Inter"/>
                <a:hlinkClick r:id="rId4"/>
              </a:rPr>
              <a:t>The Little Red Hen Makes a Pizza Read-a-loud</a:t>
            </a:r>
            <a:r>
              <a:rPr lang="en-US" b="0" i="0" dirty="0">
                <a:solidFill>
                  <a:srgbClr val="474747"/>
                </a:solidFill>
                <a:effectLst/>
                <a:latin typeface="Inter"/>
              </a:rPr>
              <a:t>.</a:t>
            </a:r>
          </a:p>
          <a:p>
            <a:pPr marL="0" indent="0">
              <a:buNone/>
            </a:pPr>
            <a:endParaRPr lang="en-US" dirty="0"/>
          </a:p>
        </p:txBody>
      </p:sp>
      <p:pic>
        <p:nvPicPr>
          <p:cNvPr id="5" name="Picture 4">
            <a:extLst>
              <a:ext uri="{FF2B5EF4-FFF2-40B4-BE49-F238E27FC236}">
                <a16:creationId xmlns:a16="http://schemas.microsoft.com/office/drawing/2014/main" id="{58C8F787-7500-4384-2AE7-36B542E546CD}"/>
              </a:ext>
            </a:extLst>
          </p:cNvPr>
          <p:cNvPicPr>
            <a:picLocks noChangeAspect="1"/>
          </p:cNvPicPr>
          <p:nvPr/>
        </p:nvPicPr>
        <p:blipFill>
          <a:blip r:embed="rId5"/>
          <a:stretch>
            <a:fillRect/>
          </a:stretch>
        </p:blipFill>
        <p:spPr>
          <a:xfrm flipH="1">
            <a:off x="8794544" y="966557"/>
            <a:ext cx="2210529" cy="1718136"/>
          </a:xfrm>
          <a:prstGeom prst="rect">
            <a:avLst/>
          </a:prstGeom>
        </p:spPr>
      </p:pic>
    </p:spTree>
    <p:extLst>
      <p:ext uri="{BB962C8B-B14F-4D97-AF65-F5344CB8AC3E}">
        <p14:creationId xmlns:p14="http://schemas.microsoft.com/office/powerpoint/2010/main" val="3201216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B0ED1-7648-B7C3-CCA4-D666C9C6F264}"/>
              </a:ext>
            </a:extLst>
          </p:cNvPr>
          <p:cNvSpPr>
            <a:spLocks noGrp="1"/>
          </p:cNvSpPr>
          <p:nvPr>
            <p:ph type="title"/>
          </p:nvPr>
        </p:nvSpPr>
        <p:spPr/>
        <p:txBody>
          <a:bodyPr/>
          <a:lstStyle/>
          <a:p>
            <a:endParaRPr lang="en-US"/>
          </a:p>
        </p:txBody>
      </p:sp>
      <p:pic>
        <p:nvPicPr>
          <p:cNvPr id="4" name="Online Media 3" title="The Little Red Hen Makes a Pizza - Children's Books Read Aloud">
            <a:hlinkClick r:id="" action="ppaction://media"/>
            <a:extLst>
              <a:ext uri="{FF2B5EF4-FFF2-40B4-BE49-F238E27FC236}">
                <a16:creationId xmlns:a16="http://schemas.microsoft.com/office/drawing/2014/main" id="{45D71D6F-24AD-71B6-13D0-31AF0EAFBE4F}"/>
              </a:ext>
            </a:extLst>
          </p:cNvPr>
          <p:cNvPicPr>
            <a:picLocks noGrp="1" noRot="1" noChangeAspect="1"/>
          </p:cNvPicPr>
          <p:nvPr>
            <p:ph idx="1"/>
            <a:videoFile r:link="rId1"/>
          </p:nvPr>
        </p:nvPicPr>
        <p:blipFill>
          <a:blip r:embed="rId3"/>
          <a:stretch>
            <a:fillRect/>
          </a:stretch>
        </p:blipFill>
        <p:spPr>
          <a:xfrm>
            <a:off x="656178" y="86062"/>
            <a:ext cx="10879644" cy="6147414"/>
          </a:xfrm>
          <a:prstGeom prst="rect">
            <a:avLst/>
          </a:prstGeom>
        </p:spPr>
      </p:pic>
    </p:spTree>
    <p:extLst>
      <p:ext uri="{BB962C8B-B14F-4D97-AF65-F5344CB8AC3E}">
        <p14:creationId xmlns:p14="http://schemas.microsoft.com/office/powerpoint/2010/main" val="46024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EEA8C-4DEB-6EBA-071A-EB4D6458A4EB}"/>
              </a:ext>
            </a:extLst>
          </p:cNvPr>
          <p:cNvSpPr>
            <a:spLocks noGrp="1"/>
          </p:cNvSpPr>
          <p:nvPr>
            <p:ph type="title"/>
          </p:nvPr>
        </p:nvSpPr>
        <p:spPr/>
        <p:txBody>
          <a:bodyPr>
            <a:normAutofit/>
          </a:bodyPr>
          <a:lstStyle/>
          <a:p>
            <a:r>
              <a:rPr lang="en-US" sz="2800" dirty="0" err="1">
                <a:hlinkClick r:id="rId2"/>
              </a:rPr>
              <a:t>EconEdLink</a:t>
            </a:r>
            <a:r>
              <a:rPr lang="en-US" sz="2800" dirty="0">
                <a:hlinkClick r:id="rId2"/>
              </a:rPr>
              <a:t> - The Little Red Hen is a Producer and a Consumer</a:t>
            </a:r>
            <a:endParaRPr lang="en-US" sz="2800" b="1" dirty="0"/>
          </a:p>
        </p:txBody>
      </p:sp>
      <p:sp>
        <p:nvSpPr>
          <p:cNvPr id="3" name="Content Placeholder 2">
            <a:extLst>
              <a:ext uri="{FF2B5EF4-FFF2-40B4-BE49-F238E27FC236}">
                <a16:creationId xmlns:a16="http://schemas.microsoft.com/office/drawing/2014/main" id="{2FE1C8ED-FCAC-E237-063D-91463ECB28D9}"/>
              </a:ext>
            </a:extLst>
          </p:cNvPr>
          <p:cNvSpPr>
            <a:spLocks noGrp="1"/>
          </p:cNvSpPr>
          <p:nvPr>
            <p:ph idx="1"/>
          </p:nvPr>
        </p:nvSpPr>
        <p:spPr>
          <a:xfrm>
            <a:off x="300317" y="1384562"/>
            <a:ext cx="7090186" cy="5263664"/>
          </a:xfrm>
        </p:spPr>
        <p:txBody>
          <a:bodyPr>
            <a:normAutofit fontScale="77500" lnSpcReduction="20000"/>
          </a:bodyPr>
          <a:lstStyle/>
          <a:p>
            <a:pPr marL="0" indent="0" algn="l" fontAlgn="base" latinLnBrk="0">
              <a:spcBef>
                <a:spcPts val="1125"/>
              </a:spcBef>
              <a:buNone/>
            </a:pPr>
            <a:r>
              <a:rPr lang="en-US" b="0" i="0" u="sng" dirty="0">
                <a:solidFill>
                  <a:srgbClr val="474747"/>
                </a:solidFill>
                <a:effectLst/>
                <a:latin typeface="Inter"/>
              </a:rPr>
              <a:t>Group Activity</a:t>
            </a:r>
            <a:endParaRPr lang="en-US" b="0" i="0" dirty="0">
              <a:solidFill>
                <a:srgbClr val="474747"/>
              </a:solidFill>
              <a:effectLst/>
              <a:latin typeface="Inter"/>
            </a:endParaRPr>
          </a:p>
          <a:p>
            <a:pPr algn="l" fontAlgn="base" latinLnBrk="0">
              <a:spcBef>
                <a:spcPts val="1125"/>
              </a:spcBef>
            </a:pPr>
            <a:r>
              <a:rPr lang="en-US" b="0" i="0" dirty="0">
                <a:solidFill>
                  <a:srgbClr val="474747"/>
                </a:solidFill>
                <a:effectLst/>
                <a:latin typeface="Inter"/>
              </a:rPr>
              <a:t>Ask students to recall the times when the Little Red Hen was a producer. Ask the class:</a:t>
            </a:r>
          </a:p>
          <a:p>
            <a:pPr algn="l" fontAlgn="base" latinLnBrk="0">
              <a:spcBef>
                <a:spcPts val="750"/>
              </a:spcBef>
              <a:buFont typeface="Arial" panose="020B0604020202020204" pitchFamily="34" charset="0"/>
              <a:buChar char="•"/>
            </a:pPr>
            <a:r>
              <a:rPr lang="en-US" b="0" i="0" dirty="0">
                <a:solidFill>
                  <a:srgbClr val="545454"/>
                </a:solidFill>
                <a:effectLst/>
                <a:latin typeface="Inter"/>
              </a:rPr>
              <a:t>What was she doing?</a:t>
            </a:r>
          </a:p>
          <a:p>
            <a:pPr algn="l" fontAlgn="base" latinLnBrk="0">
              <a:spcBef>
                <a:spcPts val="750"/>
              </a:spcBef>
              <a:buFont typeface="Arial" panose="020B0604020202020204" pitchFamily="34" charset="0"/>
              <a:buChar char="•"/>
            </a:pPr>
            <a:r>
              <a:rPr lang="en-US" b="0" i="0" dirty="0">
                <a:solidFill>
                  <a:srgbClr val="545454"/>
                </a:solidFill>
                <a:effectLst/>
                <a:latin typeface="Inter"/>
              </a:rPr>
              <a:t>What resources did she use?</a:t>
            </a:r>
          </a:p>
          <a:p>
            <a:pPr algn="l" fontAlgn="base" latinLnBrk="0">
              <a:spcBef>
                <a:spcPts val="1125"/>
              </a:spcBef>
            </a:pPr>
            <a:r>
              <a:rPr lang="en-US" b="0" i="0" dirty="0">
                <a:solidFill>
                  <a:srgbClr val="474747"/>
                </a:solidFill>
                <a:effectLst/>
                <a:latin typeface="Inter"/>
              </a:rPr>
              <a:t>Project the </a:t>
            </a:r>
            <a:r>
              <a:rPr lang="en-US" b="0" i="0" dirty="0" err="1">
                <a:solidFill>
                  <a:srgbClr val="474747"/>
                </a:solidFill>
                <a:effectLst/>
                <a:latin typeface="Inter"/>
              </a:rPr>
              <a:t>EconEdLink</a:t>
            </a:r>
            <a:r>
              <a:rPr lang="en-US" b="0" i="0" dirty="0">
                <a:solidFill>
                  <a:srgbClr val="474747"/>
                </a:solidFill>
                <a:effectLst/>
                <a:latin typeface="Inter"/>
              </a:rPr>
              <a:t> interactive </a:t>
            </a:r>
            <a:r>
              <a:rPr lang="en-US" b="0" i="0" u="none" strike="noStrike" dirty="0">
                <a:solidFill>
                  <a:srgbClr val="0071BB"/>
                </a:solidFill>
                <a:effectLst/>
                <a:latin typeface="Inter"/>
                <a:hlinkClick r:id="rId3"/>
              </a:rPr>
              <a:t>Producers Use Resources Interactive</a:t>
            </a:r>
            <a:r>
              <a:rPr lang="en-US" b="0" i="0" dirty="0">
                <a:solidFill>
                  <a:srgbClr val="474747"/>
                </a:solidFill>
                <a:effectLst/>
                <a:latin typeface="Inter"/>
              </a:rPr>
              <a:t>  and say the following: Just like the Little Red Hen, these producers use resources to do their jobs. Use the interactive as a large group activity where students link the producers to the resources they use to do their jobs. Assign each group one of the producers. In small groups, the students describe how a producer would interact with a consumer in the real world by answering the following questions:</a:t>
            </a:r>
          </a:p>
          <a:p>
            <a:pPr algn="l" fontAlgn="base" latinLnBrk="0">
              <a:spcBef>
                <a:spcPts val="750"/>
              </a:spcBef>
              <a:buFont typeface="+mj-lt"/>
              <a:buAutoNum type="arabicPeriod"/>
            </a:pPr>
            <a:r>
              <a:rPr lang="en-US" b="0" i="0" dirty="0">
                <a:solidFill>
                  <a:srgbClr val="545454"/>
                </a:solidFill>
                <a:effectLst/>
                <a:latin typeface="Inter"/>
              </a:rPr>
              <a:t>What does the producer do?</a:t>
            </a:r>
          </a:p>
          <a:p>
            <a:pPr algn="l" fontAlgn="base" latinLnBrk="0">
              <a:spcBef>
                <a:spcPts val="750"/>
              </a:spcBef>
              <a:buFont typeface="+mj-lt"/>
              <a:buAutoNum type="arabicPeriod"/>
            </a:pPr>
            <a:r>
              <a:rPr lang="en-US" b="0" i="0" dirty="0">
                <a:solidFill>
                  <a:srgbClr val="545454"/>
                </a:solidFill>
                <a:effectLst/>
                <a:latin typeface="Inter"/>
              </a:rPr>
              <a:t>What good or service does the producer provide?</a:t>
            </a:r>
          </a:p>
          <a:p>
            <a:pPr algn="l" fontAlgn="base" latinLnBrk="0">
              <a:spcBef>
                <a:spcPts val="750"/>
              </a:spcBef>
              <a:buFont typeface="+mj-lt"/>
              <a:buAutoNum type="arabicPeriod"/>
            </a:pPr>
            <a:r>
              <a:rPr lang="en-US" b="0" i="0" dirty="0">
                <a:solidFill>
                  <a:srgbClr val="545454"/>
                </a:solidFill>
                <a:effectLst/>
                <a:latin typeface="Inter"/>
              </a:rPr>
              <a:t>Who would consume this good or service?</a:t>
            </a:r>
          </a:p>
          <a:p>
            <a:pPr algn="l" fontAlgn="base" latinLnBrk="0">
              <a:spcBef>
                <a:spcPts val="750"/>
              </a:spcBef>
              <a:buFont typeface="+mj-lt"/>
              <a:buAutoNum type="arabicPeriod"/>
            </a:pPr>
            <a:r>
              <a:rPr lang="en-US" b="0" i="0" dirty="0">
                <a:solidFill>
                  <a:srgbClr val="545454"/>
                </a:solidFill>
                <a:effectLst/>
                <a:latin typeface="Inter"/>
              </a:rPr>
              <a:t>Show how the producer and consumer would interact.</a:t>
            </a:r>
          </a:p>
          <a:p>
            <a:pPr marL="0" indent="0">
              <a:buNone/>
            </a:pPr>
            <a:endParaRPr lang="en-US" dirty="0"/>
          </a:p>
        </p:txBody>
      </p:sp>
      <p:pic>
        <p:nvPicPr>
          <p:cNvPr id="5" name="Picture 4">
            <a:extLst>
              <a:ext uri="{FF2B5EF4-FFF2-40B4-BE49-F238E27FC236}">
                <a16:creationId xmlns:a16="http://schemas.microsoft.com/office/drawing/2014/main" id="{16AD531C-01B5-587C-01B0-1588BB574299}"/>
              </a:ext>
            </a:extLst>
          </p:cNvPr>
          <p:cNvPicPr>
            <a:picLocks noChangeAspect="1"/>
          </p:cNvPicPr>
          <p:nvPr/>
        </p:nvPicPr>
        <p:blipFill>
          <a:blip r:embed="rId4"/>
          <a:stretch>
            <a:fillRect/>
          </a:stretch>
        </p:blipFill>
        <p:spPr>
          <a:xfrm>
            <a:off x="7390503" y="2517637"/>
            <a:ext cx="4596367" cy="3303639"/>
          </a:xfrm>
          <a:prstGeom prst="rect">
            <a:avLst/>
          </a:prstGeom>
        </p:spPr>
      </p:pic>
    </p:spTree>
    <p:extLst>
      <p:ext uri="{BB962C8B-B14F-4D97-AF65-F5344CB8AC3E}">
        <p14:creationId xmlns:p14="http://schemas.microsoft.com/office/powerpoint/2010/main" val="797210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68959B-EB1C-E3C3-CD76-C85986F83162}"/>
              </a:ext>
            </a:extLst>
          </p:cNvPr>
          <p:cNvSpPr>
            <a:spLocks noGrp="1"/>
          </p:cNvSpPr>
          <p:nvPr>
            <p:ph type="title"/>
          </p:nvPr>
        </p:nvSpPr>
        <p:spPr>
          <a:xfrm>
            <a:off x="310487" y="365736"/>
            <a:ext cx="4959603" cy="1642969"/>
          </a:xfrm>
        </p:spPr>
        <p:txBody>
          <a:bodyPr anchor="b">
            <a:normAutofit/>
          </a:bodyPr>
          <a:lstStyle/>
          <a:p>
            <a:r>
              <a:rPr lang="en-US" sz="3700" dirty="0" err="1">
                <a:hlinkClick r:id="rId2"/>
              </a:rPr>
              <a:t>EconEdLink</a:t>
            </a:r>
            <a:r>
              <a:rPr lang="en-US" sz="3700" dirty="0">
                <a:hlinkClick r:id="rId2"/>
              </a:rPr>
              <a:t> - The Little Red Hen is a Producer and a Consumer</a:t>
            </a:r>
            <a:endParaRPr lang="en-US" sz="3700" dirty="0"/>
          </a:p>
        </p:txBody>
      </p:sp>
      <p:sp>
        <p:nvSpPr>
          <p:cNvPr id="3" name="Content Placeholder 2">
            <a:extLst>
              <a:ext uri="{FF2B5EF4-FFF2-40B4-BE49-F238E27FC236}">
                <a16:creationId xmlns:a16="http://schemas.microsoft.com/office/drawing/2014/main" id="{9679693C-5FBD-CE23-6FBB-63228C9AFDDA}"/>
              </a:ext>
            </a:extLst>
          </p:cNvPr>
          <p:cNvSpPr>
            <a:spLocks noGrp="1"/>
          </p:cNvSpPr>
          <p:nvPr>
            <p:ph idx="1"/>
          </p:nvPr>
        </p:nvSpPr>
        <p:spPr>
          <a:xfrm>
            <a:off x="192501" y="2306341"/>
            <a:ext cx="4959603" cy="3932227"/>
          </a:xfrm>
        </p:spPr>
        <p:txBody>
          <a:bodyPr anchor="t">
            <a:normAutofit fontScale="92500"/>
          </a:bodyPr>
          <a:lstStyle/>
          <a:p>
            <a:pPr marL="0" indent="0" fontAlgn="base" latinLnBrk="0">
              <a:spcBef>
                <a:spcPts val="1125"/>
              </a:spcBef>
              <a:buNone/>
            </a:pPr>
            <a:r>
              <a:rPr lang="en-US" b="0" i="0" u="sng" dirty="0">
                <a:effectLst/>
                <a:latin typeface="Inter"/>
              </a:rPr>
              <a:t>Individual Activity</a:t>
            </a:r>
            <a:endParaRPr lang="en-US" b="0" i="0" dirty="0">
              <a:effectLst/>
              <a:latin typeface="Inter"/>
            </a:endParaRPr>
          </a:p>
          <a:p>
            <a:pPr fontAlgn="base" latinLnBrk="0">
              <a:spcBef>
                <a:spcPts val="1125"/>
              </a:spcBef>
            </a:pPr>
            <a:r>
              <a:rPr lang="en-US" b="0" i="0" dirty="0">
                <a:effectLst/>
                <a:latin typeface="Inter"/>
              </a:rPr>
              <a:t>Project the activity </a:t>
            </a:r>
            <a:r>
              <a:rPr lang="en-US" b="0" i="0" u="none" strike="noStrike" dirty="0">
                <a:effectLst/>
                <a:latin typeface="Inter"/>
                <a:hlinkClick r:id="rId3"/>
              </a:rPr>
              <a:t>Let’s Find a Deal</a:t>
            </a:r>
            <a:r>
              <a:rPr lang="en-US" b="0" i="0" dirty="0">
                <a:effectLst/>
                <a:latin typeface="Inter"/>
              </a:rPr>
              <a:t>. Assign students to a computer. Have students complete the activity and print their answers. Have students provide a short explanation of why each person they selected belongs in the consumers column or the producers column.</a:t>
            </a:r>
          </a:p>
          <a:p>
            <a:pPr marL="0" indent="0">
              <a:buNone/>
            </a:pPr>
            <a:endParaRPr lang="en-US" sz="2000" dirty="0"/>
          </a:p>
        </p:txBody>
      </p:sp>
      <p:pic>
        <p:nvPicPr>
          <p:cNvPr id="5" name="Picture 4">
            <a:extLst>
              <a:ext uri="{FF2B5EF4-FFF2-40B4-BE49-F238E27FC236}">
                <a16:creationId xmlns:a16="http://schemas.microsoft.com/office/drawing/2014/main" id="{F01C8DCE-6D24-0C0C-735E-605480DA8E6A}"/>
              </a:ext>
            </a:extLst>
          </p:cNvPr>
          <p:cNvPicPr>
            <a:picLocks noChangeAspect="1"/>
          </p:cNvPicPr>
          <p:nvPr/>
        </p:nvPicPr>
        <p:blipFill>
          <a:blip r:embed="rId4"/>
          <a:stretch>
            <a:fillRect/>
          </a:stretch>
        </p:blipFill>
        <p:spPr>
          <a:xfrm>
            <a:off x="5462591" y="708246"/>
            <a:ext cx="6543980" cy="5120664"/>
          </a:xfrm>
          <a:prstGeom prst="rect">
            <a:avLst/>
          </a:prstGeom>
        </p:spPr>
      </p:pic>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6779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9EFA-8225-8C2A-F61B-51055E3A772A}"/>
              </a:ext>
            </a:extLst>
          </p:cNvPr>
          <p:cNvSpPr>
            <a:spLocks noGrp="1"/>
          </p:cNvSpPr>
          <p:nvPr>
            <p:ph type="title"/>
          </p:nvPr>
        </p:nvSpPr>
        <p:spPr>
          <a:xfrm>
            <a:off x="838200" y="365126"/>
            <a:ext cx="4476078" cy="646094"/>
          </a:xfrm>
        </p:spPr>
        <p:txBody>
          <a:bodyPr>
            <a:normAutofit fontScale="90000"/>
          </a:bodyPr>
          <a:lstStyle/>
          <a:p>
            <a:r>
              <a:rPr lang="en-US" dirty="0">
                <a:hlinkClick r:id="rId2"/>
              </a:rPr>
              <a:t>Teacher Resources - My First Nest Egg</a:t>
            </a:r>
            <a:endParaRPr lang="en-US" dirty="0"/>
          </a:p>
        </p:txBody>
      </p:sp>
      <p:pic>
        <p:nvPicPr>
          <p:cNvPr id="5" name="Content Placeholder 4">
            <a:extLst>
              <a:ext uri="{FF2B5EF4-FFF2-40B4-BE49-F238E27FC236}">
                <a16:creationId xmlns:a16="http://schemas.microsoft.com/office/drawing/2014/main" id="{78874904-BED0-5618-BB5E-7E75C19F1B2B}"/>
              </a:ext>
            </a:extLst>
          </p:cNvPr>
          <p:cNvPicPr>
            <a:picLocks noGrp="1" noChangeAspect="1"/>
          </p:cNvPicPr>
          <p:nvPr>
            <p:ph idx="1"/>
          </p:nvPr>
        </p:nvPicPr>
        <p:blipFill>
          <a:blip r:embed="rId3"/>
          <a:stretch>
            <a:fillRect/>
          </a:stretch>
        </p:blipFill>
        <p:spPr>
          <a:xfrm>
            <a:off x="5588535" y="93643"/>
            <a:ext cx="5298203" cy="6817543"/>
          </a:xfrm>
        </p:spPr>
      </p:pic>
    </p:spTree>
    <p:extLst>
      <p:ext uri="{BB962C8B-B14F-4D97-AF65-F5344CB8AC3E}">
        <p14:creationId xmlns:p14="http://schemas.microsoft.com/office/powerpoint/2010/main" val="2529017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BC2C-744D-616B-F41A-EEAD53B1A3CD}"/>
              </a:ext>
            </a:extLst>
          </p:cNvPr>
          <p:cNvSpPr>
            <a:spLocks noGrp="1"/>
          </p:cNvSpPr>
          <p:nvPr>
            <p:ph type="title"/>
          </p:nvPr>
        </p:nvSpPr>
        <p:spPr>
          <a:xfrm>
            <a:off x="838200" y="-151242"/>
            <a:ext cx="10515600" cy="1325563"/>
          </a:xfrm>
        </p:spPr>
        <p:txBody>
          <a:bodyPr>
            <a:normAutofit/>
          </a:bodyPr>
          <a:lstStyle/>
          <a:p>
            <a:r>
              <a:rPr lang="en-US" sz="3200" dirty="0" err="1">
                <a:hlinkClick r:id="rId2"/>
              </a:rPr>
              <a:t>EconEdLink</a:t>
            </a:r>
            <a:r>
              <a:rPr lang="en-US" sz="3200" dirty="0">
                <a:hlinkClick r:id="rId2"/>
              </a:rPr>
              <a:t> - The Little Red Hen is a Producer and a Consumer</a:t>
            </a:r>
            <a:endParaRPr lang="en-US" sz="3200" dirty="0"/>
          </a:p>
        </p:txBody>
      </p:sp>
      <p:sp>
        <p:nvSpPr>
          <p:cNvPr id="3" name="Content Placeholder 2">
            <a:extLst>
              <a:ext uri="{FF2B5EF4-FFF2-40B4-BE49-F238E27FC236}">
                <a16:creationId xmlns:a16="http://schemas.microsoft.com/office/drawing/2014/main" id="{1EFB3297-A325-A154-B088-D3948395C8F6}"/>
              </a:ext>
            </a:extLst>
          </p:cNvPr>
          <p:cNvSpPr>
            <a:spLocks noGrp="1"/>
          </p:cNvSpPr>
          <p:nvPr>
            <p:ph idx="1"/>
          </p:nvPr>
        </p:nvSpPr>
        <p:spPr>
          <a:xfrm>
            <a:off x="225911" y="803649"/>
            <a:ext cx="11693561" cy="4351338"/>
          </a:xfrm>
        </p:spPr>
        <p:txBody>
          <a:bodyPr>
            <a:normAutofit fontScale="77500" lnSpcReduction="20000"/>
          </a:bodyPr>
          <a:lstStyle/>
          <a:p>
            <a:pPr marL="0" indent="0" algn="l" fontAlgn="base" latinLnBrk="0">
              <a:spcAft>
                <a:spcPts val="1500"/>
              </a:spcAft>
              <a:buNone/>
            </a:pPr>
            <a:r>
              <a:rPr lang="en-US" b="0" i="0" dirty="0">
                <a:solidFill>
                  <a:srgbClr val="000000"/>
                </a:solidFill>
                <a:effectLst/>
                <a:latin typeface="Inter"/>
              </a:rPr>
              <a:t>Assessment</a:t>
            </a:r>
          </a:p>
          <a:p>
            <a:pPr algn="l" fontAlgn="base" latinLnBrk="0"/>
            <a:r>
              <a:rPr lang="en-US" b="0" i="0" dirty="0">
                <a:solidFill>
                  <a:srgbClr val="474747"/>
                </a:solidFill>
                <a:effectLst/>
                <a:latin typeface="Inter"/>
              </a:rPr>
              <a:t>Students can either work in small groups or individually. Using the </a:t>
            </a:r>
            <a:r>
              <a:rPr lang="en-US" b="0" i="0" u="none" strike="noStrike" dirty="0">
                <a:solidFill>
                  <a:srgbClr val="0071BB"/>
                </a:solidFill>
                <a:effectLst/>
                <a:latin typeface="Inter"/>
                <a:hlinkClick r:id="rId3"/>
              </a:rPr>
              <a:t>Act It Out Cards</a:t>
            </a:r>
            <a:r>
              <a:rPr lang="en-US" b="0" i="0" dirty="0">
                <a:solidFill>
                  <a:srgbClr val="474747"/>
                </a:solidFill>
                <a:effectLst/>
                <a:latin typeface="Inter"/>
              </a:rPr>
              <a:t>, students pull a card. If they are working in small groups, they discuss the following guiding questions and use these to act out a real world scenario using the following guiding questions:</a:t>
            </a:r>
          </a:p>
          <a:p>
            <a:pPr algn="l" fontAlgn="base" latinLnBrk="0">
              <a:spcBef>
                <a:spcPts val="750"/>
              </a:spcBef>
              <a:buFont typeface="+mj-lt"/>
              <a:buAutoNum type="arabicPeriod"/>
            </a:pPr>
            <a:r>
              <a:rPr lang="en-US" b="0" i="0" dirty="0">
                <a:solidFill>
                  <a:srgbClr val="545454"/>
                </a:solidFill>
                <a:effectLst/>
                <a:latin typeface="Inter"/>
              </a:rPr>
              <a:t>What is the person doing?</a:t>
            </a:r>
          </a:p>
          <a:p>
            <a:pPr algn="l" fontAlgn="base" latinLnBrk="0">
              <a:spcBef>
                <a:spcPts val="750"/>
              </a:spcBef>
              <a:buFont typeface="+mj-lt"/>
              <a:buAutoNum type="arabicPeriod"/>
            </a:pPr>
            <a:r>
              <a:rPr lang="en-US" b="0" i="0" dirty="0">
                <a:solidFill>
                  <a:srgbClr val="545454"/>
                </a:solidFill>
                <a:effectLst/>
                <a:latin typeface="Inter"/>
              </a:rPr>
              <a:t>Is the person a consumer or a producer?</a:t>
            </a:r>
          </a:p>
          <a:p>
            <a:pPr algn="l" fontAlgn="base" latinLnBrk="0">
              <a:spcBef>
                <a:spcPts val="750"/>
              </a:spcBef>
              <a:buFont typeface="+mj-lt"/>
              <a:buAutoNum type="arabicPeriod"/>
            </a:pPr>
            <a:r>
              <a:rPr lang="en-US" b="0" i="0" dirty="0">
                <a:solidFill>
                  <a:srgbClr val="545454"/>
                </a:solidFill>
                <a:effectLst/>
                <a:latin typeface="Inter"/>
              </a:rPr>
              <a:t>If the person is a consumer, are they buying a good or service? If the person is a producer, what resources does the person need to do their job</a:t>
            </a:r>
          </a:p>
          <a:p>
            <a:pPr algn="l" fontAlgn="base" latinLnBrk="0">
              <a:spcBef>
                <a:spcPts val="750"/>
              </a:spcBef>
              <a:buFont typeface="+mj-lt"/>
              <a:buAutoNum type="arabicPeriod"/>
            </a:pPr>
            <a:r>
              <a:rPr lang="en-US" b="0" i="0" dirty="0">
                <a:solidFill>
                  <a:srgbClr val="545454"/>
                </a:solidFill>
                <a:effectLst/>
                <a:latin typeface="Inter"/>
              </a:rPr>
              <a:t>How would this producer/consumer interact with a consumer/producer in the real world.</a:t>
            </a:r>
          </a:p>
          <a:p>
            <a:pPr algn="l" fontAlgn="base" latinLnBrk="0">
              <a:spcBef>
                <a:spcPts val="1125"/>
              </a:spcBef>
            </a:pPr>
            <a:r>
              <a:rPr lang="en-US" b="0" i="0" dirty="0">
                <a:solidFill>
                  <a:srgbClr val="474747"/>
                </a:solidFill>
                <a:effectLst/>
                <a:latin typeface="Inter"/>
              </a:rPr>
              <a:t>As a group of students enacts a scenario, the rest of the class has to guess what they are doing and how the consumers and producers interact to trade goods and services. Alternatively, as an individual activity, students pick a card and draw/write answers to the guiding questions above.</a:t>
            </a:r>
          </a:p>
          <a:p>
            <a:pPr marL="0" indent="0">
              <a:buNone/>
            </a:pPr>
            <a:endParaRPr lang="en-US" dirty="0"/>
          </a:p>
        </p:txBody>
      </p:sp>
      <p:pic>
        <p:nvPicPr>
          <p:cNvPr id="5" name="Picture 4">
            <a:extLst>
              <a:ext uri="{FF2B5EF4-FFF2-40B4-BE49-F238E27FC236}">
                <a16:creationId xmlns:a16="http://schemas.microsoft.com/office/drawing/2014/main" id="{F1B72E8D-FB54-EF8A-5586-F94CF2E04332}"/>
              </a:ext>
            </a:extLst>
          </p:cNvPr>
          <p:cNvPicPr>
            <a:picLocks noChangeAspect="1"/>
          </p:cNvPicPr>
          <p:nvPr/>
        </p:nvPicPr>
        <p:blipFill>
          <a:blip r:embed="rId4"/>
          <a:stretch>
            <a:fillRect/>
          </a:stretch>
        </p:blipFill>
        <p:spPr>
          <a:xfrm>
            <a:off x="1638695" y="4883971"/>
            <a:ext cx="923868" cy="1646659"/>
          </a:xfrm>
          <a:prstGeom prst="rect">
            <a:avLst/>
          </a:prstGeom>
        </p:spPr>
      </p:pic>
      <p:pic>
        <p:nvPicPr>
          <p:cNvPr id="7" name="Picture 6">
            <a:extLst>
              <a:ext uri="{FF2B5EF4-FFF2-40B4-BE49-F238E27FC236}">
                <a16:creationId xmlns:a16="http://schemas.microsoft.com/office/drawing/2014/main" id="{AE573E94-4F71-D263-F791-426BF08A4B67}"/>
              </a:ext>
            </a:extLst>
          </p:cNvPr>
          <p:cNvPicPr>
            <a:picLocks noChangeAspect="1"/>
          </p:cNvPicPr>
          <p:nvPr/>
        </p:nvPicPr>
        <p:blipFill>
          <a:blip r:embed="rId5"/>
          <a:stretch>
            <a:fillRect/>
          </a:stretch>
        </p:blipFill>
        <p:spPr>
          <a:xfrm>
            <a:off x="3513413" y="4780618"/>
            <a:ext cx="923868" cy="1832541"/>
          </a:xfrm>
          <a:prstGeom prst="rect">
            <a:avLst/>
          </a:prstGeom>
        </p:spPr>
      </p:pic>
      <p:pic>
        <p:nvPicPr>
          <p:cNvPr id="9" name="Picture 8">
            <a:extLst>
              <a:ext uri="{FF2B5EF4-FFF2-40B4-BE49-F238E27FC236}">
                <a16:creationId xmlns:a16="http://schemas.microsoft.com/office/drawing/2014/main" id="{1A53C77A-30C9-63AC-A795-296ACABD57C3}"/>
              </a:ext>
            </a:extLst>
          </p:cNvPr>
          <p:cNvPicPr>
            <a:picLocks noChangeAspect="1"/>
          </p:cNvPicPr>
          <p:nvPr/>
        </p:nvPicPr>
        <p:blipFill>
          <a:blip r:embed="rId6"/>
          <a:stretch>
            <a:fillRect/>
          </a:stretch>
        </p:blipFill>
        <p:spPr>
          <a:xfrm>
            <a:off x="5436794" y="4780618"/>
            <a:ext cx="1318411" cy="1916816"/>
          </a:xfrm>
          <a:prstGeom prst="rect">
            <a:avLst/>
          </a:prstGeom>
        </p:spPr>
      </p:pic>
      <p:pic>
        <p:nvPicPr>
          <p:cNvPr id="11" name="Picture 10">
            <a:extLst>
              <a:ext uri="{FF2B5EF4-FFF2-40B4-BE49-F238E27FC236}">
                <a16:creationId xmlns:a16="http://schemas.microsoft.com/office/drawing/2014/main" id="{69F7F500-4482-18FA-D036-79B1C44DD0F4}"/>
              </a:ext>
            </a:extLst>
          </p:cNvPr>
          <p:cNvPicPr>
            <a:picLocks noChangeAspect="1"/>
          </p:cNvPicPr>
          <p:nvPr/>
        </p:nvPicPr>
        <p:blipFill>
          <a:blip r:embed="rId7"/>
          <a:stretch>
            <a:fillRect/>
          </a:stretch>
        </p:blipFill>
        <p:spPr>
          <a:xfrm>
            <a:off x="7885012" y="4780618"/>
            <a:ext cx="999846" cy="2077382"/>
          </a:xfrm>
          <a:prstGeom prst="rect">
            <a:avLst/>
          </a:prstGeom>
        </p:spPr>
      </p:pic>
    </p:spTree>
    <p:extLst>
      <p:ext uri="{BB962C8B-B14F-4D97-AF65-F5344CB8AC3E}">
        <p14:creationId xmlns:p14="http://schemas.microsoft.com/office/powerpoint/2010/main" val="1464940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E3A3-8318-2706-21F5-C8692BCEBF17}"/>
              </a:ext>
            </a:extLst>
          </p:cNvPr>
          <p:cNvSpPr>
            <a:spLocks noGrp="1"/>
          </p:cNvSpPr>
          <p:nvPr>
            <p:ph type="title"/>
          </p:nvPr>
        </p:nvSpPr>
        <p:spPr/>
        <p:txBody>
          <a:bodyPr>
            <a:normAutofit/>
          </a:bodyPr>
          <a:lstStyle/>
          <a:p>
            <a:r>
              <a:rPr lang="en-US" sz="3200" dirty="0" err="1">
                <a:hlinkClick r:id="rId2"/>
              </a:rPr>
              <a:t>EconEdLink</a:t>
            </a:r>
            <a:r>
              <a:rPr lang="en-US" sz="3200" dirty="0">
                <a:hlinkClick r:id="rId2"/>
              </a:rPr>
              <a:t> - The Little Red Hen is a Producer and a Consumer</a:t>
            </a:r>
            <a:endParaRPr lang="en-US" sz="3200" dirty="0"/>
          </a:p>
        </p:txBody>
      </p:sp>
      <p:pic>
        <p:nvPicPr>
          <p:cNvPr id="5" name="Content Placeholder 4">
            <a:extLst>
              <a:ext uri="{FF2B5EF4-FFF2-40B4-BE49-F238E27FC236}">
                <a16:creationId xmlns:a16="http://schemas.microsoft.com/office/drawing/2014/main" id="{6C2277DE-0776-F609-E3A9-E36A5974FE52}"/>
              </a:ext>
            </a:extLst>
          </p:cNvPr>
          <p:cNvPicPr>
            <a:picLocks noGrp="1" noChangeAspect="1"/>
          </p:cNvPicPr>
          <p:nvPr>
            <p:ph idx="1"/>
          </p:nvPr>
        </p:nvPicPr>
        <p:blipFill>
          <a:blip r:embed="rId3"/>
          <a:stretch>
            <a:fillRect/>
          </a:stretch>
        </p:blipFill>
        <p:spPr>
          <a:xfrm>
            <a:off x="7317412" y="2141537"/>
            <a:ext cx="4334494" cy="4351338"/>
          </a:xfrm>
        </p:spPr>
      </p:pic>
      <p:sp>
        <p:nvSpPr>
          <p:cNvPr id="7" name="TextBox 6">
            <a:extLst>
              <a:ext uri="{FF2B5EF4-FFF2-40B4-BE49-F238E27FC236}">
                <a16:creationId xmlns:a16="http://schemas.microsoft.com/office/drawing/2014/main" id="{16D041F6-127C-A5AB-EAD0-F617DD0E0BA3}"/>
              </a:ext>
            </a:extLst>
          </p:cNvPr>
          <p:cNvSpPr txBox="1"/>
          <p:nvPr/>
        </p:nvSpPr>
        <p:spPr>
          <a:xfrm>
            <a:off x="432996" y="1951672"/>
            <a:ext cx="6094206" cy="4031873"/>
          </a:xfrm>
          <a:prstGeom prst="rect">
            <a:avLst/>
          </a:prstGeom>
          <a:noFill/>
        </p:spPr>
        <p:txBody>
          <a:bodyPr wrap="square">
            <a:spAutoFit/>
          </a:bodyPr>
          <a:lstStyle/>
          <a:p>
            <a:r>
              <a:rPr lang="en-US" sz="3200" b="0" i="0" dirty="0">
                <a:solidFill>
                  <a:srgbClr val="474747"/>
                </a:solidFill>
                <a:effectLst/>
                <a:latin typeface="Inter"/>
              </a:rPr>
              <a:t>Use the </a:t>
            </a:r>
            <a:r>
              <a:rPr lang="en-US" sz="3200" b="0" i="0" dirty="0" err="1">
                <a:solidFill>
                  <a:srgbClr val="474747"/>
                </a:solidFill>
                <a:effectLst/>
                <a:latin typeface="Inter"/>
              </a:rPr>
              <a:t>EconEdLink</a:t>
            </a:r>
            <a:r>
              <a:rPr lang="en-US" sz="3200" b="0" i="0" dirty="0">
                <a:solidFill>
                  <a:srgbClr val="474747"/>
                </a:solidFill>
                <a:effectLst/>
                <a:latin typeface="Inter"/>
              </a:rPr>
              <a:t> </a:t>
            </a:r>
            <a:r>
              <a:rPr lang="en-US" sz="3200" b="0" i="0" u="none" strike="noStrike" dirty="0">
                <a:solidFill>
                  <a:srgbClr val="0071BB"/>
                </a:solidFill>
                <a:effectLst/>
                <a:latin typeface="Inter"/>
                <a:hlinkClick r:id="rId4"/>
              </a:rPr>
              <a:t>Goods and Services Interactive</a:t>
            </a:r>
            <a:r>
              <a:rPr lang="en-US" sz="3200" b="0" i="0" dirty="0">
                <a:solidFill>
                  <a:srgbClr val="474747"/>
                </a:solidFill>
                <a:effectLst/>
                <a:latin typeface="Inter"/>
              </a:rPr>
              <a:t> with students. Tell students that producers make products (goods) and they also do things (services) for people. After completing the activity, students discuss how the producers provide goods and services to people.</a:t>
            </a:r>
            <a:endParaRPr lang="en-US" sz="3200" dirty="0"/>
          </a:p>
        </p:txBody>
      </p:sp>
    </p:spTree>
    <p:extLst>
      <p:ext uri="{BB962C8B-B14F-4D97-AF65-F5344CB8AC3E}">
        <p14:creationId xmlns:p14="http://schemas.microsoft.com/office/powerpoint/2010/main" val="3467843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F984-A2D9-A19C-F986-518BD30E18EA}"/>
              </a:ext>
            </a:extLst>
          </p:cNvPr>
          <p:cNvSpPr>
            <a:spLocks noGrp="1"/>
          </p:cNvSpPr>
          <p:nvPr>
            <p:ph type="title"/>
          </p:nvPr>
        </p:nvSpPr>
        <p:spPr>
          <a:xfrm>
            <a:off x="7113494" y="1"/>
            <a:ext cx="5078506" cy="485422"/>
          </a:xfrm>
        </p:spPr>
        <p:txBody>
          <a:bodyPr>
            <a:normAutofit/>
          </a:bodyPr>
          <a:lstStyle/>
          <a:p>
            <a:r>
              <a:rPr lang="en-US" sz="2400" dirty="0">
                <a:hlinkClick r:id="rId2"/>
              </a:rPr>
              <a:t>Teacher Resources - My First Nest Egg</a:t>
            </a:r>
            <a:endParaRPr lang="en-US" sz="2400" dirty="0"/>
          </a:p>
        </p:txBody>
      </p:sp>
      <p:pic>
        <p:nvPicPr>
          <p:cNvPr id="5" name="Content Placeholder 4">
            <a:extLst>
              <a:ext uri="{FF2B5EF4-FFF2-40B4-BE49-F238E27FC236}">
                <a16:creationId xmlns:a16="http://schemas.microsoft.com/office/drawing/2014/main" id="{C6E693EE-6723-811F-77AA-C45FF87975A2}"/>
              </a:ext>
            </a:extLst>
          </p:cNvPr>
          <p:cNvPicPr>
            <a:picLocks noGrp="1" noChangeAspect="1"/>
          </p:cNvPicPr>
          <p:nvPr>
            <p:ph idx="1"/>
          </p:nvPr>
        </p:nvPicPr>
        <p:blipFill>
          <a:blip r:embed="rId3"/>
          <a:stretch>
            <a:fillRect/>
          </a:stretch>
        </p:blipFill>
        <p:spPr>
          <a:xfrm>
            <a:off x="7318484" y="733029"/>
            <a:ext cx="4677090" cy="6124971"/>
          </a:xfrm>
        </p:spPr>
      </p:pic>
      <p:sp>
        <p:nvSpPr>
          <p:cNvPr id="4" name="TextBox 3">
            <a:extLst>
              <a:ext uri="{FF2B5EF4-FFF2-40B4-BE49-F238E27FC236}">
                <a16:creationId xmlns:a16="http://schemas.microsoft.com/office/drawing/2014/main" id="{5E85231A-5EE7-6600-621A-1F54D26B2770}"/>
              </a:ext>
            </a:extLst>
          </p:cNvPr>
          <p:cNvSpPr txBox="1"/>
          <p:nvPr/>
        </p:nvSpPr>
        <p:spPr>
          <a:xfrm>
            <a:off x="316089" y="485423"/>
            <a:ext cx="6096000" cy="2031325"/>
          </a:xfrm>
          <a:prstGeom prst="rect">
            <a:avLst/>
          </a:prstGeom>
          <a:noFill/>
        </p:spPr>
        <p:txBody>
          <a:bodyPr wrap="square">
            <a:spAutoFit/>
          </a:bodyPr>
          <a:lstStyle/>
          <a:p>
            <a:pPr algn="l">
              <a:spcBef>
                <a:spcPts val="2250"/>
              </a:spcBef>
              <a:spcAft>
                <a:spcPts val="2250"/>
              </a:spcAft>
            </a:pPr>
            <a:r>
              <a:rPr lang="en-US" b="0" i="0" dirty="0">
                <a:solidFill>
                  <a:srgbClr val="545454"/>
                </a:solidFill>
                <a:effectLst/>
                <a:latin typeface="Comfortaa"/>
              </a:rPr>
              <a:t>There are two ways people spend money: They </a:t>
            </a:r>
            <a:r>
              <a:rPr lang="en-US" b="1" i="0" dirty="0">
                <a:solidFill>
                  <a:srgbClr val="545454"/>
                </a:solidFill>
                <a:effectLst/>
                <a:latin typeface="Comfortaa"/>
              </a:rPr>
              <a:t>buy goods </a:t>
            </a:r>
            <a:r>
              <a:rPr lang="en-US" b="0" i="0" dirty="0">
                <a:solidFill>
                  <a:srgbClr val="545454"/>
                </a:solidFill>
                <a:effectLst/>
                <a:latin typeface="Comfortaa"/>
              </a:rPr>
              <a:t>or </a:t>
            </a:r>
            <a:r>
              <a:rPr lang="en-US" b="1" i="0" dirty="0">
                <a:solidFill>
                  <a:srgbClr val="545454"/>
                </a:solidFill>
                <a:effectLst/>
                <a:latin typeface="Comfortaa"/>
              </a:rPr>
              <a:t>pay for services</a:t>
            </a:r>
            <a:r>
              <a:rPr lang="en-US" b="0" i="0" dirty="0">
                <a:solidFill>
                  <a:srgbClr val="545454"/>
                </a:solidFill>
                <a:effectLst/>
                <a:latin typeface="Comfortaa"/>
              </a:rPr>
              <a:t>.                                                                          </a:t>
            </a:r>
            <a:r>
              <a:rPr lang="en-US" b="1" i="0" dirty="0">
                <a:solidFill>
                  <a:srgbClr val="545454"/>
                </a:solidFill>
                <a:effectLst/>
                <a:latin typeface="Comfortaa"/>
              </a:rPr>
              <a:t>Goods</a:t>
            </a:r>
            <a:r>
              <a:rPr lang="en-US" b="0" i="0" dirty="0">
                <a:solidFill>
                  <a:srgbClr val="545454"/>
                </a:solidFill>
                <a:effectLst/>
                <a:latin typeface="Comfortaa"/>
              </a:rPr>
              <a:t> are things like t-shirts, pencils, or notebooks (just like what's for sale in the school store).                                      </a:t>
            </a:r>
            <a:r>
              <a:rPr lang="en-US" b="1" i="0" dirty="0">
                <a:solidFill>
                  <a:srgbClr val="545454"/>
                </a:solidFill>
                <a:effectLst/>
                <a:latin typeface="Comfortaa"/>
              </a:rPr>
              <a:t>Services</a:t>
            </a:r>
            <a:r>
              <a:rPr lang="en-US" b="0" i="0" dirty="0">
                <a:solidFill>
                  <a:srgbClr val="545454"/>
                </a:solidFill>
                <a:effectLst/>
                <a:latin typeface="Comfortaa"/>
              </a:rPr>
              <a:t> are when you pay someone to do something for you. For example, grown-ups might pay someone to mow the lawn or cut their hair. Both of these are services.</a:t>
            </a:r>
          </a:p>
        </p:txBody>
      </p:sp>
      <p:pic>
        <p:nvPicPr>
          <p:cNvPr id="6" name="Content Placeholder 4">
            <a:extLst>
              <a:ext uri="{FF2B5EF4-FFF2-40B4-BE49-F238E27FC236}">
                <a16:creationId xmlns:a16="http://schemas.microsoft.com/office/drawing/2014/main" id="{66146BEC-D8E2-F267-AF99-486C8EA03DD3}"/>
              </a:ext>
            </a:extLst>
          </p:cNvPr>
          <p:cNvPicPr>
            <a:picLocks noChangeAspect="1"/>
          </p:cNvPicPr>
          <p:nvPr/>
        </p:nvPicPr>
        <p:blipFill>
          <a:blip r:embed="rId4"/>
          <a:stretch>
            <a:fillRect/>
          </a:stretch>
        </p:blipFill>
        <p:spPr>
          <a:xfrm>
            <a:off x="992795" y="2695221"/>
            <a:ext cx="3756950" cy="2748460"/>
          </a:xfrm>
          <a:prstGeom prst="rect">
            <a:avLst/>
          </a:prstGeom>
        </p:spPr>
      </p:pic>
      <p:sp>
        <p:nvSpPr>
          <p:cNvPr id="9" name="TextBox 8">
            <a:extLst>
              <a:ext uri="{FF2B5EF4-FFF2-40B4-BE49-F238E27FC236}">
                <a16:creationId xmlns:a16="http://schemas.microsoft.com/office/drawing/2014/main" id="{EE47C38A-463E-9A13-3523-0DA03645B8AA}"/>
              </a:ext>
            </a:extLst>
          </p:cNvPr>
          <p:cNvSpPr txBox="1"/>
          <p:nvPr/>
        </p:nvSpPr>
        <p:spPr>
          <a:xfrm>
            <a:off x="748350" y="5923008"/>
            <a:ext cx="6096000" cy="646331"/>
          </a:xfrm>
          <a:prstGeom prst="rect">
            <a:avLst/>
          </a:prstGeom>
          <a:noFill/>
        </p:spPr>
        <p:txBody>
          <a:bodyPr wrap="square">
            <a:spAutoFit/>
          </a:bodyPr>
          <a:lstStyle/>
          <a:p>
            <a:r>
              <a:rPr lang="en-US" sz="1800" dirty="0">
                <a:hlinkClick r:id="rId5"/>
              </a:rPr>
              <a:t>https://www.econlowdown.org/resource-gallery/currency_academy</a:t>
            </a:r>
            <a:r>
              <a:rPr lang="en-US" sz="1800" dirty="0"/>
              <a:t> </a:t>
            </a:r>
            <a:endParaRPr lang="en-US" dirty="0"/>
          </a:p>
        </p:txBody>
      </p:sp>
      <p:sp>
        <p:nvSpPr>
          <p:cNvPr id="11" name="TextBox 10">
            <a:extLst>
              <a:ext uri="{FF2B5EF4-FFF2-40B4-BE49-F238E27FC236}">
                <a16:creationId xmlns:a16="http://schemas.microsoft.com/office/drawing/2014/main" id="{FD682AE3-9237-07E3-974B-4A49734BD6B7}"/>
              </a:ext>
            </a:extLst>
          </p:cNvPr>
          <p:cNvSpPr txBox="1"/>
          <p:nvPr/>
        </p:nvSpPr>
        <p:spPr>
          <a:xfrm>
            <a:off x="2144889" y="122284"/>
            <a:ext cx="2065867" cy="369332"/>
          </a:xfrm>
          <a:prstGeom prst="rect">
            <a:avLst/>
          </a:prstGeom>
          <a:noFill/>
        </p:spPr>
        <p:txBody>
          <a:bodyPr wrap="square">
            <a:spAutoFit/>
          </a:bodyPr>
          <a:lstStyle/>
          <a:p>
            <a:r>
              <a:rPr lang="en-US" dirty="0"/>
              <a:t>The Things We Buy</a:t>
            </a:r>
          </a:p>
        </p:txBody>
      </p:sp>
    </p:spTree>
    <p:extLst>
      <p:ext uri="{BB962C8B-B14F-4D97-AF65-F5344CB8AC3E}">
        <p14:creationId xmlns:p14="http://schemas.microsoft.com/office/powerpoint/2010/main" val="694450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Lemonade For Sale STORY">
            <a:hlinkClick r:id="" action="ppaction://media"/>
            <a:extLst>
              <a:ext uri="{FF2B5EF4-FFF2-40B4-BE49-F238E27FC236}">
                <a16:creationId xmlns:a16="http://schemas.microsoft.com/office/drawing/2014/main" id="{BB8309C2-C4C2-FEC1-CB87-73C99168CEDD}"/>
              </a:ext>
            </a:extLst>
          </p:cNvPr>
          <p:cNvPicPr>
            <a:picLocks noGrp="1" noRot="1" noChangeAspect="1"/>
          </p:cNvPicPr>
          <p:nvPr>
            <p:ph idx="1"/>
            <a:videoFile r:link="rId1"/>
          </p:nvPr>
        </p:nvPicPr>
        <p:blipFill>
          <a:blip r:embed="rId3"/>
          <a:stretch>
            <a:fillRect/>
          </a:stretch>
        </p:blipFill>
        <p:spPr>
          <a:xfrm>
            <a:off x="381497" y="164054"/>
            <a:ext cx="7181129" cy="4057612"/>
          </a:xfrm>
          <a:prstGeom prst="rect">
            <a:avLst/>
          </a:prstGeom>
        </p:spPr>
      </p:pic>
      <p:sp>
        <p:nvSpPr>
          <p:cNvPr id="5" name="TextBox 4">
            <a:extLst>
              <a:ext uri="{FF2B5EF4-FFF2-40B4-BE49-F238E27FC236}">
                <a16:creationId xmlns:a16="http://schemas.microsoft.com/office/drawing/2014/main" id="{9AB06034-791F-8E58-CD39-7A89CB6B1D4A}"/>
              </a:ext>
            </a:extLst>
          </p:cNvPr>
          <p:cNvSpPr txBox="1"/>
          <p:nvPr/>
        </p:nvSpPr>
        <p:spPr>
          <a:xfrm>
            <a:off x="7770607" y="613187"/>
            <a:ext cx="4421393" cy="3970318"/>
          </a:xfrm>
          <a:prstGeom prst="rect">
            <a:avLst/>
          </a:prstGeom>
          <a:noFill/>
        </p:spPr>
        <p:txBody>
          <a:bodyPr wrap="square" rtlCol="0">
            <a:spAutoFit/>
          </a:bodyPr>
          <a:lstStyle/>
          <a:p>
            <a:r>
              <a:rPr lang="en-US" dirty="0"/>
              <a:t>This literature-based lesson incorporates the economic concepts of producer, consumer, and productive resources through active exploration. Students listen to a story about children who produce and sell lemonade to raise money for their clubhouse. They produce a product and classify the resources used in production as natural resources, capital resources (goods), or human resources. The extension activities integrate mathematics and language arts as students graph the lemonade sales and create an advertisement for lemonade. </a:t>
            </a:r>
          </a:p>
        </p:txBody>
      </p:sp>
      <p:sp>
        <p:nvSpPr>
          <p:cNvPr id="7" name="TextBox 6">
            <a:extLst>
              <a:ext uri="{FF2B5EF4-FFF2-40B4-BE49-F238E27FC236}">
                <a16:creationId xmlns:a16="http://schemas.microsoft.com/office/drawing/2014/main" id="{79041B82-0347-730E-AA6B-AD608D3C9162}"/>
              </a:ext>
            </a:extLst>
          </p:cNvPr>
          <p:cNvSpPr txBox="1"/>
          <p:nvPr/>
        </p:nvSpPr>
        <p:spPr>
          <a:xfrm>
            <a:off x="7974105" y="164054"/>
            <a:ext cx="6094206" cy="646331"/>
          </a:xfrm>
          <a:prstGeom prst="rect">
            <a:avLst/>
          </a:prstGeom>
          <a:noFill/>
        </p:spPr>
        <p:txBody>
          <a:bodyPr wrap="square">
            <a:spAutoFit/>
          </a:bodyPr>
          <a:lstStyle/>
          <a:p>
            <a:r>
              <a:rPr lang="en-US" dirty="0">
                <a:hlinkClick r:id="rId4"/>
              </a:rPr>
              <a:t>Lemonade For Sale: Lesson Plan</a:t>
            </a:r>
            <a:endParaRPr lang="en-US" dirty="0"/>
          </a:p>
          <a:p>
            <a:endParaRPr lang="en-US" dirty="0"/>
          </a:p>
        </p:txBody>
      </p:sp>
      <p:pic>
        <p:nvPicPr>
          <p:cNvPr id="9" name="Picture 8">
            <a:extLst>
              <a:ext uri="{FF2B5EF4-FFF2-40B4-BE49-F238E27FC236}">
                <a16:creationId xmlns:a16="http://schemas.microsoft.com/office/drawing/2014/main" id="{9EAB5805-11DB-354C-A2EC-1F8F9EF62E19}"/>
              </a:ext>
            </a:extLst>
          </p:cNvPr>
          <p:cNvPicPr>
            <a:picLocks noChangeAspect="1"/>
          </p:cNvPicPr>
          <p:nvPr/>
        </p:nvPicPr>
        <p:blipFill>
          <a:blip r:embed="rId5"/>
          <a:stretch>
            <a:fillRect/>
          </a:stretch>
        </p:blipFill>
        <p:spPr>
          <a:xfrm>
            <a:off x="107577" y="4319504"/>
            <a:ext cx="3019706" cy="2538495"/>
          </a:xfrm>
          <a:prstGeom prst="rect">
            <a:avLst/>
          </a:prstGeom>
        </p:spPr>
      </p:pic>
      <p:pic>
        <p:nvPicPr>
          <p:cNvPr id="11" name="Picture 10">
            <a:extLst>
              <a:ext uri="{FF2B5EF4-FFF2-40B4-BE49-F238E27FC236}">
                <a16:creationId xmlns:a16="http://schemas.microsoft.com/office/drawing/2014/main" id="{29B9A78A-DF08-0AF0-FEA7-40FBCF93466B}"/>
              </a:ext>
            </a:extLst>
          </p:cNvPr>
          <p:cNvPicPr>
            <a:picLocks noChangeAspect="1"/>
          </p:cNvPicPr>
          <p:nvPr/>
        </p:nvPicPr>
        <p:blipFill>
          <a:blip r:embed="rId6"/>
          <a:stretch>
            <a:fillRect/>
          </a:stretch>
        </p:blipFill>
        <p:spPr>
          <a:xfrm>
            <a:off x="3271443" y="4698688"/>
            <a:ext cx="5313159" cy="2159311"/>
          </a:xfrm>
          <a:prstGeom prst="rect">
            <a:avLst/>
          </a:prstGeom>
        </p:spPr>
      </p:pic>
    </p:spTree>
    <p:extLst>
      <p:ext uri="{BB962C8B-B14F-4D97-AF65-F5344CB8AC3E}">
        <p14:creationId xmlns:p14="http://schemas.microsoft.com/office/powerpoint/2010/main" val="27944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636975-572C-3927-8468-7D33D8499526}"/>
              </a:ext>
            </a:extLst>
          </p:cNvPr>
          <p:cNvPicPr>
            <a:picLocks noChangeAspect="1"/>
          </p:cNvPicPr>
          <p:nvPr/>
        </p:nvPicPr>
        <p:blipFill>
          <a:blip r:embed="rId2"/>
          <a:stretch>
            <a:fillRect/>
          </a:stretch>
        </p:blipFill>
        <p:spPr>
          <a:xfrm>
            <a:off x="0" y="801107"/>
            <a:ext cx="6561956" cy="5255785"/>
          </a:xfrm>
          <a:prstGeom prst="rect">
            <a:avLst/>
          </a:prstGeom>
        </p:spPr>
      </p:pic>
      <p:sp>
        <p:nvSpPr>
          <p:cNvPr id="9" name="TextBox 8">
            <a:extLst>
              <a:ext uri="{FF2B5EF4-FFF2-40B4-BE49-F238E27FC236}">
                <a16:creationId xmlns:a16="http://schemas.microsoft.com/office/drawing/2014/main" id="{1DE1B4B8-AEF4-BA87-37A7-16677E98D4A6}"/>
              </a:ext>
            </a:extLst>
          </p:cNvPr>
          <p:cNvSpPr txBox="1"/>
          <p:nvPr/>
        </p:nvSpPr>
        <p:spPr>
          <a:xfrm>
            <a:off x="1186031" y="229503"/>
            <a:ext cx="3579607" cy="369332"/>
          </a:xfrm>
          <a:prstGeom prst="rect">
            <a:avLst/>
          </a:prstGeom>
          <a:noFill/>
        </p:spPr>
        <p:txBody>
          <a:bodyPr wrap="square">
            <a:spAutoFit/>
          </a:bodyPr>
          <a:lstStyle/>
          <a:p>
            <a:r>
              <a:rPr lang="en-US" dirty="0">
                <a:hlinkClick r:id="rId3"/>
              </a:rPr>
              <a:t>Lemonade For Sale: Lesson Plan</a:t>
            </a:r>
            <a:endParaRPr lang="en-US" dirty="0"/>
          </a:p>
        </p:txBody>
      </p:sp>
      <p:pic>
        <p:nvPicPr>
          <p:cNvPr id="11" name="Picture 10">
            <a:extLst>
              <a:ext uri="{FF2B5EF4-FFF2-40B4-BE49-F238E27FC236}">
                <a16:creationId xmlns:a16="http://schemas.microsoft.com/office/drawing/2014/main" id="{37CF879A-454D-AC46-FE92-7698EE4A4624}"/>
              </a:ext>
            </a:extLst>
          </p:cNvPr>
          <p:cNvPicPr>
            <a:picLocks noChangeAspect="1"/>
          </p:cNvPicPr>
          <p:nvPr/>
        </p:nvPicPr>
        <p:blipFill>
          <a:blip r:embed="rId4"/>
          <a:stretch>
            <a:fillRect/>
          </a:stretch>
        </p:blipFill>
        <p:spPr>
          <a:xfrm>
            <a:off x="6920358" y="885728"/>
            <a:ext cx="4848902" cy="4591691"/>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8ECCFD47-87CD-9311-C1C2-8DA3240AD137}"/>
                  </a:ext>
                </a:extLst>
              </p14:cNvPr>
              <p14:cNvContentPartPr/>
              <p14:nvPr/>
            </p14:nvContentPartPr>
            <p14:xfrm>
              <a:off x="6229440" y="795875"/>
              <a:ext cx="322200" cy="22680"/>
            </p14:xfrm>
          </p:contentPart>
        </mc:Choice>
        <mc:Fallback xmlns="">
          <p:pic>
            <p:nvPicPr>
              <p:cNvPr id="12" name="Ink 11">
                <a:extLst>
                  <a:ext uri="{FF2B5EF4-FFF2-40B4-BE49-F238E27FC236}">
                    <a16:creationId xmlns:a16="http://schemas.microsoft.com/office/drawing/2014/main" id="{8ECCFD47-87CD-9311-C1C2-8DA3240AD137}"/>
                  </a:ext>
                </a:extLst>
              </p:cNvPr>
              <p:cNvPicPr/>
              <p:nvPr/>
            </p:nvPicPr>
            <p:blipFill>
              <a:blip r:embed="rId6"/>
              <a:stretch>
                <a:fillRect/>
              </a:stretch>
            </p:blipFill>
            <p:spPr>
              <a:xfrm>
                <a:off x="6166800" y="732875"/>
                <a:ext cx="447840" cy="148320"/>
              </a:xfrm>
              <a:prstGeom prst="rect">
                <a:avLst/>
              </a:prstGeom>
            </p:spPr>
          </p:pic>
        </mc:Fallback>
      </mc:AlternateContent>
    </p:spTree>
    <p:extLst>
      <p:ext uri="{BB962C8B-B14F-4D97-AF65-F5344CB8AC3E}">
        <p14:creationId xmlns:p14="http://schemas.microsoft.com/office/powerpoint/2010/main" val="2877718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99364CA-5B4E-3F1C-23C7-4CEFDCA6AB44}"/>
              </a:ext>
            </a:extLst>
          </p:cNvPr>
          <p:cNvPicPr>
            <a:picLocks noGrp="1" noChangeAspect="1"/>
          </p:cNvPicPr>
          <p:nvPr>
            <p:ph idx="1"/>
          </p:nvPr>
        </p:nvPicPr>
        <p:blipFill>
          <a:blip r:embed="rId2"/>
          <a:stretch>
            <a:fillRect/>
          </a:stretch>
        </p:blipFill>
        <p:spPr>
          <a:xfrm>
            <a:off x="6307567" y="211977"/>
            <a:ext cx="5805543" cy="6562789"/>
          </a:xfrm>
        </p:spPr>
      </p:pic>
      <p:pic>
        <p:nvPicPr>
          <p:cNvPr id="7" name="Picture 6">
            <a:extLst>
              <a:ext uri="{FF2B5EF4-FFF2-40B4-BE49-F238E27FC236}">
                <a16:creationId xmlns:a16="http://schemas.microsoft.com/office/drawing/2014/main" id="{F03EBF46-D47C-E81C-1737-5A0AAC6FE8E0}"/>
              </a:ext>
            </a:extLst>
          </p:cNvPr>
          <p:cNvPicPr>
            <a:picLocks noChangeAspect="1"/>
          </p:cNvPicPr>
          <p:nvPr/>
        </p:nvPicPr>
        <p:blipFill>
          <a:blip r:embed="rId3"/>
          <a:stretch>
            <a:fillRect/>
          </a:stretch>
        </p:blipFill>
        <p:spPr>
          <a:xfrm>
            <a:off x="157780" y="5062"/>
            <a:ext cx="5489670" cy="6852938"/>
          </a:xfrm>
          <a:prstGeom prst="rect">
            <a:avLst/>
          </a:prstGeom>
        </p:spPr>
      </p:pic>
    </p:spTree>
    <p:extLst>
      <p:ext uri="{BB962C8B-B14F-4D97-AF65-F5344CB8AC3E}">
        <p14:creationId xmlns:p14="http://schemas.microsoft.com/office/powerpoint/2010/main" val="2773917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CE30-6318-1EBE-C985-32C4F6A12073}"/>
              </a:ext>
            </a:extLst>
          </p:cNvPr>
          <p:cNvSpPr>
            <a:spLocks noGrp="1"/>
          </p:cNvSpPr>
          <p:nvPr>
            <p:ph type="title"/>
          </p:nvPr>
        </p:nvSpPr>
        <p:spPr>
          <a:xfrm>
            <a:off x="826911" y="974725"/>
            <a:ext cx="2695222" cy="1325563"/>
          </a:xfrm>
        </p:spPr>
        <p:txBody>
          <a:bodyPr>
            <a:normAutofit fontScale="90000"/>
          </a:bodyPr>
          <a:lstStyle/>
          <a:p>
            <a:r>
              <a:rPr lang="en-US" dirty="0">
                <a:hlinkClick r:id="rId2"/>
              </a:rPr>
              <a:t>Teacher Resources - My First Nest Egg</a:t>
            </a:r>
            <a:endParaRPr lang="en-US" dirty="0"/>
          </a:p>
        </p:txBody>
      </p:sp>
      <p:pic>
        <p:nvPicPr>
          <p:cNvPr id="7" name="Content Placeholder 6">
            <a:extLst>
              <a:ext uri="{FF2B5EF4-FFF2-40B4-BE49-F238E27FC236}">
                <a16:creationId xmlns:a16="http://schemas.microsoft.com/office/drawing/2014/main" id="{67D00983-F9EA-DFC6-D632-D7F09332F660}"/>
              </a:ext>
            </a:extLst>
          </p:cNvPr>
          <p:cNvPicPr>
            <a:picLocks noGrp="1" noChangeAspect="1"/>
          </p:cNvPicPr>
          <p:nvPr>
            <p:ph idx="1"/>
          </p:nvPr>
        </p:nvPicPr>
        <p:blipFill>
          <a:blip r:embed="rId3"/>
          <a:stretch>
            <a:fillRect/>
          </a:stretch>
        </p:blipFill>
        <p:spPr>
          <a:xfrm>
            <a:off x="4432067" y="15889"/>
            <a:ext cx="5152199" cy="6736744"/>
          </a:xfrm>
        </p:spPr>
      </p:pic>
    </p:spTree>
    <p:extLst>
      <p:ext uri="{BB962C8B-B14F-4D97-AF65-F5344CB8AC3E}">
        <p14:creationId xmlns:p14="http://schemas.microsoft.com/office/powerpoint/2010/main" val="2043236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46DA-43E2-1707-8DD0-5E55FE50E0FC}"/>
              </a:ext>
            </a:extLst>
          </p:cNvPr>
          <p:cNvSpPr>
            <a:spLocks noGrp="1"/>
          </p:cNvSpPr>
          <p:nvPr>
            <p:ph type="title"/>
          </p:nvPr>
        </p:nvSpPr>
        <p:spPr/>
        <p:txBody>
          <a:bodyPr>
            <a:noAutofit/>
          </a:bodyPr>
          <a:lstStyle/>
          <a:p>
            <a:r>
              <a:rPr lang="en-US" sz="3200" dirty="0">
                <a:hlinkClick r:id="rId2"/>
              </a:rPr>
              <a:t>https://www.econlowdown.org/resource-gallery/explore-economics-what-makes-something-useful-as-money</a:t>
            </a:r>
            <a:r>
              <a:rPr lang="en-US" sz="3200" dirty="0"/>
              <a:t> </a:t>
            </a:r>
          </a:p>
        </p:txBody>
      </p:sp>
      <p:pic>
        <p:nvPicPr>
          <p:cNvPr id="5" name="Content Placeholder 4">
            <a:extLst>
              <a:ext uri="{FF2B5EF4-FFF2-40B4-BE49-F238E27FC236}">
                <a16:creationId xmlns:a16="http://schemas.microsoft.com/office/drawing/2014/main" id="{98306A80-D432-F645-7C4E-EA86313DBCEE}"/>
              </a:ext>
            </a:extLst>
          </p:cNvPr>
          <p:cNvPicPr>
            <a:picLocks noGrp="1" noChangeAspect="1"/>
          </p:cNvPicPr>
          <p:nvPr>
            <p:ph idx="1"/>
          </p:nvPr>
        </p:nvPicPr>
        <p:blipFill>
          <a:blip r:embed="rId3"/>
          <a:stretch>
            <a:fillRect/>
          </a:stretch>
        </p:blipFill>
        <p:spPr>
          <a:xfrm>
            <a:off x="3123785" y="2615213"/>
            <a:ext cx="5944430" cy="2772162"/>
          </a:xfrm>
        </p:spPr>
      </p:pic>
    </p:spTree>
    <p:extLst>
      <p:ext uri="{BB962C8B-B14F-4D97-AF65-F5344CB8AC3E}">
        <p14:creationId xmlns:p14="http://schemas.microsoft.com/office/powerpoint/2010/main" val="2529731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14406-0431-12FA-4524-A85E22CF1949}"/>
              </a:ext>
            </a:extLst>
          </p:cNvPr>
          <p:cNvSpPr>
            <a:spLocks noGrp="1"/>
          </p:cNvSpPr>
          <p:nvPr>
            <p:ph type="title"/>
          </p:nvPr>
        </p:nvSpPr>
        <p:spPr/>
        <p:txBody>
          <a:bodyPr/>
          <a:lstStyle/>
          <a:p>
            <a:pPr algn="ctr"/>
            <a:r>
              <a:rPr lang="en-US" dirty="0">
                <a:hlinkClick r:id="rId2"/>
              </a:rPr>
              <a:t>My Money Student Workbook</a:t>
            </a:r>
            <a:endParaRPr lang="en-US" dirty="0"/>
          </a:p>
        </p:txBody>
      </p:sp>
      <p:pic>
        <p:nvPicPr>
          <p:cNvPr id="5" name="Content Placeholder 4">
            <a:extLst>
              <a:ext uri="{FF2B5EF4-FFF2-40B4-BE49-F238E27FC236}">
                <a16:creationId xmlns:a16="http://schemas.microsoft.com/office/drawing/2014/main" id="{C8CBA74B-6465-841C-F6FC-3EA5CB3E26BC}"/>
              </a:ext>
            </a:extLst>
          </p:cNvPr>
          <p:cNvPicPr>
            <a:picLocks noGrp="1" noChangeAspect="1"/>
          </p:cNvPicPr>
          <p:nvPr>
            <p:ph idx="1"/>
          </p:nvPr>
        </p:nvPicPr>
        <p:blipFill>
          <a:blip r:embed="rId3"/>
          <a:stretch>
            <a:fillRect/>
          </a:stretch>
        </p:blipFill>
        <p:spPr>
          <a:xfrm>
            <a:off x="730360" y="1734027"/>
            <a:ext cx="5298818" cy="4572304"/>
          </a:xfrm>
        </p:spPr>
      </p:pic>
      <p:pic>
        <p:nvPicPr>
          <p:cNvPr id="7" name="Picture 6">
            <a:extLst>
              <a:ext uri="{FF2B5EF4-FFF2-40B4-BE49-F238E27FC236}">
                <a16:creationId xmlns:a16="http://schemas.microsoft.com/office/drawing/2014/main" id="{63670C20-0208-3DB9-515E-0FB9624D0D63}"/>
              </a:ext>
            </a:extLst>
          </p:cNvPr>
          <p:cNvPicPr>
            <a:picLocks noChangeAspect="1"/>
          </p:cNvPicPr>
          <p:nvPr/>
        </p:nvPicPr>
        <p:blipFill>
          <a:blip r:embed="rId4"/>
          <a:stretch>
            <a:fillRect/>
          </a:stretch>
        </p:blipFill>
        <p:spPr>
          <a:xfrm>
            <a:off x="6418898" y="1690688"/>
            <a:ext cx="5042741" cy="4615643"/>
          </a:xfrm>
          <a:prstGeom prst="rect">
            <a:avLst/>
          </a:prstGeom>
        </p:spPr>
      </p:pic>
    </p:spTree>
    <p:extLst>
      <p:ext uri="{BB962C8B-B14F-4D97-AF65-F5344CB8AC3E}">
        <p14:creationId xmlns:p14="http://schemas.microsoft.com/office/powerpoint/2010/main" val="595506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5C2E7-EA07-DC3A-0A2B-2695B63C1BB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8599B93-7F74-A51F-3B67-4EA370DD431B}"/>
              </a:ext>
            </a:extLst>
          </p:cNvPr>
          <p:cNvPicPr>
            <a:picLocks noGrp="1" noChangeAspect="1"/>
          </p:cNvPicPr>
          <p:nvPr>
            <p:ph idx="1"/>
          </p:nvPr>
        </p:nvPicPr>
        <p:blipFill>
          <a:blip r:embed="rId2"/>
          <a:stretch>
            <a:fillRect/>
          </a:stretch>
        </p:blipFill>
        <p:spPr>
          <a:xfrm>
            <a:off x="179973" y="154418"/>
            <a:ext cx="5916027" cy="6703582"/>
          </a:xfrm>
        </p:spPr>
      </p:pic>
      <p:pic>
        <p:nvPicPr>
          <p:cNvPr id="7" name="Picture 6">
            <a:extLst>
              <a:ext uri="{FF2B5EF4-FFF2-40B4-BE49-F238E27FC236}">
                <a16:creationId xmlns:a16="http://schemas.microsoft.com/office/drawing/2014/main" id="{EEDEDEBD-6B8E-6671-4F8A-076FD2613C15}"/>
              </a:ext>
            </a:extLst>
          </p:cNvPr>
          <p:cNvPicPr>
            <a:picLocks noChangeAspect="1"/>
          </p:cNvPicPr>
          <p:nvPr/>
        </p:nvPicPr>
        <p:blipFill>
          <a:blip r:embed="rId3"/>
          <a:stretch>
            <a:fillRect/>
          </a:stretch>
        </p:blipFill>
        <p:spPr>
          <a:xfrm>
            <a:off x="6142391" y="0"/>
            <a:ext cx="6049609" cy="6858000"/>
          </a:xfrm>
          <a:prstGeom prst="rect">
            <a:avLst/>
          </a:prstGeom>
        </p:spPr>
      </p:pic>
    </p:spTree>
    <p:extLst>
      <p:ext uri="{BB962C8B-B14F-4D97-AF65-F5344CB8AC3E}">
        <p14:creationId xmlns:p14="http://schemas.microsoft.com/office/powerpoint/2010/main" val="2729922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AFB0512-8D94-7A8D-87F7-06C30A7C0D29}"/>
              </a:ext>
            </a:extLst>
          </p:cNvPr>
          <p:cNvPicPr>
            <a:picLocks noGrp="1" noChangeAspect="1"/>
          </p:cNvPicPr>
          <p:nvPr>
            <p:ph idx="1"/>
          </p:nvPr>
        </p:nvPicPr>
        <p:blipFill>
          <a:blip r:embed="rId2"/>
          <a:stretch>
            <a:fillRect/>
          </a:stretch>
        </p:blipFill>
        <p:spPr>
          <a:xfrm>
            <a:off x="550010" y="92424"/>
            <a:ext cx="11091980" cy="6673151"/>
          </a:xfrm>
        </p:spPr>
      </p:pic>
    </p:spTree>
    <p:extLst>
      <p:ext uri="{BB962C8B-B14F-4D97-AF65-F5344CB8AC3E}">
        <p14:creationId xmlns:p14="http://schemas.microsoft.com/office/powerpoint/2010/main" val="8334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AF4E-6A3B-BCC0-9692-D0351078C98A}"/>
              </a:ext>
            </a:extLst>
          </p:cNvPr>
          <p:cNvSpPr>
            <a:spLocks noGrp="1"/>
          </p:cNvSpPr>
          <p:nvPr>
            <p:ph type="title"/>
          </p:nvPr>
        </p:nvSpPr>
        <p:spPr>
          <a:xfrm>
            <a:off x="870473" y="72931"/>
            <a:ext cx="4314713" cy="1325563"/>
          </a:xfrm>
        </p:spPr>
        <p:txBody>
          <a:bodyPr>
            <a:normAutofit fontScale="90000"/>
          </a:bodyPr>
          <a:lstStyle/>
          <a:p>
            <a:r>
              <a:rPr lang="en-US" dirty="0">
                <a:hlinkClick r:id="rId2"/>
              </a:rPr>
              <a:t>Teacher Resources - My First Nest Egg</a:t>
            </a:r>
            <a:endParaRPr lang="en-US" dirty="0"/>
          </a:p>
        </p:txBody>
      </p:sp>
      <p:pic>
        <p:nvPicPr>
          <p:cNvPr id="5" name="Content Placeholder 4">
            <a:extLst>
              <a:ext uri="{FF2B5EF4-FFF2-40B4-BE49-F238E27FC236}">
                <a16:creationId xmlns:a16="http://schemas.microsoft.com/office/drawing/2014/main" id="{FACF7831-4E6D-AB6C-8AF1-165076FFBD35}"/>
              </a:ext>
            </a:extLst>
          </p:cNvPr>
          <p:cNvPicPr>
            <a:picLocks noGrp="1" noChangeAspect="1"/>
          </p:cNvPicPr>
          <p:nvPr>
            <p:ph idx="1"/>
          </p:nvPr>
        </p:nvPicPr>
        <p:blipFill>
          <a:blip r:embed="rId3"/>
          <a:stretch>
            <a:fillRect/>
          </a:stretch>
        </p:blipFill>
        <p:spPr>
          <a:xfrm>
            <a:off x="6250122" y="136796"/>
            <a:ext cx="4655119" cy="6058629"/>
          </a:xfrm>
        </p:spPr>
      </p:pic>
      <p:pic>
        <p:nvPicPr>
          <p:cNvPr id="7" name="Picture 6">
            <a:extLst>
              <a:ext uri="{FF2B5EF4-FFF2-40B4-BE49-F238E27FC236}">
                <a16:creationId xmlns:a16="http://schemas.microsoft.com/office/drawing/2014/main" id="{5CB76794-973B-BE41-FB41-EC7C7B7E0FCD}"/>
              </a:ext>
            </a:extLst>
          </p:cNvPr>
          <p:cNvPicPr>
            <a:picLocks noChangeAspect="1"/>
          </p:cNvPicPr>
          <p:nvPr/>
        </p:nvPicPr>
        <p:blipFill>
          <a:blip r:embed="rId4"/>
          <a:stretch>
            <a:fillRect/>
          </a:stretch>
        </p:blipFill>
        <p:spPr>
          <a:xfrm>
            <a:off x="1851376" y="1398494"/>
            <a:ext cx="4182459" cy="5409086"/>
          </a:xfrm>
          <a:prstGeom prst="rect">
            <a:avLst/>
          </a:prstGeom>
        </p:spPr>
      </p:pic>
    </p:spTree>
    <p:extLst>
      <p:ext uri="{BB962C8B-B14F-4D97-AF65-F5344CB8AC3E}">
        <p14:creationId xmlns:p14="http://schemas.microsoft.com/office/powerpoint/2010/main" val="1822303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C4DAD-AF22-A650-F2EB-DA1AA08B22BE}"/>
              </a:ext>
            </a:extLst>
          </p:cNvPr>
          <p:cNvSpPr>
            <a:spLocks noGrp="1"/>
          </p:cNvSpPr>
          <p:nvPr>
            <p:ph type="title"/>
          </p:nvPr>
        </p:nvSpPr>
        <p:spPr/>
        <p:txBody>
          <a:bodyPr>
            <a:normAutofit/>
          </a:bodyPr>
          <a:lstStyle/>
          <a:p>
            <a:r>
              <a:rPr lang="en-US" sz="2800" dirty="0">
                <a:hlinkClick r:id="rId2"/>
              </a:rPr>
              <a:t>https://www.econlowdown.org/resource-gallery/currency_academy</a:t>
            </a:r>
            <a:r>
              <a:rPr lang="en-US" sz="2800" dirty="0"/>
              <a:t> </a:t>
            </a:r>
          </a:p>
        </p:txBody>
      </p:sp>
      <p:pic>
        <p:nvPicPr>
          <p:cNvPr id="5" name="Content Placeholder 4">
            <a:extLst>
              <a:ext uri="{FF2B5EF4-FFF2-40B4-BE49-F238E27FC236}">
                <a16:creationId xmlns:a16="http://schemas.microsoft.com/office/drawing/2014/main" id="{AF45BC7B-C4B0-297C-24A7-D0C0132373EA}"/>
              </a:ext>
            </a:extLst>
          </p:cNvPr>
          <p:cNvPicPr>
            <a:picLocks noGrp="1" noChangeAspect="1"/>
          </p:cNvPicPr>
          <p:nvPr>
            <p:ph idx="1"/>
          </p:nvPr>
        </p:nvPicPr>
        <p:blipFill>
          <a:blip r:embed="rId3"/>
          <a:stretch>
            <a:fillRect/>
          </a:stretch>
        </p:blipFill>
        <p:spPr>
          <a:xfrm>
            <a:off x="6015728" y="1690688"/>
            <a:ext cx="6022078" cy="3261187"/>
          </a:xfrm>
        </p:spPr>
      </p:pic>
      <p:sp>
        <p:nvSpPr>
          <p:cNvPr id="7" name="TextBox 6">
            <a:extLst>
              <a:ext uri="{FF2B5EF4-FFF2-40B4-BE49-F238E27FC236}">
                <a16:creationId xmlns:a16="http://schemas.microsoft.com/office/drawing/2014/main" id="{323C5125-8DE3-4464-D42C-69AC500C8B09}"/>
              </a:ext>
            </a:extLst>
          </p:cNvPr>
          <p:cNvSpPr txBox="1"/>
          <p:nvPr/>
        </p:nvSpPr>
        <p:spPr>
          <a:xfrm>
            <a:off x="239358" y="2268209"/>
            <a:ext cx="6094206" cy="1964640"/>
          </a:xfrm>
          <a:prstGeom prst="rect">
            <a:avLst/>
          </a:prstGeom>
          <a:noFill/>
        </p:spPr>
        <p:txBody>
          <a:bodyPr wrap="square">
            <a:spAutoFit/>
          </a:bodyPr>
          <a:lstStyle/>
          <a:p>
            <a:pPr algn="l">
              <a:spcBef>
                <a:spcPts val="3000"/>
              </a:spcBef>
              <a:spcAft>
                <a:spcPts val="1500"/>
              </a:spcAft>
            </a:pPr>
            <a:r>
              <a:rPr lang="en-US" b="1" i="0" dirty="0">
                <a:effectLst/>
                <a:latin typeface="Comfortaa"/>
              </a:rPr>
              <a:t>Shapes</a:t>
            </a:r>
          </a:p>
          <a:p>
            <a:pPr algn="l">
              <a:spcBef>
                <a:spcPts val="2250"/>
              </a:spcBef>
              <a:spcAft>
                <a:spcPts val="2250"/>
              </a:spcAft>
            </a:pPr>
            <a:r>
              <a:rPr lang="en-US" b="0" i="0" dirty="0">
                <a:solidFill>
                  <a:srgbClr val="545454"/>
                </a:solidFill>
                <a:effectLst/>
                <a:latin typeface="Comfortaa"/>
              </a:rPr>
              <a:t>Have you ever noticed that all bills are exactly the same-sized rectangle? They must all be the exact same size to pass inspection. Speaking of shapes, you can also find ovals, stars, and circles in the art on bills.</a:t>
            </a:r>
          </a:p>
        </p:txBody>
      </p:sp>
    </p:spTree>
    <p:extLst>
      <p:ext uri="{BB962C8B-B14F-4D97-AF65-F5344CB8AC3E}">
        <p14:creationId xmlns:p14="http://schemas.microsoft.com/office/powerpoint/2010/main" val="3708384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EBC1-B99E-D440-3654-4EB55D49E2C6}"/>
              </a:ext>
            </a:extLst>
          </p:cNvPr>
          <p:cNvSpPr>
            <a:spLocks noGrp="1"/>
          </p:cNvSpPr>
          <p:nvPr>
            <p:ph type="title"/>
          </p:nvPr>
        </p:nvSpPr>
        <p:spPr>
          <a:xfrm>
            <a:off x="924261" y="-183515"/>
            <a:ext cx="10515600" cy="1325563"/>
          </a:xfrm>
        </p:spPr>
        <p:txBody>
          <a:bodyPr/>
          <a:lstStyle/>
          <a:p>
            <a:pPr algn="ctr"/>
            <a:r>
              <a:rPr lang="en-US" dirty="0"/>
              <a:t>Currency</a:t>
            </a:r>
          </a:p>
        </p:txBody>
      </p:sp>
      <p:sp>
        <p:nvSpPr>
          <p:cNvPr id="3" name="Content Placeholder 2">
            <a:extLst>
              <a:ext uri="{FF2B5EF4-FFF2-40B4-BE49-F238E27FC236}">
                <a16:creationId xmlns:a16="http://schemas.microsoft.com/office/drawing/2014/main" id="{423F06E6-89CF-87E4-68F1-3DEB05F1867F}"/>
              </a:ext>
            </a:extLst>
          </p:cNvPr>
          <p:cNvSpPr>
            <a:spLocks noGrp="1"/>
          </p:cNvSpPr>
          <p:nvPr>
            <p:ph idx="1"/>
          </p:nvPr>
        </p:nvSpPr>
        <p:spPr>
          <a:xfrm>
            <a:off x="924261" y="771376"/>
            <a:ext cx="10515600" cy="4351338"/>
          </a:xfrm>
        </p:spPr>
        <p:txBody>
          <a:bodyPr/>
          <a:lstStyle/>
          <a:p>
            <a:pPr algn="l">
              <a:spcAft>
                <a:spcPts val="2250"/>
              </a:spcAft>
            </a:pPr>
            <a:r>
              <a:rPr lang="en-US" b="0" i="0" dirty="0">
                <a:solidFill>
                  <a:srgbClr val="545454"/>
                </a:solidFill>
                <a:effectLst/>
                <a:latin typeface="Comfortaa"/>
              </a:rPr>
              <a:t>Before you can use currency in any store, you must know which bills you have. The easiest way to figure that out is by looking at the numbers in the corners. Those numbers tell you the </a:t>
            </a:r>
            <a:r>
              <a:rPr lang="en-US" b="1" i="0" dirty="0">
                <a:solidFill>
                  <a:srgbClr val="545454"/>
                </a:solidFill>
                <a:effectLst/>
                <a:latin typeface="Comfortaa"/>
              </a:rPr>
              <a:t>value </a:t>
            </a:r>
            <a:r>
              <a:rPr lang="en-US" b="0" i="0" dirty="0">
                <a:solidFill>
                  <a:srgbClr val="545454"/>
                </a:solidFill>
                <a:effectLst/>
                <a:latin typeface="Comfortaa"/>
              </a:rPr>
              <a:t>of the bill. Remember, value just means how much something is worth.</a:t>
            </a:r>
          </a:p>
          <a:p>
            <a:pPr algn="l">
              <a:spcBef>
                <a:spcPts val="2250"/>
              </a:spcBef>
              <a:spcAft>
                <a:spcPts val="2250"/>
              </a:spcAft>
            </a:pPr>
            <a:r>
              <a:rPr lang="en-US" b="0" i="0" dirty="0">
                <a:solidFill>
                  <a:srgbClr val="545454"/>
                </a:solidFill>
                <a:effectLst/>
                <a:latin typeface="Comfortaa"/>
              </a:rPr>
              <a:t>For example, if there is a "1" in the corners of your bill, then you are holding a $1 bill. Whenever you see the $ symbol in front of a number, it just means the dollar value.</a:t>
            </a:r>
          </a:p>
          <a:p>
            <a:pPr marL="0" indent="0">
              <a:buNone/>
            </a:pPr>
            <a:endParaRPr lang="en-US" dirty="0"/>
          </a:p>
        </p:txBody>
      </p:sp>
      <p:pic>
        <p:nvPicPr>
          <p:cNvPr id="5" name="Picture 4">
            <a:extLst>
              <a:ext uri="{FF2B5EF4-FFF2-40B4-BE49-F238E27FC236}">
                <a16:creationId xmlns:a16="http://schemas.microsoft.com/office/drawing/2014/main" id="{DD71C23A-830A-B3BA-20DF-38D63287BBC1}"/>
              </a:ext>
            </a:extLst>
          </p:cNvPr>
          <p:cNvPicPr>
            <a:picLocks noChangeAspect="1"/>
          </p:cNvPicPr>
          <p:nvPr/>
        </p:nvPicPr>
        <p:blipFill>
          <a:blip r:embed="rId2"/>
          <a:stretch>
            <a:fillRect/>
          </a:stretch>
        </p:blipFill>
        <p:spPr>
          <a:xfrm>
            <a:off x="4528968" y="4172221"/>
            <a:ext cx="5855531" cy="2482844"/>
          </a:xfrm>
          <a:prstGeom prst="rect">
            <a:avLst/>
          </a:prstGeom>
        </p:spPr>
      </p:pic>
      <p:pic>
        <p:nvPicPr>
          <p:cNvPr id="7" name="Picture 6">
            <a:extLst>
              <a:ext uri="{FF2B5EF4-FFF2-40B4-BE49-F238E27FC236}">
                <a16:creationId xmlns:a16="http://schemas.microsoft.com/office/drawing/2014/main" id="{A53F7F5C-9602-1CE0-9B78-51B3854C4C11}"/>
              </a:ext>
            </a:extLst>
          </p:cNvPr>
          <p:cNvPicPr>
            <a:picLocks noChangeAspect="1"/>
          </p:cNvPicPr>
          <p:nvPr/>
        </p:nvPicPr>
        <p:blipFill>
          <a:blip r:embed="rId3"/>
          <a:stretch>
            <a:fillRect/>
          </a:stretch>
        </p:blipFill>
        <p:spPr>
          <a:xfrm>
            <a:off x="1458557" y="4172221"/>
            <a:ext cx="2371355" cy="2230946"/>
          </a:xfrm>
          <a:prstGeom prst="rect">
            <a:avLst/>
          </a:prstGeom>
        </p:spPr>
      </p:pic>
    </p:spTree>
    <p:extLst>
      <p:ext uri="{BB962C8B-B14F-4D97-AF65-F5344CB8AC3E}">
        <p14:creationId xmlns:p14="http://schemas.microsoft.com/office/powerpoint/2010/main" val="2149242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ABA51FE-0575-C363-C758-E85BCA1E4067}"/>
              </a:ext>
            </a:extLst>
          </p:cNvPr>
          <p:cNvPicPr>
            <a:picLocks noGrp="1" noChangeAspect="1"/>
          </p:cNvPicPr>
          <p:nvPr>
            <p:ph idx="1"/>
          </p:nvPr>
        </p:nvPicPr>
        <p:blipFill>
          <a:blip r:embed="rId2"/>
          <a:stretch>
            <a:fillRect/>
          </a:stretch>
        </p:blipFill>
        <p:spPr>
          <a:xfrm>
            <a:off x="7129355" y="355003"/>
            <a:ext cx="4728181" cy="2630114"/>
          </a:xfrm>
        </p:spPr>
      </p:pic>
      <p:sp>
        <p:nvSpPr>
          <p:cNvPr id="7" name="TextBox 6">
            <a:extLst>
              <a:ext uri="{FF2B5EF4-FFF2-40B4-BE49-F238E27FC236}">
                <a16:creationId xmlns:a16="http://schemas.microsoft.com/office/drawing/2014/main" id="{5482468A-A161-6A87-04B4-5EA40E8A5D19}"/>
              </a:ext>
            </a:extLst>
          </p:cNvPr>
          <p:cNvSpPr txBox="1"/>
          <p:nvPr/>
        </p:nvSpPr>
        <p:spPr>
          <a:xfrm>
            <a:off x="766483" y="771176"/>
            <a:ext cx="6094206" cy="1964640"/>
          </a:xfrm>
          <a:prstGeom prst="rect">
            <a:avLst/>
          </a:prstGeom>
          <a:noFill/>
        </p:spPr>
        <p:txBody>
          <a:bodyPr wrap="square">
            <a:spAutoFit/>
          </a:bodyPr>
          <a:lstStyle/>
          <a:p>
            <a:pPr algn="l">
              <a:spcBef>
                <a:spcPts val="3000"/>
              </a:spcBef>
              <a:spcAft>
                <a:spcPts val="1500"/>
              </a:spcAft>
            </a:pPr>
            <a:r>
              <a:rPr lang="en-US" b="1" i="0" dirty="0">
                <a:effectLst/>
                <a:latin typeface="Comfortaa"/>
              </a:rPr>
              <a:t>Symbols</a:t>
            </a:r>
          </a:p>
          <a:p>
            <a:pPr algn="l">
              <a:spcBef>
                <a:spcPts val="2250"/>
              </a:spcBef>
              <a:spcAft>
                <a:spcPts val="2250"/>
              </a:spcAft>
            </a:pPr>
            <a:r>
              <a:rPr lang="en-US" b="0" i="0" dirty="0">
                <a:solidFill>
                  <a:srgbClr val="545454"/>
                </a:solidFill>
                <a:effectLst/>
                <a:latin typeface="Comfortaa"/>
              </a:rPr>
              <a:t>America has a lot of important symbols from history built into the artwork on the bills. For example, you will see stars and stripes from the American flag, Bald Eagles, and even the Statue of Liberty.</a:t>
            </a:r>
          </a:p>
        </p:txBody>
      </p:sp>
      <p:pic>
        <p:nvPicPr>
          <p:cNvPr id="9" name="Picture 8">
            <a:extLst>
              <a:ext uri="{FF2B5EF4-FFF2-40B4-BE49-F238E27FC236}">
                <a16:creationId xmlns:a16="http://schemas.microsoft.com/office/drawing/2014/main" id="{ACC43CEE-0341-859F-0F16-2296EEDCF8C0}"/>
              </a:ext>
            </a:extLst>
          </p:cNvPr>
          <p:cNvPicPr>
            <a:picLocks noChangeAspect="1"/>
          </p:cNvPicPr>
          <p:nvPr/>
        </p:nvPicPr>
        <p:blipFill>
          <a:blip r:embed="rId3"/>
          <a:stretch>
            <a:fillRect/>
          </a:stretch>
        </p:blipFill>
        <p:spPr>
          <a:xfrm>
            <a:off x="7406672" y="3429000"/>
            <a:ext cx="3928939" cy="2709331"/>
          </a:xfrm>
          <a:prstGeom prst="rect">
            <a:avLst/>
          </a:prstGeom>
        </p:spPr>
      </p:pic>
      <p:sp>
        <p:nvSpPr>
          <p:cNvPr id="11" name="TextBox 10">
            <a:extLst>
              <a:ext uri="{FF2B5EF4-FFF2-40B4-BE49-F238E27FC236}">
                <a16:creationId xmlns:a16="http://schemas.microsoft.com/office/drawing/2014/main" id="{0B8204DA-36C2-ED73-71F8-FC1AA0DE95FA}"/>
              </a:ext>
            </a:extLst>
          </p:cNvPr>
          <p:cNvSpPr txBox="1"/>
          <p:nvPr/>
        </p:nvSpPr>
        <p:spPr>
          <a:xfrm>
            <a:off x="766483" y="3524346"/>
            <a:ext cx="6094206" cy="2518638"/>
          </a:xfrm>
          <a:prstGeom prst="rect">
            <a:avLst/>
          </a:prstGeom>
          <a:noFill/>
        </p:spPr>
        <p:txBody>
          <a:bodyPr wrap="square">
            <a:spAutoFit/>
          </a:bodyPr>
          <a:lstStyle/>
          <a:p>
            <a:pPr algn="l">
              <a:spcBef>
                <a:spcPts val="3000"/>
              </a:spcBef>
              <a:spcAft>
                <a:spcPts val="1500"/>
              </a:spcAft>
            </a:pPr>
            <a:r>
              <a:rPr lang="en-US" b="1" i="0" dirty="0">
                <a:effectLst/>
                <a:latin typeface="Comfortaa"/>
              </a:rPr>
              <a:t>Pictures</a:t>
            </a:r>
          </a:p>
          <a:p>
            <a:pPr algn="l">
              <a:spcBef>
                <a:spcPts val="2250"/>
              </a:spcBef>
              <a:spcAft>
                <a:spcPts val="2250"/>
              </a:spcAft>
            </a:pPr>
            <a:r>
              <a:rPr lang="en-US" b="0" i="0" dirty="0">
                <a:solidFill>
                  <a:srgbClr val="545454"/>
                </a:solidFill>
                <a:effectLst/>
                <a:latin typeface="Comfortaa"/>
              </a:rPr>
              <a:t>Every bill has a drawing of a </a:t>
            </a:r>
            <a:r>
              <a:rPr lang="en-US" b="1" i="0" dirty="0">
                <a:solidFill>
                  <a:srgbClr val="545454"/>
                </a:solidFill>
                <a:effectLst/>
                <a:latin typeface="Comfortaa"/>
              </a:rPr>
              <a:t>statesman</a:t>
            </a:r>
            <a:r>
              <a:rPr lang="en-US" b="0" i="0" dirty="0">
                <a:solidFill>
                  <a:srgbClr val="545454"/>
                </a:solidFill>
                <a:effectLst/>
                <a:latin typeface="Comfortaa"/>
              </a:rPr>
              <a:t> from history on the front. A statesman is a well-known person whose work has shaped the direction of the country. This can be a president or someone who ran an important part of the government. Drawings of famous buildings are also on bills, like the White House and the Capitol building in Washington, DC.</a:t>
            </a:r>
          </a:p>
        </p:txBody>
      </p:sp>
    </p:spTree>
    <p:extLst>
      <p:ext uri="{BB962C8B-B14F-4D97-AF65-F5344CB8AC3E}">
        <p14:creationId xmlns:p14="http://schemas.microsoft.com/office/powerpoint/2010/main" val="45717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821A0-E0BA-5445-8E91-C9C23FF34A46}"/>
              </a:ext>
            </a:extLst>
          </p:cNvPr>
          <p:cNvSpPr>
            <a:spLocks noGrp="1"/>
          </p:cNvSpPr>
          <p:nvPr>
            <p:ph type="title"/>
          </p:nvPr>
        </p:nvSpPr>
        <p:spPr>
          <a:xfrm>
            <a:off x="838200" y="365125"/>
            <a:ext cx="6627607" cy="1325563"/>
          </a:xfrm>
        </p:spPr>
        <p:txBody>
          <a:bodyPr/>
          <a:lstStyle/>
          <a:p>
            <a:r>
              <a:rPr lang="en-US" dirty="0">
                <a:hlinkClick r:id="rId4"/>
              </a:rPr>
              <a:t>Greenlight for Classrooms Lesson Library</a:t>
            </a:r>
            <a:endParaRPr lang="en-US" dirty="0"/>
          </a:p>
        </p:txBody>
      </p:sp>
      <p:pic>
        <p:nvPicPr>
          <p:cNvPr id="4" name="Online Media 3" title="Where to save">
            <a:hlinkClick r:id="" action="ppaction://media"/>
            <a:extLst>
              <a:ext uri="{FF2B5EF4-FFF2-40B4-BE49-F238E27FC236}">
                <a16:creationId xmlns:a16="http://schemas.microsoft.com/office/drawing/2014/main" id="{13A73BBA-82BB-E24B-A6D4-DFF741BE0B91}"/>
              </a:ext>
            </a:extLst>
          </p:cNvPr>
          <p:cNvPicPr>
            <a:picLocks noGrp="1" noRot="1" noChangeAspect="1"/>
          </p:cNvPicPr>
          <p:nvPr>
            <p:ph idx="1"/>
            <a:videoFile r:link="rId1"/>
          </p:nvPr>
        </p:nvPicPr>
        <p:blipFill>
          <a:blip r:embed="rId5"/>
          <a:stretch>
            <a:fillRect/>
          </a:stretch>
        </p:blipFill>
        <p:spPr>
          <a:xfrm>
            <a:off x="7465807" y="102958"/>
            <a:ext cx="3759239" cy="6652084"/>
          </a:xfrm>
          <a:prstGeom prst="rect">
            <a:avLst/>
          </a:prstGeom>
        </p:spPr>
      </p:pic>
      <p:sp>
        <p:nvSpPr>
          <p:cNvPr id="6" name="TextBox 5">
            <a:extLst>
              <a:ext uri="{FF2B5EF4-FFF2-40B4-BE49-F238E27FC236}">
                <a16:creationId xmlns:a16="http://schemas.microsoft.com/office/drawing/2014/main" id="{66FB3D01-9548-CAB9-3B1B-1F90FB329E9E}"/>
              </a:ext>
            </a:extLst>
          </p:cNvPr>
          <p:cNvSpPr txBox="1"/>
          <p:nvPr/>
        </p:nvSpPr>
        <p:spPr>
          <a:xfrm>
            <a:off x="368450" y="6488668"/>
            <a:ext cx="6094206" cy="369332"/>
          </a:xfrm>
          <a:prstGeom prst="rect">
            <a:avLst/>
          </a:prstGeom>
          <a:noFill/>
        </p:spPr>
        <p:txBody>
          <a:bodyPr wrap="square">
            <a:spAutoFit/>
          </a:bodyPr>
          <a:lstStyle/>
          <a:p>
            <a:r>
              <a:rPr lang="en-US" dirty="0">
                <a:hlinkClick r:id="rId6"/>
              </a:rPr>
              <a:t>Earning interest - Details - Kahoot!</a:t>
            </a:r>
            <a:endParaRPr lang="en-US" dirty="0"/>
          </a:p>
        </p:txBody>
      </p:sp>
      <p:sp>
        <p:nvSpPr>
          <p:cNvPr id="8" name="TextBox 7">
            <a:extLst>
              <a:ext uri="{FF2B5EF4-FFF2-40B4-BE49-F238E27FC236}">
                <a16:creationId xmlns:a16="http://schemas.microsoft.com/office/drawing/2014/main" id="{223F9849-1AAC-4F5F-ED05-901F87C0C5C2}"/>
              </a:ext>
            </a:extLst>
          </p:cNvPr>
          <p:cNvSpPr txBox="1"/>
          <p:nvPr/>
        </p:nvSpPr>
        <p:spPr>
          <a:xfrm>
            <a:off x="368450" y="1595021"/>
            <a:ext cx="6875032" cy="4893647"/>
          </a:xfrm>
          <a:prstGeom prst="rect">
            <a:avLst/>
          </a:prstGeom>
          <a:noFill/>
        </p:spPr>
        <p:txBody>
          <a:bodyPr wrap="square">
            <a:spAutoFit/>
          </a:bodyPr>
          <a:lstStyle/>
          <a:p>
            <a:pPr algn="l"/>
            <a:r>
              <a:rPr lang="en-US" sz="2400" b="1" u="sng" dirty="0"/>
              <a:t>Lesson objectives </a:t>
            </a:r>
          </a:p>
          <a:p>
            <a:pPr algn="l"/>
            <a:r>
              <a:rPr lang="en-US" sz="2400" dirty="0"/>
              <a:t>Students will understand  the basics of banks and credit unions, including how financial institutions pay interest to depositors and collect interest from borrowers. </a:t>
            </a:r>
          </a:p>
          <a:p>
            <a:pPr algn="l"/>
            <a:r>
              <a:rPr lang="en-US" sz="2400" dirty="0"/>
              <a:t>Students will be able to describe the advantages of saving money in an account at a financial institution rather than keeping the money at home.  </a:t>
            </a:r>
          </a:p>
          <a:p>
            <a:pPr algn="l"/>
            <a:r>
              <a:rPr lang="en-US" sz="2400" dirty="0"/>
              <a:t>Compare and contrast different types of financial institutions, including banks and credit unions, and their products and services| d Explain the importance of federal deposit insurance, and NCUA.</a:t>
            </a:r>
            <a:endParaRPr lang="en-US" sz="2400" b="0" i="0" dirty="0">
              <a:solidFill>
                <a:srgbClr val="1D252C"/>
              </a:solidFill>
              <a:effectLst/>
              <a:latin typeface="GL Graphik Web"/>
            </a:endParaRPr>
          </a:p>
        </p:txBody>
      </p:sp>
    </p:spTree>
    <p:extLst>
      <p:ext uri="{BB962C8B-B14F-4D97-AF65-F5344CB8AC3E}">
        <p14:creationId xmlns:p14="http://schemas.microsoft.com/office/powerpoint/2010/main" val="166208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63720-97E2-B56A-7DC2-DFE90ED40FEF}"/>
              </a:ext>
            </a:extLst>
          </p:cNvPr>
          <p:cNvSpPr>
            <a:spLocks noGrp="1"/>
          </p:cNvSpPr>
          <p:nvPr>
            <p:ph type="title"/>
          </p:nvPr>
        </p:nvSpPr>
        <p:spPr>
          <a:xfrm>
            <a:off x="709109" y="6220"/>
            <a:ext cx="10515600" cy="1325563"/>
          </a:xfrm>
        </p:spPr>
        <p:txBody>
          <a:bodyPr>
            <a:normAutofit/>
          </a:bodyPr>
          <a:lstStyle/>
          <a:p>
            <a:r>
              <a:rPr lang="en-US" sz="2800" dirty="0">
                <a:hlinkClick r:id="rId2"/>
              </a:rPr>
              <a:t>https://www.econlowdown.org/resource-gallery/ella_saves_today</a:t>
            </a:r>
            <a:r>
              <a:rPr lang="en-US" sz="2800" dirty="0"/>
              <a:t> </a:t>
            </a:r>
          </a:p>
        </p:txBody>
      </p:sp>
      <p:pic>
        <p:nvPicPr>
          <p:cNvPr id="5" name="Picture 4">
            <a:extLst>
              <a:ext uri="{FF2B5EF4-FFF2-40B4-BE49-F238E27FC236}">
                <a16:creationId xmlns:a16="http://schemas.microsoft.com/office/drawing/2014/main" id="{31B9EC08-7209-9FB3-E26F-2F300CE7A99C}"/>
              </a:ext>
            </a:extLst>
          </p:cNvPr>
          <p:cNvPicPr>
            <a:picLocks noChangeAspect="1"/>
          </p:cNvPicPr>
          <p:nvPr/>
        </p:nvPicPr>
        <p:blipFill>
          <a:blip r:embed="rId3"/>
          <a:stretch>
            <a:fillRect/>
          </a:stretch>
        </p:blipFill>
        <p:spPr>
          <a:xfrm>
            <a:off x="490107" y="1127388"/>
            <a:ext cx="6973273" cy="5334744"/>
          </a:xfrm>
          <a:prstGeom prst="rect">
            <a:avLst/>
          </a:prstGeom>
        </p:spPr>
      </p:pic>
      <p:sp>
        <p:nvSpPr>
          <p:cNvPr id="7" name="TextBox 6">
            <a:extLst>
              <a:ext uri="{FF2B5EF4-FFF2-40B4-BE49-F238E27FC236}">
                <a16:creationId xmlns:a16="http://schemas.microsoft.com/office/drawing/2014/main" id="{5CB54DAE-17C4-E3C5-95CB-482AF9569023}"/>
              </a:ext>
            </a:extLst>
          </p:cNvPr>
          <p:cNvSpPr txBox="1"/>
          <p:nvPr/>
        </p:nvSpPr>
        <p:spPr>
          <a:xfrm>
            <a:off x="7725412" y="1503905"/>
            <a:ext cx="4252856" cy="4401205"/>
          </a:xfrm>
          <a:prstGeom prst="rect">
            <a:avLst/>
          </a:prstGeom>
          <a:noFill/>
        </p:spPr>
        <p:txBody>
          <a:bodyPr wrap="square">
            <a:spAutoFit/>
          </a:bodyPr>
          <a:lstStyle/>
          <a:p>
            <a:r>
              <a:rPr lang="en-US" sz="2800" b="0" i="0" dirty="0">
                <a:solidFill>
                  <a:srgbClr val="1C1917"/>
                </a:solidFill>
                <a:effectLst/>
                <a:latin typeface="Source Sans Pro" panose="020B0503030403020204" pitchFamily="34" charset="0"/>
              </a:rPr>
              <a:t>Young children are not likely to think past their piggy banks when it comes to safe places to set money aside for those special items. In this short module, your students will learn that a bank account offers security and a return on their savings.</a:t>
            </a:r>
            <a:endParaRPr lang="en-US" sz="2800" dirty="0"/>
          </a:p>
        </p:txBody>
      </p:sp>
    </p:spTree>
    <p:extLst>
      <p:ext uri="{BB962C8B-B14F-4D97-AF65-F5344CB8AC3E}">
        <p14:creationId xmlns:p14="http://schemas.microsoft.com/office/powerpoint/2010/main" val="2435376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6C2E41-0AB4-4BDB-F289-71FFFEA89009}"/>
              </a:ext>
            </a:extLst>
          </p:cNvPr>
          <p:cNvPicPr>
            <a:picLocks noChangeAspect="1"/>
          </p:cNvPicPr>
          <p:nvPr/>
        </p:nvPicPr>
        <p:blipFill>
          <a:blip r:embed="rId2"/>
          <a:stretch>
            <a:fillRect/>
          </a:stretch>
        </p:blipFill>
        <p:spPr>
          <a:xfrm>
            <a:off x="6094206" y="66205"/>
            <a:ext cx="5210902" cy="6725589"/>
          </a:xfrm>
          <a:prstGeom prst="rect">
            <a:avLst/>
          </a:prstGeom>
        </p:spPr>
      </p:pic>
      <p:sp>
        <p:nvSpPr>
          <p:cNvPr id="5" name="TextBox 4">
            <a:extLst>
              <a:ext uri="{FF2B5EF4-FFF2-40B4-BE49-F238E27FC236}">
                <a16:creationId xmlns:a16="http://schemas.microsoft.com/office/drawing/2014/main" id="{C521349A-3248-4C66-D72A-7077242E5A94}"/>
              </a:ext>
            </a:extLst>
          </p:cNvPr>
          <p:cNvSpPr txBox="1"/>
          <p:nvPr/>
        </p:nvSpPr>
        <p:spPr>
          <a:xfrm>
            <a:off x="3047103" y="6607128"/>
            <a:ext cx="6094206" cy="369332"/>
          </a:xfrm>
          <a:prstGeom prst="rect">
            <a:avLst/>
          </a:prstGeom>
          <a:noFill/>
        </p:spPr>
        <p:txBody>
          <a:bodyPr wrap="square">
            <a:spAutoFit/>
          </a:bodyPr>
          <a:lstStyle/>
          <a:p>
            <a:r>
              <a:rPr lang="en-US" dirty="0">
                <a:hlinkClick r:id="rId3"/>
              </a:rPr>
              <a:t>Teacher Resources - My First Nest Egg</a:t>
            </a:r>
            <a:endParaRPr lang="en-US" dirty="0"/>
          </a:p>
        </p:txBody>
      </p:sp>
      <p:pic>
        <p:nvPicPr>
          <p:cNvPr id="7" name="Picture 6">
            <a:extLst>
              <a:ext uri="{FF2B5EF4-FFF2-40B4-BE49-F238E27FC236}">
                <a16:creationId xmlns:a16="http://schemas.microsoft.com/office/drawing/2014/main" id="{56082A94-1813-A04E-AB6B-33A978E70056}"/>
              </a:ext>
            </a:extLst>
          </p:cNvPr>
          <p:cNvPicPr>
            <a:picLocks noChangeAspect="1"/>
          </p:cNvPicPr>
          <p:nvPr/>
        </p:nvPicPr>
        <p:blipFill>
          <a:blip r:embed="rId4"/>
          <a:stretch>
            <a:fillRect/>
          </a:stretch>
        </p:blipFill>
        <p:spPr>
          <a:xfrm>
            <a:off x="490860" y="0"/>
            <a:ext cx="5112485" cy="6664320"/>
          </a:xfrm>
          <a:prstGeom prst="rect">
            <a:avLst/>
          </a:prstGeom>
        </p:spPr>
      </p:pic>
    </p:spTree>
    <p:extLst>
      <p:ext uri="{BB962C8B-B14F-4D97-AF65-F5344CB8AC3E}">
        <p14:creationId xmlns:p14="http://schemas.microsoft.com/office/powerpoint/2010/main" val="928465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C2634A-F8DA-E3A4-1248-C066BCAE5CA5}"/>
              </a:ext>
            </a:extLst>
          </p:cNvPr>
          <p:cNvSpPr txBox="1"/>
          <p:nvPr/>
        </p:nvSpPr>
        <p:spPr>
          <a:xfrm>
            <a:off x="331246" y="5299076"/>
            <a:ext cx="11529508" cy="1569660"/>
          </a:xfrm>
          <a:prstGeom prst="rect">
            <a:avLst/>
          </a:prstGeom>
          <a:noFill/>
        </p:spPr>
        <p:txBody>
          <a:bodyPr wrap="square">
            <a:spAutoFit/>
          </a:bodyPr>
          <a:lstStyle/>
          <a:p>
            <a:r>
              <a:rPr lang="en-US" sz="2400" dirty="0"/>
              <a:t>Renting Nike Air Jordan shoes from Rent-A-Center typically costs $19.99 per week. If you decide to purchase them after renting, the total cost can vary. For example, the Air Jordan 5 Racer Blues would cost $375 to buy outright through Rent-A-Center. If you continue renting them for a year, the total cost would be $1,050</a:t>
            </a:r>
          </a:p>
        </p:txBody>
      </p:sp>
      <p:pic>
        <p:nvPicPr>
          <p:cNvPr id="7" name="Picture 6">
            <a:extLst>
              <a:ext uri="{FF2B5EF4-FFF2-40B4-BE49-F238E27FC236}">
                <a16:creationId xmlns:a16="http://schemas.microsoft.com/office/drawing/2014/main" id="{CF1DB70F-5B91-76C7-209B-69950215FF7A}"/>
              </a:ext>
            </a:extLst>
          </p:cNvPr>
          <p:cNvPicPr>
            <a:picLocks noChangeAspect="1"/>
          </p:cNvPicPr>
          <p:nvPr/>
        </p:nvPicPr>
        <p:blipFill>
          <a:blip r:embed="rId2"/>
          <a:stretch>
            <a:fillRect/>
          </a:stretch>
        </p:blipFill>
        <p:spPr>
          <a:xfrm>
            <a:off x="767468" y="294672"/>
            <a:ext cx="3675441" cy="4864555"/>
          </a:xfrm>
          <a:prstGeom prst="rect">
            <a:avLst/>
          </a:prstGeom>
        </p:spPr>
      </p:pic>
      <p:pic>
        <p:nvPicPr>
          <p:cNvPr id="9" name="Picture 8">
            <a:extLst>
              <a:ext uri="{FF2B5EF4-FFF2-40B4-BE49-F238E27FC236}">
                <a16:creationId xmlns:a16="http://schemas.microsoft.com/office/drawing/2014/main" id="{14FE1F62-1EF8-DD44-9D4F-E100336EDE54}"/>
              </a:ext>
            </a:extLst>
          </p:cNvPr>
          <p:cNvPicPr>
            <a:picLocks noChangeAspect="1"/>
          </p:cNvPicPr>
          <p:nvPr/>
        </p:nvPicPr>
        <p:blipFill>
          <a:blip r:embed="rId3"/>
          <a:stretch>
            <a:fillRect/>
          </a:stretch>
        </p:blipFill>
        <p:spPr>
          <a:xfrm>
            <a:off x="5106586" y="940762"/>
            <a:ext cx="6754168" cy="3572374"/>
          </a:xfrm>
          <a:prstGeom prst="rect">
            <a:avLst/>
          </a:prstGeom>
        </p:spPr>
      </p:pic>
    </p:spTree>
    <p:extLst>
      <p:ext uri="{BB962C8B-B14F-4D97-AF65-F5344CB8AC3E}">
        <p14:creationId xmlns:p14="http://schemas.microsoft.com/office/powerpoint/2010/main" val="2092018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4ABFBC6-11B0-7AB9-3975-9FF4F6360F40}"/>
              </a:ext>
            </a:extLst>
          </p:cNvPr>
          <p:cNvGraphicFramePr>
            <a:graphicFrameLocks noGrp="1"/>
          </p:cNvGraphicFramePr>
          <p:nvPr>
            <p:extLst>
              <p:ext uri="{D42A27DB-BD31-4B8C-83A1-F6EECF244321}">
                <p14:modId xmlns:p14="http://schemas.microsoft.com/office/powerpoint/2010/main" val="1776716973"/>
              </p:ext>
            </p:extLst>
          </p:nvPr>
        </p:nvGraphicFramePr>
        <p:xfrm>
          <a:off x="2775471" y="261284"/>
          <a:ext cx="9149976" cy="2659063"/>
        </p:xfrm>
        <a:graphic>
          <a:graphicData uri="http://schemas.openxmlformats.org/drawingml/2006/table">
            <a:tbl>
              <a:tblPr firstRow="1" firstCol="1" bandRow="1"/>
              <a:tblGrid>
                <a:gridCol w="2287004">
                  <a:extLst>
                    <a:ext uri="{9D8B030D-6E8A-4147-A177-3AD203B41FA5}">
                      <a16:colId xmlns:a16="http://schemas.microsoft.com/office/drawing/2014/main" val="465706895"/>
                    </a:ext>
                  </a:extLst>
                </a:gridCol>
                <a:gridCol w="2287004">
                  <a:extLst>
                    <a:ext uri="{9D8B030D-6E8A-4147-A177-3AD203B41FA5}">
                      <a16:colId xmlns:a16="http://schemas.microsoft.com/office/drawing/2014/main" val="2877986284"/>
                    </a:ext>
                  </a:extLst>
                </a:gridCol>
                <a:gridCol w="2287984">
                  <a:extLst>
                    <a:ext uri="{9D8B030D-6E8A-4147-A177-3AD203B41FA5}">
                      <a16:colId xmlns:a16="http://schemas.microsoft.com/office/drawing/2014/main" val="2134237670"/>
                    </a:ext>
                  </a:extLst>
                </a:gridCol>
                <a:gridCol w="2287984">
                  <a:extLst>
                    <a:ext uri="{9D8B030D-6E8A-4147-A177-3AD203B41FA5}">
                      <a16:colId xmlns:a16="http://schemas.microsoft.com/office/drawing/2014/main" val="1035658049"/>
                    </a:ext>
                  </a:extLst>
                </a:gridCol>
              </a:tblGrid>
              <a:tr h="712917">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Amount Borrowing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Interest Rate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Interest Paid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Total Amount Owed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6162296"/>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6654116"/>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3690664"/>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447%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1392473"/>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680%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6764103"/>
                  </a:ext>
                </a:extLst>
              </a:tr>
              <a:tr h="368733">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$169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767%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0001085"/>
                  </a:ext>
                </a:extLst>
              </a:tr>
            </a:tbl>
          </a:graphicData>
        </a:graphic>
      </p:graphicFrame>
      <p:sp>
        <p:nvSpPr>
          <p:cNvPr id="7" name="TextBox 6">
            <a:extLst>
              <a:ext uri="{FF2B5EF4-FFF2-40B4-BE49-F238E27FC236}">
                <a16:creationId xmlns:a16="http://schemas.microsoft.com/office/drawing/2014/main" id="{0F30B2CD-2F2C-D227-8742-7ABC685F830D}"/>
              </a:ext>
            </a:extLst>
          </p:cNvPr>
          <p:cNvSpPr txBox="1"/>
          <p:nvPr/>
        </p:nvSpPr>
        <p:spPr>
          <a:xfrm>
            <a:off x="537780" y="3429000"/>
            <a:ext cx="11387667" cy="2769989"/>
          </a:xfrm>
          <a:prstGeom prst="rect">
            <a:avLst/>
          </a:prstGeom>
          <a:noFill/>
        </p:spPr>
        <p:txBody>
          <a:bodyPr wrap="square">
            <a:spAutoFit/>
          </a:bodyPr>
          <a:lstStyle/>
          <a:p>
            <a:r>
              <a:rPr lang="en-US" dirty="0"/>
              <a:t>Most credit card companies will calculate credit card interest daily based on the current balance on your card. To calculate this daily interest rate yourself, divide your APR by 365 and then multiply by your current balance. It is important to keep in mind that some companies may charge different interest rates depending on how the balance was incurred: by making purchases, by transferring balances or by making cash advances.</a:t>
            </a:r>
          </a:p>
          <a:p>
            <a:endParaRPr lang="en-US" dirty="0"/>
          </a:p>
          <a:p>
            <a:r>
              <a:rPr lang="en-US" sz="2800" dirty="0"/>
              <a:t>How long would it take to save to buy these $169 shoes if you saved $20 per month? </a:t>
            </a:r>
          </a:p>
          <a:p>
            <a:r>
              <a:rPr lang="en-US" sz="2800" dirty="0"/>
              <a:t>How long would it take to buy them if you saved $20 per week?</a:t>
            </a:r>
          </a:p>
        </p:txBody>
      </p:sp>
      <p:pic>
        <p:nvPicPr>
          <p:cNvPr id="8" name="Picture 7">
            <a:extLst>
              <a:ext uri="{FF2B5EF4-FFF2-40B4-BE49-F238E27FC236}">
                <a16:creationId xmlns:a16="http://schemas.microsoft.com/office/drawing/2014/main" id="{C3C14FD8-839A-CF01-3794-5B9D459FE3C8}"/>
              </a:ext>
            </a:extLst>
          </p:cNvPr>
          <p:cNvPicPr>
            <a:picLocks noChangeAspect="1"/>
          </p:cNvPicPr>
          <p:nvPr/>
        </p:nvPicPr>
        <p:blipFill>
          <a:blip r:embed="rId2"/>
          <a:stretch>
            <a:fillRect/>
          </a:stretch>
        </p:blipFill>
        <p:spPr>
          <a:xfrm>
            <a:off x="139849" y="389029"/>
            <a:ext cx="2296867" cy="3039971"/>
          </a:xfrm>
          <a:prstGeom prst="rect">
            <a:avLst/>
          </a:prstGeom>
        </p:spPr>
      </p:pic>
    </p:spTree>
    <p:extLst>
      <p:ext uri="{BB962C8B-B14F-4D97-AF65-F5344CB8AC3E}">
        <p14:creationId xmlns:p14="http://schemas.microsoft.com/office/powerpoint/2010/main" val="803668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BE8B87-8D38-8BA3-CF1F-11A9F77EBE09}"/>
              </a:ext>
            </a:extLst>
          </p:cNvPr>
          <p:cNvPicPr>
            <a:picLocks noChangeAspect="1"/>
          </p:cNvPicPr>
          <p:nvPr/>
        </p:nvPicPr>
        <p:blipFill>
          <a:blip r:embed="rId2"/>
          <a:stretch>
            <a:fillRect/>
          </a:stretch>
        </p:blipFill>
        <p:spPr>
          <a:xfrm>
            <a:off x="570155" y="1184965"/>
            <a:ext cx="10137289" cy="5673035"/>
          </a:xfrm>
          <a:prstGeom prst="rect">
            <a:avLst/>
          </a:prstGeom>
        </p:spPr>
      </p:pic>
      <p:sp>
        <p:nvSpPr>
          <p:cNvPr id="5" name="TextBox 4">
            <a:extLst>
              <a:ext uri="{FF2B5EF4-FFF2-40B4-BE49-F238E27FC236}">
                <a16:creationId xmlns:a16="http://schemas.microsoft.com/office/drawing/2014/main" id="{4CD23871-8DB5-231F-2380-E2D474C0E970}"/>
              </a:ext>
            </a:extLst>
          </p:cNvPr>
          <p:cNvSpPr txBox="1"/>
          <p:nvPr/>
        </p:nvSpPr>
        <p:spPr>
          <a:xfrm>
            <a:off x="3208469" y="267154"/>
            <a:ext cx="6094206" cy="646331"/>
          </a:xfrm>
          <a:prstGeom prst="rect">
            <a:avLst/>
          </a:prstGeom>
          <a:noFill/>
        </p:spPr>
        <p:txBody>
          <a:bodyPr wrap="square">
            <a:spAutoFit/>
          </a:bodyPr>
          <a:lstStyle/>
          <a:p>
            <a:r>
              <a:rPr lang="en-US" sz="3600" dirty="0">
                <a:hlinkClick r:id="rId3"/>
              </a:rPr>
              <a:t>Games - Biz Kids</a:t>
            </a:r>
            <a:endParaRPr lang="en-US" sz="3600" dirty="0"/>
          </a:p>
        </p:txBody>
      </p:sp>
    </p:spTree>
    <p:extLst>
      <p:ext uri="{BB962C8B-B14F-4D97-AF65-F5344CB8AC3E}">
        <p14:creationId xmlns:p14="http://schemas.microsoft.com/office/powerpoint/2010/main" val="18605895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3920</TotalTime>
  <Words>2473</Words>
  <Application>Microsoft Office PowerPoint</Application>
  <PresentationFormat>Widescreen</PresentationFormat>
  <Paragraphs>144</Paragraphs>
  <Slides>35</Slides>
  <Notes>1</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35</vt:i4>
      </vt:variant>
    </vt:vector>
  </HeadingPairs>
  <TitlesOfParts>
    <vt:vector size="47" baseType="lpstr">
      <vt:lpstr>Aptos</vt:lpstr>
      <vt:lpstr>Aptos Display</vt:lpstr>
      <vt:lpstr>Arial</vt:lpstr>
      <vt:lpstr>Comfortaa</vt:lpstr>
      <vt:lpstr>GL Graphik Web</vt:lpstr>
      <vt:lpstr>inherit</vt:lpstr>
      <vt:lpstr>Inter</vt:lpstr>
      <vt:lpstr>Noto Sans</vt:lpstr>
      <vt:lpstr>Open Sans</vt:lpstr>
      <vt:lpstr>Quattrocento</vt:lpstr>
      <vt:lpstr>Source Sans Pro</vt:lpstr>
      <vt:lpstr>Office Theme</vt:lpstr>
      <vt:lpstr>Money and Banking for Elementary Students</vt:lpstr>
      <vt:lpstr>A review of financial-literacy education programs for children and adolescents - Aisa Amagir, Wim Groot, Henriëtte Maassen van den Brink, Arie Wilschut, 2018</vt:lpstr>
      <vt:lpstr>Children's understanding of financial literacy and parents' choice of financial knowledge learning methods in Malaysia - PMC</vt:lpstr>
      <vt:lpstr>The importance of financial literacy and its impact on financial wellbeing | Journal of Financial Literacy and Wellbeing | Cambridge Core</vt:lpstr>
      <vt:lpstr>PowerPoint Presentation</vt:lpstr>
      <vt:lpstr>PowerPoint Presentation</vt:lpstr>
      <vt:lpstr>Vocabulary</vt:lpstr>
      <vt:lpstr>The Project Gutenberg eBook of The Little Red Hen, by Florence White Williams</vt:lpstr>
      <vt:lpstr>PowerPoint Presentation</vt:lpstr>
      <vt:lpstr>Introduce Little Red Hen Makes a Pizza by reading the title and author.  Ask students the following questions: </vt:lpstr>
      <vt:lpstr>PowerPoint Presentation</vt:lpstr>
      <vt:lpstr>EconEdLink - The Little Red Hen is a Producer and a Consumer</vt:lpstr>
      <vt:lpstr>EconEdLink - The Little Red Hen is a Producer and a Consumer</vt:lpstr>
      <vt:lpstr>Teacher Resources - My First Nest Egg</vt:lpstr>
      <vt:lpstr>EconEdLink - The Little Red Hen is a Producer and a Consumer</vt:lpstr>
      <vt:lpstr>EconEdLink - The Little Red Hen is a Producer and a Consumer</vt:lpstr>
      <vt:lpstr>Teacher Resources - My First Nest Egg</vt:lpstr>
      <vt:lpstr>PowerPoint Presentation</vt:lpstr>
      <vt:lpstr>PowerPoint Presentation</vt:lpstr>
      <vt:lpstr>PowerPoint Presentation</vt:lpstr>
      <vt:lpstr>Teacher Resources - My First Nest Egg</vt:lpstr>
      <vt:lpstr>https://www.econlowdown.org/resource-gallery/explore-economics-what-makes-something-useful-as-money </vt:lpstr>
      <vt:lpstr>My Money Student Workbook</vt:lpstr>
      <vt:lpstr>PowerPoint Presentation</vt:lpstr>
      <vt:lpstr>PowerPoint Presentation</vt:lpstr>
      <vt:lpstr>Teacher Resources - My First Nest Egg</vt:lpstr>
      <vt:lpstr>https://www.econlowdown.org/resource-gallery/currency_academy </vt:lpstr>
      <vt:lpstr>Currency</vt:lpstr>
      <vt:lpstr>PowerPoint Presentation</vt:lpstr>
      <vt:lpstr>Greenlight for Classrooms Lesson Library</vt:lpstr>
      <vt:lpstr>https://www.econlowdown.org/resource-gallery/ella_saves_today </vt:lpstr>
      <vt:lpstr>PowerPoint Presentation</vt:lpstr>
      <vt:lpstr>PowerPoint Presentation</vt:lpstr>
      <vt:lpstr>PowerPoint Presentation</vt:lpstr>
      <vt:lpstr>PowerPoint Presentation</vt:lpstr>
    </vt:vector>
  </TitlesOfParts>
  <Company>Hillsborough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Danger</dc:creator>
  <cp:lastModifiedBy>Christine Danger</cp:lastModifiedBy>
  <cp:revision>1</cp:revision>
  <dcterms:created xsi:type="dcterms:W3CDTF">2024-11-09T02:30:37Z</dcterms:created>
  <dcterms:modified xsi:type="dcterms:W3CDTF">2024-11-13T15:58:50Z</dcterms:modified>
</cp:coreProperties>
</file>