
<file path=[Content_Types].xml><?xml version="1.0" encoding="utf-8"?>
<Types xmlns="http://schemas.openxmlformats.org/package/2006/content-types">
  <Default Extension="gif" ContentType="image/gif"/>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70" r:id="rId3"/>
    <p:sldId id="271" r:id="rId4"/>
    <p:sldId id="277" r:id="rId5"/>
    <p:sldId id="310" r:id="rId6"/>
    <p:sldId id="259" r:id="rId7"/>
    <p:sldId id="272" r:id="rId8"/>
    <p:sldId id="264" r:id="rId9"/>
    <p:sldId id="260" r:id="rId10"/>
    <p:sldId id="261" r:id="rId11"/>
    <p:sldId id="257" r:id="rId12"/>
    <p:sldId id="258" r:id="rId13"/>
    <p:sldId id="269" r:id="rId14"/>
    <p:sldId id="265" r:id="rId15"/>
    <p:sldId id="266" r:id="rId16"/>
    <p:sldId id="267" r:id="rId17"/>
    <p:sldId id="268" r:id="rId18"/>
    <p:sldId id="262" r:id="rId19"/>
    <p:sldId id="287" r:id="rId20"/>
    <p:sldId id="286" r:id="rId21"/>
    <p:sldId id="276" r:id="rId22"/>
    <p:sldId id="279" r:id="rId23"/>
    <p:sldId id="273" r:id="rId24"/>
    <p:sldId id="280" r:id="rId25"/>
    <p:sldId id="281" r:id="rId26"/>
    <p:sldId id="282" r:id="rId27"/>
    <p:sldId id="283" r:id="rId28"/>
    <p:sldId id="284" r:id="rId29"/>
    <p:sldId id="288" r:id="rId30"/>
    <p:sldId id="311" r:id="rId31"/>
    <p:sldId id="289" r:id="rId32"/>
    <p:sldId id="294" r:id="rId33"/>
    <p:sldId id="303" r:id="rId34"/>
    <p:sldId id="308" r:id="rId35"/>
    <p:sldId id="309" r:id="rId36"/>
    <p:sldId id="274" r:id="rId37"/>
    <p:sldId id="27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FAE119-A723-4C17-A7FF-8EC718484A5C}" v="17" dt="2024-11-13T21:38:30.4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4660"/>
  </p:normalViewPr>
  <p:slideViewPr>
    <p:cSldViewPr snapToGrid="0">
      <p:cViewPr varScale="1">
        <p:scale>
          <a:sx n="89" d="100"/>
          <a:sy n="89" d="100"/>
        </p:scale>
        <p:origin x="40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Danger" userId="ec5d025f-b314-4b7c-bee6-8dd9c175cb32" providerId="ADAL" clId="{E4FAE119-A723-4C17-A7FF-8EC718484A5C}"/>
    <pc:docChg chg="undo custSel addSld delSld modSld sldOrd">
      <pc:chgData name="Christine Danger" userId="ec5d025f-b314-4b7c-bee6-8dd9c175cb32" providerId="ADAL" clId="{E4FAE119-A723-4C17-A7FF-8EC718484A5C}" dt="2024-11-13T21:38:30.437" v="161" actId="20577"/>
      <pc:docMkLst>
        <pc:docMk/>
      </pc:docMkLst>
      <pc:sldChg chg="add del">
        <pc:chgData name="Christine Danger" userId="ec5d025f-b314-4b7c-bee6-8dd9c175cb32" providerId="ADAL" clId="{E4FAE119-A723-4C17-A7FF-8EC718484A5C}" dt="2024-11-09T19:41:04.293" v="51" actId="2696"/>
        <pc:sldMkLst>
          <pc:docMk/>
          <pc:sldMk cId="2389115016" sldId="275"/>
        </pc:sldMkLst>
      </pc:sldChg>
      <pc:sldChg chg="modSp mod">
        <pc:chgData name="Christine Danger" userId="ec5d025f-b314-4b7c-bee6-8dd9c175cb32" providerId="ADAL" clId="{E4FAE119-A723-4C17-A7FF-8EC718484A5C}" dt="2024-11-11T19:54:16.993" v="58" actId="14100"/>
        <pc:sldMkLst>
          <pc:docMk/>
          <pc:sldMk cId="508632120" sldId="277"/>
        </pc:sldMkLst>
        <pc:graphicFrameChg chg="mod">
          <ac:chgData name="Christine Danger" userId="ec5d025f-b314-4b7c-bee6-8dd9c175cb32" providerId="ADAL" clId="{E4FAE119-A723-4C17-A7FF-8EC718484A5C}" dt="2024-11-11T19:54:16.993" v="58" actId="14100"/>
          <ac:graphicFrameMkLst>
            <pc:docMk/>
            <pc:sldMk cId="508632120" sldId="277"/>
            <ac:graphicFrameMk id="8" creationId="{F392E546-747E-B2C1-7AEC-378075FF464B}"/>
          </ac:graphicFrameMkLst>
        </pc:graphicFrameChg>
      </pc:sldChg>
      <pc:sldChg chg="delSp del mod">
        <pc:chgData name="Christine Danger" userId="ec5d025f-b314-4b7c-bee6-8dd9c175cb32" providerId="ADAL" clId="{E4FAE119-A723-4C17-A7FF-8EC718484A5C}" dt="2024-11-11T19:54:40.281" v="62" actId="47"/>
        <pc:sldMkLst>
          <pc:docMk/>
          <pc:sldMk cId="1259842264" sldId="278"/>
        </pc:sldMkLst>
        <pc:graphicFrameChg chg="del">
          <ac:chgData name="Christine Danger" userId="ec5d025f-b314-4b7c-bee6-8dd9c175cb32" providerId="ADAL" clId="{E4FAE119-A723-4C17-A7FF-8EC718484A5C}" dt="2024-11-11T19:54:32.612" v="59" actId="21"/>
          <ac:graphicFrameMkLst>
            <pc:docMk/>
            <pc:sldMk cId="1259842264" sldId="278"/>
            <ac:graphicFrameMk id="12" creationId="{D6D91350-FB91-867A-CC51-5D1A9D7E7B39}"/>
          </ac:graphicFrameMkLst>
        </pc:graphicFrameChg>
      </pc:sldChg>
      <pc:sldChg chg="del">
        <pc:chgData name="Christine Danger" userId="ec5d025f-b314-4b7c-bee6-8dd9c175cb32" providerId="ADAL" clId="{E4FAE119-A723-4C17-A7FF-8EC718484A5C}" dt="2024-11-09T02:13:04.713" v="40" actId="47"/>
        <pc:sldMkLst>
          <pc:docMk/>
          <pc:sldMk cId="1101901672" sldId="285"/>
        </pc:sldMkLst>
      </pc:sldChg>
      <pc:sldChg chg="addSp modSp new mod modAnim">
        <pc:chgData name="Christine Danger" userId="ec5d025f-b314-4b7c-bee6-8dd9c175cb32" providerId="ADAL" clId="{E4FAE119-A723-4C17-A7FF-8EC718484A5C}" dt="2024-11-09T01:46:10.200" v="2"/>
        <pc:sldMkLst>
          <pc:docMk/>
          <pc:sldMk cId="3493306520" sldId="286"/>
        </pc:sldMkLst>
        <pc:spChg chg="add">
          <ac:chgData name="Christine Danger" userId="ec5d025f-b314-4b7c-bee6-8dd9c175cb32" providerId="ADAL" clId="{E4FAE119-A723-4C17-A7FF-8EC718484A5C}" dt="2024-11-09T01:45:18.901" v="1" actId="22"/>
          <ac:spMkLst>
            <pc:docMk/>
            <pc:sldMk cId="3493306520" sldId="286"/>
            <ac:spMk id="3" creationId="{43B4220A-C428-6331-7C70-77AFBD0801B0}"/>
          </ac:spMkLst>
        </pc:spChg>
        <pc:picChg chg="add mod">
          <ac:chgData name="Christine Danger" userId="ec5d025f-b314-4b7c-bee6-8dd9c175cb32" providerId="ADAL" clId="{E4FAE119-A723-4C17-A7FF-8EC718484A5C}" dt="2024-11-09T01:46:10.200" v="2"/>
          <ac:picMkLst>
            <pc:docMk/>
            <pc:sldMk cId="3493306520" sldId="286"/>
            <ac:picMk id="4" creationId="{39E282EA-ADC3-F780-C61A-F6664486B0E3}"/>
          </ac:picMkLst>
        </pc:picChg>
      </pc:sldChg>
      <pc:sldChg chg="addSp delSp modSp new mod ord modAnim">
        <pc:chgData name="Christine Danger" userId="ec5d025f-b314-4b7c-bee6-8dd9c175cb32" providerId="ADAL" clId="{E4FAE119-A723-4C17-A7FF-8EC718484A5C}" dt="2024-11-09T02:11:01.192" v="39" actId="1076"/>
        <pc:sldMkLst>
          <pc:docMk/>
          <pc:sldMk cId="2359007600" sldId="287"/>
        </pc:sldMkLst>
        <pc:spChg chg="add del">
          <ac:chgData name="Christine Danger" userId="ec5d025f-b314-4b7c-bee6-8dd9c175cb32" providerId="ADAL" clId="{E4FAE119-A723-4C17-A7FF-8EC718484A5C}" dt="2024-11-09T02:00:50.876" v="7" actId="478"/>
          <ac:spMkLst>
            <pc:docMk/>
            <pc:sldMk cId="2359007600" sldId="287"/>
            <ac:spMk id="3" creationId="{7C11B463-9254-531D-0E6B-E72BEE4A8C9E}"/>
          </ac:spMkLst>
        </pc:spChg>
        <pc:spChg chg="add del">
          <ac:chgData name="Christine Danger" userId="ec5d025f-b314-4b7c-bee6-8dd9c175cb32" providerId="ADAL" clId="{E4FAE119-A723-4C17-A7FF-8EC718484A5C}" dt="2024-11-09T02:01:34.190" v="9" actId="478"/>
          <ac:spMkLst>
            <pc:docMk/>
            <pc:sldMk cId="2359007600" sldId="287"/>
            <ac:spMk id="4" creationId="{0D0E57B8-422C-5BCE-6CCE-54614FBC075D}"/>
          </ac:spMkLst>
        </pc:spChg>
        <pc:spChg chg="add del">
          <ac:chgData name="Christine Danger" userId="ec5d025f-b314-4b7c-bee6-8dd9c175cb32" providerId="ADAL" clId="{E4FAE119-A723-4C17-A7FF-8EC718484A5C}" dt="2024-11-09T02:01:38.461" v="11" actId="478"/>
          <ac:spMkLst>
            <pc:docMk/>
            <pc:sldMk cId="2359007600" sldId="287"/>
            <ac:spMk id="5" creationId="{B839AB4C-BE04-DE67-3B13-A3D4CCCB1591}"/>
          </ac:spMkLst>
        </pc:spChg>
        <pc:spChg chg="add mod">
          <ac:chgData name="Christine Danger" userId="ec5d025f-b314-4b7c-bee6-8dd9c175cb32" providerId="ADAL" clId="{E4FAE119-A723-4C17-A7FF-8EC718484A5C}" dt="2024-11-09T02:08:48.434" v="27" actId="20577"/>
          <ac:spMkLst>
            <pc:docMk/>
            <pc:sldMk cId="2359007600" sldId="287"/>
            <ac:spMk id="10" creationId="{327399C7-6151-F9A6-BBAA-7EB0F58773A7}"/>
          </ac:spMkLst>
        </pc:spChg>
        <pc:picChg chg="add mod">
          <ac:chgData name="Christine Danger" userId="ec5d025f-b314-4b7c-bee6-8dd9c175cb32" providerId="ADAL" clId="{E4FAE119-A723-4C17-A7FF-8EC718484A5C}" dt="2024-11-09T02:10:58.747" v="38" actId="1076"/>
          <ac:picMkLst>
            <pc:docMk/>
            <pc:sldMk cId="2359007600" sldId="287"/>
            <ac:picMk id="6" creationId="{2CC46547-69C3-529A-8621-3653D7CEEE04}"/>
          </ac:picMkLst>
        </pc:picChg>
        <pc:picChg chg="add mod">
          <ac:chgData name="Christine Danger" userId="ec5d025f-b314-4b7c-bee6-8dd9c175cb32" providerId="ADAL" clId="{E4FAE119-A723-4C17-A7FF-8EC718484A5C}" dt="2024-11-09T02:10:11.510" v="28" actId="1076"/>
          <ac:picMkLst>
            <pc:docMk/>
            <pc:sldMk cId="2359007600" sldId="287"/>
            <ac:picMk id="8" creationId="{AB50308E-C84E-15AA-885A-6D3003C05BFC}"/>
          </ac:picMkLst>
        </pc:picChg>
        <pc:picChg chg="add mod">
          <ac:chgData name="Christine Danger" userId="ec5d025f-b314-4b7c-bee6-8dd9c175cb32" providerId="ADAL" clId="{E4FAE119-A723-4C17-A7FF-8EC718484A5C}" dt="2024-11-09T02:11:01.192" v="39" actId="1076"/>
          <ac:picMkLst>
            <pc:docMk/>
            <pc:sldMk cId="2359007600" sldId="287"/>
            <ac:picMk id="12" creationId="{8AE6F116-3F0E-3857-EACB-B846748E41AD}"/>
          </ac:picMkLst>
        </pc:picChg>
      </pc:sldChg>
      <pc:sldChg chg="addSp modSp new mod">
        <pc:chgData name="Christine Danger" userId="ec5d025f-b314-4b7c-bee6-8dd9c175cb32" providerId="ADAL" clId="{E4FAE119-A723-4C17-A7FF-8EC718484A5C}" dt="2024-11-09T19:40:21.510" v="49" actId="1076"/>
        <pc:sldMkLst>
          <pc:docMk/>
          <pc:sldMk cId="663537757" sldId="288"/>
        </pc:sldMkLst>
        <pc:spChg chg="add mod">
          <ac:chgData name="Christine Danger" userId="ec5d025f-b314-4b7c-bee6-8dd9c175cb32" providerId="ADAL" clId="{E4FAE119-A723-4C17-A7FF-8EC718484A5C}" dt="2024-11-09T19:40:21.510" v="49" actId="1076"/>
          <ac:spMkLst>
            <pc:docMk/>
            <pc:sldMk cId="663537757" sldId="288"/>
            <ac:spMk id="5" creationId="{B47CFF68-2DAC-A164-106F-26819278B507}"/>
          </ac:spMkLst>
        </pc:spChg>
        <pc:picChg chg="add mod">
          <ac:chgData name="Christine Danger" userId="ec5d025f-b314-4b7c-bee6-8dd9c175cb32" providerId="ADAL" clId="{E4FAE119-A723-4C17-A7FF-8EC718484A5C}" dt="2024-11-09T19:39:58.522" v="46" actId="1076"/>
          <ac:picMkLst>
            <pc:docMk/>
            <pc:sldMk cId="663537757" sldId="288"/>
            <ac:picMk id="3" creationId="{CC1889E6-36C2-6F10-236D-9AC8B69D67F3}"/>
          </ac:picMkLst>
        </pc:picChg>
      </pc:sldChg>
      <pc:sldChg chg="add">
        <pc:chgData name="Christine Danger" userId="ec5d025f-b314-4b7c-bee6-8dd9c175cb32" providerId="ADAL" clId="{E4FAE119-A723-4C17-A7FF-8EC718484A5C}" dt="2024-11-11T15:35:15.862" v="52"/>
        <pc:sldMkLst>
          <pc:docMk/>
          <pc:sldMk cId="2731432529" sldId="289"/>
        </pc:sldMkLst>
      </pc:sldChg>
      <pc:sldChg chg="add">
        <pc:chgData name="Christine Danger" userId="ec5d025f-b314-4b7c-bee6-8dd9c175cb32" providerId="ADAL" clId="{E4FAE119-A723-4C17-A7FF-8EC718484A5C}" dt="2024-11-11T15:35:15.862" v="52"/>
        <pc:sldMkLst>
          <pc:docMk/>
          <pc:sldMk cId="4079056196" sldId="294"/>
        </pc:sldMkLst>
      </pc:sldChg>
      <pc:sldChg chg="add">
        <pc:chgData name="Christine Danger" userId="ec5d025f-b314-4b7c-bee6-8dd9c175cb32" providerId="ADAL" clId="{E4FAE119-A723-4C17-A7FF-8EC718484A5C}" dt="2024-11-11T15:39:21.437" v="53"/>
        <pc:sldMkLst>
          <pc:docMk/>
          <pc:sldMk cId="928465148" sldId="303"/>
        </pc:sldMkLst>
      </pc:sldChg>
      <pc:sldChg chg="add">
        <pc:chgData name="Christine Danger" userId="ec5d025f-b314-4b7c-bee6-8dd9c175cb32" providerId="ADAL" clId="{E4FAE119-A723-4C17-A7FF-8EC718484A5C}" dt="2024-11-11T15:39:21.437" v="53"/>
        <pc:sldMkLst>
          <pc:docMk/>
          <pc:sldMk cId="2092018379" sldId="308"/>
        </pc:sldMkLst>
      </pc:sldChg>
      <pc:sldChg chg="add">
        <pc:chgData name="Christine Danger" userId="ec5d025f-b314-4b7c-bee6-8dd9c175cb32" providerId="ADAL" clId="{E4FAE119-A723-4C17-A7FF-8EC718484A5C}" dt="2024-11-11T15:39:21.437" v="53"/>
        <pc:sldMkLst>
          <pc:docMk/>
          <pc:sldMk cId="803668135" sldId="309"/>
        </pc:sldMkLst>
      </pc:sldChg>
      <pc:sldChg chg="addSp modSp new mod">
        <pc:chgData name="Christine Danger" userId="ec5d025f-b314-4b7c-bee6-8dd9c175cb32" providerId="ADAL" clId="{E4FAE119-A723-4C17-A7FF-8EC718484A5C}" dt="2024-11-13T21:38:30.437" v="161" actId="20577"/>
        <pc:sldMkLst>
          <pc:docMk/>
          <pc:sldMk cId="3287494492" sldId="310"/>
        </pc:sldMkLst>
        <pc:graphicFrameChg chg="add mod">
          <ac:chgData name="Christine Danger" userId="ec5d025f-b314-4b7c-bee6-8dd9c175cb32" providerId="ADAL" clId="{E4FAE119-A723-4C17-A7FF-8EC718484A5C}" dt="2024-11-13T21:38:30.437" v="161" actId="20577"/>
          <ac:graphicFrameMkLst>
            <pc:docMk/>
            <pc:sldMk cId="3287494492" sldId="310"/>
            <ac:graphicFrameMk id="12" creationId="{D6D91350-FB91-867A-CC51-5D1A9D7E7B39}"/>
          </ac:graphicFrameMkLst>
        </pc:graphicFrameChg>
      </pc:sldChg>
      <pc:sldChg chg="addSp delSp modSp new mod">
        <pc:chgData name="Christine Danger" userId="ec5d025f-b314-4b7c-bee6-8dd9c175cb32" providerId="ADAL" clId="{E4FAE119-A723-4C17-A7FF-8EC718484A5C}" dt="2024-11-13T16:38:25.050" v="160" actId="1076"/>
        <pc:sldMkLst>
          <pc:docMk/>
          <pc:sldMk cId="3872535096" sldId="311"/>
        </pc:sldMkLst>
        <pc:spChg chg="add del mod">
          <ac:chgData name="Christine Danger" userId="ec5d025f-b314-4b7c-bee6-8dd9c175cb32" providerId="ADAL" clId="{E4FAE119-A723-4C17-A7FF-8EC718484A5C}" dt="2024-11-13T16:35:24.655" v="94" actId="478"/>
          <ac:spMkLst>
            <pc:docMk/>
            <pc:sldMk cId="3872535096" sldId="311"/>
            <ac:spMk id="3" creationId="{F923E826-194C-B5D0-F771-0B72B4EBFEF8}"/>
          </ac:spMkLst>
        </pc:spChg>
        <pc:spChg chg="add del mod">
          <ac:chgData name="Christine Danger" userId="ec5d025f-b314-4b7c-bee6-8dd9c175cb32" providerId="ADAL" clId="{E4FAE119-A723-4C17-A7FF-8EC718484A5C}" dt="2024-11-13T16:37:49.075" v="151" actId="21"/>
          <ac:spMkLst>
            <pc:docMk/>
            <pc:sldMk cId="3872535096" sldId="311"/>
            <ac:spMk id="5" creationId="{AC25D023-AD0B-80F9-26F9-BEC35C1E402C}"/>
          </ac:spMkLst>
        </pc:spChg>
        <pc:spChg chg="add mod">
          <ac:chgData name="Christine Danger" userId="ec5d025f-b314-4b7c-bee6-8dd9c175cb32" providerId="ADAL" clId="{E4FAE119-A723-4C17-A7FF-8EC718484A5C}" dt="2024-11-13T16:33:12.266" v="79" actId="14100"/>
          <ac:spMkLst>
            <pc:docMk/>
            <pc:sldMk cId="3872535096" sldId="311"/>
            <ac:spMk id="7" creationId="{EA6F1CA1-5CBE-30F1-9BCE-9084ADAC7CAD}"/>
          </ac:spMkLst>
        </pc:spChg>
        <pc:spChg chg="add mod">
          <ac:chgData name="Christine Danger" userId="ec5d025f-b314-4b7c-bee6-8dd9c175cb32" providerId="ADAL" clId="{E4FAE119-A723-4C17-A7FF-8EC718484A5C}" dt="2024-11-13T16:35:22.463" v="93" actId="1076"/>
          <ac:spMkLst>
            <pc:docMk/>
            <pc:sldMk cId="3872535096" sldId="311"/>
            <ac:spMk id="12" creationId="{70EF6F5E-094D-4C15-5EC9-2E5649702CE2}"/>
          </ac:spMkLst>
        </pc:spChg>
        <pc:spChg chg="add del mod">
          <ac:chgData name="Christine Danger" userId="ec5d025f-b314-4b7c-bee6-8dd9c175cb32" providerId="ADAL" clId="{E4FAE119-A723-4C17-A7FF-8EC718484A5C}" dt="2024-11-13T16:37:46.117" v="150"/>
          <ac:spMkLst>
            <pc:docMk/>
            <pc:sldMk cId="3872535096" sldId="311"/>
            <ac:spMk id="15" creationId="{3731CF10-0B07-9E56-4B04-70C004B6DA46}"/>
          </ac:spMkLst>
        </pc:spChg>
        <pc:spChg chg="add mod">
          <ac:chgData name="Christine Danger" userId="ec5d025f-b314-4b7c-bee6-8dd9c175cb32" providerId="ADAL" clId="{E4FAE119-A723-4C17-A7FF-8EC718484A5C}" dt="2024-11-13T16:37:00.176" v="140" actId="767"/>
          <ac:spMkLst>
            <pc:docMk/>
            <pc:sldMk cId="3872535096" sldId="311"/>
            <ac:spMk id="16" creationId="{F44FE84D-8AFD-0BE9-9BCD-989F117B53FE}"/>
          </ac:spMkLst>
        </pc:spChg>
        <pc:spChg chg="add mod">
          <ac:chgData name="Christine Danger" userId="ec5d025f-b314-4b7c-bee6-8dd9c175cb32" providerId="ADAL" clId="{E4FAE119-A723-4C17-A7FF-8EC718484A5C}" dt="2024-11-13T16:38:10.019" v="156" actId="1076"/>
          <ac:spMkLst>
            <pc:docMk/>
            <pc:sldMk cId="3872535096" sldId="311"/>
            <ac:spMk id="17" creationId="{B4FEE721-4AFB-1C22-FB6A-9509AF3EE83B}"/>
          </ac:spMkLst>
        </pc:spChg>
        <pc:spChg chg="add mod">
          <ac:chgData name="Christine Danger" userId="ec5d025f-b314-4b7c-bee6-8dd9c175cb32" providerId="ADAL" clId="{E4FAE119-A723-4C17-A7FF-8EC718484A5C}" dt="2024-11-13T16:38:12.751" v="157" actId="1076"/>
          <ac:spMkLst>
            <pc:docMk/>
            <pc:sldMk cId="3872535096" sldId="311"/>
            <ac:spMk id="19" creationId="{350FEC75-6815-F6DF-A187-13FEF5DD29F6}"/>
          </ac:spMkLst>
        </pc:spChg>
        <pc:spChg chg="add mod">
          <ac:chgData name="Christine Danger" userId="ec5d025f-b314-4b7c-bee6-8dd9c175cb32" providerId="ADAL" clId="{E4FAE119-A723-4C17-A7FF-8EC718484A5C}" dt="2024-11-13T16:38:25.050" v="160" actId="1076"/>
          <ac:spMkLst>
            <pc:docMk/>
            <pc:sldMk cId="3872535096" sldId="311"/>
            <ac:spMk id="20" creationId="{AC25D023-AD0B-80F9-26F9-BEC35C1E402C}"/>
          </ac:spMkLst>
        </pc:spChg>
        <pc:picChg chg="add mod">
          <ac:chgData name="Christine Danger" userId="ec5d025f-b314-4b7c-bee6-8dd9c175cb32" providerId="ADAL" clId="{E4FAE119-A723-4C17-A7FF-8EC718484A5C}" dt="2024-11-13T16:38:20.738" v="159" actId="1076"/>
          <ac:picMkLst>
            <pc:docMk/>
            <pc:sldMk cId="3872535096" sldId="311"/>
            <ac:picMk id="9" creationId="{126D9D8B-8A33-42F3-7E2B-896DA83B4964}"/>
          </ac:picMkLst>
        </pc:picChg>
        <pc:picChg chg="add mod">
          <ac:chgData name="Christine Danger" userId="ec5d025f-b314-4b7c-bee6-8dd9c175cb32" providerId="ADAL" clId="{E4FAE119-A723-4C17-A7FF-8EC718484A5C}" dt="2024-11-13T16:35:03.604" v="89" actId="1076"/>
          <ac:picMkLst>
            <pc:docMk/>
            <pc:sldMk cId="3872535096" sldId="311"/>
            <ac:picMk id="11" creationId="{66AD9D20-63D5-F826-1C2A-DB5F54A5B809}"/>
          </ac:picMkLst>
        </pc:picChg>
        <pc:picChg chg="add del mod">
          <ac:chgData name="Christine Danger" userId="ec5d025f-b314-4b7c-bee6-8dd9c175cb32" providerId="ADAL" clId="{E4FAE119-A723-4C17-A7FF-8EC718484A5C}" dt="2024-11-13T16:37:19.345" v="142" actId="21"/>
          <ac:picMkLst>
            <pc:docMk/>
            <pc:sldMk cId="3872535096" sldId="311"/>
            <ac:picMk id="14" creationId="{E1C1735A-AA03-3AD7-D46F-A2A252A02497}"/>
          </ac:picMkLst>
        </pc:picChg>
        <pc:picChg chg="add mod">
          <ac:chgData name="Christine Danger" userId="ec5d025f-b314-4b7c-bee6-8dd9c175cb32" providerId="ADAL" clId="{E4FAE119-A723-4C17-A7FF-8EC718484A5C}" dt="2024-11-13T16:38:15.768" v="158" actId="1076"/>
          <ac:picMkLst>
            <pc:docMk/>
            <pc:sldMk cId="3872535096" sldId="311"/>
            <ac:picMk id="18" creationId="{E1C1735A-AA03-3AD7-D46F-A2A252A02497}"/>
          </ac:picMkLst>
        </pc:picChg>
      </pc:sldChg>
      <pc:sldChg chg="new del">
        <pc:chgData name="Christine Danger" userId="ec5d025f-b314-4b7c-bee6-8dd9c175cb32" providerId="ADAL" clId="{E4FAE119-A723-4C17-A7FF-8EC718484A5C}" dt="2024-11-13T16:36:15.291" v="101" actId="680"/>
        <pc:sldMkLst>
          <pc:docMk/>
          <pc:sldMk cId="1218517915" sldId="312"/>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hyperlink" Target="https://www.cpalms.org/PreviewStandard/Preview/8508" TargetMode="External"/><Relationship Id="rId2" Type="http://schemas.openxmlformats.org/officeDocument/2006/relationships/hyperlink" Target="https://www.cpalms.org/PreviewStandard/Preview/8507" TargetMode="External"/><Relationship Id="rId1" Type="http://schemas.openxmlformats.org/officeDocument/2006/relationships/hyperlink" Target="https://www.cpalms.org/PreviewStandard/Preview/8506" TargetMode="External"/><Relationship Id="rId5" Type="http://schemas.openxmlformats.org/officeDocument/2006/relationships/hyperlink" Target="https://www.cpalms.org/PreviewStandard/Preview/8510" TargetMode="External"/><Relationship Id="rId4" Type="http://schemas.openxmlformats.org/officeDocument/2006/relationships/hyperlink" Target="https://www.cpalms.org/PreviewStandard/Preview/8509"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s://www.cpalms.org/PreviewStandard/Preview/8508" TargetMode="External"/><Relationship Id="rId2" Type="http://schemas.openxmlformats.org/officeDocument/2006/relationships/hyperlink" Target="https://www.cpalms.org/PreviewStandard/Preview/8507" TargetMode="External"/><Relationship Id="rId1" Type="http://schemas.openxmlformats.org/officeDocument/2006/relationships/hyperlink" Target="https://www.cpalms.org/PreviewStandard/Preview/8506" TargetMode="External"/><Relationship Id="rId5" Type="http://schemas.openxmlformats.org/officeDocument/2006/relationships/hyperlink" Target="https://www.cpalms.org/PreviewStandard/Preview/8510" TargetMode="External"/><Relationship Id="rId4" Type="http://schemas.openxmlformats.org/officeDocument/2006/relationships/hyperlink" Target="https://www.cpalms.org/PreviewStandard/Preview/8509"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73A598-83DF-4856-BEA5-391A8A3E9D02}" type="doc">
      <dgm:prSet loTypeId="urn:microsoft.com/office/officeart/2016/7/layout/VerticalSolidActionList" loCatId="List" qsTypeId="urn:microsoft.com/office/officeart/2005/8/quickstyle/simple1" qsCatId="simple" csTypeId="urn:microsoft.com/office/officeart/2005/8/colors/colorful2" csCatId="colorful"/>
      <dgm:spPr/>
      <dgm:t>
        <a:bodyPr/>
        <a:lstStyle/>
        <a:p>
          <a:endParaRPr lang="en-US"/>
        </a:p>
      </dgm:t>
    </dgm:pt>
    <dgm:pt modelId="{D7AD616E-FB53-4956-AD1E-EDB7FF750415}">
      <dgm:prSet/>
      <dgm:spPr/>
      <dgm:t>
        <a:bodyPr/>
        <a:lstStyle/>
        <a:p>
          <a:r>
            <a:rPr lang="en-US"/>
            <a:t>Recognize</a:t>
          </a:r>
        </a:p>
      </dgm:t>
    </dgm:pt>
    <dgm:pt modelId="{EBB44C32-44F2-432A-8789-CE9452330D55}" type="parTrans" cxnId="{D958670E-544B-4E98-BEBB-ECEFF11427BA}">
      <dgm:prSet/>
      <dgm:spPr/>
      <dgm:t>
        <a:bodyPr/>
        <a:lstStyle/>
        <a:p>
          <a:endParaRPr lang="en-US"/>
        </a:p>
      </dgm:t>
    </dgm:pt>
    <dgm:pt modelId="{A52D9C47-21E0-4E2A-9D4C-866A965769EA}" type="sibTrans" cxnId="{D958670E-544B-4E98-BEBB-ECEFF11427BA}">
      <dgm:prSet/>
      <dgm:spPr/>
      <dgm:t>
        <a:bodyPr/>
        <a:lstStyle/>
        <a:p>
          <a:endParaRPr lang="en-US"/>
        </a:p>
      </dgm:t>
    </dgm:pt>
    <dgm:pt modelId="{3E25B81F-B8A4-4AAB-8C5C-61FEEAD0ABE4}">
      <dgm:prSet/>
      <dgm:spPr/>
      <dgm:t>
        <a:bodyPr/>
        <a:lstStyle/>
        <a:p>
          <a:r>
            <a:rPr lang="en-US"/>
            <a:t>SS.K.E.1.3 Recognize that people work to earn money to buy things they need or want.</a:t>
          </a:r>
        </a:p>
      </dgm:t>
    </dgm:pt>
    <dgm:pt modelId="{3AD675A3-01E9-4EB7-B102-68039A2A586D}" type="parTrans" cxnId="{869BDA33-98ED-4D9D-BC84-AB005035FBB3}">
      <dgm:prSet/>
      <dgm:spPr/>
      <dgm:t>
        <a:bodyPr/>
        <a:lstStyle/>
        <a:p>
          <a:endParaRPr lang="en-US"/>
        </a:p>
      </dgm:t>
    </dgm:pt>
    <dgm:pt modelId="{BA9310AB-BFDC-4884-87FE-B4B13FB03A15}" type="sibTrans" cxnId="{869BDA33-98ED-4D9D-BC84-AB005035FBB3}">
      <dgm:prSet/>
      <dgm:spPr/>
      <dgm:t>
        <a:bodyPr/>
        <a:lstStyle/>
        <a:p>
          <a:endParaRPr lang="en-US"/>
        </a:p>
      </dgm:t>
    </dgm:pt>
    <dgm:pt modelId="{2310E0B2-2C93-4135-A99B-D266424EFF27}">
      <dgm:prSet/>
      <dgm:spPr/>
      <dgm:t>
        <a:bodyPr/>
        <a:lstStyle/>
        <a:p>
          <a:r>
            <a:rPr lang="en-US"/>
            <a:t>Recognize</a:t>
          </a:r>
        </a:p>
      </dgm:t>
    </dgm:pt>
    <dgm:pt modelId="{BFAFD06F-FBE6-48F7-A9AF-BE6D068CEB34}" type="parTrans" cxnId="{78505A89-6772-4DEA-BF89-961495DF2350}">
      <dgm:prSet/>
      <dgm:spPr/>
      <dgm:t>
        <a:bodyPr/>
        <a:lstStyle/>
        <a:p>
          <a:endParaRPr lang="en-US"/>
        </a:p>
      </dgm:t>
    </dgm:pt>
    <dgm:pt modelId="{E1B61506-5FDB-48A1-8E75-4EEF14C886D0}" type="sibTrans" cxnId="{78505A89-6772-4DEA-BF89-961495DF2350}">
      <dgm:prSet/>
      <dgm:spPr/>
      <dgm:t>
        <a:bodyPr/>
        <a:lstStyle/>
        <a:p>
          <a:endParaRPr lang="en-US"/>
        </a:p>
      </dgm:t>
    </dgm:pt>
    <dgm:pt modelId="{B658ED1C-4C80-446D-967D-3FA3DA76F623}">
      <dgm:prSet/>
      <dgm:spPr/>
      <dgm:t>
        <a:bodyPr/>
        <a:lstStyle/>
        <a:p>
          <a:r>
            <a:rPr lang="en-US"/>
            <a:t>SS.1.E.1.1 Recognize that money is a method of exchanging goods and services.</a:t>
          </a:r>
        </a:p>
      </dgm:t>
    </dgm:pt>
    <dgm:pt modelId="{71C5A9EE-A310-4C67-ABBD-C1E316D83F45}" type="parTrans" cxnId="{C7351087-85B5-4F9A-895B-F5D7FC0F1A67}">
      <dgm:prSet/>
      <dgm:spPr/>
      <dgm:t>
        <a:bodyPr/>
        <a:lstStyle/>
        <a:p>
          <a:endParaRPr lang="en-US"/>
        </a:p>
      </dgm:t>
    </dgm:pt>
    <dgm:pt modelId="{BFA64EA2-2897-4675-B0EF-9BC29D13BA6A}" type="sibTrans" cxnId="{C7351087-85B5-4F9A-895B-F5D7FC0F1A67}">
      <dgm:prSet/>
      <dgm:spPr/>
      <dgm:t>
        <a:bodyPr/>
        <a:lstStyle/>
        <a:p>
          <a:endParaRPr lang="en-US"/>
        </a:p>
      </dgm:t>
    </dgm:pt>
    <dgm:pt modelId="{BEBBCF05-7F97-44D7-8007-465C7BCC6709}">
      <dgm:prSet/>
      <dgm:spPr/>
      <dgm:t>
        <a:bodyPr/>
        <a:lstStyle/>
        <a:p>
          <a:r>
            <a:rPr lang="en-US"/>
            <a:t>Define</a:t>
          </a:r>
        </a:p>
      </dgm:t>
    </dgm:pt>
    <dgm:pt modelId="{AC052B9C-7E68-4372-AEF1-722D7E3605F8}" type="parTrans" cxnId="{2936A850-F899-4346-8CC1-0D44069BC70C}">
      <dgm:prSet/>
      <dgm:spPr/>
      <dgm:t>
        <a:bodyPr/>
        <a:lstStyle/>
        <a:p>
          <a:endParaRPr lang="en-US"/>
        </a:p>
      </dgm:t>
    </dgm:pt>
    <dgm:pt modelId="{3B715F43-0229-4CB7-9790-F3025D7E6586}" type="sibTrans" cxnId="{2936A850-F899-4346-8CC1-0D44069BC70C}">
      <dgm:prSet/>
      <dgm:spPr/>
      <dgm:t>
        <a:bodyPr/>
        <a:lstStyle/>
        <a:p>
          <a:endParaRPr lang="en-US"/>
        </a:p>
      </dgm:t>
    </dgm:pt>
    <dgm:pt modelId="{B35C700A-2686-4DB0-9D99-8E60C0CE89E8}">
      <dgm:prSet/>
      <dgm:spPr/>
      <dgm:t>
        <a:bodyPr/>
        <a:lstStyle/>
        <a:p>
          <a:r>
            <a:rPr lang="en-US" dirty="0"/>
            <a:t>SS.1.E.1.2 Define opportunity costs as giving up one thing for another.</a:t>
          </a:r>
        </a:p>
      </dgm:t>
    </dgm:pt>
    <dgm:pt modelId="{8E16FE0A-14E1-44ED-B820-3560983209AA}" type="parTrans" cxnId="{E75C4147-E1A1-43FC-8DA4-95D67369BD05}">
      <dgm:prSet/>
      <dgm:spPr/>
      <dgm:t>
        <a:bodyPr/>
        <a:lstStyle/>
        <a:p>
          <a:endParaRPr lang="en-US"/>
        </a:p>
      </dgm:t>
    </dgm:pt>
    <dgm:pt modelId="{4C02311B-55FC-4CDC-AAEF-3D68847D733E}" type="sibTrans" cxnId="{E75C4147-E1A1-43FC-8DA4-95D67369BD05}">
      <dgm:prSet/>
      <dgm:spPr/>
      <dgm:t>
        <a:bodyPr/>
        <a:lstStyle/>
        <a:p>
          <a:endParaRPr lang="en-US"/>
        </a:p>
      </dgm:t>
    </dgm:pt>
    <dgm:pt modelId="{B7E69A53-6435-4852-A09F-758D1CED2E17}">
      <dgm:prSet/>
      <dgm:spPr/>
      <dgm:t>
        <a:bodyPr/>
        <a:lstStyle/>
        <a:p>
          <a:r>
            <a:rPr lang="en-US"/>
            <a:t>Distinguish</a:t>
          </a:r>
        </a:p>
      </dgm:t>
    </dgm:pt>
    <dgm:pt modelId="{12C17987-28B7-4B82-A16E-49474EC5DD08}" type="parTrans" cxnId="{C850CEF0-EA70-4555-9CFD-633779B4C025}">
      <dgm:prSet/>
      <dgm:spPr/>
      <dgm:t>
        <a:bodyPr/>
        <a:lstStyle/>
        <a:p>
          <a:endParaRPr lang="en-US"/>
        </a:p>
      </dgm:t>
    </dgm:pt>
    <dgm:pt modelId="{6D67822C-0146-4774-849E-FBE7F79EA77F}" type="sibTrans" cxnId="{C850CEF0-EA70-4555-9CFD-633779B4C025}">
      <dgm:prSet/>
      <dgm:spPr/>
      <dgm:t>
        <a:bodyPr/>
        <a:lstStyle/>
        <a:p>
          <a:endParaRPr lang="en-US"/>
        </a:p>
      </dgm:t>
    </dgm:pt>
    <dgm:pt modelId="{F6662504-1C20-43E8-AF8C-C7F97A70A269}">
      <dgm:prSet/>
      <dgm:spPr/>
      <dgm:t>
        <a:bodyPr/>
        <a:lstStyle/>
        <a:p>
          <a:r>
            <a:rPr lang="en-US"/>
            <a:t>SS.1.E.1.3 Distinguish between examples of goods and services.</a:t>
          </a:r>
        </a:p>
      </dgm:t>
    </dgm:pt>
    <dgm:pt modelId="{C4591A3D-6610-41D5-AEF8-48337404D053}" type="parTrans" cxnId="{35FD75AC-A42A-4F92-8137-CB971DFCD3F2}">
      <dgm:prSet/>
      <dgm:spPr/>
      <dgm:t>
        <a:bodyPr/>
        <a:lstStyle/>
        <a:p>
          <a:endParaRPr lang="en-US"/>
        </a:p>
      </dgm:t>
    </dgm:pt>
    <dgm:pt modelId="{360FE34A-3D40-4EE0-A6E3-D54F044FB55C}" type="sibTrans" cxnId="{35FD75AC-A42A-4F92-8137-CB971DFCD3F2}">
      <dgm:prSet/>
      <dgm:spPr/>
      <dgm:t>
        <a:bodyPr/>
        <a:lstStyle/>
        <a:p>
          <a:endParaRPr lang="en-US"/>
        </a:p>
      </dgm:t>
    </dgm:pt>
    <dgm:pt modelId="{10651BF5-3FE5-4D17-A8E4-44685BADEE62}">
      <dgm:prSet/>
      <dgm:spPr/>
      <dgm:t>
        <a:bodyPr/>
        <a:lstStyle/>
        <a:p>
          <a:r>
            <a:rPr lang="en-US"/>
            <a:t>Distinguish</a:t>
          </a:r>
        </a:p>
      </dgm:t>
    </dgm:pt>
    <dgm:pt modelId="{DBC90844-1C15-4DB2-9690-2AF33AC7FF02}" type="parTrans" cxnId="{E35F3769-A456-4772-AD6C-3B2A8F204498}">
      <dgm:prSet/>
      <dgm:spPr/>
      <dgm:t>
        <a:bodyPr/>
        <a:lstStyle/>
        <a:p>
          <a:endParaRPr lang="en-US"/>
        </a:p>
      </dgm:t>
    </dgm:pt>
    <dgm:pt modelId="{0ED82692-27D3-41F1-BE01-01211C0E2156}" type="sibTrans" cxnId="{E35F3769-A456-4772-AD6C-3B2A8F204498}">
      <dgm:prSet/>
      <dgm:spPr/>
      <dgm:t>
        <a:bodyPr/>
        <a:lstStyle/>
        <a:p>
          <a:endParaRPr lang="en-US"/>
        </a:p>
      </dgm:t>
    </dgm:pt>
    <dgm:pt modelId="{564EC0B3-94FC-4F64-9C17-3A95B8E26CE2}">
      <dgm:prSet/>
      <dgm:spPr/>
      <dgm:t>
        <a:bodyPr/>
        <a:lstStyle/>
        <a:p>
          <a:r>
            <a:rPr lang="en-US"/>
            <a:t>SS.1.E.1.4 Distinguish people as buyers, sellers, and producers of goods and services.</a:t>
          </a:r>
        </a:p>
      </dgm:t>
    </dgm:pt>
    <dgm:pt modelId="{3BD85E27-82F1-4BE2-98A0-48E791801F64}" type="parTrans" cxnId="{10BCA3B9-81CB-4CC7-AED9-8C65EE9617F5}">
      <dgm:prSet/>
      <dgm:spPr/>
      <dgm:t>
        <a:bodyPr/>
        <a:lstStyle/>
        <a:p>
          <a:endParaRPr lang="en-US"/>
        </a:p>
      </dgm:t>
    </dgm:pt>
    <dgm:pt modelId="{71C74781-AF35-404C-8683-8E0F2A9C9327}" type="sibTrans" cxnId="{10BCA3B9-81CB-4CC7-AED9-8C65EE9617F5}">
      <dgm:prSet/>
      <dgm:spPr/>
      <dgm:t>
        <a:bodyPr/>
        <a:lstStyle/>
        <a:p>
          <a:endParaRPr lang="en-US"/>
        </a:p>
      </dgm:t>
    </dgm:pt>
    <dgm:pt modelId="{8E3B53F3-26EC-40CB-89AC-A83D76A730DD}">
      <dgm:prSet/>
      <dgm:spPr/>
      <dgm:t>
        <a:bodyPr/>
        <a:lstStyle/>
        <a:p>
          <a:r>
            <a:rPr lang="en-US"/>
            <a:t>Recognize</a:t>
          </a:r>
        </a:p>
      </dgm:t>
    </dgm:pt>
    <dgm:pt modelId="{FE5784C4-D7C8-4C87-89A4-0F0BD36B48D2}" type="parTrans" cxnId="{988B57C8-A8EE-460A-88EA-9A671811BE7D}">
      <dgm:prSet/>
      <dgm:spPr/>
      <dgm:t>
        <a:bodyPr/>
        <a:lstStyle/>
        <a:p>
          <a:endParaRPr lang="en-US"/>
        </a:p>
      </dgm:t>
    </dgm:pt>
    <dgm:pt modelId="{8ABF352F-43C3-4922-861B-F0509220B9D9}" type="sibTrans" cxnId="{988B57C8-A8EE-460A-88EA-9A671811BE7D}">
      <dgm:prSet/>
      <dgm:spPr/>
      <dgm:t>
        <a:bodyPr/>
        <a:lstStyle/>
        <a:p>
          <a:endParaRPr lang="en-US"/>
        </a:p>
      </dgm:t>
    </dgm:pt>
    <dgm:pt modelId="{2552CA95-5923-4CCD-8217-862527F753DA}">
      <dgm:prSet/>
      <dgm:spPr/>
      <dgm:t>
        <a:bodyPr/>
        <a:lstStyle/>
        <a:p>
          <a:r>
            <a:rPr lang="en-US"/>
            <a:t>SS.1.E.1.5 Recognize the importance of saving money for future purchases.</a:t>
          </a:r>
        </a:p>
      </dgm:t>
    </dgm:pt>
    <dgm:pt modelId="{B18171A7-8F10-4B79-BD6A-A64F601E73AE}" type="parTrans" cxnId="{74EE4388-C8C6-48E6-A8BA-91AECAD25351}">
      <dgm:prSet/>
      <dgm:spPr/>
      <dgm:t>
        <a:bodyPr/>
        <a:lstStyle/>
        <a:p>
          <a:endParaRPr lang="en-US"/>
        </a:p>
      </dgm:t>
    </dgm:pt>
    <dgm:pt modelId="{77F5739C-6C82-4373-9C04-4A7AB2122D2B}" type="sibTrans" cxnId="{74EE4388-C8C6-48E6-A8BA-91AECAD25351}">
      <dgm:prSet/>
      <dgm:spPr/>
      <dgm:t>
        <a:bodyPr/>
        <a:lstStyle/>
        <a:p>
          <a:endParaRPr lang="en-US"/>
        </a:p>
      </dgm:t>
    </dgm:pt>
    <dgm:pt modelId="{6A7A6168-5A38-4695-8076-FB7704574903}">
      <dgm:prSet/>
      <dgm:spPr/>
      <dgm:t>
        <a:bodyPr/>
        <a:lstStyle/>
        <a:p>
          <a:r>
            <a:rPr lang="en-US"/>
            <a:t>Identify</a:t>
          </a:r>
        </a:p>
      </dgm:t>
    </dgm:pt>
    <dgm:pt modelId="{79EF8F4C-A6F1-48C2-A305-9FCE55103822}" type="parTrans" cxnId="{DDD3D8C8-1BB8-4F57-B88D-AED356AF7729}">
      <dgm:prSet/>
      <dgm:spPr/>
      <dgm:t>
        <a:bodyPr/>
        <a:lstStyle/>
        <a:p>
          <a:endParaRPr lang="en-US"/>
        </a:p>
      </dgm:t>
    </dgm:pt>
    <dgm:pt modelId="{FDF35BD7-E8F3-4CE5-9E4A-DE0C273BEBF7}" type="sibTrans" cxnId="{DDD3D8C8-1BB8-4F57-B88D-AED356AF7729}">
      <dgm:prSet/>
      <dgm:spPr/>
      <dgm:t>
        <a:bodyPr/>
        <a:lstStyle/>
        <a:p>
          <a:endParaRPr lang="en-US"/>
        </a:p>
      </dgm:t>
    </dgm:pt>
    <dgm:pt modelId="{DDD0650B-9010-422A-81A8-EC6119FCFFD0}">
      <dgm:prSet/>
      <dgm:spPr/>
      <dgm:t>
        <a:bodyPr/>
        <a:lstStyle/>
        <a:p>
          <a:r>
            <a:rPr lang="en-US"/>
            <a:t>SS.1.E.1.6 Identify that people need to make choices because of scarce resources.</a:t>
          </a:r>
        </a:p>
      </dgm:t>
    </dgm:pt>
    <dgm:pt modelId="{451164A3-41EB-470A-9E7F-B3F7E9C7EA66}" type="parTrans" cxnId="{B9DEDF4D-399A-40BA-B3E7-FC4C12451D28}">
      <dgm:prSet/>
      <dgm:spPr/>
      <dgm:t>
        <a:bodyPr/>
        <a:lstStyle/>
        <a:p>
          <a:endParaRPr lang="en-US"/>
        </a:p>
      </dgm:t>
    </dgm:pt>
    <dgm:pt modelId="{D0E5D2EB-C8B6-4A2E-9EF8-8B2B22CE0B68}" type="sibTrans" cxnId="{B9DEDF4D-399A-40BA-B3E7-FC4C12451D28}">
      <dgm:prSet/>
      <dgm:spPr/>
      <dgm:t>
        <a:bodyPr/>
        <a:lstStyle/>
        <a:p>
          <a:endParaRPr lang="en-US"/>
        </a:p>
      </dgm:t>
    </dgm:pt>
    <dgm:pt modelId="{563F3633-445E-453E-A60D-2505416E008F}">
      <dgm:prSet/>
      <dgm:spPr/>
      <dgm:t>
        <a:bodyPr/>
        <a:lstStyle/>
        <a:p>
          <a:r>
            <a:rPr lang="en-US"/>
            <a:t>Recognize</a:t>
          </a:r>
        </a:p>
      </dgm:t>
    </dgm:pt>
    <dgm:pt modelId="{84A19D22-A7E9-4BD1-8C6D-1D8DA885708F}" type="parTrans" cxnId="{8ECEF036-626A-49B1-9FA3-CCAFE4BC3229}">
      <dgm:prSet/>
      <dgm:spPr/>
      <dgm:t>
        <a:bodyPr/>
        <a:lstStyle/>
        <a:p>
          <a:endParaRPr lang="en-US"/>
        </a:p>
      </dgm:t>
    </dgm:pt>
    <dgm:pt modelId="{83530ACE-35E6-40EC-A7DE-2A7C257DD3EE}" type="sibTrans" cxnId="{8ECEF036-626A-49B1-9FA3-CCAFE4BC3229}">
      <dgm:prSet/>
      <dgm:spPr/>
      <dgm:t>
        <a:bodyPr/>
        <a:lstStyle/>
        <a:p>
          <a:endParaRPr lang="en-US"/>
        </a:p>
      </dgm:t>
    </dgm:pt>
    <dgm:pt modelId="{538FE462-E70F-4D78-97A9-39A0E7803B5B}">
      <dgm:prSet/>
      <dgm:spPr/>
      <dgm:t>
        <a:bodyPr/>
        <a:lstStyle/>
        <a:p>
          <a:r>
            <a:rPr lang="en-US"/>
            <a:t>SS.2.E.1.1  Recognize that people make choices because of limited resources.</a:t>
          </a:r>
        </a:p>
      </dgm:t>
    </dgm:pt>
    <dgm:pt modelId="{7CCBCB11-3912-4F7C-9411-1CC607563B6E}" type="parTrans" cxnId="{59641BEB-024A-447A-9FD1-A501FB8C903B}">
      <dgm:prSet/>
      <dgm:spPr/>
      <dgm:t>
        <a:bodyPr/>
        <a:lstStyle/>
        <a:p>
          <a:endParaRPr lang="en-US"/>
        </a:p>
      </dgm:t>
    </dgm:pt>
    <dgm:pt modelId="{97DC230E-6F6B-4B8C-B7AB-7FEA81224B85}" type="sibTrans" cxnId="{59641BEB-024A-447A-9FD1-A501FB8C903B}">
      <dgm:prSet/>
      <dgm:spPr/>
      <dgm:t>
        <a:bodyPr/>
        <a:lstStyle/>
        <a:p>
          <a:endParaRPr lang="en-US"/>
        </a:p>
      </dgm:t>
    </dgm:pt>
    <dgm:pt modelId="{351317FB-02F7-4CFA-BB15-FB1229B6D585}">
      <dgm:prSet/>
      <dgm:spPr/>
      <dgm:t>
        <a:bodyPr/>
        <a:lstStyle/>
        <a:p>
          <a:r>
            <a:rPr lang="en-US"/>
            <a:t>Explain</a:t>
          </a:r>
        </a:p>
      </dgm:t>
    </dgm:pt>
    <dgm:pt modelId="{91C0BE3C-ABBE-4F6F-A665-8AF70A751A59}" type="parTrans" cxnId="{F80C7F7F-163D-4C5E-99E3-7EA484E59FA5}">
      <dgm:prSet/>
      <dgm:spPr/>
      <dgm:t>
        <a:bodyPr/>
        <a:lstStyle/>
        <a:p>
          <a:endParaRPr lang="en-US"/>
        </a:p>
      </dgm:t>
    </dgm:pt>
    <dgm:pt modelId="{B992C7BF-196C-4EEC-A543-03F06823B813}" type="sibTrans" cxnId="{F80C7F7F-163D-4C5E-99E3-7EA484E59FA5}">
      <dgm:prSet/>
      <dgm:spPr/>
      <dgm:t>
        <a:bodyPr/>
        <a:lstStyle/>
        <a:p>
          <a:endParaRPr lang="en-US"/>
        </a:p>
      </dgm:t>
    </dgm:pt>
    <dgm:pt modelId="{02999071-4E8E-4FC0-8FC6-0CB5DD1592F4}">
      <dgm:prSet/>
      <dgm:spPr/>
      <dgm:t>
        <a:bodyPr/>
        <a:lstStyle/>
        <a:p>
          <a:r>
            <a:rPr lang="en-US" dirty="0"/>
            <a:t>SS.2.E.1.4 Explain the personal benefits and costs involved in saving and spending.</a:t>
          </a:r>
        </a:p>
      </dgm:t>
    </dgm:pt>
    <dgm:pt modelId="{6F65E7FF-E736-4AA6-B673-F3895F9B9B9A}" type="parTrans" cxnId="{2E1BA2BA-C034-4EC8-BCDB-EF7E85EEA0AA}">
      <dgm:prSet/>
      <dgm:spPr/>
      <dgm:t>
        <a:bodyPr/>
        <a:lstStyle/>
        <a:p>
          <a:endParaRPr lang="en-US"/>
        </a:p>
      </dgm:t>
    </dgm:pt>
    <dgm:pt modelId="{6040B935-AA50-4225-B5F3-0AA38B935351}" type="sibTrans" cxnId="{2E1BA2BA-C034-4EC8-BCDB-EF7E85EEA0AA}">
      <dgm:prSet/>
      <dgm:spPr/>
      <dgm:t>
        <a:bodyPr/>
        <a:lstStyle/>
        <a:p>
          <a:endParaRPr lang="en-US"/>
        </a:p>
      </dgm:t>
    </dgm:pt>
    <dgm:pt modelId="{CFC57E8E-CF69-4DE7-8C8B-BAA63572FE48}">
      <dgm:prSet/>
      <dgm:spPr/>
      <dgm:t>
        <a:bodyPr/>
        <a:lstStyle/>
        <a:p>
          <a:r>
            <a:rPr lang="en-US"/>
            <a:t>Recognize</a:t>
          </a:r>
        </a:p>
      </dgm:t>
    </dgm:pt>
    <dgm:pt modelId="{DCC3E532-ABBD-47AF-8367-779A4878164E}" type="parTrans" cxnId="{5467E55F-BCDA-48D8-B033-5D15C7E8410D}">
      <dgm:prSet/>
      <dgm:spPr/>
      <dgm:t>
        <a:bodyPr/>
        <a:lstStyle/>
        <a:p>
          <a:endParaRPr lang="en-US"/>
        </a:p>
      </dgm:t>
    </dgm:pt>
    <dgm:pt modelId="{4708B6BA-A02B-4F87-A4E7-F5D3592A3591}" type="sibTrans" cxnId="{5467E55F-BCDA-48D8-B033-5D15C7E8410D}">
      <dgm:prSet/>
      <dgm:spPr/>
      <dgm:t>
        <a:bodyPr/>
        <a:lstStyle/>
        <a:p>
          <a:endParaRPr lang="en-US"/>
        </a:p>
      </dgm:t>
    </dgm:pt>
    <dgm:pt modelId="{9F896A20-ADB4-4C7D-9CF6-96C003CF6826}">
      <dgm:prSet/>
      <dgm:spPr/>
      <dgm:t>
        <a:bodyPr/>
        <a:lstStyle/>
        <a:p>
          <a:r>
            <a:rPr lang="en-US"/>
            <a:t>SS.3.E.1.3 Recognize that buyers and sellers interact to exchange goods and services through the use of trade or money.</a:t>
          </a:r>
        </a:p>
      </dgm:t>
    </dgm:pt>
    <dgm:pt modelId="{296D4616-6973-4313-BB8D-1696C8CF6199}" type="parTrans" cxnId="{002DBE13-359F-4E1F-A061-E6FB387EBC7F}">
      <dgm:prSet/>
      <dgm:spPr/>
      <dgm:t>
        <a:bodyPr/>
        <a:lstStyle/>
        <a:p>
          <a:endParaRPr lang="en-US"/>
        </a:p>
      </dgm:t>
    </dgm:pt>
    <dgm:pt modelId="{3F16E76C-4FBC-4656-89DA-18E115DF1DDF}" type="sibTrans" cxnId="{002DBE13-359F-4E1F-A061-E6FB387EBC7F}">
      <dgm:prSet/>
      <dgm:spPr/>
      <dgm:t>
        <a:bodyPr/>
        <a:lstStyle/>
        <a:p>
          <a:endParaRPr lang="en-US"/>
        </a:p>
      </dgm:t>
    </dgm:pt>
    <dgm:pt modelId="{71234B47-02EB-40A4-9B55-A03343653BBF}" type="pres">
      <dgm:prSet presAssocID="{4D73A598-83DF-4856-BEA5-391A8A3E9D02}" presName="Name0" presStyleCnt="0">
        <dgm:presLayoutVars>
          <dgm:dir/>
          <dgm:animLvl val="lvl"/>
          <dgm:resizeHandles val="exact"/>
        </dgm:presLayoutVars>
      </dgm:prSet>
      <dgm:spPr/>
    </dgm:pt>
    <dgm:pt modelId="{7623F1AA-5065-4827-828B-CCB90698077A}" type="pres">
      <dgm:prSet presAssocID="{D7AD616E-FB53-4956-AD1E-EDB7FF750415}" presName="linNode" presStyleCnt="0"/>
      <dgm:spPr/>
    </dgm:pt>
    <dgm:pt modelId="{1E6F3E45-61F6-489F-9828-062A0895DCE7}" type="pres">
      <dgm:prSet presAssocID="{D7AD616E-FB53-4956-AD1E-EDB7FF750415}" presName="parentText" presStyleLbl="alignNode1" presStyleIdx="0" presStyleCnt="10">
        <dgm:presLayoutVars>
          <dgm:chMax val="1"/>
          <dgm:bulletEnabled/>
        </dgm:presLayoutVars>
      </dgm:prSet>
      <dgm:spPr/>
    </dgm:pt>
    <dgm:pt modelId="{56C445F5-26BE-42D3-AAAA-C41EE679DF2D}" type="pres">
      <dgm:prSet presAssocID="{D7AD616E-FB53-4956-AD1E-EDB7FF750415}" presName="descendantText" presStyleLbl="alignAccFollowNode1" presStyleIdx="0" presStyleCnt="10" custLinFactNeighborX="13314" custLinFactNeighborY="5204">
        <dgm:presLayoutVars>
          <dgm:bulletEnabled/>
        </dgm:presLayoutVars>
      </dgm:prSet>
      <dgm:spPr/>
    </dgm:pt>
    <dgm:pt modelId="{F8ED4C4D-E58B-4F33-A6C5-DB1D700C912A}" type="pres">
      <dgm:prSet presAssocID="{A52D9C47-21E0-4E2A-9D4C-866A965769EA}" presName="sp" presStyleCnt="0"/>
      <dgm:spPr/>
    </dgm:pt>
    <dgm:pt modelId="{CCB73E5F-465D-4913-A916-44F190D86471}" type="pres">
      <dgm:prSet presAssocID="{2310E0B2-2C93-4135-A99B-D266424EFF27}" presName="linNode" presStyleCnt="0"/>
      <dgm:spPr/>
    </dgm:pt>
    <dgm:pt modelId="{967A6DC5-9386-4652-846A-05BBCC495211}" type="pres">
      <dgm:prSet presAssocID="{2310E0B2-2C93-4135-A99B-D266424EFF27}" presName="parentText" presStyleLbl="alignNode1" presStyleIdx="1" presStyleCnt="10">
        <dgm:presLayoutVars>
          <dgm:chMax val="1"/>
          <dgm:bulletEnabled/>
        </dgm:presLayoutVars>
      </dgm:prSet>
      <dgm:spPr/>
    </dgm:pt>
    <dgm:pt modelId="{1FC1BC27-6FE5-4A24-AF43-E47220312921}" type="pres">
      <dgm:prSet presAssocID="{2310E0B2-2C93-4135-A99B-D266424EFF27}" presName="descendantText" presStyleLbl="alignAccFollowNode1" presStyleIdx="1" presStyleCnt="10">
        <dgm:presLayoutVars>
          <dgm:bulletEnabled/>
        </dgm:presLayoutVars>
      </dgm:prSet>
      <dgm:spPr/>
    </dgm:pt>
    <dgm:pt modelId="{92B72677-A1FB-4653-AFB0-0E47657EC70C}" type="pres">
      <dgm:prSet presAssocID="{E1B61506-5FDB-48A1-8E75-4EEF14C886D0}" presName="sp" presStyleCnt="0"/>
      <dgm:spPr/>
    </dgm:pt>
    <dgm:pt modelId="{F42F8417-1CFD-47BB-894B-811D4E2363FA}" type="pres">
      <dgm:prSet presAssocID="{BEBBCF05-7F97-44D7-8007-465C7BCC6709}" presName="linNode" presStyleCnt="0"/>
      <dgm:spPr/>
    </dgm:pt>
    <dgm:pt modelId="{1EFA5D80-A59B-4545-A3C4-7ECA17ED2B48}" type="pres">
      <dgm:prSet presAssocID="{BEBBCF05-7F97-44D7-8007-465C7BCC6709}" presName="parentText" presStyleLbl="alignNode1" presStyleIdx="2" presStyleCnt="10">
        <dgm:presLayoutVars>
          <dgm:chMax val="1"/>
          <dgm:bulletEnabled/>
        </dgm:presLayoutVars>
      </dgm:prSet>
      <dgm:spPr/>
    </dgm:pt>
    <dgm:pt modelId="{89D517F7-2628-4FFA-B237-2E1602965204}" type="pres">
      <dgm:prSet presAssocID="{BEBBCF05-7F97-44D7-8007-465C7BCC6709}" presName="descendantText" presStyleLbl="alignAccFollowNode1" presStyleIdx="2" presStyleCnt="10">
        <dgm:presLayoutVars>
          <dgm:bulletEnabled/>
        </dgm:presLayoutVars>
      </dgm:prSet>
      <dgm:spPr/>
    </dgm:pt>
    <dgm:pt modelId="{DADD7DAC-0547-49D6-8112-524D79D7D8E2}" type="pres">
      <dgm:prSet presAssocID="{3B715F43-0229-4CB7-9790-F3025D7E6586}" presName="sp" presStyleCnt="0"/>
      <dgm:spPr/>
    </dgm:pt>
    <dgm:pt modelId="{019AE741-0002-4476-A035-2723C5BE9DD1}" type="pres">
      <dgm:prSet presAssocID="{B7E69A53-6435-4852-A09F-758D1CED2E17}" presName="linNode" presStyleCnt="0"/>
      <dgm:spPr/>
    </dgm:pt>
    <dgm:pt modelId="{83AAF297-0B55-42EE-AC15-17F23B9D7457}" type="pres">
      <dgm:prSet presAssocID="{B7E69A53-6435-4852-A09F-758D1CED2E17}" presName="parentText" presStyleLbl="alignNode1" presStyleIdx="3" presStyleCnt="10">
        <dgm:presLayoutVars>
          <dgm:chMax val="1"/>
          <dgm:bulletEnabled/>
        </dgm:presLayoutVars>
      </dgm:prSet>
      <dgm:spPr/>
    </dgm:pt>
    <dgm:pt modelId="{2E24F3D3-8AB0-495D-873D-5CA1C3C5EDC8}" type="pres">
      <dgm:prSet presAssocID="{B7E69A53-6435-4852-A09F-758D1CED2E17}" presName="descendantText" presStyleLbl="alignAccFollowNode1" presStyleIdx="3" presStyleCnt="10">
        <dgm:presLayoutVars>
          <dgm:bulletEnabled/>
        </dgm:presLayoutVars>
      </dgm:prSet>
      <dgm:spPr/>
    </dgm:pt>
    <dgm:pt modelId="{CCFA1A8C-09C4-4772-AEDA-71C080BD4834}" type="pres">
      <dgm:prSet presAssocID="{6D67822C-0146-4774-849E-FBE7F79EA77F}" presName="sp" presStyleCnt="0"/>
      <dgm:spPr/>
    </dgm:pt>
    <dgm:pt modelId="{7E9EFB54-9A0B-4903-8827-9891EADA67C2}" type="pres">
      <dgm:prSet presAssocID="{10651BF5-3FE5-4D17-A8E4-44685BADEE62}" presName="linNode" presStyleCnt="0"/>
      <dgm:spPr/>
    </dgm:pt>
    <dgm:pt modelId="{EA4B51E3-4A08-4D04-8838-27D283B50E87}" type="pres">
      <dgm:prSet presAssocID="{10651BF5-3FE5-4D17-A8E4-44685BADEE62}" presName="parentText" presStyleLbl="alignNode1" presStyleIdx="4" presStyleCnt="10">
        <dgm:presLayoutVars>
          <dgm:chMax val="1"/>
          <dgm:bulletEnabled/>
        </dgm:presLayoutVars>
      </dgm:prSet>
      <dgm:spPr/>
    </dgm:pt>
    <dgm:pt modelId="{B3482343-5AB7-40FF-9490-6468AD52184A}" type="pres">
      <dgm:prSet presAssocID="{10651BF5-3FE5-4D17-A8E4-44685BADEE62}" presName="descendantText" presStyleLbl="alignAccFollowNode1" presStyleIdx="4" presStyleCnt="10">
        <dgm:presLayoutVars>
          <dgm:bulletEnabled/>
        </dgm:presLayoutVars>
      </dgm:prSet>
      <dgm:spPr/>
    </dgm:pt>
    <dgm:pt modelId="{160F01F7-7A84-4701-8A49-FB0FE41CB143}" type="pres">
      <dgm:prSet presAssocID="{0ED82692-27D3-41F1-BE01-01211C0E2156}" presName="sp" presStyleCnt="0"/>
      <dgm:spPr/>
    </dgm:pt>
    <dgm:pt modelId="{BA4BE714-07F3-4E17-BA9A-5D83CCA94A59}" type="pres">
      <dgm:prSet presAssocID="{8E3B53F3-26EC-40CB-89AC-A83D76A730DD}" presName="linNode" presStyleCnt="0"/>
      <dgm:spPr/>
    </dgm:pt>
    <dgm:pt modelId="{166C1682-E121-45DB-A942-E6B6FAF2F2E4}" type="pres">
      <dgm:prSet presAssocID="{8E3B53F3-26EC-40CB-89AC-A83D76A730DD}" presName="parentText" presStyleLbl="alignNode1" presStyleIdx="5" presStyleCnt="10">
        <dgm:presLayoutVars>
          <dgm:chMax val="1"/>
          <dgm:bulletEnabled/>
        </dgm:presLayoutVars>
      </dgm:prSet>
      <dgm:spPr/>
    </dgm:pt>
    <dgm:pt modelId="{D3A3D613-9D1B-45B2-BD7B-CDF21E1AE89C}" type="pres">
      <dgm:prSet presAssocID="{8E3B53F3-26EC-40CB-89AC-A83D76A730DD}" presName="descendantText" presStyleLbl="alignAccFollowNode1" presStyleIdx="5" presStyleCnt="10">
        <dgm:presLayoutVars>
          <dgm:bulletEnabled/>
        </dgm:presLayoutVars>
      </dgm:prSet>
      <dgm:spPr/>
    </dgm:pt>
    <dgm:pt modelId="{5D12E905-B2BC-47DC-8901-26EFA35AB53E}" type="pres">
      <dgm:prSet presAssocID="{8ABF352F-43C3-4922-861B-F0509220B9D9}" presName="sp" presStyleCnt="0"/>
      <dgm:spPr/>
    </dgm:pt>
    <dgm:pt modelId="{8CDE2C29-293C-4DED-BCE8-3622088ADC83}" type="pres">
      <dgm:prSet presAssocID="{6A7A6168-5A38-4695-8076-FB7704574903}" presName="linNode" presStyleCnt="0"/>
      <dgm:spPr/>
    </dgm:pt>
    <dgm:pt modelId="{53CDC0B9-94FD-476F-8319-F8AEC8706534}" type="pres">
      <dgm:prSet presAssocID="{6A7A6168-5A38-4695-8076-FB7704574903}" presName="parentText" presStyleLbl="alignNode1" presStyleIdx="6" presStyleCnt="10">
        <dgm:presLayoutVars>
          <dgm:chMax val="1"/>
          <dgm:bulletEnabled/>
        </dgm:presLayoutVars>
      </dgm:prSet>
      <dgm:spPr/>
    </dgm:pt>
    <dgm:pt modelId="{C4982E75-28E5-456F-B402-8C15455CBD7D}" type="pres">
      <dgm:prSet presAssocID="{6A7A6168-5A38-4695-8076-FB7704574903}" presName="descendantText" presStyleLbl="alignAccFollowNode1" presStyleIdx="6" presStyleCnt="10">
        <dgm:presLayoutVars>
          <dgm:bulletEnabled/>
        </dgm:presLayoutVars>
      </dgm:prSet>
      <dgm:spPr/>
    </dgm:pt>
    <dgm:pt modelId="{B975E662-B338-4A31-B6B6-4CD2F3DD0DA2}" type="pres">
      <dgm:prSet presAssocID="{FDF35BD7-E8F3-4CE5-9E4A-DE0C273BEBF7}" presName="sp" presStyleCnt="0"/>
      <dgm:spPr/>
    </dgm:pt>
    <dgm:pt modelId="{FA038AC3-9199-404B-A196-5B0E4B81514A}" type="pres">
      <dgm:prSet presAssocID="{563F3633-445E-453E-A60D-2505416E008F}" presName="linNode" presStyleCnt="0"/>
      <dgm:spPr/>
    </dgm:pt>
    <dgm:pt modelId="{C35CCBD5-0AFA-48A1-8DA8-7C0B36CA9EE1}" type="pres">
      <dgm:prSet presAssocID="{563F3633-445E-453E-A60D-2505416E008F}" presName="parentText" presStyleLbl="alignNode1" presStyleIdx="7" presStyleCnt="10">
        <dgm:presLayoutVars>
          <dgm:chMax val="1"/>
          <dgm:bulletEnabled/>
        </dgm:presLayoutVars>
      </dgm:prSet>
      <dgm:spPr/>
    </dgm:pt>
    <dgm:pt modelId="{2DC8309C-655C-4158-BCB2-118996C3216F}" type="pres">
      <dgm:prSet presAssocID="{563F3633-445E-453E-A60D-2505416E008F}" presName="descendantText" presStyleLbl="alignAccFollowNode1" presStyleIdx="7" presStyleCnt="10">
        <dgm:presLayoutVars>
          <dgm:bulletEnabled/>
        </dgm:presLayoutVars>
      </dgm:prSet>
      <dgm:spPr/>
    </dgm:pt>
    <dgm:pt modelId="{1397DA94-FB55-466D-96BC-18AC153FF5C2}" type="pres">
      <dgm:prSet presAssocID="{83530ACE-35E6-40EC-A7DE-2A7C257DD3EE}" presName="sp" presStyleCnt="0"/>
      <dgm:spPr/>
    </dgm:pt>
    <dgm:pt modelId="{0A22A361-A98E-440C-83D1-6E404C003CC0}" type="pres">
      <dgm:prSet presAssocID="{351317FB-02F7-4CFA-BB15-FB1229B6D585}" presName="linNode" presStyleCnt="0"/>
      <dgm:spPr/>
    </dgm:pt>
    <dgm:pt modelId="{4B916A08-D2DC-4C1D-8E36-B885CC06850F}" type="pres">
      <dgm:prSet presAssocID="{351317FB-02F7-4CFA-BB15-FB1229B6D585}" presName="parentText" presStyleLbl="alignNode1" presStyleIdx="8" presStyleCnt="10">
        <dgm:presLayoutVars>
          <dgm:chMax val="1"/>
          <dgm:bulletEnabled/>
        </dgm:presLayoutVars>
      </dgm:prSet>
      <dgm:spPr/>
    </dgm:pt>
    <dgm:pt modelId="{D45C84FD-AB3B-4A6F-8CE4-A4A15B5E42CD}" type="pres">
      <dgm:prSet presAssocID="{351317FB-02F7-4CFA-BB15-FB1229B6D585}" presName="descendantText" presStyleLbl="alignAccFollowNode1" presStyleIdx="8" presStyleCnt="10">
        <dgm:presLayoutVars>
          <dgm:bulletEnabled/>
        </dgm:presLayoutVars>
      </dgm:prSet>
      <dgm:spPr/>
    </dgm:pt>
    <dgm:pt modelId="{A95FE641-E8FF-4D47-9158-1903A145C093}" type="pres">
      <dgm:prSet presAssocID="{B992C7BF-196C-4EEC-A543-03F06823B813}" presName="sp" presStyleCnt="0"/>
      <dgm:spPr/>
    </dgm:pt>
    <dgm:pt modelId="{3E93DD0A-CC99-4D00-908A-26237364D294}" type="pres">
      <dgm:prSet presAssocID="{CFC57E8E-CF69-4DE7-8C8B-BAA63572FE48}" presName="linNode" presStyleCnt="0"/>
      <dgm:spPr/>
    </dgm:pt>
    <dgm:pt modelId="{2E0EE292-02AB-439F-A14D-CF0C355A7A02}" type="pres">
      <dgm:prSet presAssocID="{CFC57E8E-CF69-4DE7-8C8B-BAA63572FE48}" presName="parentText" presStyleLbl="alignNode1" presStyleIdx="9" presStyleCnt="10">
        <dgm:presLayoutVars>
          <dgm:chMax val="1"/>
          <dgm:bulletEnabled/>
        </dgm:presLayoutVars>
      </dgm:prSet>
      <dgm:spPr/>
    </dgm:pt>
    <dgm:pt modelId="{A857BE6B-1730-4668-906E-E16212738056}" type="pres">
      <dgm:prSet presAssocID="{CFC57E8E-CF69-4DE7-8C8B-BAA63572FE48}" presName="descendantText" presStyleLbl="alignAccFollowNode1" presStyleIdx="9" presStyleCnt="10">
        <dgm:presLayoutVars>
          <dgm:bulletEnabled/>
        </dgm:presLayoutVars>
      </dgm:prSet>
      <dgm:spPr/>
    </dgm:pt>
  </dgm:ptLst>
  <dgm:cxnLst>
    <dgm:cxn modelId="{22604A08-B9C3-4879-BFE2-5FC4E9680084}" type="presOf" srcId="{2552CA95-5923-4CCD-8217-862527F753DA}" destId="{D3A3D613-9D1B-45B2-BD7B-CDF21E1AE89C}" srcOrd="0" destOrd="0" presId="urn:microsoft.com/office/officeart/2016/7/layout/VerticalSolidActionList"/>
    <dgm:cxn modelId="{D958670E-544B-4E98-BEBB-ECEFF11427BA}" srcId="{4D73A598-83DF-4856-BEA5-391A8A3E9D02}" destId="{D7AD616E-FB53-4956-AD1E-EDB7FF750415}" srcOrd="0" destOrd="0" parTransId="{EBB44C32-44F2-432A-8789-CE9452330D55}" sibTransId="{A52D9C47-21E0-4E2A-9D4C-866A965769EA}"/>
    <dgm:cxn modelId="{002DBE13-359F-4E1F-A061-E6FB387EBC7F}" srcId="{CFC57E8E-CF69-4DE7-8C8B-BAA63572FE48}" destId="{9F896A20-ADB4-4C7D-9CF6-96C003CF6826}" srcOrd="0" destOrd="0" parTransId="{296D4616-6973-4313-BB8D-1696C8CF6199}" sibTransId="{3F16E76C-4FBC-4656-89DA-18E115DF1DDF}"/>
    <dgm:cxn modelId="{CA53D01F-09DE-4A81-AA5B-A448DA94CB21}" type="presOf" srcId="{538FE462-E70F-4D78-97A9-39A0E7803B5B}" destId="{2DC8309C-655C-4158-BCB2-118996C3216F}" srcOrd="0" destOrd="0" presId="urn:microsoft.com/office/officeart/2016/7/layout/VerticalSolidActionList"/>
    <dgm:cxn modelId="{709E4226-C5A2-44EC-9EF5-A5EE86165674}" type="presOf" srcId="{6A7A6168-5A38-4695-8076-FB7704574903}" destId="{53CDC0B9-94FD-476F-8319-F8AEC8706534}" srcOrd="0" destOrd="0" presId="urn:microsoft.com/office/officeart/2016/7/layout/VerticalSolidActionList"/>
    <dgm:cxn modelId="{73BB4228-602E-4FED-AC66-A3F0A35E1FD2}" type="presOf" srcId="{8E3B53F3-26EC-40CB-89AC-A83D76A730DD}" destId="{166C1682-E121-45DB-A942-E6B6FAF2F2E4}" srcOrd="0" destOrd="0" presId="urn:microsoft.com/office/officeart/2016/7/layout/VerticalSolidActionList"/>
    <dgm:cxn modelId="{7F569329-229E-47E8-8551-558EF9A67E78}" type="presOf" srcId="{564EC0B3-94FC-4F64-9C17-3A95B8E26CE2}" destId="{B3482343-5AB7-40FF-9490-6468AD52184A}" srcOrd="0" destOrd="0" presId="urn:microsoft.com/office/officeart/2016/7/layout/VerticalSolidActionList"/>
    <dgm:cxn modelId="{869BDA33-98ED-4D9D-BC84-AB005035FBB3}" srcId="{D7AD616E-FB53-4956-AD1E-EDB7FF750415}" destId="{3E25B81F-B8A4-4AAB-8C5C-61FEEAD0ABE4}" srcOrd="0" destOrd="0" parTransId="{3AD675A3-01E9-4EB7-B102-68039A2A586D}" sibTransId="{BA9310AB-BFDC-4884-87FE-B4B13FB03A15}"/>
    <dgm:cxn modelId="{8ECEF036-626A-49B1-9FA3-CCAFE4BC3229}" srcId="{4D73A598-83DF-4856-BEA5-391A8A3E9D02}" destId="{563F3633-445E-453E-A60D-2505416E008F}" srcOrd="7" destOrd="0" parTransId="{84A19D22-A7E9-4BD1-8C6D-1D8DA885708F}" sibTransId="{83530ACE-35E6-40EC-A7DE-2A7C257DD3EE}"/>
    <dgm:cxn modelId="{B6C95A37-A327-44BC-BD40-C45E144E65EB}" type="presOf" srcId="{B35C700A-2686-4DB0-9D99-8E60C0CE89E8}" destId="{89D517F7-2628-4FFA-B237-2E1602965204}" srcOrd="0" destOrd="0" presId="urn:microsoft.com/office/officeart/2016/7/layout/VerticalSolidActionList"/>
    <dgm:cxn modelId="{44127F5D-EF25-4557-A947-193539175019}" type="presOf" srcId="{3E25B81F-B8A4-4AAB-8C5C-61FEEAD0ABE4}" destId="{56C445F5-26BE-42D3-AAAA-C41EE679DF2D}" srcOrd="0" destOrd="0" presId="urn:microsoft.com/office/officeart/2016/7/layout/VerticalSolidActionList"/>
    <dgm:cxn modelId="{5467E55F-BCDA-48D8-B033-5D15C7E8410D}" srcId="{4D73A598-83DF-4856-BEA5-391A8A3E9D02}" destId="{CFC57E8E-CF69-4DE7-8C8B-BAA63572FE48}" srcOrd="9" destOrd="0" parTransId="{DCC3E532-ABBD-47AF-8367-779A4878164E}" sibTransId="{4708B6BA-A02B-4F87-A4E7-F5D3592A3591}"/>
    <dgm:cxn modelId="{9DF55E43-4833-407A-8E46-93E9F8067A6E}" type="presOf" srcId="{9F896A20-ADB4-4C7D-9CF6-96C003CF6826}" destId="{A857BE6B-1730-4668-906E-E16212738056}" srcOrd="0" destOrd="0" presId="urn:microsoft.com/office/officeart/2016/7/layout/VerticalSolidActionList"/>
    <dgm:cxn modelId="{E75C4147-E1A1-43FC-8DA4-95D67369BD05}" srcId="{BEBBCF05-7F97-44D7-8007-465C7BCC6709}" destId="{B35C700A-2686-4DB0-9D99-8E60C0CE89E8}" srcOrd="0" destOrd="0" parTransId="{8E16FE0A-14E1-44ED-B820-3560983209AA}" sibTransId="{4C02311B-55FC-4CDC-AAEF-3D68847D733E}"/>
    <dgm:cxn modelId="{E35F3769-A456-4772-AD6C-3B2A8F204498}" srcId="{4D73A598-83DF-4856-BEA5-391A8A3E9D02}" destId="{10651BF5-3FE5-4D17-A8E4-44685BADEE62}" srcOrd="4" destOrd="0" parTransId="{DBC90844-1C15-4DB2-9690-2AF33AC7FF02}" sibTransId="{0ED82692-27D3-41F1-BE01-01211C0E2156}"/>
    <dgm:cxn modelId="{4B2AC56B-EDE9-4756-97AE-7C6E57D32FC0}" type="presOf" srcId="{2310E0B2-2C93-4135-A99B-D266424EFF27}" destId="{967A6DC5-9386-4652-846A-05BBCC495211}" srcOrd="0" destOrd="0" presId="urn:microsoft.com/office/officeart/2016/7/layout/VerticalSolidActionList"/>
    <dgm:cxn modelId="{B9DEDF4D-399A-40BA-B3E7-FC4C12451D28}" srcId="{6A7A6168-5A38-4695-8076-FB7704574903}" destId="{DDD0650B-9010-422A-81A8-EC6119FCFFD0}" srcOrd="0" destOrd="0" parTransId="{451164A3-41EB-470A-9E7F-B3F7E9C7EA66}" sibTransId="{D0E5D2EB-C8B6-4A2E-9EF8-8B2B22CE0B68}"/>
    <dgm:cxn modelId="{2936A850-F899-4346-8CC1-0D44069BC70C}" srcId="{4D73A598-83DF-4856-BEA5-391A8A3E9D02}" destId="{BEBBCF05-7F97-44D7-8007-465C7BCC6709}" srcOrd="2" destOrd="0" parTransId="{AC052B9C-7E68-4372-AEF1-722D7E3605F8}" sibTransId="{3B715F43-0229-4CB7-9790-F3025D7E6586}"/>
    <dgm:cxn modelId="{89319376-E43E-46B2-BD72-41D34F8F06D4}" type="presOf" srcId="{D7AD616E-FB53-4956-AD1E-EDB7FF750415}" destId="{1E6F3E45-61F6-489F-9828-062A0895DCE7}" srcOrd="0" destOrd="0" presId="urn:microsoft.com/office/officeart/2016/7/layout/VerticalSolidActionList"/>
    <dgm:cxn modelId="{6CAAE658-1378-49BA-A7B4-B12FAF4E83CF}" type="presOf" srcId="{BEBBCF05-7F97-44D7-8007-465C7BCC6709}" destId="{1EFA5D80-A59B-4545-A3C4-7ECA17ED2B48}" srcOrd="0" destOrd="0" presId="urn:microsoft.com/office/officeart/2016/7/layout/VerticalSolidActionList"/>
    <dgm:cxn modelId="{F80C7F7F-163D-4C5E-99E3-7EA484E59FA5}" srcId="{4D73A598-83DF-4856-BEA5-391A8A3E9D02}" destId="{351317FB-02F7-4CFA-BB15-FB1229B6D585}" srcOrd="8" destOrd="0" parTransId="{91C0BE3C-ABBE-4F6F-A665-8AF70A751A59}" sibTransId="{B992C7BF-196C-4EEC-A543-03F06823B813}"/>
    <dgm:cxn modelId="{C7351087-85B5-4F9A-895B-F5D7FC0F1A67}" srcId="{2310E0B2-2C93-4135-A99B-D266424EFF27}" destId="{B658ED1C-4C80-446D-967D-3FA3DA76F623}" srcOrd="0" destOrd="0" parTransId="{71C5A9EE-A310-4C67-ABBD-C1E316D83F45}" sibTransId="{BFA64EA2-2897-4675-B0EF-9BC29D13BA6A}"/>
    <dgm:cxn modelId="{74EE4388-C8C6-48E6-A8BA-91AECAD25351}" srcId="{8E3B53F3-26EC-40CB-89AC-A83D76A730DD}" destId="{2552CA95-5923-4CCD-8217-862527F753DA}" srcOrd="0" destOrd="0" parTransId="{B18171A7-8F10-4B79-BD6A-A64F601E73AE}" sibTransId="{77F5739C-6C82-4373-9C04-4A7AB2122D2B}"/>
    <dgm:cxn modelId="{78505A89-6772-4DEA-BF89-961495DF2350}" srcId="{4D73A598-83DF-4856-BEA5-391A8A3E9D02}" destId="{2310E0B2-2C93-4135-A99B-D266424EFF27}" srcOrd="1" destOrd="0" parTransId="{BFAFD06F-FBE6-48F7-A9AF-BE6D068CEB34}" sibTransId="{E1B61506-5FDB-48A1-8E75-4EEF14C886D0}"/>
    <dgm:cxn modelId="{64083C90-1949-4F58-B748-9075B6DFC93A}" type="presOf" srcId="{351317FB-02F7-4CFA-BB15-FB1229B6D585}" destId="{4B916A08-D2DC-4C1D-8E36-B885CC06850F}" srcOrd="0" destOrd="0" presId="urn:microsoft.com/office/officeart/2016/7/layout/VerticalSolidActionList"/>
    <dgm:cxn modelId="{F9CEFF92-6941-475A-8042-45A08472D6FB}" type="presOf" srcId="{DDD0650B-9010-422A-81A8-EC6119FCFFD0}" destId="{C4982E75-28E5-456F-B402-8C15455CBD7D}" srcOrd="0" destOrd="0" presId="urn:microsoft.com/office/officeart/2016/7/layout/VerticalSolidActionList"/>
    <dgm:cxn modelId="{2C8F63A9-1B97-4A37-BE8B-8A510295B638}" type="presOf" srcId="{CFC57E8E-CF69-4DE7-8C8B-BAA63572FE48}" destId="{2E0EE292-02AB-439F-A14D-CF0C355A7A02}" srcOrd="0" destOrd="0" presId="urn:microsoft.com/office/officeart/2016/7/layout/VerticalSolidActionList"/>
    <dgm:cxn modelId="{35FD75AC-A42A-4F92-8137-CB971DFCD3F2}" srcId="{B7E69A53-6435-4852-A09F-758D1CED2E17}" destId="{F6662504-1C20-43E8-AF8C-C7F97A70A269}" srcOrd="0" destOrd="0" parTransId="{C4591A3D-6610-41D5-AEF8-48337404D053}" sibTransId="{360FE34A-3D40-4EE0-A6E3-D54F044FB55C}"/>
    <dgm:cxn modelId="{401BC4B6-8333-4A8E-B316-0AF4332DD03E}" type="presOf" srcId="{B7E69A53-6435-4852-A09F-758D1CED2E17}" destId="{83AAF297-0B55-42EE-AC15-17F23B9D7457}" srcOrd="0" destOrd="0" presId="urn:microsoft.com/office/officeart/2016/7/layout/VerticalSolidActionList"/>
    <dgm:cxn modelId="{10BCA3B9-81CB-4CC7-AED9-8C65EE9617F5}" srcId="{10651BF5-3FE5-4D17-A8E4-44685BADEE62}" destId="{564EC0B3-94FC-4F64-9C17-3A95B8E26CE2}" srcOrd="0" destOrd="0" parTransId="{3BD85E27-82F1-4BE2-98A0-48E791801F64}" sibTransId="{71C74781-AF35-404C-8683-8E0F2A9C9327}"/>
    <dgm:cxn modelId="{2E1BA2BA-C034-4EC8-BCDB-EF7E85EEA0AA}" srcId="{351317FB-02F7-4CFA-BB15-FB1229B6D585}" destId="{02999071-4E8E-4FC0-8FC6-0CB5DD1592F4}" srcOrd="0" destOrd="0" parTransId="{6F65E7FF-E736-4AA6-B673-F3895F9B9B9A}" sibTransId="{6040B935-AA50-4225-B5F3-0AA38B935351}"/>
    <dgm:cxn modelId="{5918DFC7-08AE-49E9-9FCE-515A8AB9EE87}" type="presOf" srcId="{F6662504-1C20-43E8-AF8C-C7F97A70A269}" destId="{2E24F3D3-8AB0-495D-873D-5CA1C3C5EDC8}" srcOrd="0" destOrd="0" presId="urn:microsoft.com/office/officeart/2016/7/layout/VerticalSolidActionList"/>
    <dgm:cxn modelId="{988B57C8-A8EE-460A-88EA-9A671811BE7D}" srcId="{4D73A598-83DF-4856-BEA5-391A8A3E9D02}" destId="{8E3B53F3-26EC-40CB-89AC-A83D76A730DD}" srcOrd="5" destOrd="0" parTransId="{FE5784C4-D7C8-4C87-89A4-0F0BD36B48D2}" sibTransId="{8ABF352F-43C3-4922-861B-F0509220B9D9}"/>
    <dgm:cxn modelId="{DDD3D8C8-1BB8-4F57-B88D-AED356AF7729}" srcId="{4D73A598-83DF-4856-BEA5-391A8A3E9D02}" destId="{6A7A6168-5A38-4695-8076-FB7704574903}" srcOrd="6" destOrd="0" parTransId="{79EF8F4C-A6F1-48C2-A305-9FCE55103822}" sibTransId="{FDF35BD7-E8F3-4CE5-9E4A-DE0C273BEBF7}"/>
    <dgm:cxn modelId="{6E33F6DA-787B-476E-A13D-C580C6AEDA7E}" type="presOf" srcId="{B658ED1C-4C80-446D-967D-3FA3DA76F623}" destId="{1FC1BC27-6FE5-4A24-AF43-E47220312921}" srcOrd="0" destOrd="0" presId="urn:microsoft.com/office/officeart/2016/7/layout/VerticalSolidActionList"/>
    <dgm:cxn modelId="{0213EDE1-4F61-400B-B31D-38CAABA66A7E}" type="presOf" srcId="{02999071-4E8E-4FC0-8FC6-0CB5DD1592F4}" destId="{D45C84FD-AB3B-4A6F-8CE4-A4A15B5E42CD}" srcOrd="0" destOrd="0" presId="urn:microsoft.com/office/officeart/2016/7/layout/VerticalSolidActionList"/>
    <dgm:cxn modelId="{C8D547E5-4EAE-4BF4-B3F8-500FB315B6A1}" type="presOf" srcId="{4D73A598-83DF-4856-BEA5-391A8A3E9D02}" destId="{71234B47-02EB-40A4-9B55-A03343653BBF}" srcOrd="0" destOrd="0" presId="urn:microsoft.com/office/officeart/2016/7/layout/VerticalSolidActionList"/>
    <dgm:cxn modelId="{B676FFE8-5F8B-41A3-ABEC-B0DCF92783BA}" type="presOf" srcId="{10651BF5-3FE5-4D17-A8E4-44685BADEE62}" destId="{EA4B51E3-4A08-4D04-8838-27D283B50E87}" srcOrd="0" destOrd="0" presId="urn:microsoft.com/office/officeart/2016/7/layout/VerticalSolidActionList"/>
    <dgm:cxn modelId="{59641BEB-024A-447A-9FD1-A501FB8C903B}" srcId="{563F3633-445E-453E-A60D-2505416E008F}" destId="{538FE462-E70F-4D78-97A9-39A0E7803B5B}" srcOrd="0" destOrd="0" parTransId="{7CCBCB11-3912-4F7C-9411-1CC607563B6E}" sibTransId="{97DC230E-6F6B-4B8C-B7AB-7FEA81224B85}"/>
    <dgm:cxn modelId="{C850CEF0-EA70-4555-9CFD-633779B4C025}" srcId="{4D73A598-83DF-4856-BEA5-391A8A3E9D02}" destId="{B7E69A53-6435-4852-A09F-758D1CED2E17}" srcOrd="3" destOrd="0" parTransId="{12C17987-28B7-4B82-A16E-49474EC5DD08}" sibTransId="{6D67822C-0146-4774-849E-FBE7F79EA77F}"/>
    <dgm:cxn modelId="{CADF3AF7-F5D2-4E10-B3B4-6A238AC3B380}" type="presOf" srcId="{563F3633-445E-453E-A60D-2505416E008F}" destId="{C35CCBD5-0AFA-48A1-8DA8-7C0B36CA9EE1}" srcOrd="0" destOrd="0" presId="urn:microsoft.com/office/officeart/2016/7/layout/VerticalSolidActionList"/>
    <dgm:cxn modelId="{0BB73048-D1EA-4294-8FBC-FC663B0DAAB8}" type="presParOf" srcId="{71234B47-02EB-40A4-9B55-A03343653BBF}" destId="{7623F1AA-5065-4827-828B-CCB90698077A}" srcOrd="0" destOrd="0" presId="urn:microsoft.com/office/officeart/2016/7/layout/VerticalSolidActionList"/>
    <dgm:cxn modelId="{54EC6D13-2975-4BE9-9EEA-CE29527402B2}" type="presParOf" srcId="{7623F1AA-5065-4827-828B-CCB90698077A}" destId="{1E6F3E45-61F6-489F-9828-062A0895DCE7}" srcOrd="0" destOrd="0" presId="urn:microsoft.com/office/officeart/2016/7/layout/VerticalSolidActionList"/>
    <dgm:cxn modelId="{1C1347A2-8161-4BFD-BA31-474726F9D6FB}" type="presParOf" srcId="{7623F1AA-5065-4827-828B-CCB90698077A}" destId="{56C445F5-26BE-42D3-AAAA-C41EE679DF2D}" srcOrd="1" destOrd="0" presId="urn:microsoft.com/office/officeart/2016/7/layout/VerticalSolidActionList"/>
    <dgm:cxn modelId="{C7D7DFD3-DF1B-49F4-BDA3-C70F4B841ED1}" type="presParOf" srcId="{71234B47-02EB-40A4-9B55-A03343653BBF}" destId="{F8ED4C4D-E58B-4F33-A6C5-DB1D700C912A}" srcOrd="1" destOrd="0" presId="urn:microsoft.com/office/officeart/2016/7/layout/VerticalSolidActionList"/>
    <dgm:cxn modelId="{66BF8774-5EDA-475A-93C8-7F581FB422FF}" type="presParOf" srcId="{71234B47-02EB-40A4-9B55-A03343653BBF}" destId="{CCB73E5F-465D-4913-A916-44F190D86471}" srcOrd="2" destOrd="0" presId="urn:microsoft.com/office/officeart/2016/7/layout/VerticalSolidActionList"/>
    <dgm:cxn modelId="{7E563325-8B32-4540-B6C2-D7F44E623414}" type="presParOf" srcId="{CCB73E5F-465D-4913-A916-44F190D86471}" destId="{967A6DC5-9386-4652-846A-05BBCC495211}" srcOrd="0" destOrd="0" presId="urn:microsoft.com/office/officeart/2016/7/layout/VerticalSolidActionList"/>
    <dgm:cxn modelId="{AFDB3211-E050-4ACC-9644-5921EE7DEA9A}" type="presParOf" srcId="{CCB73E5F-465D-4913-A916-44F190D86471}" destId="{1FC1BC27-6FE5-4A24-AF43-E47220312921}" srcOrd="1" destOrd="0" presId="urn:microsoft.com/office/officeart/2016/7/layout/VerticalSolidActionList"/>
    <dgm:cxn modelId="{F772A1BF-6432-4C95-A8EB-BF54BB8517B9}" type="presParOf" srcId="{71234B47-02EB-40A4-9B55-A03343653BBF}" destId="{92B72677-A1FB-4653-AFB0-0E47657EC70C}" srcOrd="3" destOrd="0" presId="urn:microsoft.com/office/officeart/2016/7/layout/VerticalSolidActionList"/>
    <dgm:cxn modelId="{A70CAC26-9FD1-4665-A69F-89E7CA136DD6}" type="presParOf" srcId="{71234B47-02EB-40A4-9B55-A03343653BBF}" destId="{F42F8417-1CFD-47BB-894B-811D4E2363FA}" srcOrd="4" destOrd="0" presId="urn:microsoft.com/office/officeart/2016/7/layout/VerticalSolidActionList"/>
    <dgm:cxn modelId="{24990BE5-A9C9-41D5-BBD3-D70699E09D32}" type="presParOf" srcId="{F42F8417-1CFD-47BB-894B-811D4E2363FA}" destId="{1EFA5D80-A59B-4545-A3C4-7ECA17ED2B48}" srcOrd="0" destOrd="0" presId="urn:microsoft.com/office/officeart/2016/7/layout/VerticalSolidActionList"/>
    <dgm:cxn modelId="{C533392C-A02D-483E-A28C-9905ADB5D460}" type="presParOf" srcId="{F42F8417-1CFD-47BB-894B-811D4E2363FA}" destId="{89D517F7-2628-4FFA-B237-2E1602965204}" srcOrd="1" destOrd="0" presId="urn:microsoft.com/office/officeart/2016/7/layout/VerticalSolidActionList"/>
    <dgm:cxn modelId="{F84C3A8F-64A5-4692-8BD8-B3BBFD30E8F6}" type="presParOf" srcId="{71234B47-02EB-40A4-9B55-A03343653BBF}" destId="{DADD7DAC-0547-49D6-8112-524D79D7D8E2}" srcOrd="5" destOrd="0" presId="urn:microsoft.com/office/officeart/2016/7/layout/VerticalSolidActionList"/>
    <dgm:cxn modelId="{E7C6105C-0A10-4D64-9642-4937D45A1EEA}" type="presParOf" srcId="{71234B47-02EB-40A4-9B55-A03343653BBF}" destId="{019AE741-0002-4476-A035-2723C5BE9DD1}" srcOrd="6" destOrd="0" presId="urn:microsoft.com/office/officeart/2016/7/layout/VerticalSolidActionList"/>
    <dgm:cxn modelId="{D45F43DB-314B-437B-9C02-9E048886E572}" type="presParOf" srcId="{019AE741-0002-4476-A035-2723C5BE9DD1}" destId="{83AAF297-0B55-42EE-AC15-17F23B9D7457}" srcOrd="0" destOrd="0" presId="urn:microsoft.com/office/officeart/2016/7/layout/VerticalSolidActionList"/>
    <dgm:cxn modelId="{04A92E25-9174-4756-9B3F-EC027645FFCA}" type="presParOf" srcId="{019AE741-0002-4476-A035-2723C5BE9DD1}" destId="{2E24F3D3-8AB0-495D-873D-5CA1C3C5EDC8}" srcOrd="1" destOrd="0" presId="urn:microsoft.com/office/officeart/2016/7/layout/VerticalSolidActionList"/>
    <dgm:cxn modelId="{4FCBA055-2938-4208-BF71-BD7ACDEC28E1}" type="presParOf" srcId="{71234B47-02EB-40A4-9B55-A03343653BBF}" destId="{CCFA1A8C-09C4-4772-AEDA-71C080BD4834}" srcOrd="7" destOrd="0" presId="urn:microsoft.com/office/officeart/2016/7/layout/VerticalSolidActionList"/>
    <dgm:cxn modelId="{C18AAB35-6B31-4170-918D-09543397E939}" type="presParOf" srcId="{71234B47-02EB-40A4-9B55-A03343653BBF}" destId="{7E9EFB54-9A0B-4903-8827-9891EADA67C2}" srcOrd="8" destOrd="0" presId="urn:microsoft.com/office/officeart/2016/7/layout/VerticalSolidActionList"/>
    <dgm:cxn modelId="{E281F6EF-D94C-41DE-BB70-5AC03AD6A985}" type="presParOf" srcId="{7E9EFB54-9A0B-4903-8827-9891EADA67C2}" destId="{EA4B51E3-4A08-4D04-8838-27D283B50E87}" srcOrd="0" destOrd="0" presId="urn:microsoft.com/office/officeart/2016/7/layout/VerticalSolidActionList"/>
    <dgm:cxn modelId="{2E6B02D4-F5DC-419E-B1AC-80BBA1E99547}" type="presParOf" srcId="{7E9EFB54-9A0B-4903-8827-9891EADA67C2}" destId="{B3482343-5AB7-40FF-9490-6468AD52184A}" srcOrd="1" destOrd="0" presId="urn:microsoft.com/office/officeart/2016/7/layout/VerticalSolidActionList"/>
    <dgm:cxn modelId="{B894B532-F4D4-4CDD-93D6-4306D9428804}" type="presParOf" srcId="{71234B47-02EB-40A4-9B55-A03343653BBF}" destId="{160F01F7-7A84-4701-8A49-FB0FE41CB143}" srcOrd="9" destOrd="0" presId="urn:microsoft.com/office/officeart/2016/7/layout/VerticalSolidActionList"/>
    <dgm:cxn modelId="{B09882ED-CFB3-4F4A-920B-189DE61A1230}" type="presParOf" srcId="{71234B47-02EB-40A4-9B55-A03343653BBF}" destId="{BA4BE714-07F3-4E17-BA9A-5D83CCA94A59}" srcOrd="10" destOrd="0" presId="urn:microsoft.com/office/officeart/2016/7/layout/VerticalSolidActionList"/>
    <dgm:cxn modelId="{9F883DA0-3424-4DEC-B82B-1D4F7EB2619F}" type="presParOf" srcId="{BA4BE714-07F3-4E17-BA9A-5D83CCA94A59}" destId="{166C1682-E121-45DB-A942-E6B6FAF2F2E4}" srcOrd="0" destOrd="0" presId="urn:microsoft.com/office/officeart/2016/7/layout/VerticalSolidActionList"/>
    <dgm:cxn modelId="{E748F1F6-06F4-4CC4-AC98-5838A1F924D1}" type="presParOf" srcId="{BA4BE714-07F3-4E17-BA9A-5D83CCA94A59}" destId="{D3A3D613-9D1B-45B2-BD7B-CDF21E1AE89C}" srcOrd="1" destOrd="0" presId="urn:microsoft.com/office/officeart/2016/7/layout/VerticalSolidActionList"/>
    <dgm:cxn modelId="{40F8E5DE-48B9-4196-BF5D-875FD4A65D30}" type="presParOf" srcId="{71234B47-02EB-40A4-9B55-A03343653BBF}" destId="{5D12E905-B2BC-47DC-8901-26EFA35AB53E}" srcOrd="11" destOrd="0" presId="urn:microsoft.com/office/officeart/2016/7/layout/VerticalSolidActionList"/>
    <dgm:cxn modelId="{61DF8147-4DCB-49B1-B3EF-62C82C4B31FD}" type="presParOf" srcId="{71234B47-02EB-40A4-9B55-A03343653BBF}" destId="{8CDE2C29-293C-4DED-BCE8-3622088ADC83}" srcOrd="12" destOrd="0" presId="urn:microsoft.com/office/officeart/2016/7/layout/VerticalSolidActionList"/>
    <dgm:cxn modelId="{FD58942D-1A6C-4B64-A8D8-E158064CA558}" type="presParOf" srcId="{8CDE2C29-293C-4DED-BCE8-3622088ADC83}" destId="{53CDC0B9-94FD-476F-8319-F8AEC8706534}" srcOrd="0" destOrd="0" presId="urn:microsoft.com/office/officeart/2016/7/layout/VerticalSolidActionList"/>
    <dgm:cxn modelId="{2294477B-D7D8-4BFF-9C47-0807690C54B2}" type="presParOf" srcId="{8CDE2C29-293C-4DED-BCE8-3622088ADC83}" destId="{C4982E75-28E5-456F-B402-8C15455CBD7D}" srcOrd="1" destOrd="0" presId="urn:microsoft.com/office/officeart/2016/7/layout/VerticalSolidActionList"/>
    <dgm:cxn modelId="{80F0DA4E-6701-4437-8BF3-B960056E4F70}" type="presParOf" srcId="{71234B47-02EB-40A4-9B55-A03343653BBF}" destId="{B975E662-B338-4A31-B6B6-4CD2F3DD0DA2}" srcOrd="13" destOrd="0" presId="urn:microsoft.com/office/officeart/2016/7/layout/VerticalSolidActionList"/>
    <dgm:cxn modelId="{5302D878-5F7A-4088-B1CE-999B03C0B4EA}" type="presParOf" srcId="{71234B47-02EB-40A4-9B55-A03343653BBF}" destId="{FA038AC3-9199-404B-A196-5B0E4B81514A}" srcOrd="14" destOrd="0" presId="urn:microsoft.com/office/officeart/2016/7/layout/VerticalSolidActionList"/>
    <dgm:cxn modelId="{E6851573-F9EE-4A15-B23B-174E52B7113A}" type="presParOf" srcId="{FA038AC3-9199-404B-A196-5B0E4B81514A}" destId="{C35CCBD5-0AFA-48A1-8DA8-7C0B36CA9EE1}" srcOrd="0" destOrd="0" presId="urn:microsoft.com/office/officeart/2016/7/layout/VerticalSolidActionList"/>
    <dgm:cxn modelId="{EDB63A85-EED1-4BD4-900E-62ADBFDCBDD9}" type="presParOf" srcId="{FA038AC3-9199-404B-A196-5B0E4B81514A}" destId="{2DC8309C-655C-4158-BCB2-118996C3216F}" srcOrd="1" destOrd="0" presId="urn:microsoft.com/office/officeart/2016/7/layout/VerticalSolidActionList"/>
    <dgm:cxn modelId="{E14D55C1-0BEB-49DC-A128-4830C618993A}" type="presParOf" srcId="{71234B47-02EB-40A4-9B55-A03343653BBF}" destId="{1397DA94-FB55-466D-96BC-18AC153FF5C2}" srcOrd="15" destOrd="0" presId="urn:microsoft.com/office/officeart/2016/7/layout/VerticalSolidActionList"/>
    <dgm:cxn modelId="{D66330D0-1680-452D-B97A-E8002284F197}" type="presParOf" srcId="{71234B47-02EB-40A4-9B55-A03343653BBF}" destId="{0A22A361-A98E-440C-83D1-6E404C003CC0}" srcOrd="16" destOrd="0" presId="urn:microsoft.com/office/officeart/2016/7/layout/VerticalSolidActionList"/>
    <dgm:cxn modelId="{E0824EBB-4404-4D6D-8FCB-B0A4083F1D3D}" type="presParOf" srcId="{0A22A361-A98E-440C-83D1-6E404C003CC0}" destId="{4B916A08-D2DC-4C1D-8E36-B885CC06850F}" srcOrd="0" destOrd="0" presId="urn:microsoft.com/office/officeart/2016/7/layout/VerticalSolidActionList"/>
    <dgm:cxn modelId="{5C960CA7-CAB7-498C-9630-9312201C493D}" type="presParOf" srcId="{0A22A361-A98E-440C-83D1-6E404C003CC0}" destId="{D45C84FD-AB3B-4A6F-8CE4-A4A15B5E42CD}" srcOrd="1" destOrd="0" presId="urn:microsoft.com/office/officeart/2016/7/layout/VerticalSolidActionList"/>
    <dgm:cxn modelId="{1256D24F-3507-453C-9EBC-9C70DA34A669}" type="presParOf" srcId="{71234B47-02EB-40A4-9B55-A03343653BBF}" destId="{A95FE641-E8FF-4D47-9158-1903A145C093}" srcOrd="17" destOrd="0" presId="urn:microsoft.com/office/officeart/2016/7/layout/VerticalSolidActionList"/>
    <dgm:cxn modelId="{86A66128-50D3-434E-A667-96649D61CABF}" type="presParOf" srcId="{71234B47-02EB-40A4-9B55-A03343653BBF}" destId="{3E93DD0A-CC99-4D00-908A-26237364D294}" srcOrd="18" destOrd="0" presId="urn:microsoft.com/office/officeart/2016/7/layout/VerticalSolidActionList"/>
    <dgm:cxn modelId="{5EB145C2-596A-41E4-9CBF-C313EE7782F2}" type="presParOf" srcId="{3E93DD0A-CC99-4D00-908A-26237364D294}" destId="{2E0EE292-02AB-439F-A14D-CF0C355A7A02}" srcOrd="0" destOrd="0" presId="urn:microsoft.com/office/officeart/2016/7/layout/VerticalSolidActionList"/>
    <dgm:cxn modelId="{05F3EF1F-4006-4BF0-B13C-F7019837F7C5}" type="presParOf" srcId="{3E93DD0A-CC99-4D00-908A-26237364D294}" destId="{A857BE6B-1730-4668-906E-E16212738056}"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D0478B-B7E1-40B1-A78C-6678ACF8F491}"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AC0C5D0-8244-4B22-B3C7-47E0E5753949}">
      <dgm:prSet/>
      <dgm:spPr/>
      <dgm:t>
        <a:bodyPr/>
        <a:lstStyle/>
        <a:p>
          <a:r>
            <a:rPr lang="en-US" dirty="0"/>
            <a:t>SS.4.FL.1.2 People earn an income when they are hired by an employer to work at a job.</a:t>
          </a:r>
          <a:br>
            <a:rPr lang="en-US" dirty="0"/>
          </a:br>
          <a:r>
            <a:rPr lang="en-US" dirty="0"/>
            <a:t>Explain why employers are willing to pay people to do their work.</a:t>
          </a:r>
        </a:p>
      </dgm:t>
    </dgm:pt>
    <dgm:pt modelId="{502830B0-4742-4B79-AB58-2128EF73C9FD}" type="parTrans" cxnId="{BC0962FA-FEAA-4BCD-B61E-B77F3999E2CB}">
      <dgm:prSet/>
      <dgm:spPr/>
      <dgm:t>
        <a:bodyPr/>
        <a:lstStyle/>
        <a:p>
          <a:endParaRPr lang="en-US"/>
        </a:p>
      </dgm:t>
    </dgm:pt>
    <dgm:pt modelId="{F637F515-E187-459C-9F5C-1AF1E646EE03}" type="sibTrans" cxnId="{BC0962FA-FEAA-4BCD-B61E-B77F3999E2CB}">
      <dgm:prSet/>
      <dgm:spPr/>
      <dgm:t>
        <a:bodyPr/>
        <a:lstStyle/>
        <a:p>
          <a:endParaRPr lang="en-US"/>
        </a:p>
      </dgm:t>
    </dgm:pt>
    <dgm:pt modelId="{E2EBB81C-4A3A-4E59-8F55-CC9ADCEA5824}">
      <dgm:prSet/>
      <dgm:spPr/>
      <dgm:t>
        <a:bodyPr/>
        <a:lstStyle/>
        <a:p>
          <a:r>
            <a:rPr lang="en-US" dirty="0"/>
            <a:t>SS.4.FL.2.4 Discuss that whenever people buy something, they incur an opportunity cost. Opportunity cost is the value of the next best alternative that is given up when a person makes a choice.</a:t>
          </a:r>
        </a:p>
      </dgm:t>
    </dgm:pt>
    <dgm:pt modelId="{EAC24F76-AFFE-4D5A-99A6-198C79D954D0}" type="parTrans" cxnId="{8A6F31BC-E911-4D19-BD02-499DAA321CFB}">
      <dgm:prSet/>
      <dgm:spPr/>
      <dgm:t>
        <a:bodyPr/>
        <a:lstStyle/>
        <a:p>
          <a:endParaRPr lang="en-US"/>
        </a:p>
      </dgm:t>
    </dgm:pt>
    <dgm:pt modelId="{3592BDA4-1D67-490B-A372-3B7E4B9E45CF}" type="sibTrans" cxnId="{8A6F31BC-E911-4D19-BD02-499DAA321CFB}">
      <dgm:prSet/>
      <dgm:spPr/>
      <dgm:t>
        <a:bodyPr/>
        <a:lstStyle/>
        <a:p>
          <a:endParaRPr lang="en-US"/>
        </a:p>
      </dgm:t>
    </dgm:pt>
    <dgm:pt modelId="{6B07438C-9E1D-42BD-8938-9A7400748CCE}">
      <dgm:prSet/>
      <dgm:spPr/>
      <dgm:t>
        <a:bodyPr/>
        <a:lstStyle/>
        <a:p>
          <a:r>
            <a:rPr lang="en-US" u="sng"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SS.4.FL.2.7</a:t>
          </a:r>
          <a:r>
            <a:rPr lang="en-US" dirty="0">
              <a:solidFill>
                <a:schemeClr val="bg1"/>
              </a:solidFill>
            </a:rPr>
            <a:t> Planning </a:t>
          </a:r>
          <a:r>
            <a:rPr lang="en-US" dirty="0"/>
            <a:t>for spending can help people make informed choices. Develop a budget plan for spending, saving, and managing income.</a:t>
          </a:r>
        </a:p>
      </dgm:t>
    </dgm:pt>
    <dgm:pt modelId="{B2907491-1EBD-4717-8933-FFE008365444}" type="parTrans" cxnId="{8059FEB2-E89F-41DB-90C2-760EF3836831}">
      <dgm:prSet/>
      <dgm:spPr/>
      <dgm:t>
        <a:bodyPr/>
        <a:lstStyle/>
        <a:p>
          <a:endParaRPr lang="en-US"/>
        </a:p>
      </dgm:t>
    </dgm:pt>
    <dgm:pt modelId="{42463843-3D22-4650-B6B1-08CC7B3C814B}" type="sibTrans" cxnId="{8059FEB2-E89F-41DB-90C2-760EF3836831}">
      <dgm:prSet/>
      <dgm:spPr/>
      <dgm:t>
        <a:bodyPr/>
        <a:lstStyle/>
        <a:p>
          <a:endParaRPr lang="en-US"/>
        </a:p>
      </dgm:t>
    </dgm:pt>
    <dgm:pt modelId="{B730BD60-8C86-4A15-8C12-7C0B1B59B831}">
      <dgm:prSet/>
      <dgm:spPr/>
      <dgm:t>
        <a:bodyPr/>
        <a:lstStyle/>
        <a:p>
          <a:r>
            <a:rPr lang="en-US" u="sng"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SS.4.FL.3.1</a:t>
          </a:r>
          <a:r>
            <a:rPr lang="en-US" dirty="0">
              <a:solidFill>
                <a:schemeClr val="bg1"/>
              </a:solidFill>
            </a:rPr>
            <a:t>  Identify </a:t>
          </a:r>
          <a:r>
            <a:rPr lang="en-US" dirty="0"/>
            <a:t>ways that income is saved, spent on goods and services, or used to pay taxes.</a:t>
          </a:r>
        </a:p>
      </dgm:t>
    </dgm:pt>
    <dgm:pt modelId="{85EB8D82-9462-4395-ACC9-B4A0D8F553DE}" type="parTrans" cxnId="{C0A8ED0A-88EB-4549-B50C-9BEFC0098E9C}">
      <dgm:prSet/>
      <dgm:spPr/>
      <dgm:t>
        <a:bodyPr/>
        <a:lstStyle/>
        <a:p>
          <a:endParaRPr lang="en-US"/>
        </a:p>
      </dgm:t>
    </dgm:pt>
    <dgm:pt modelId="{6B757DA8-9732-41E3-A451-C447D5D9F0C5}" type="sibTrans" cxnId="{C0A8ED0A-88EB-4549-B50C-9BEFC0098E9C}">
      <dgm:prSet/>
      <dgm:spPr/>
      <dgm:t>
        <a:bodyPr/>
        <a:lstStyle/>
        <a:p>
          <a:endParaRPr lang="en-US"/>
        </a:p>
      </dgm:t>
    </dgm:pt>
    <dgm:pt modelId="{825B3105-FA96-4B61-8A7F-E5AB88B0BC85}">
      <dgm:prSet/>
      <dgm:spPr/>
      <dgm:t>
        <a:bodyPr/>
        <a:lstStyle/>
        <a:p>
          <a:r>
            <a:rPr lang="en-US" u="sng"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SS.4.FL.3.2</a:t>
          </a:r>
          <a:r>
            <a:rPr lang="en-US" dirty="0">
              <a:solidFill>
                <a:schemeClr val="bg1"/>
              </a:solidFill>
            </a:rPr>
            <a:t>  Explain </a:t>
          </a:r>
          <a:r>
            <a:rPr lang="en-US" dirty="0"/>
            <a:t>that when people save money, they give up the opportunity to buy things now in order to buy things later.</a:t>
          </a:r>
        </a:p>
      </dgm:t>
    </dgm:pt>
    <dgm:pt modelId="{5C09F9D6-5894-41F8-8DCE-D50094FECB4B}" type="parTrans" cxnId="{0646DD61-E56A-453F-B99F-29E8DB1BB9F3}">
      <dgm:prSet/>
      <dgm:spPr/>
      <dgm:t>
        <a:bodyPr/>
        <a:lstStyle/>
        <a:p>
          <a:endParaRPr lang="en-US"/>
        </a:p>
      </dgm:t>
    </dgm:pt>
    <dgm:pt modelId="{5E4F7863-5401-427F-B43D-4B9E094A30A6}" type="sibTrans" cxnId="{0646DD61-E56A-453F-B99F-29E8DB1BB9F3}">
      <dgm:prSet/>
      <dgm:spPr/>
      <dgm:t>
        <a:bodyPr/>
        <a:lstStyle/>
        <a:p>
          <a:endParaRPr lang="en-US"/>
        </a:p>
      </dgm:t>
    </dgm:pt>
    <dgm:pt modelId="{916F1244-3691-42FE-96E5-7D3F9A53BD06}">
      <dgm:prSet/>
      <dgm:spPr/>
      <dgm:t>
        <a:bodyPr/>
        <a:lstStyle/>
        <a:p>
          <a:r>
            <a:rPr lang="en-US" u="sng"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SS.4.FL.3.3</a:t>
          </a:r>
          <a:r>
            <a:rPr lang="en-US" dirty="0">
              <a:solidFill>
                <a:schemeClr val="bg1"/>
              </a:solidFill>
            </a:rPr>
            <a:t>  Identify </a:t>
          </a:r>
          <a:r>
            <a:rPr lang="en-US" dirty="0"/>
            <a:t>ways that people can choose to save money in many places for example, at home in a piggy bank or at a commercial bank,...</a:t>
          </a:r>
        </a:p>
      </dgm:t>
    </dgm:pt>
    <dgm:pt modelId="{2552E80B-B838-4274-989B-E5FA70A0717B}" type="parTrans" cxnId="{BDBD9805-558A-4938-B251-E78F4921B85D}">
      <dgm:prSet/>
      <dgm:spPr/>
      <dgm:t>
        <a:bodyPr/>
        <a:lstStyle/>
        <a:p>
          <a:endParaRPr lang="en-US"/>
        </a:p>
      </dgm:t>
    </dgm:pt>
    <dgm:pt modelId="{C43D8719-D24B-4F72-AB53-9CF67F290013}" type="sibTrans" cxnId="{BDBD9805-558A-4938-B251-E78F4921B85D}">
      <dgm:prSet/>
      <dgm:spPr/>
      <dgm:t>
        <a:bodyPr/>
        <a:lstStyle/>
        <a:p>
          <a:endParaRPr lang="en-US"/>
        </a:p>
      </dgm:t>
    </dgm:pt>
    <dgm:pt modelId="{E8C77972-A285-4A06-8F60-E0C3D5A2E52D}">
      <dgm:prSet/>
      <dgm:spPr/>
      <dgm:t>
        <a:bodyPr/>
        <a:lstStyle/>
        <a:p>
          <a:r>
            <a:rPr lang="en-US" u="sng" dirty="0">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SS.4.FL.3.4</a:t>
          </a:r>
          <a:r>
            <a:rPr lang="en-US" dirty="0">
              <a:solidFill>
                <a:schemeClr val="bg1"/>
              </a:solidFill>
            </a:rPr>
            <a:t>  Identify </a:t>
          </a:r>
          <a:r>
            <a:rPr lang="en-US" dirty="0"/>
            <a:t>savings goals people set as incentives to save. One savings goal might be to buy goods and services in the future.</a:t>
          </a:r>
        </a:p>
      </dgm:t>
    </dgm:pt>
    <dgm:pt modelId="{B8321C29-0F48-468C-936F-A5EAF3960CDF}" type="parTrans" cxnId="{3B258218-08A7-448E-8B50-C2DDE7BC1A79}">
      <dgm:prSet/>
      <dgm:spPr/>
      <dgm:t>
        <a:bodyPr/>
        <a:lstStyle/>
        <a:p>
          <a:endParaRPr lang="en-US"/>
        </a:p>
      </dgm:t>
    </dgm:pt>
    <dgm:pt modelId="{43CF14C0-3EAC-490C-B203-BD7F72E68864}" type="sibTrans" cxnId="{3B258218-08A7-448E-8B50-C2DDE7BC1A79}">
      <dgm:prSet/>
      <dgm:spPr/>
      <dgm:t>
        <a:bodyPr/>
        <a:lstStyle/>
        <a:p>
          <a:endParaRPr lang="en-US"/>
        </a:p>
      </dgm:t>
    </dgm:pt>
    <dgm:pt modelId="{67561109-440F-416F-BF07-D51C0A80A3BC}">
      <dgm:prSet/>
      <dgm:spPr/>
      <dgm:t>
        <a:bodyPr/>
        <a:lstStyle/>
        <a:p>
          <a:r>
            <a:rPr lang="en-US"/>
            <a:t>SS.4.FL.3.5  Explain that when people deposit money into a bank (or other financial institution), the bank may pay them interest. Banks attract savings by paying interest. People also deposit money into banks because banks are safe places to keep their savings.</a:t>
          </a:r>
        </a:p>
      </dgm:t>
    </dgm:pt>
    <dgm:pt modelId="{CB06F3F1-CFF6-43B2-A32E-0A4F57509BBD}" type="parTrans" cxnId="{0F924DE1-6F17-4723-9FF8-A57F710511DB}">
      <dgm:prSet/>
      <dgm:spPr/>
      <dgm:t>
        <a:bodyPr/>
        <a:lstStyle/>
        <a:p>
          <a:endParaRPr lang="en-US"/>
        </a:p>
      </dgm:t>
    </dgm:pt>
    <dgm:pt modelId="{A637F3ED-89C3-4D18-9125-CB8C4B2AED58}" type="sibTrans" cxnId="{0F924DE1-6F17-4723-9FF8-A57F710511DB}">
      <dgm:prSet/>
      <dgm:spPr/>
      <dgm:t>
        <a:bodyPr/>
        <a:lstStyle/>
        <a:p>
          <a:endParaRPr lang="en-US"/>
        </a:p>
      </dgm:t>
    </dgm:pt>
    <dgm:pt modelId="{0A836F30-3EE8-4DB5-9CDA-C9291EF47841}" type="pres">
      <dgm:prSet presAssocID="{DBD0478B-B7E1-40B1-A78C-6678ACF8F491}" presName="linear" presStyleCnt="0">
        <dgm:presLayoutVars>
          <dgm:animLvl val="lvl"/>
          <dgm:resizeHandles val="exact"/>
        </dgm:presLayoutVars>
      </dgm:prSet>
      <dgm:spPr/>
    </dgm:pt>
    <dgm:pt modelId="{83C90027-C65F-49F8-961C-EF9283285009}" type="pres">
      <dgm:prSet presAssocID="{9AC0C5D0-8244-4B22-B3C7-47E0E5753949}" presName="parentText" presStyleLbl="node1" presStyleIdx="0" presStyleCnt="8">
        <dgm:presLayoutVars>
          <dgm:chMax val="0"/>
          <dgm:bulletEnabled val="1"/>
        </dgm:presLayoutVars>
      </dgm:prSet>
      <dgm:spPr/>
    </dgm:pt>
    <dgm:pt modelId="{1F9FF898-7A5E-474E-9A53-E4F2BCA99B06}" type="pres">
      <dgm:prSet presAssocID="{F637F515-E187-459C-9F5C-1AF1E646EE03}" presName="spacer" presStyleCnt="0"/>
      <dgm:spPr/>
    </dgm:pt>
    <dgm:pt modelId="{B971B38B-D9CD-4F32-BFFA-BB54DF5EFB4C}" type="pres">
      <dgm:prSet presAssocID="{E2EBB81C-4A3A-4E59-8F55-CC9ADCEA5824}" presName="parentText" presStyleLbl="node1" presStyleIdx="1" presStyleCnt="8">
        <dgm:presLayoutVars>
          <dgm:chMax val="0"/>
          <dgm:bulletEnabled val="1"/>
        </dgm:presLayoutVars>
      </dgm:prSet>
      <dgm:spPr/>
    </dgm:pt>
    <dgm:pt modelId="{E8B59E93-200B-495D-9F1E-6B97CBA82A6C}" type="pres">
      <dgm:prSet presAssocID="{3592BDA4-1D67-490B-A372-3B7E4B9E45CF}" presName="spacer" presStyleCnt="0"/>
      <dgm:spPr/>
    </dgm:pt>
    <dgm:pt modelId="{EC77BAD9-6590-4F85-A178-556F96D8835C}" type="pres">
      <dgm:prSet presAssocID="{6B07438C-9E1D-42BD-8938-9A7400748CCE}" presName="parentText" presStyleLbl="node1" presStyleIdx="2" presStyleCnt="8">
        <dgm:presLayoutVars>
          <dgm:chMax val="0"/>
          <dgm:bulletEnabled val="1"/>
        </dgm:presLayoutVars>
      </dgm:prSet>
      <dgm:spPr/>
    </dgm:pt>
    <dgm:pt modelId="{36E7E896-62DD-4DC1-81B2-71865EAD467D}" type="pres">
      <dgm:prSet presAssocID="{42463843-3D22-4650-B6B1-08CC7B3C814B}" presName="spacer" presStyleCnt="0"/>
      <dgm:spPr/>
    </dgm:pt>
    <dgm:pt modelId="{5D7D48EC-EEE1-4E54-99B9-14E6E207BA39}" type="pres">
      <dgm:prSet presAssocID="{B730BD60-8C86-4A15-8C12-7C0B1B59B831}" presName="parentText" presStyleLbl="node1" presStyleIdx="3" presStyleCnt="8">
        <dgm:presLayoutVars>
          <dgm:chMax val="0"/>
          <dgm:bulletEnabled val="1"/>
        </dgm:presLayoutVars>
      </dgm:prSet>
      <dgm:spPr/>
    </dgm:pt>
    <dgm:pt modelId="{2B9B599A-717C-4A06-A09E-2F6F469799C3}" type="pres">
      <dgm:prSet presAssocID="{6B757DA8-9732-41E3-A451-C447D5D9F0C5}" presName="spacer" presStyleCnt="0"/>
      <dgm:spPr/>
    </dgm:pt>
    <dgm:pt modelId="{BAE017C0-5EFF-4203-ADB4-804D77BFB227}" type="pres">
      <dgm:prSet presAssocID="{825B3105-FA96-4B61-8A7F-E5AB88B0BC85}" presName="parentText" presStyleLbl="node1" presStyleIdx="4" presStyleCnt="8">
        <dgm:presLayoutVars>
          <dgm:chMax val="0"/>
          <dgm:bulletEnabled val="1"/>
        </dgm:presLayoutVars>
      </dgm:prSet>
      <dgm:spPr/>
    </dgm:pt>
    <dgm:pt modelId="{E210704F-6BC1-4240-994E-7D0BE0BF6F9F}" type="pres">
      <dgm:prSet presAssocID="{5E4F7863-5401-427F-B43D-4B9E094A30A6}" presName="spacer" presStyleCnt="0"/>
      <dgm:spPr/>
    </dgm:pt>
    <dgm:pt modelId="{7A5F06E7-803D-4843-AE23-31CDE0CF6E42}" type="pres">
      <dgm:prSet presAssocID="{916F1244-3691-42FE-96E5-7D3F9A53BD06}" presName="parentText" presStyleLbl="node1" presStyleIdx="5" presStyleCnt="8">
        <dgm:presLayoutVars>
          <dgm:chMax val="0"/>
          <dgm:bulletEnabled val="1"/>
        </dgm:presLayoutVars>
      </dgm:prSet>
      <dgm:spPr/>
    </dgm:pt>
    <dgm:pt modelId="{A496F32F-C60A-40BE-8337-4737B0BAA47D}" type="pres">
      <dgm:prSet presAssocID="{C43D8719-D24B-4F72-AB53-9CF67F290013}" presName="spacer" presStyleCnt="0"/>
      <dgm:spPr/>
    </dgm:pt>
    <dgm:pt modelId="{C0FAC0C7-1BF0-4C85-9330-E7AD4B2F0A22}" type="pres">
      <dgm:prSet presAssocID="{E8C77972-A285-4A06-8F60-E0C3D5A2E52D}" presName="parentText" presStyleLbl="node1" presStyleIdx="6" presStyleCnt="8">
        <dgm:presLayoutVars>
          <dgm:chMax val="0"/>
          <dgm:bulletEnabled val="1"/>
        </dgm:presLayoutVars>
      </dgm:prSet>
      <dgm:spPr/>
    </dgm:pt>
    <dgm:pt modelId="{EA76178E-8461-45AD-BC4A-963F983EB197}" type="pres">
      <dgm:prSet presAssocID="{43CF14C0-3EAC-490C-B203-BD7F72E68864}" presName="spacer" presStyleCnt="0"/>
      <dgm:spPr/>
    </dgm:pt>
    <dgm:pt modelId="{375977E8-6186-4718-A8D0-46C6EB833420}" type="pres">
      <dgm:prSet presAssocID="{67561109-440F-416F-BF07-D51C0A80A3BC}" presName="parentText" presStyleLbl="node1" presStyleIdx="7" presStyleCnt="8">
        <dgm:presLayoutVars>
          <dgm:chMax val="0"/>
          <dgm:bulletEnabled val="1"/>
        </dgm:presLayoutVars>
      </dgm:prSet>
      <dgm:spPr/>
    </dgm:pt>
  </dgm:ptLst>
  <dgm:cxnLst>
    <dgm:cxn modelId="{BDBD9805-558A-4938-B251-E78F4921B85D}" srcId="{DBD0478B-B7E1-40B1-A78C-6678ACF8F491}" destId="{916F1244-3691-42FE-96E5-7D3F9A53BD06}" srcOrd="5" destOrd="0" parTransId="{2552E80B-B838-4274-989B-E5FA70A0717B}" sibTransId="{C43D8719-D24B-4F72-AB53-9CF67F290013}"/>
    <dgm:cxn modelId="{C0A8ED0A-88EB-4549-B50C-9BEFC0098E9C}" srcId="{DBD0478B-B7E1-40B1-A78C-6678ACF8F491}" destId="{B730BD60-8C86-4A15-8C12-7C0B1B59B831}" srcOrd="3" destOrd="0" parTransId="{85EB8D82-9462-4395-ACC9-B4A0D8F553DE}" sibTransId="{6B757DA8-9732-41E3-A451-C447D5D9F0C5}"/>
    <dgm:cxn modelId="{A4D34913-45FA-4D55-9BC9-730D765CCEF4}" type="presOf" srcId="{916F1244-3691-42FE-96E5-7D3F9A53BD06}" destId="{7A5F06E7-803D-4843-AE23-31CDE0CF6E42}" srcOrd="0" destOrd="0" presId="urn:microsoft.com/office/officeart/2005/8/layout/vList2"/>
    <dgm:cxn modelId="{3B258218-08A7-448E-8B50-C2DDE7BC1A79}" srcId="{DBD0478B-B7E1-40B1-A78C-6678ACF8F491}" destId="{E8C77972-A285-4A06-8F60-E0C3D5A2E52D}" srcOrd="6" destOrd="0" parTransId="{B8321C29-0F48-468C-936F-A5EAF3960CDF}" sibTransId="{43CF14C0-3EAC-490C-B203-BD7F72E68864}"/>
    <dgm:cxn modelId="{32AD9D34-538D-4879-AF42-21A89AD88B75}" type="presOf" srcId="{67561109-440F-416F-BF07-D51C0A80A3BC}" destId="{375977E8-6186-4718-A8D0-46C6EB833420}" srcOrd="0" destOrd="0" presId="urn:microsoft.com/office/officeart/2005/8/layout/vList2"/>
    <dgm:cxn modelId="{0646DD61-E56A-453F-B99F-29E8DB1BB9F3}" srcId="{DBD0478B-B7E1-40B1-A78C-6678ACF8F491}" destId="{825B3105-FA96-4B61-8A7F-E5AB88B0BC85}" srcOrd="4" destOrd="0" parTransId="{5C09F9D6-5894-41F8-8DCE-D50094FECB4B}" sibTransId="{5E4F7863-5401-427F-B43D-4B9E094A30A6}"/>
    <dgm:cxn modelId="{4A140F42-318C-442E-B3A3-8A234738D462}" type="presOf" srcId="{E8C77972-A285-4A06-8F60-E0C3D5A2E52D}" destId="{C0FAC0C7-1BF0-4C85-9330-E7AD4B2F0A22}" srcOrd="0" destOrd="0" presId="urn:microsoft.com/office/officeart/2005/8/layout/vList2"/>
    <dgm:cxn modelId="{49D5B54C-DDE9-4642-A5BC-1D7B8387B16D}" type="presOf" srcId="{B730BD60-8C86-4A15-8C12-7C0B1B59B831}" destId="{5D7D48EC-EEE1-4E54-99B9-14E6E207BA39}" srcOrd="0" destOrd="0" presId="urn:microsoft.com/office/officeart/2005/8/layout/vList2"/>
    <dgm:cxn modelId="{6C6BDE8C-EB1E-4775-9D1C-F3C0EA6A1EE4}" type="presOf" srcId="{825B3105-FA96-4B61-8A7F-E5AB88B0BC85}" destId="{BAE017C0-5EFF-4203-ADB4-804D77BFB227}" srcOrd="0" destOrd="0" presId="urn:microsoft.com/office/officeart/2005/8/layout/vList2"/>
    <dgm:cxn modelId="{A9D1DD98-D628-4786-B5FE-F440B65DE4AB}" type="presOf" srcId="{E2EBB81C-4A3A-4E59-8F55-CC9ADCEA5824}" destId="{B971B38B-D9CD-4F32-BFFA-BB54DF5EFB4C}" srcOrd="0" destOrd="0" presId="urn:microsoft.com/office/officeart/2005/8/layout/vList2"/>
    <dgm:cxn modelId="{8059FEB2-E89F-41DB-90C2-760EF3836831}" srcId="{DBD0478B-B7E1-40B1-A78C-6678ACF8F491}" destId="{6B07438C-9E1D-42BD-8938-9A7400748CCE}" srcOrd="2" destOrd="0" parTransId="{B2907491-1EBD-4717-8933-FFE008365444}" sibTransId="{42463843-3D22-4650-B6B1-08CC7B3C814B}"/>
    <dgm:cxn modelId="{29B822BA-A3EA-4A51-A999-3EC835ADFC58}" type="presOf" srcId="{DBD0478B-B7E1-40B1-A78C-6678ACF8F491}" destId="{0A836F30-3EE8-4DB5-9CDA-C9291EF47841}" srcOrd="0" destOrd="0" presId="urn:microsoft.com/office/officeart/2005/8/layout/vList2"/>
    <dgm:cxn modelId="{8A6F31BC-E911-4D19-BD02-499DAA321CFB}" srcId="{DBD0478B-B7E1-40B1-A78C-6678ACF8F491}" destId="{E2EBB81C-4A3A-4E59-8F55-CC9ADCEA5824}" srcOrd="1" destOrd="0" parTransId="{EAC24F76-AFFE-4D5A-99A6-198C79D954D0}" sibTransId="{3592BDA4-1D67-490B-A372-3B7E4B9E45CF}"/>
    <dgm:cxn modelId="{AA861FD9-C337-4420-A553-7B6B9A8631C9}" type="presOf" srcId="{9AC0C5D0-8244-4B22-B3C7-47E0E5753949}" destId="{83C90027-C65F-49F8-961C-EF9283285009}" srcOrd="0" destOrd="0" presId="urn:microsoft.com/office/officeart/2005/8/layout/vList2"/>
    <dgm:cxn modelId="{0F924DE1-6F17-4723-9FF8-A57F710511DB}" srcId="{DBD0478B-B7E1-40B1-A78C-6678ACF8F491}" destId="{67561109-440F-416F-BF07-D51C0A80A3BC}" srcOrd="7" destOrd="0" parTransId="{CB06F3F1-CFF6-43B2-A32E-0A4F57509BBD}" sibTransId="{A637F3ED-89C3-4D18-9125-CB8C4B2AED58}"/>
    <dgm:cxn modelId="{F666CAE7-2C31-476E-A960-BF443F5CBECD}" type="presOf" srcId="{6B07438C-9E1D-42BD-8938-9A7400748CCE}" destId="{EC77BAD9-6590-4F85-A178-556F96D8835C}" srcOrd="0" destOrd="0" presId="urn:microsoft.com/office/officeart/2005/8/layout/vList2"/>
    <dgm:cxn modelId="{BC0962FA-FEAA-4BCD-B61E-B77F3999E2CB}" srcId="{DBD0478B-B7E1-40B1-A78C-6678ACF8F491}" destId="{9AC0C5D0-8244-4B22-B3C7-47E0E5753949}" srcOrd="0" destOrd="0" parTransId="{502830B0-4742-4B79-AB58-2128EF73C9FD}" sibTransId="{F637F515-E187-459C-9F5C-1AF1E646EE03}"/>
    <dgm:cxn modelId="{9309EC8D-9610-437A-9647-9A8A94711B4F}" type="presParOf" srcId="{0A836F30-3EE8-4DB5-9CDA-C9291EF47841}" destId="{83C90027-C65F-49F8-961C-EF9283285009}" srcOrd="0" destOrd="0" presId="urn:microsoft.com/office/officeart/2005/8/layout/vList2"/>
    <dgm:cxn modelId="{EC2481C7-2553-49EB-B6C5-B39B386484CB}" type="presParOf" srcId="{0A836F30-3EE8-4DB5-9CDA-C9291EF47841}" destId="{1F9FF898-7A5E-474E-9A53-E4F2BCA99B06}" srcOrd="1" destOrd="0" presId="urn:microsoft.com/office/officeart/2005/8/layout/vList2"/>
    <dgm:cxn modelId="{255693D6-4661-4270-B584-21AE13994897}" type="presParOf" srcId="{0A836F30-3EE8-4DB5-9CDA-C9291EF47841}" destId="{B971B38B-D9CD-4F32-BFFA-BB54DF5EFB4C}" srcOrd="2" destOrd="0" presId="urn:microsoft.com/office/officeart/2005/8/layout/vList2"/>
    <dgm:cxn modelId="{AC4428EE-2E55-44CE-B7DB-A3F54099D8BE}" type="presParOf" srcId="{0A836F30-3EE8-4DB5-9CDA-C9291EF47841}" destId="{E8B59E93-200B-495D-9F1E-6B97CBA82A6C}" srcOrd="3" destOrd="0" presId="urn:microsoft.com/office/officeart/2005/8/layout/vList2"/>
    <dgm:cxn modelId="{FBAF47BC-6252-47BC-8B3C-3ECFF34E890A}" type="presParOf" srcId="{0A836F30-3EE8-4DB5-9CDA-C9291EF47841}" destId="{EC77BAD9-6590-4F85-A178-556F96D8835C}" srcOrd="4" destOrd="0" presId="urn:microsoft.com/office/officeart/2005/8/layout/vList2"/>
    <dgm:cxn modelId="{0290F0BE-70F9-452A-9E6F-D0349A3DD698}" type="presParOf" srcId="{0A836F30-3EE8-4DB5-9CDA-C9291EF47841}" destId="{36E7E896-62DD-4DC1-81B2-71865EAD467D}" srcOrd="5" destOrd="0" presId="urn:microsoft.com/office/officeart/2005/8/layout/vList2"/>
    <dgm:cxn modelId="{F12942CD-7C2A-4BDB-9EC8-401D301083F2}" type="presParOf" srcId="{0A836F30-3EE8-4DB5-9CDA-C9291EF47841}" destId="{5D7D48EC-EEE1-4E54-99B9-14E6E207BA39}" srcOrd="6" destOrd="0" presId="urn:microsoft.com/office/officeart/2005/8/layout/vList2"/>
    <dgm:cxn modelId="{CCB8A792-C5F1-4D05-85FB-027A0C83B5D6}" type="presParOf" srcId="{0A836F30-3EE8-4DB5-9CDA-C9291EF47841}" destId="{2B9B599A-717C-4A06-A09E-2F6F469799C3}" srcOrd="7" destOrd="0" presId="urn:microsoft.com/office/officeart/2005/8/layout/vList2"/>
    <dgm:cxn modelId="{A00C06B6-9018-4424-98BF-91E5AC393408}" type="presParOf" srcId="{0A836F30-3EE8-4DB5-9CDA-C9291EF47841}" destId="{BAE017C0-5EFF-4203-ADB4-804D77BFB227}" srcOrd="8" destOrd="0" presId="urn:microsoft.com/office/officeart/2005/8/layout/vList2"/>
    <dgm:cxn modelId="{E3AED3D7-2CB6-4C38-9359-3D7002D726B3}" type="presParOf" srcId="{0A836F30-3EE8-4DB5-9CDA-C9291EF47841}" destId="{E210704F-6BC1-4240-994E-7D0BE0BF6F9F}" srcOrd="9" destOrd="0" presId="urn:microsoft.com/office/officeart/2005/8/layout/vList2"/>
    <dgm:cxn modelId="{2EBFF232-C92D-4BEC-96D0-EABD94A97E61}" type="presParOf" srcId="{0A836F30-3EE8-4DB5-9CDA-C9291EF47841}" destId="{7A5F06E7-803D-4843-AE23-31CDE0CF6E42}" srcOrd="10" destOrd="0" presId="urn:microsoft.com/office/officeart/2005/8/layout/vList2"/>
    <dgm:cxn modelId="{9230775B-9225-4A50-A0C3-871B9FDADE77}" type="presParOf" srcId="{0A836F30-3EE8-4DB5-9CDA-C9291EF47841}" destId="{A496F32F-C60A-40BE-8337-4737B0BAA47D}" srcOrd="11" destOrd="0" presId="urn:microsoft.com/office/officeart/2005/8/layout/vList2"/>
    <dgm:cxn modelId="{EE91D6DD-67BE-49A6-AD31-DE49BF781522}" type="presParOf" srcId="{0A836F30-3EE8-4DB5-9CDA-C9291EF47841}" destId="{C0FAC0C7-1BF0-4C85-9330-E7AD4B2F0A22}" srcOrd="12" destOrd="0" presId="urn:microsoft.com/office/officeart/2005/8/layout/vList2"/>
    <dgm:cxn modelId="{62FF9639-E2B4-44B4-8DA9-5A98131CC154}" type="presParOf" srcId="{0A836F30-3EE8-4DB5-9CDA-C9291EF47841}" destId="{EA76178E-8461-45AD-BC4A-963F983EB197}" srcOrd="13" destOrd="0" presId="urn:microsoft.com/office/officeart/2005/8/layout/vList2"/>
    <dgm:cxn modelId="{18FF34E2-0B6E-4688-AE70-F5C170B25850}" type="presParOf" srcId="{0A836F30-3EE8-4DB5-9CDA-C9291EF47841}" destId="{375977E8-6186-4718-A8D0-46C6EB833420}"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445F5-26BE-42D3-AAAA-C41EE679DF2D}">
      <dsp:nvSpPr>
        <dsp:cNvPr id="0" name=""/>
        <dsp:cNvSpPr/>
      </dsp:nvSpPr>
      <dsp:spPr>
        <a:xfrm>
          <a:off x="2422729" y="33414"/>
          <a:ext cx="9690917" cy="623432"/>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8031" tIns="158352" rIns="188031" bIns="158352" numCol="1" spcCol="1270" anchor="ctr" anchorCtr="0">
          <a:noAutofit/>
        </a:bodyPr>
        <a:lstStyle/>
        <a:p>
          <a:pPr marL="0" lvl="0" indent="0" algn="l" defTabSz="622300">
            <a:lnSpc>
              <a:spcPct val="90000"/>
            </a:lnSpc>
            <a:spcBef>
              <a:spcPct val="0"/>
            </a:spcBef>
            <a:spcAft>
              <a:spcPct val="35000"/>
            </a:spcAft>
            <a:buNone/>
          </a:pPr>
          <a:r>
            <a:rPr lang="en-US" sz="1400" kern="1200"/>
            <a:t>SS.K.E.1.3 Recognize that people work to earn money to buy things they need or want.</a:t>
          </a:r>
        </a:p>
      </dsp:txBody>
      <dsp:txXfrm>
        <a:off x="2422729" y="33414"/>
        <a:ext cx="9690917" cy="623432"/>
      </dsp:txXfrm>
    </dsp:sp>
    <dsp:sp modelId="{1E6F3E45-61F6-489F-9828-062A0895DCE7}">
      <dsp:nvSpPr>
        <dsp:cNvPr id="0" name=""/>
        <dsp:cNvSpPr/>
      </dsp:nvSpPr>
      <dsp:spPr>
        <a:xfrm>
          <a:off x="0" y="970"/>
          <a:ext cx="2422729" cy="62343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203" tIns="61581" rIns="128203" bIns="61581" numCol="1" spcCol="1270" anchor="ctr" anchorCtr="0">
          <a:noAutofit/>
        </a:bodyPr>
        <a:lstStyle/>
        <a:p>
          <a:pPr marL="0" lvl="0" indent="0" algn="ctr" defTabSz="800100">
            <a:lnSpc>
              <a:spcPct val="90000"/>
            </a:lnSpc>
            <a:spcBef>
              <a:spcPct val="0"/>
            </a:spcBef>
            <a:spcAft>
              <a:spcPct val="35000"/>
            </a:spcAft>
            <a:buNone/>
          </a:pPr>
          <a:r>
            <a:rPr lang="en-US" sz="1800" kern="1200"/>
            <a:t>Recognize</a:t>
          </a:r>
        </a:p>
      </dsp:txBody>
      <dsp:txXfrm>
        <a:off x="0" y="970"/>
        <a:ext cx="2422729" cy="623432"/>
      </dsp:txXfrm>
    </dsp:sp>
    <dsp:sp modelId="{1FC1BC27-6FE5-4A24-AF43-E47220312921}">
      <dsp:nvSpPr>
        <dsp:cNvPr id="0" name=""/>
        <dsp:cNvSpPr/>
      </dsp:nvSpPr>
      <dsp:spPr>
        <a:xfrm>
          <a:off x="2422729" y="661809"/>
          <a:ext cx="9690917" cy="623432"/>
        </a:xfrm>
        <a:prstGeom prst="rect">
          <a:avLst/>
        </a:prstGeom>
        <a:solidFill>
          <a:schemeClr val="accent2">
            <a:tint val="40000"/>
            <a:alpha val="90000"/>
            <a:hueOff val="748302"/>
            <a:satOff val="-6915"/>
            <a:lumOff val="-779"/>
            <a:alphaOff val="0"/>
          </a:schemeClr>
        </a:solidFill>
        <a:ln w="19050" cap="flat" cmpd="sng" algn="ctr">
          <a:solidFill>
            <a:schemeClr val="accent2">
              <a:tint val="40000"/>
              <a:alpha val="90000"/>
              <a:hueOff val="748302"/>
              <a:satOff val="-6915"/>
              <a:lumOff val="-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8031" tIns="158352" rIns="188031" bIns="158352" numCol="1" spcCol="1270" anchor="ctr" anchorCtr="0">
          <a:noAutofit/>
        </a:bodyPr>
        <a:lstStyle/>
        <a:p>
          <a:pPr marL="0" lvl="0" indent="0" algn="l" defTabSz="622300">
            <a:lnSpc>
              <a:spcPct val="90000"/>
            </a:lnSpc>
            <a:spcBef>
              <a:spcPct val="0"/>
            </a:spcBef>
            <a:spcAft>
              <a:spcPct val="35000"/>
            </a:spcAft>
            <a:buNone/>
          </a:pPr>
          <a:r>
            <a:rPr lang="en-US" sz="1400" kern="1200"/>
            <a:t>SS.1.E.1.1 Recognize that money is a method of exchanging goods and services.</a:t>
          </a:r>
        </a:p>
      </dsp:txBody>
      <dsp:txXfrm>
        <a:off x="2422729" y="661809"/>
        <a:ext cx="9690917" cy="623432"/>
      </dsp:txXfrm>
    </dsp:sp>
    <dsp:sp modelId="{967A6DC5-9386-4652-846A-05BBCC495211}">
      <dsp:nvSpPr>
        <dsp:cNvPr id="0" name=""/>
        <dsp:cNvSpPr/>
      </dsp:nvSpPr>
      <dsp:spPr>
        <a:xfrm>
          <a:off x="0" y="661809"/>
          <a:ext cx="2422729" cy="623432"/>
        </a:xfrm>
        <a:prstGeom prst="rect">
          <a:avLst/>
        </a:prstGeom>
        <a:solidFill>
          <a:schemeClr val="accent2">
            <a:hueOff val="715957"/>
            <a:satOff val="-2055"/>
            <a:lumOff val="-3290"/>
            <a:alphaOff val="0"/>
          </a:schemeClr>
        </a:solidFill>
        <a:ln w="19050" cap="flat" cmpd="sng" algn="ctr">
          <a:solidFill>
            <a:schemeClr val="accent2">
              <a:hueOff val="715957"/>
              <a:satOff val="-2055"/>
              <a:lumOff val="-32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203" tIns="61581" rIns="128203" bIns="61581" numCol="1" spcCol="1270" anchor="ctr" anchorCtr="0">
          <a:noAutofit/>
        </a:bodyPr>
        <a:lstStyle/>
        <a:p>
          <a:pPr marL="0" lvl="0" indent="0" algn="ctr" defTabSz="800100">
            <a:lnSpc>
              <a:spcPct val="90000"/>
            </a:lnSpc>
            <a:spcBef>
              <a:spcPct val="0"/>
            </a:spcBef>
            <a:spcAft>
              <a:spcPct val="35000"/>
            </a:spcAft>
            <a:buNone/>
          </a:pPr>
          <a:r>
            <a:rPr lang="en-US" sz="1800" kern="1200"/>
            <a:t>Recognize</a:t>
          </a:r>
        </a:p>
      </dsp:txBody>
      <dsp:txXfrm>
        <a:off x="0" y="661809"/>
        <a:ext cx="2422729" cy="623432"/>
      </dsp:txXfrm>
    </dsp:sp>
    <dsp:sp modelId="{89D517F7-2628-4FFA-B237-2E1602965204}">
      <dsp:nvSpPr>
        <dsp:cNvPr id="0" name=""/>
        <dsp:cNvSpPr/>
      </dsp:nvSpPr>
      <dsp:spPr>
        <a:xfrm>
          <a:off x="2422729" y="1322648"/>
          <a:ext cx="9690917" cy="623432"/>
        </a:xfrm>
        <a:prstGeom prst="rect">
          <a:avLst/>
        </a:prstGeom>
        <a:solidFill>
          <a:schemeClr val="accent2">
            <a:tint val="40000"/>
            <a:alpha val="90000"/>
            <a:hueOff val="1496604"/>
            <a:satOff val="-13829"/>
            <a:lumOff val="-1559"/>
            <a:alphaOff val="0"/>
          </a:schemeClr>
        </a:solidFill>
        <a:ln w="19050" cap="flat" cmpd="sng" algn="ctr">
          <a:solidFill>
            <a:schemeClr val="accent2">
              <a:tint val="40000"/>
              <a:alpha val="90000"/>
              <a:hueOff val="1496604"/>
              <a:satOff val="-13829"/>
              <a:lumOff val="-155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8031" tIns="158352" rIns="188031" bIns="158352" numCol="1" spcCol="1270" anchor="ctr" anchorCtr="0">
          <a:noAutofit/>
        </a:bodyPr>
        <a:lstStyle/>
        <a:p>
          <a:pPr marL="0" lvl="0" indent="0" algn="l" defTabSz="622300">
            <a:lnSpc>
              <a:spcPct val="90000"/>
            </a:lnSpc>
            <a:spcBef>
              <a:spcPct val="0"/>
            </a:spcBef>
            <a:spcAft>
              <a:spcPct val="35000"/>
            </a:spcAft>
            <a:buNone/>
          </a:pPr>
          <a:r>
            <a:rPr lang="en-US" sz="1400" kern="1200" dirty="0"/>
            <a:t>SS.1.E.1.2 Define opportunity costs as giving up one thing for another.</a:t>
          </a:r>
        </a:p>
      </dsp:txBody>
      <dsp:txXfrm>
        <a:off x="2422729" y="1322648"/>
        <a:ext cx="9690917" cy="623432"/>
      </dsp:txXfrm>
    </dsp:sp>
    <dsp:sp modelId="{1EFA5D80-A59B-4545-A3C4-7ECA17ED2B48}">
      <dsp:nvSpPr>
        <dsp:cNvPr id="0" name=""/>
        <dsp:cNvSpPr/>
      </dsp:nvSpPr>
      <dsp:spPr>
        <a:xfrm>
          <a:off x="0" y="1322648"/>
          <a:ext cx="2422729" cy="623432"/>
        </a:xfrm>
        <a:prstGeom prst="rect">
          <a:avLst/>
        </a:prstGeom>
        <a:solidFill>
          <a:schemeClr val="accent2">
            <a:hueOff val="1431914"/>
            <a:satOff val="-4110"/>
            <a:lumOff val="-6580"/>
            <a:alphaOff val="0"/>
          </a:schemeClr>
        </a:solidFill>
        <a:ln w="19050" cap="flat" cmpd="sng" algn="ctr">
          <a:solidFill>
            <a:schemeClr val="accent2">
              <a:hueOff val="1431914"/>
              <a:satOff val="-4110"/>
              <a:lumOff val="-65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203" tIns="61581" rIns="128203" bIns="61581" numCol="1" spcCol="1270" anchor="ctr" anchorCtr="0">
          <a:noAutofit/>
        </a:bodyPr>
        <a:lstStyle/>
        <a:p>
          <a:pPr marL="0" lvl="0" indent="0" algn="ctr" defTabSz="800100">
            <a:lnSpc>
              <a:spcPct val="90000"/>
            </a:lnSpc>
            <a:spcBef>
              <a:spcPct val="0"/>
            </a:spcBef>
            <a:spcAft>
              <a:spcPct val="35000"/>
            </a:spcAft>
            <a:buNone/>
          </a:pPr>
          <a:r>
            <a:rPr lang="en-US" sz="1800" kern="1200"/>
            <a:t>Define</a:t>
          </a:r>
        </a:p>
      </dsp:txBody>
      <dsp:txXfrm>
        <a:off x="0" y="1322648"/>
        <a:ext cx="2422729" cy="623432"/>
      </dsp:txXfrm>
    </dsp:sp>
    <dsp:sp modelId="{2E24F3D3-8AB0-495D-873D-5CA1C3C5EDC8}">
      <dsp:nvSpPr>
        <dsp:cNvPr id="0" name=""/>
        <dsp:cNvSpPr/>
      </dsp:nvSpPr>
      <dsp:spPr>
        <a:xfrm>
          <a:off x="2422729" y="1983486"/>
          <a:ext cx="9690917" cy="623432"/>
        </a:xfrm>
        <a:prstGeom prst="rect">
          <a:avLst/>
        </a:prstGeom>
        <a:solidFill>
          <a:schemeClr val="accent2">
            <a:tint val="40000"/>
            <a:alpha val="90000"/>
            <a:hueOff val="2244906"/>
            <a:satOff val="-20744"/>
            <a:lumOff val="-2338"/>
            <a:alphaOff val="0"/>
          </a:schemeClr>
        </a:solidFill>
        <a:ln w="19050" cap="flat" cmpd="sng" algn="ctr">
          <a:solidFill>
            <a:schemeClr val="accent2">
              <a:tint val="40000"/>
              <a:alpha val="90000"/>
              <a:hueOff val="2244906"/>
              <a:satOff val="-20744"/>
              <a:lumOff val="-23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8031" tIns="158352" rIns="188031" bIns="158352" numCol="1" spcCol="1270" anchor="ctr" anchorCtr="0">
          <a:noAutofit/>
        </a:bodyPr>
        <a:lstStyle/>
        <a:p>
          <a:pPr marL="0" lvl="0" indent="0" algn="l" defTabSz="622300">
            <a:lnSpc>
              <a:spcPct val="90000"/>
            </a:lnSpc>
            <a:spcBef>
              <a:spcPct val="0"/>
            </a:spcBef>
            <a:spcAft>
              <a:spcPct val="35000"/>
            </a:spcAft>
            <a:buNone/>
          </a:pPr>
          <a:r>
            <a:rPr lang="en-US" sz="1400" kern="1200"/>
            <a:t>SS.1.E.1.3 Distinguish between examples of goods and services.</a:t>
          </a:r>
        </a:p>
      </dsp:txBody>
      <dsp:txXfrm>
        <a:off x="2422729" y="1983486"/>
        <a:ext cx="9690917" cy="623432"/>
      </dsp:txXfrm>
    </dsp:sp>
    <dsp:sp modelId="{83AAF297-0B55-42EE-AC15-17F23B9D7457}">
      <dsp:nvSpPr>
        <dsp:cNvPr id="0" name=""/>
        <dsp:cNvSpPr/>
      </dsp:nvSpPr>
      <dsp:spPr>
        <a:xfrm>
          <a:off x="0" y="1983486"/>
          <a:ext cx="2422729" cy="623432"/>
        </a:xfrm>
        <a:prstGeom prst="rect">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203" tIns="61581" rIns="128203" bIns="61581" numCol="1" spcCol="1270" anchor="ctr" anchorCtr="0">
          <a:noAutofit/>
        </a:bodyPr>
        <a:lstStyle/>
        <a:p>
          <a:pPr marL="0" lvl="0" indent="0" algn="ctr" defTabSz="800100">
            <a:lnSpc>
              <a:spcPct val="90000"/>
            </a:lnSpc>
            <a:spcBef>
              <a:spcPct val="0"/>
            </a:spcBef>
            <a:spcAft>
              <a:spcPct val="35000"/>
            </a:spcAft>
            <a:buNone/>
          </a:pPr>
          <a:r>
            <a:rPr lang="en-US" sz="1800" kern="1200"/>
            <a:t>Distinguish</a:t>
          </a:r>
        </a:p>
      </dsp:txBody>
      <dsp:txXfrm>
        <a:off x="0" y="1983486"/>
        <a:ext cx="2422729" cy="623432"/>
      </dsp:txXfrm>
    </dsp:sp>
    <dsp:sp modelId="{B3482343-5AB7-40FF-9490-6468AD52184A}">
      <dsp:nvSpPr>
        <dsp:cNvPr id="0" name=""/>
        <dsp:cNvSpPr/>
      </dsp:nvSpPr>
      <dsp:spPr>
        <a:xfrm>
          <a:off x="2422729" y="2644325"/>
          <a:ext cx="9690917" cy="623432"/>
        </a:xfrm>
        <a:prstGeom prst="rect">
          <a:avLst/>
        </a:prstGeom>
        <a:solidFill>
          <a:schemeClr val="accent2">
            <a:tint val="40000"/>
            <a:alpha val="90000"/>
            <a:hueOff val="2993208"/>
            <a:satOff val="-27659"/>
            <a:lumOff val="-3118"/>
            <a:alphaOff val="0"/>
          </a:schemeClr>
        </a:solidFill>
        <a:ln w="19050" cap="flat" cmpd="sng" algn="ctr">
          <a:solidFill>
            <a:schemeClr val="accent2">
              <a:tint val="40000"/>
              <a:alpha val="90000"/>
              <a:hueOff val="2993208"/>
              <a:satOff val="-27659"/>
              <a:lumOff val="-311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8031" tIns="158352" rIns="188031" bIns="158352" numCol="1" spcCol="1270" anchor="ctr" anchorCtr="0">
          <a:noAutofit/>
        </a:bodyPr>
        <a:lstStyle/>
        <a:p>
          <a:pPr marL="0" lvl="0" indent="0" algn="l" defTabSz="622300">
            <a:lnSpc>
              <a:spcPct val="90000"/>
            </a:lnSpc>
            <a:spcBef>
              <a:spcPct val="0"/>
            </a:spcBef>
            <a:spcAft>
              <a:spcPct val="35000"/>
            </a:spcAft>
            <a:buNone/>
          </a:pPr>
          <a:r>
            <a:rPr lang="en-US" sz="1400" kern="1200"/>
            <a:t>SS.1.E.1.4 Distinguish people as buyers, sellers, and producers of goods and services.</a:t>
          </a:r>
        </a:p>
      </dsp:txBody>
      <dsp:txXfrm>
        <a:off x="2422729" y="2644325"/>
        <a:ext cx="9690917" cy="623432"/>
      </dsp:txXfrm>
    </dsp:sp>
    <dsp:sp modelId="{EA4B51E3-4A08-4D04-8838-27D283B50E87}">
      <dsp:nvSpPr>
        <dsp:cNvPr id="0" name=""/>
        <dsp:cNvSpPr/>
      </dsp:nvSpPr>
      <dsp:spPr>
        <a:xfrm>
          <a:off x="0" y="2644325"/>
          <a:ext cx="2422729" cy="623432"/>
        </a:xfrm>
        <a:prstGeom prst="rect">
          <a:avLst/>
        </a:prstGeom>
        <a:solidFill>
          <a:schemeClr val="accent2">
            <a:hueOff val="2863828"/>
            <a:satOff val="-8219"/>
            <a:lumOff val="-13160"/>
            <a:alphaOff val="0"/>
          </a:schemeClr>
        </a:solidFill>
        <a:ln w="19050" cap="flat" cmpd="sng" algn="ctr">
          <a:solidFill>
            <a:schemeClr val="accent2">
              <a:hueOff val="2863828"/>
              <a:satOff val="-8219"/>
              <a:lumOff val="-1316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203" tIns="61581" rIns="128203" bIns="61581" numCol="1" spcCol="1270" anchor="ctr" anchorCtr="0">
          <a:noAutofit/>
        </a:bodyPr>
        <a:lstStyle/>
        <a:p>
          <a:pPr marL="0" lvl="0" indent="0" algn="ctr" defTabSz="800100">
            <a:lnSpc>
              <a:spcPct val="90000"/>
            </a:lnSpc>
            <a:spcBef>
              <a:spcPct val="0"/>
            </a:spcBef>
            <a:spcAft>
              <a:spcPct val="35000"/>
            </a:spcAft>
            <a:buNone/>
          </a:pPr>
          <a:r>
            <a:rPr lang="en-US" sz="1800" kern="1200"/>
            <a:t>Distinguish</a:t>
          </a:r>
        </a:p>
      </dsp:txBody>
      <dsp:txXfrm>
        <a:off x="0" y="2644325"/>
        <a:ext cx="2422729" cy="623432"/>
      </dsp:txXfrm>
    </dsp:sp>
    <dsp:sp modelId="{D3A3D613-9D1B-45B2-BD7B-CDF21E1AE89C}">
      <dsp:nvSpPr>
        <dsp:cNvPr id="0" name=""/>
        <dsp:cNvSpPr/>
      </dsp:nvSpPr>
      <dsp:spPr>
        <a:xfrm>
          <a:off x="2422729" y="3305163"/>
          <a:ext cx="9690917" cy="623432"/>
        </a:xfrm>
        <a:prstGeom prst="rect">
          <a:avLst/>
        </a:prstGeom>
        <a:solidFill>
          <a:schemeClr val="accent2">
            <a:tint val="40000"/>
            <a:alpha val="90000"/>
            <a:hueOff val="3741510"/>
            <a:satOff val="-34573"/>
            <a:lumOff val="-3897"/>
            <a:alphaOff val="0"/>
          </a:schemeClr>
        </a:solidFill>
        <a:ln w="19050" cap="flat" cmpd="sng" algn="ctr">
          <a:solidFill>
            <a:schemeClr val="accent2">
              <a:tint val="40000"/>
              <a:alpha val="90000"/>
              <a:hueOff val="3741510"/>
              <a:satOff val="-34573"/>
              <a:lumOff val="-389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8031" tIns="158352" rIns="188031" bIns="158352" numCol="1" spcCol="1270" anchor="ctr" anchorCtr="0">
          <a:noAutofit/>
        </a:bodyPr>
        <a:lstStyle/>
        <a:p>
          <a:pPr marL="0" lvl="0" indent="0" algn="l" defTabSz="622300">
            <a:lnSpc>
              <a:spcPct val="90000"/>
            </a:lnSpc>
            <a:spcBef>
              <a:spcPct val="0"/>
            </a:spcBef>
            <a:spcAft>
              <a:spcPct val="35000"/>
            </a:spcAft>
            <a:buNone/>
          </a:pPr>
          <a:r>
            <a:rPr lang="en-US" sz="1400" kern="1200"/>
            <a:t>SS.1.E.1.5 Recognize the importance of saving money for future purchases.</a:t>
          </a:r>
        </a:p>
      </dsp:txBody>
      <dsp:txXfrm>
        <a:off x="2422729" y="3305163"/>
        <a:ext cx="9690917" cy="623432"/>
      </dsp:txXfrm>
    </dsp:sp>
    <dsp:sp modelId="{166C1682-E121-45DB-A942-E6B6FAF2F2E4}">
      <dsp:nvSpPr>
        <dsp:cNvPr id="0" name=""/>
        <dsp:cNvSpPr/>
      </dsp:nvSpPr>
      <dsp:spPr>
        <a:xfrm>
          <a:off x="0" y="3305163"/>
          <a:ext cx="2422729" cy="623432"/>
        </a:xfrm>
        <a:prstGeom prst="rect">
          <a:avLst/>
        </a:prstGeom>
        <a:solidFill>
          <a:schemeClr val="accent2">
            <a:hueOff val="3579786"/>
            <a:satOff val="-10274"/>
            <a:lumOff val="-16449"/>
            <a:alphaOff val="0"/>
          </a:schemeClr>
        </a:solidFill>
        <a:ln w="19050" cap="flat" cmpd="sng" algn="ctr">
          <a:solidFill>
            <a:schemeClr val="accent2">
              <a:hueOff val="3579786"/>
              <a:satOff val="-10274"/>
              <a:lumOff val="-1644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203" tIns="61581" rIns="128203" bIns="61581" numCol="1" spcCol="1270" anchor="ctr" anchorCtr="0">
          <a:noAutofit/>
        </a:bodyPr>
        <a:lstStyle/>
        <a:p>
          <a:pPr marL="0" lvl="0" indent="0" algn="ctr" defTabSz="800100">
            <a:lnSpc>
              <a:spcPct val="90000"/>
            </a:lnSpc>
            <a:spcBef>
              <a:spcPct val="0"/>
            </a:spcBef>
            <a:spcAft>
              <a:spcPct val="35000"/>
            </a:spcAft>
            <a:buNone/>
          </a:pPr>
          <a:r>
            <a:rPr lang="en-US" sz="1800" kern="1200"/>
            <a:t>Recognize</a:t>
          </a:r>
        </a:p>
      </dsp:txBody>
      <dsp:txXfrm>
        <a:off x="0" y="3305163"/>
        <a:ext cx="2422729" cy="623432"/>
      </dsp:txXfrm>
    </dsp:sp>
    <dsp:sp modelId="{C4982E75-28E5-456F-B402-8C15455CBD7D}">
      <dsp:nvSpPr>
        <dsp:cNvPr id="0" name=""/>
        <dsp:cNvSpPr/>
      </dsp:nvSpPr>
      <dsp:spPr>
        <a:xfrm>
          <a:off x="2422729" y="3966002"/>
          <a:ext cx="9690917" cy="623432"/>
        </a:xfrm>
        <a:prstGeom prst="rect">
          <a:avLst/>
        </a:prstGeom>
        <a:solidFill>
          <a:schemeClr val="accent2">
            <a:tint val="40000"/>
            <a:alpha val="90000"/>
            <a:hueOff val="4489812"/>
            <a:satOff val="-41488"/>
            <a:lumOff val="-4677"/>
            <a:alphaOff val="0"/>
          </a:schemeClr>
        </a:solidFill>
        <a:ln w="19050" cap="flat" cmpd="sng" algn="ctr">
          <a:solidFill>
            <a:schemeClr val="accent2">
              <a:tint val="40000"/>
              <a:alpha val="90000"/>
              <a:hueOff val="4489812"/>
              <a:satOff val="-41488"/>
              <a:lumOff val="-46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8031" tIns="158352" rIns="188031" bIns="158352" numCol="1" spcCol="1270" anchor="ctr" anchorCtr="0">
          <a:noAutofit/>
        </a:bodyPr>
        <a:lstStyle/>
        <a:p>
          <a:pPr marL="0" lvl="0" indent="0" algn="l" defTabSz="622300">
            <a:lnSpc>
              <a:spcPct val="90000"/>
            </a:lnSpc>
            <a:spcBef>
              <a:spcPct val="0"/>
            </a:spcBef>
            <a:spcAft>
              <a:spcPct val="35000"/>
            </a:spcAft>
            <a:buNone/>
          </a:pPr>
          <a:r>
            <a:rPr lang="en-US" sz="1400" kern="1200"/>
            <a:t>SS.1.E.1.6 Identify that people need to make choices because of scarce resources.</a:t>
          </a:r>
        </a:p>
      </dsp:txBody>
      <dsp:txXfrm>
        <a:off x="2422729" y="3966002"/>
        <a:ext cx="9690917" cy="623432"/>
      </dsp:txXfrm>
    </dsp:sp>
    <dsp:sp modelId="{53CDC0B9-94FD-476F-8319-F8AEC8706534}">
      <dsp:nvSpPr>
        <dsp:cNvPr id="0" name=""/>
        <dsp:cNvSpPr/>
      </dsp:nvSpPr>
      <dsp:spPr>
        <a:xfrm>
          <a:off x="0" y="3966002"/>
          <a:ext cx="2422729" cy="623432"/>
        </a:xfrm>
        <a:prstGeom prst="rect">
          <a:avLst/>
        </a:prstGeom>
        <a:solidFill>
          <a:schemeClr val="accent2">
            <a:hueOff val="4295743"/>
            <a:satOff val="-12329"/>
            <a:lumOff val="-19739"/>
            <a:alphaOff val="0"/>
          </a:schemeClr>
        </a:solidFill>
        <a:ln w="19050" cap="flat" cmpd="sng" algn="ctr">
          <a:solidFill>
            <a:schemeClr val="accent2">
              <a:hueOff val="4295743"/>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203" tIns="61581" rIns="128203" bIns="61581" numCol="1" spcCol="1270" anchor="ctr" anchorCtr="0">
          <a:noAutofit/>
        </a:bodyPr>
        <a:lstStyle/>
        <a:p>
          <a:pPr marL="0" lvl="0" indent="0" algn="ctr" defTabSz="800100">
            <a:lnSpc>
              <a:spcPct val="90000"/>
            </a:lnSpc>
            <a:spcBef>
              <a:spcPct val="0"/>
            </a:spcBef>
            <a:spcAft>
              <a:spcPct val="35000"/>
            </a:spcAft>
            <a:buNone/>
          </a:pPr>
          <a:r>
            <a:rPr lang="en-US" sz="1800" kern="1200"/>
            <a:t>Identify</a:t>
          </a:r>
        </a:p>
      </dsp:txBody>
      <dsp:txXfrm>
        <a:off x="0" y="3966002"/>
        <a:ext cx="2422729" cy="623432"/>
      </dsp:txXfrm>
    </dsp:sp>
    <dsp:sp modelId="{2DC8309C-655C-4158-BCB2-118996C3216F}">
      <dsp:nvSpPr>
        <dsp:cNvPr id="0" name=""/>
        <dsp:cNvSpPr/>
      </dsp:nvSpPr>
      <dsp:spPr>
        <a:xfrm>
          <a:off x="2422729" y="4626841"/>
          <a:ext cx="9690917" cy="623432"/>
        </a:xfrm>
        <a:prstGeom prst="rect">
          <a:avLst/>
        </a:prstGeom>
        <a:solidFill>
          <a:schemeClr val="accent2">
            <a:tint val="40000"/>
            <a:alpha val="90000"/>
            <a:hueOff val="5238114"/>
            <a:satOff val="-48403"/>
            <a:lumOff val="-5456"/>
            <a:alphaOff val="0"/>
          </a:schemeClr>
        </a:solidFill>
        <a:ln w="19050" cap="flat" cmpd="sng" algn="ctr">
          <a:solidFill>
            <a:schemeClr val="accent2">
              <a:tint val="40000"/>
              <a:alpha val="90000"/>
              <a:hueOff val="5238114"/>
              <a:satOff val="-48403"/>
              <a:lumOff val="-54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8031" tIns="158352" rIns="188031" bIns="158352" numCol="1" spcCol="1270" anchor="ctr" anchorCtr="0">
          <a:noAutofit/>
        </a:bodyPr>
        <a:lstStyle/>
        <a:p>
          <a:pPr marL="0" lvl="0" indent="0" algn="l" defTabSz="622300">
            <a:lnSpc>
              <a:spcPct val="90000"/>
            </a:lnSpc>
            <a:spcBef>
              <a:spcPct val="0"/>
            </a:spcBef>
            <a:spcAft>
              <a:spcPct val="35000"/>
            </a:spcAft>
            <a:buNone/>
          </a:pPr>
          <a:r>
            <a:rPr lang="en-US" sz="1400" kern="1200"/>
            <a:t>SS.2.E.1.1  Recognize that people make choices because of limited resources.</a:t>
          </a:r>
        </a:p>
      </dsp:txBody>
      <dsp:txXfrm>
        <a:off x="2422729" y="4626841"/>
        <a:ext cx="9690917" cy="623432"/>
      </dsp:txXfrm>
    </dsp:sp>
    <dsp:sp modelId="{C35CCBD5-0AFA-48A1-8DA8-7C0B36CA9EE1}">
      <dsp:nvSpPr>
        <dsp:cNvPr id="0" name=""/>
        <dsp:cNvSpPr/>
      </dsp:nvSpPr>
      <dsp:spPr>
        <a:xfrm>
          <a:off x="0" y="4626841"/>
          <a:ext cx="2422729" cy="623432"/>
        </a:xfrm>
        <a:prstGeom prst="rect">
          <a:avLst/>
        </a:prstGeom>
        <a:solidFill>
          <a:schemeClr val="accent2">
            <a:hueOff val="5011700"/>
            <a:satOff val="-14383"/>
            <a:lumOff val="-23029"/>
            <a:alphaOff val="0"/>
          </a:schemeClr>
        </a:solidFill>
        <a:ln w="19050" cap="flat" cmpd="sng" algn="ctr">
          <a:solidFill>
            <a:schemeClr val="accent2">
              <a:hueOff val="5011700"/>
              <a:satOff val="-14383"/>
              <a:lumOff val="-230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203" tIns="61581" rIns="128203" bIns="61581" numCol="1" spcCol="1270" anchor="ctr" anchorCtr="0">
          <a:noAutofit/>
        </a:bodyPr>
        <a:lstStyle/>
        <a:p>
          <a:pPr marL="0" lvl="0" indent="0" algn="ctr" defTabSz="800100">
            <a:lnSpc>
              <a:spcPct val="90000"/>
            </a:lnSpc>
            <a:spcBef>
              <a:spcPct val="0"/>
            </a:spcBef>
            <a:spcAft>
              <a:spcPct val="35000"/>
            </a:spcAft>
            <a:buNone/>
          </a:pPr>
          <a:r>
            <a:rPr lang="en-US" sz="1800" kern="1200"/>
            <a:t>Recognize</a:t>
          </a:r>
        </a:p>
      </dsp:txBody>
      <dsp:txXfrm>
        <a:off x="0" y="4626841"/>
        <a:ext cx="2422729" cy="623432"/>
      </dsp:txXfrm>
    </dsp:sp>
    <dsp:sp modelId="{D45C84FD-AB3B-4A6F-8CE4-A4A15B5E42CD}">
      <dsp:nvSpPr>
        <dsp:cNvPr id="0" name=""/>
        <dsp:cNvSpPr/>
      </dsp:nvSpPr>
      <dsp:spPr>
        <a:xfrm>
          <a:off x="2422729" y="5287679"/>
          <a:ext cx="9690917" cy="623432"/>
        </a:xfrm>
        <a:prstGeom prst="rect">
          <a:avLst/>
        </a:prstGeom>
        <a:solidFill>
          <a:schemeClr val="accent2">
            <a:tint val="40000"/>
            <a:alpha val="90000"/>
            <a:hueOff val="5986416"/>
            <a:satOff val="-55317"/>
            <a:lumOff val="-6236"/>
            <a:alphaOff val="0"/>
          </a:schemeClr>
        </a:solidFill>
        <a:ln w="19050" cap="flat" cmpd="sng" algn="ctr">
          <a:solidFill>
            <a:schemeClr val="accent2">
              <a:tint val="40000"/>
              <a:alpha val="90000"/>
              <a:hueOff val="5986416"/>
              <a:satOff val="-55317"/>
              <a:lumOff val="-623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8031" tIns="158352" rIns="188031" bIns="158352" numCol="1" spcCol="1270" anchor="ctr" anchorCtr="0">
          <a:noAutofit/>
        </a:bodyPr>
        <a:lstStyle/>
        <a:p>
          <a:pPr marL="0" lvl="0" indent="0" algn="l" defTabSz="622300">
            <a:lnSpc>
              <a:spcPct val="90000"/>
            </a:lnSpc>
            <a:spcBef>
              <a:spcPct val="0"/>
            </a:spcBef>
            <a:spcAft>
              <a:spcPct val="35000"/>
            </a:spcAft>
            <a:buNone/>
          </a:pPr>
          <a:r>
            <a:rPr lang="en-US" sz="1400" kern="1200" dirty="0"/>
            <a:t>SS.2.E.1.4 Explain the personal benefits and costs involved in saving and spending.</a:t>
          </a:r>
        </a:p>
      </dsp:txBody>
      <dsp:txXfrm>
        <a:off x="2422729" y="5287679"/>
        <a:ext cx="9690917" cy="623432"/>
      </dsp:txXfrm>
    </dsp:sp>
    <dsp:sp modelId="{4B916A08-D2DC-4C1D-8E36-B885CC06850F}">
      <dsp:nvSpPr>
        <dsp:cNvPr id="0" name=""/>
        <dsp:cNvSpPr/>
      </dsp:nvSpPr>
      <dsp:spPr>
        <a:xfrm>
          <a:off x="0" y="5287679"/>
          <a:ext cx="2422729" cy="623432"/>
        </a:xfrm>
        <a:prstGeom prst="rect">
          <a:avLst/>
        </a:prstGeom>
        <a:solidFill>
          <a:schemeClr val="accent2">
            <a:hueOff val="5727657"/>
            <a:satOff val="-16438"/>
            <a:lumOff val="-26319"/>
            <a:alphaOff val="0"/>
          </a:schemeClr>
        </a:solidFill>
        <a:ln w="19050" cap="flat" cmpd="sng" algn="ctr">
          <a:solidFill>
            <a:schemeClr val="accent2">
              <a:hueOff val="5727657"/>
              <a:satOff val="-16438"/>
              <a:lumOff val="-263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203" tIns="61581" rIns="128203" bIns="61581" numCol="1" spcCol="1270" anchor="ctr" anchorCtr="0">
          <a:noAutofit/>
        </a:bodyPr>
        <a:lstStyle/>
        <a:p>
          <a:pPr marL="0" lvl="0" indent="0" algn="ctr" defTabSz="800100">
            <a:lnSpc>
              <a:spcPct val="90000"/>
            </a:lnSpc>
            <a:spcBef>
              <a:spcPct val="0"/>
            </a:spcBef>
            <a:spcAft>
              <a:spcPct val="35000"/>
            </a:spcAft>
            <a:buNone/>
          </a:pPr>
          <a:r>
            <a:rPr lang="en-US" sz="1800" kern="1200"/>
            <a:t>Explain</a:t>
          </a:r>
        </a:p>
      </dsp:txBody>
      <dsp:txXfrm>
        <a:off x="0" y="5287679"/>
        <a:ext cx="2422729" cy="623432"/>
      </dsp:txXfrm>
    </dsp:sp>
    <dsp:sp modelId="{A857BE6B-1730-4668-906E-E16212738056}">
      <dsp:nvSpPr>
        <dsp:cNvPr id="0" name=""/>
        <dsp:cNvSpPr/>
      </dsp:nvSpPr>
      <dsp:spPr>
        <a:xfrm>
          <a:off x="2422729" y="5948518"/>
          <a:ext cx="9690917" cy="623432"/>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8031" tIns="158352" rIns="188031" bIns="158352" numCol="1" spcCol="1270" anchor="ctr" anchorCtr="0">
          <a:noAutofit/>
        </a:bodyPr>
        <a:lstStyle/>
        <a:p>
          <a:pPr marL="0" lvl="0" indent="0" algn="l" defTabSz="622300">
            <a:lnSpc>
              <a:spcPct val="90000"/>
            </a:lnSpc>
            <a:spcBef>
              <a:spcPct val="0"/>
            </a:spcBef>
            <a:spcAft>
              <a:spcPct val="35000"/>
            </a:spcAft>
            <a:buNone/>
          </a:pPr>
          <a:r>
            <a:rPr lang="en-US" sz="1400" kern="1200"/>
            <a:t>SS.3.E.1.3 Recognize that buyers and sellers interact to exchange goods and services through the use of trade or money.</a:t>
          </a:r>
        </a:p>
      </dsp:txBody>
      <dsp:txXfrm>
        <a:off x="2422729" y="5948518"/>
        <a:ext cx="9690917" cy="623432"/>
      </dsp:txXfrm>
    </dsp:sp>
    <dsp:sp modelId="{2E0EE292-02AB-439F-A14D-CF0C355A7A02}">
      <dsp:nvSpPr>
        <dsp:cNvPr id="0" name=""/>
        <dsp:cNvSpPr/>
      </dsp:nvSpPr>
      <dsp:spPr>
        <a:xfrm>
          <a:off x="0" y="5948518"/>
          <a:ext cx="2422729" cy="623432"/>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203" tIns="61581" rIns="128203" bIns="61581" numCol="1" spcCol="1270" anchor="ctr" anchorCtr="0">
          <a:noAutofit/>
        </a:bodyPr>
        <a:lstStyle/>
        <a:p>
          <a:pPr marL="0" lvl="0" indent="0" algn="ctr" defTabSz="800100">
            <a:lnSpc>
              <a:spcPct val="90000"/>
            </a:lnSpc>
            <a:spcBef>
              <a:spcPct val="0"/>
            </a:spcBef>
            <a:spcAft>
              <a:spcPct val="35000"/>
            </a:spcAft>
            <a:buNone/>
          </a:pPr>
          <a:r>
            <a:rPr lang="en-US" sz="1800" kern="1200"/>
            <a:t>Recognize</a:t>
          </a:r>
        </a:p>
      </dsp:txBody>
      <dsp:txXfrm>
        <a:off x="0" y="5948518"/>
        <a:ext cx="2422729" cy="6234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C90027-C65F-49F8-961C-EF9283285009}">
      <dsp:nvSpPr>
        <dsp:cNvPr id="0" name=""/>
        <dsp:cNvSpPr/>
      </dsp:nvSpPr>
      <dsp:spPr>
        <a:xfrm>
          <a:off x="0" y="525472"/>
          <a:ext cx="11830512" cy="6364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SS.4.FL.1.2 People earn an income when they are hired by an employer to work at a job.</a:t>
          </a:r>
          <a:br>
            <a:rPr lang="en-US" sz="1600" kern="1200" dirty="0"/>
          </a:br>
          <a:r>
            <a:rPr lang="en-US" sz="1600" kern="1200" dirty="0"/>
            <a:t>Explain why employers are willing to pay people to do their work.</a:t>
          </a:r>
        </a:p>
      </dsp:txBody>
      <dsp:txXfrm>
        <a:off x="31070" y="556542"/>
        <a:ext cx="11768372" cy="574340"/>
      </dsp:txXfrm>
    </dsp:sp>
    <dsp:sp modelId="{B971B38B-D9CD-4F32-BFFA-BB54DF5EFB4C}">
      <dsp:nvSpPr>
        <dsp:cNvPr id="0" name=""/>
        <dsp:cNvSpPr/>
      </dsp:nvSpPr>
      <dsp:spPr>
        <a:xfrm>
          <a:off x="0" y="1208032"/>
          <a:ext cx="11830512" cy="636480"/>
        </a:xfrm>
        <a:prstGeom prst="roundRect">
          <a:avLst/>
        </a:prstGeom>
        <a:solidFill>
          <a:schemeClr val="accent2">
            <a:hueOff val="920516"/>
            <a:satOff val="-2642"/>
            <a:lumOff val="-423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SS.4.FL.2.4 Discuss that whenever people buy something, they incur an opportunity cost. Opportunity cost is the value of the next best alternative that is given up when a person makes a choice.</a:t>
          </a:r>
        </a:p>
      </dsp:txBody>
      <dsp:txXfrm>
        <a:off x="31070" y="1239102"/>
        <a:ext cx="11768372" cy="574340"/>
      </dsp:txXfrm>
    </dsp:sp>
    <dsp:sp modelId="{EC77BAD9-6590-4F85-A178-556F96D8835C}">
      <dsp:nvSpPr>
        <dsp:cNvPr id="0" name=""/>
        <dsp:cNvSpPr/>
      </dsp:nvSpPr>
      <dsp:spPr>
        <a:xfrm>
          <a:off x="0" y="1890592"/>
          <a:ext cx="11830512" cy="636480"/>
        </a:xfrm>
        <a:prstGeom prst="roundRect">
          <a:avLst/>
        </a:prstGeom>
        <a:solidFill>
          <a:schemeClr val="accent2">
            <a:hueOff val="1841033"/>
            <a:satOff val="-5284"/>
            <a:lumOff val="-846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u="sng"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SS.4.FL.2.7</a:t>
          </a:r>
          <a:r>
            <a:rPr lang="en-US" sz="1600" kern="1200" dirty="0">
              <a:solidFill>
                <a:schemeClr val="bg1"/>
              </a:solidFill>
            </a:rPr>
            <a:t> Planning </a:t>
          </a:r>
          <a:r>
            <a:rPr lang="en-US" sz="1600" kern="1200" dirty="0"/>
            <a:t>for spending can help people make informed choices. Develop a budget plan for spending, saving, and managing income.</a:t>
          </a:r>
        </a:p>
      </dsp:txBody>
      <dsp:txXfrm>
        <a:off x="31070" y="1921662"/>
        <a:ext cx="11768372" cy="574340"/>
      </dsp:txXfrm>
    </dsp:sp>
    <dsp:sp modelId="{5D7D48EC-EEE1-4E54-99B9-14E6E207BA39}">
      <dsp:nvSpPr>
        <dsp:cNvPr id="0" name=""/>
        <dsp:cNvSpPr/>
      </dsp:nvSpPr>
      <dsp:spPr>
        <a:xfrm>
          <a:off x="0" y="2573152"/>
          <a:ext cx="11830512" cy="636480"/>
        </a:xfrm>
        <a:prstGeom prst="roundRect">
          <a:avLst/>
        </a:prstGeom>
        <a:solidFill>
          <a:schemeClr val="accent2">
            <a:hueOff val="2761549"/>
            <a:satOff val="-7926"/>
            <a:lumOff val="-126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u="sng"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SS.4.FL.3.1</a:t>
          </a:r>
          <a:r>
            <a:rPr lang="en-US" sz="1600" kern="1200" dirty="0">
              <a:solidFill>
                <a:schemeClr val="bg1"/>
              </a:solidFill>
            </a:rPr>
            <a:t>  Identify </a:t>
          </a:r>
          <a:r>
            <a:rPr lang="en-US" sz="1600" kern="1200" dirty="0"/>
            <a:t>ways that income is saved, spent on goods and services, or used to pay taxes.</a:t>
          </a:r>
        </a:p>
      </dsp:txBody>
      <dsp:txXfrm>
        <a:off x="31070" y="2604222"/>
        <a:ext cx="11768372" cy="574340"/>
      </dsp:txXfrm>
    </dsp:sp>
    <dsp:sp modelId="{BAE017C0-5EFF-4203-ADB4-804D77BFB227}">
      <dsp:nvSpPr>
        <dsp:cNvPr id="0" name=""/>
        <dsp:cNvSpPr/>
      </dsp:nvSpPr>
      <dsp:spPr>
        <a:xfrm>
          <a:off x="0" y="3255712"/>
          <a:ext cx="11830512" cy="636480"/>
        </a:xfrm>
        <a:prstGeom prst="roundRect">
          <a:avLst/>
        </a:prstGeom>
        <a:solidFill>
          <a:schemeClr val="accent2">
            <a:hueOff val="3682065"/>
            <a:satOff val="-10567"/>
            <a:lumOff val="-1691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u="sng"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SS.4.FL.3.2</a:t>
          </a:r>
          <a:r>
            <a:rPr lang="en-US" sz="1600" kern="1200" dirty="0">
              <a:solidFill>
                <a:schemeClr val="bg1"/>
              </a:solidFill>
            </a:rPr>
            <a:t>  Explain </a:t>
          </a:r>
          <a:r>
            <a:rPr lang="en-US" sz="1600" kern="1200" dirty="0"/>
            <a:t>that when people save money, they give up the opportunity to buy things now in order to buy things later.</a:t>
          </a:r>
        </a:p>
      </dsp:txBody>
      <dsp:txXfrm>
        <a:off x="31070" y="3286782"/>
        <a:ext cx="11768372" cy="574340"/>
      </dsp:txXfrm>
    </dsp:sp>
    <dsp:sp modelId="{7A5F06E7-803D-4843-AE23-31CDE0CF6E42}">
      <dsp:nvSpPr>
        <dsp:cNvPr id="0" name=""/>
        <dsp:cNvSpPr/>
      </dsp:nvSpPr>
      <dsp:spPr>
        <a:xfrm>
          <a:off x="0" y="3938272"/>
          <a:ext cx="11830512" cy="636480"/>
        </a:xfrm>
        <a:prstGeom prst="roundRect">
          <a:avLst/>
        </a:prstGeom>
        <a:solidFill>
          <a:schemeClr val="accent2">
            <a:hueOff val="4602581"/>
            <a:satOff val="-13209"/>
            <a:lumOff val="-2114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u="sng" kern="1200"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SS.4.FL.3.3</a:t>
          </a:r>
          <a:r>
            <a:rPr lang="en-US" sz="1600" kern="1200" dirty="0">
              <a:solidFill>
                <a:schemeClr val="bg1"/>
              </a:solidFill>
            </a:rPr>
            <a:t>  Identify </a:t>
          </a:r>
          <a:r>
            <a:rPr lang="en-US" sz="1600" kern="1200" dirty="0"/>
            <a:t>ways that people can choose to save money in many places for example, at home in a piggy bank or at a commercial bank,...</a:t>
          </a:r>
        </a:p>
      </dsp:txBody>
      <dsp:txXfrm>
        <a:off x="31070" y="3969342"/>
        <a:ext cx="11768372" cy="574340"/>
      </dsp:txXfrm>
    </dsp:sp>
    <dsp:sp modelId="{C0FAC0C7-1BF0-4C85-9330-E7AD4B2F0A22}">
      <dsp:nvSpPr>
        <dsp:cNvPr id="0" name=""/>
        <dsp:cNvSpPr/>
      </dsp:nvSpPr>
      <dsp:spPr>
        <a:xfrm>
          <a:off x="0" y="4620832"/>
          <a:ext cx="11830512" cy="636480"/>
        </a:xfrm>
        <a:prstGeom prst="roundRect">
          <a:avLst/>
        </a:prstGeom>
        <a:solidFill>
          <a:schemeClr val="accent2">
            <a:hueOff val="5523098"/>
            <a:satOff val="-15851"/>
            <a:lumOff val="-2537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u="sng" kern="1200" dirty="0">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rPr>
            <a:t>SS.4.FL.3.4</a:t>
          </a:r>
          <a:r>
            <a:rPr lang="en-US" sz="1600" kern="1200" dirty="0">
              <a:solidFill>
                <a:schemeClr val="bg1"/>
              </a:solidFill>
            </a:rPr>
            <a:t>  Identify </a:t>
          </a:r>
          <a:r>
            <a:rPr lang="en-US" sz="1600" kern="1200" dirty="0"/>
            <a:t>savings goals people set as incentives to save. One savings goal might be to buy goods and services in the future.</a:t>
          </a:r>
        </a:p>
      </dsp:txBody>
      <dsp:txXfrm>
        <a:off x="31070" y="4651902"/>
        <a:ext cx="11768372" cy="574340"/>
      </dsp:txXfrm>
    </dsp:sp>
    <dsp:sp modelId="{375977E8-6186-4718-A8D0-46C6EB833420}">
      <dsp:nvSpPr>
        <dsp:cNvPr id="0" name=""/>
        <dsp:cNvSpPr/>
      </dsp:nvSpPr>
      <dsp:spPr>
        <a:xfrm>
          <a:off x="0" y="5303392"/>
          <a:ext cx="11830512" cy="63648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SS.4.FL.3.5  Explain that when people deposit money into a bank (or other financial institution), the bank may pay them interest. Banks attract savings by paying interest. People also deposit money into banks because banks are safe places to keep their savings.</a:t>
          </a:r>
        </a:p>
      </dsp:txBody>
      <dsp:txXfrm>
        <a:off x="31070" y="5334462"/>
        <a:ext cx="11768372" cy="574340"/>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127BC0-006A-43A4-9ED8-ADEE05793E58}" type="datetimeFigureOut">
              <a:rPr lang="en-US" smtClean="0"/>
              <a:t>11/13/2024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B8C7A1-C108-4518-A61D-6F22355D1280}" type="slidenum">
              <a:rPr lang="en-US" smtClean="0"/>
              <a:t>‹#›</a:t>
            </a:fld>
            <a:endParaRPr lang="en-US"/>
          </a:p>
        </p:txBody>
      </p:sp>
    </p:spTree>
    <p:extLst>
      <p:ext uri="{BB962C8B-B14F-4D97-AF65-F5344CB8AC3E}">
        <p14:creationId xmlns:p14="http://schemas.microsoft.com/office/powerpoint/2010/main" val="2336078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Making a savings plan is SMART. Make your savings goals specific. What are you saving for and how much will you save?  Make it measurable. When and how will you get money and how much of it will you save each time?</a:t>
            </a:r>
          </a:p>
        </p:txBody>
      </p:sp>
      <p:sp>
        <p:nvSpPr>
          <p:cNvPr id="4" name="Slide Number Placeholder 3"/>
          <p:cNvSpPr>
            <a:spLocks noGrp="1"/>
          </p:cNvSpPr>
          <p:nvPr>
            <p:ph type="sldNum" sz="quarter" idx="5"/>
          </p:nvPr>
        </p:nvSpPr>
        <p:spPr/>
        <p:txBody>
          <a:bodyPr/>
          <a:lstStyle/>
          <a:p>
            <a:fld id="{37B8C7A1-C108-4518-A61D-6F22355D1280}" type="slidenum">
              <a:rPr lang="en-US" smtClean="0"/>
              <a:t>11</a:t>
            </a:fld>
            <a:endParaRPr lang="en-US"/>
          </a:p>
        </p:txBody>
      </p:sp>
    </p:spTree>
    <p:extLst>
      <p:ext uri="{BB962C8B-B14F-4D97-AF65-F5344CB8AC3E}">
        <p14:creationId xmlns:p14="http://schemas.microsoft.com/office/powerpoint/2010/main" val="2738260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it relevant, this should be what you want! Make it achievable. This should be a goal you know you can actually reach. Keep it timebound. Keep track of your progress.</a:t>
            </a:r>
          </a:p>
        </p:txBody>
      </p:sp>
      <p:sp>
        <p:nvSpPr>
          <p:cNvPr id="4" name="Slide Number Placeholder 3"/>
          <p:cNvSpPr>
            <a:spLocks noGrp="1"/>
          </p:cNvSpPr>
          <p:nvPr>
            <p:ph type="sldNum" sz="quarter" idx="5"/>
          </p:nvPr>
        </p:nvSpPr>
        <p:spPr/>
        <p:txBody>
          <a:bodyPr/>
          <a:lstStyle/>
          <a:p>
            <a:fld id="{37B8C7A1-C108-4518-A61D-6F22355D1280}" type="slidenum">
              <a:rPr lang="en-US" smtClean="0"/>
              <a:t>12</a:t>
            </a:fld>
            <a:endParaRPr lang="en-US"/>
          </a:p>
        </p:txBody>
      </p:sp>
    </p:spTree>
    <p:extLst>
      <p:ext uri="{BB962C8B-B14F-4D97-AF65-F5344CB8AC3E}">
        <p14:creationId xmlns:p14="http://schemas.microsoft.com/office/powerpoint/2010/main" val="1124554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B8C7A1-C108-4518-A61D-6F22355D1280}" type="slidenum">
              <a:rPr lang="en-US" smtClean="0"/>
              <a:t>36</a:t>
            </a:fld>
            <a:endParaRPr lang="en-US"/>
          </a:p>
        </p:txBody>
      </p:sp>
    </p:spTree>
    <p:extLst>
      <p:ext uri="{BB962C8B-B14F-4D97-AF65-F5344CB8AC3E}">
        <p14:creationId xmlns:p14="http://schemas.microsoft.com/office/powerpoint/2010/main" val="410558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E6C8D-35AD-CEA6-6992-27504E921D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F32A82-8727-5465-B8BE-C46D9D70B9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3542DA-F970-1007-A483-C433738F43E3}"/>
              </a:ext>
            </a:extLst>
          </p:cNvPr>
          <p:cNvSpPr>
            <a:spLocks noGrp="1"/>
          </p:cNvSpPr>
          <p:nvPr>
            <p:ph type="dt" sz="half" idx="10"/>
          </p:nvPr>
        </p:nvSpPr>
        <p:spPr/>
        <p:txBody>
          <a:bodyPr/>
          <a:lstStyle/>
          <a:p>
            <a:fld id="{503489A7-DB4A-4015-A155-FA3A0B7C448D}" type="datetimeFigureOut">
              <a:rPr lang="en-US" smtClean="0"/>
              <a:t>11/13/2024</a:t>
            </a:fld>
            <a:endParaRPr lang="en-US"/>
          </a:p>
        </p:txBody>
      </p:sp>
      <p:sp>
        <p:nvSpPr>
          <p:cNvPr id="5" name="Footer Placeholder 4">
            <a:extLst>
              <a:ext uri="{FF2B5EF4-FFF2-40B4-BE49-F238E27FC236}">
                <a16:creationId xmlns:a16="http://schemas.microsoft.com/office/drawing/2014/main" id="{F311E7C4-FCCE-AA8F-E33F-CF0003B66C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0ECCC6-8A8D-EF85-FC04-47E44E511339}"/>
              </a:ext>
            </a:extLst>
          </p:cNvPr>
          <p:cNvSpPr>
            <a:spLocks noGrp="1"/>
          </p:cNvSpPr>
          <p:nvPr>
            <p:ph type="sldNum" sz="quarter" idx="12"/>
          </p:nvPr>
        </p:nvSpPr>
        <p:spPr/>
        <p:txBody>
          <a:bodyPr/>
          <a:lstStyle/>
          <a:p>
            <a:fld id="{77D2E627-C341-4D2E-A985-0FFD910B3070}" type="slidenum">
              <a:rPr lang="en-US" smtClean="0"/>
              <a:t>‹#›</a:t>
            </a:fld>
            <a:endParaRPr lang="en-US"/>
          </a:p>
        </p:txBody>
      </p:sp>
    </p:spTree>
    <p:extLst>
      <p:ext uri="{BB962C8B-B14F-4D97-AF65-F5344CB8AC3E}">
        <p14:creationId xmlns:p14="http://schemas.microsoft.com/office/powerpoint/2010/main" val="4291101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5C393-1218-65A3-0A42-DE13581F0F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F6F394-1BDD-2168-742C-823EE115DB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46AB75-ED96-2D35-6E6D-25111CD00045}"/>
              </a:ext>
            </a:extLst>
          </p:cNvPr>
          <p:cNvSpPr>
            <a:spLocks noGrp="1"/>
          </p:cNvSpPr>
          <p:nvPr>
            <p:ph type="dt" sz="half" idx="10"/>
          </p:nvPr>
        </p:nvSpPr>
        <p:spPr/>
        <p:txBody>
          <a:bodyPr/>
          <a:lstStyle/>
          <a:p>
            <a:fld id="{503489A7-DB4A-4015-A155-FA3A0B7C448D}" type="datetimeFigureOut">
              <a:rPr lang="en-US" smtClean="0"/>
              <a:t>11/13/2024</a:t>
            </a:fld>
            <a:endParaRPr lang="en-US"/>
          </a:p>
        </p:txBody>
      </p:sp>
      <p:sp>
        <p:nvSpPr>
          <p:cNvPr id="5" name="Footer Placeholder 4">
            <a:extLst>
              <a:ext uri="{FF2B5EF4-FFF2-40B4-BE49-F238E27FC236}">
                <a16:creationId xmlns:a16="http://schemas.microsoft.com/office/drawing/2014/main" id="{277CBB84-0737-9CB2-5D19-053A7E0707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23AD75-25F2-C09B-21F1-DCC2115B58C0}"/>
              </a:ext>
            </a:extLst>
          </p:cNvPr>
          <p:cNvSpPr>
            <a:spLocks noGrp="1"/>
          </p:cNvSpPr>
          <p:nvPr>
            <p:ph type="sldNum" sz="quarter" idx="12"/>
          </p:nvPr>
        </p:nvSpPr>
        <p:spPr/>
        <p:txBody>
          <a:bodyPr/>
          <a:lstStyle/>
          <a:p>
            <a:fld id="{77D2E627-C341-4D2E-A985-0FFD910B3070}" type="slidenum">
              <a:rPr lang="en-US" smtClean="0"/>
              <a:t>‹#›</a:t>
            </a:fld>
            <a:endParaRPr lang="en-US"/>
          </a:p>
        </p:txBody>
      </p:sp>
    </p:spTree>
    <p:extLst>
      <p:ext uri="{BB962C8B-B14F-4D97-AF65-F5344CB8AC3E}">
        <p14:creationId xmlns:p14="http://schemas.microsoft.com/office/powerpoint/2010/main" val="454596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D8DCD-0A98-ABA6-A413-A3A99DB81A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21B7290-0F3D-83C3-CCFC-9061868BABF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3A14D4-F1ED-FCD1-A16C-B4AF4654CB0C}"/>
              </a:ext>
            </a:extLst>
          </p:cNvPr>
          <p:cNvSpPr>
            <a:spLocks noGrp="1"/>
          </p:cNvSpPr>
          <p:nvPr>
            <p:ph type="dt" sz="half" idx="10"/>
          </p:nvPr>
        </p:nvSpPr>
        <p:spPr/>
        <p:txBody>
          <a:bodyPr/>
          <a:lstStyle/>
          <a:p>
            <a:fld id="{503489A7-DB4A-4015-A155-FA3A0B7C448D}" type="datetimeFigureOut">
              <a:rPr lang="en-US" smtClean="0"/>
              <a:t>11/13/2024</a:t>
            </a:fld>
            <a:endParaRPr lang="en-US"/>
          </a:p>
        </p:txBody>
      </p:sp>
      <p:sp>
        <p:nvSpPr>
          <p:cNvPr id="5" name="Footer Placeholder 4">
            <a:extLst>
              <a:ext uri="{FF2B5EF4-FFF2-40B4-BE49-F238E27FC236}">
                <a16:creationId xmlns:a16="http://schemas.microsoft.com/office/drawing/2014/main" id="{04785D5E-4875-89A5-B52A-984F9D230D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A6F9F9-563E-C2E4-C0DA-D2EE929CFD05}"/>
              </a:ext>
            </a:extLst>
          </p:cNvPr>
          <p:cNvSpPr>
            <a:spLocks noGrp="1"/>
          </p:cNvSpPr>
          <p:nvPr>
            <p:ph type="sldNum" sz="quarter" idx="12"/>
          </p:nvPr>
        </p:nvSpPr>
        <p:spPr/>
        <p:txBody>
          <a:bodyPr/>
          <a:lstStyle/>
          <a:p>
            <a:fld id="{77D2E627-C341-4D2E-A985-0FFD910B3070}" type="slidenum">
              <a:rPr lang="en-US" smtClean="0"/>
              <a:t>‹#›</a:t>
            </a:fld>
            <a:endParaRPr lang="en-US"/>
          </a:p>
        </p:txBody>
      </p:sp>
    </p:spTree>
    <p:extLst>
      <p:ext uri="{BB962C8B-B14F-4D97-AF65-F5344CB8AC3E}">
        <p14:creationId xmlns:p14="http://schemas.microsoft.com/office/powerpoint/2010/main" val="3465935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91F71-E467-0B42-8659-EF39F15FA5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FCDBE1-23AC-05F6-9716-886BFA24C4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28D9B5-381A-6CD5-13D4-77800A4A01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430160-4E0A-A669-6E98-5AA81E6B0310}"/>
              </a:ext>
            </a:extLst>
          </p:cNvPr>
          <p:cNvSpPr>
            <a:spLocks noGrp="1"/>
          </p:cNvSpPr>
          <p:nvPr>
            <p:ph type="dt" sz="half" idx="10"/>
          </p:nvPr>
        </p:nvSpPr>
        <p:spPr/>
        <p:txBody>
          <a:bodyPr/>
          <a:lstStyle/>
          <a:p>
            <a:fld id="{503489A7-DB4A-4015-A155-FA3A0B7C448D}" type="datetimeFigureOut">
              <a:rPr lang="en-US" smtClean="0"/>
              <a:t>11/13/2024</a:t>
            </a:fld>
            <a:endParaRPr lang="en-US"/>
          </a:p>
        </p:txBody>
      </p:sp>
      <p:sp>
        <p:nvSpPr>
          <p:cNvPr id="6" name="Footer Placeholder 5">
            <a:extLst>
              <a:ext uri="{FF2B5EF4-FFF2-40B4-BE49-F238E27FC236}">
                <a16:creationId xmlns:a16="http://schemas.microsoft.com/office/drawing/2014/main" id="{CC01BBB8-517E-904F-92E3-D10A2DD591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01D6AE-8D27-7428-B9E6-E6BA1FCBC859}"/>
              </a:ext>
            </a:extLst>
          </p:cNvPr>
          <p:cNvSpPr>
            <a:spLocks noGrp="1"/>
          </p:cNvSpPr>
          <p:nvPr>
            <p:ph type="sldNum" sz="quarter" idx="12"/>
          </p:nvPr>
        </p:nvSpPr>
        <p:spPr/>
        <p:txBody>
          <a:bodyPr/>
          <a:lstStyle/>
          <a:p>
            <a:fld id="{77D2E627-C341-4D2E-A985-0FFD910B3070}" type="slidenum">
              <a:rPr lang="en-US" smtClean="0"/>
              <a:t>‹#›</a:t>
            </a:fld>
            <a:endParaRPr lang="en-US"/>
          </a:p>
        </p:txBody>
      </p:sp>
    </p:spTree>
    <p:extLst>
      <p:ext uri="{BB962C8B-B14F-4D97-AF65-F5344CB8AC3E}">
        <p14:creationId xmlns:p14="http://schemas.microsoft.com/office/powerpoint/2010/main" val="3638793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A4328-7015-F462-7963-26F8D8B060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C0FFE3-2EFF-C998-BB34-74CBD20C92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8EC650-F173-3259-CE4E-CC9F8C3ABA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EB16DD-5455-F32B-086F-1911B81242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C2A038-8409-07E0-DB85-CBF4EA6B8A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CBAB2D-05B3-1E99-498D-F0FFAF0955E1}"/>
              </a:ext>
            </a:extLst>
          </p:cNvPr>
          <p:cNvSpPr>
            <a:spLocks noGrp="1"/>
          </p:cNvSpPr>
          <p:nvPr>
            <p:ph type="dt" sz="half" idx="10"/>
          </p:nvPr>
        </p:nvSpPr>
        <p:spPr/>
        <p:txBody>
          <a:bodyPr/>
          <a:lstStyle/>
          <a:p>
            <a:fld id="{503489A7-DB4A-4015-A155-FA3A0B7C448D}" type="datetimeFigureOut">
              <a:rPr lang="en-US" smtClean="0"/>
              <a:t>11/13/2024</a:t>
            </a:fld>
            <a:endParaRPr lang="en-US"/>
          </a:p>
        </p:txBody>
      </p:sp>
      <p:sp>
        <p:nvSpPr>
          <p:cNvPr id="8" name="Footer Placeholder 7">
            <a:extLst>
              <a:ext uri="{FF2B5EF4-FFF2-40B4-BE49-F238E27FC236}">
                <a16:creationId xmlns:a16="http://schemas.microsoft.com/office/drawing/2014/main" id="{D6C6C5D2-773C-3E1C-7288-915CB82912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0F45C5-E6E6-29AE-A9FF-D17AC45FA9F2}"/>
              </a:ext>
            </a:extLst>
          </p:cNvPr>
          <p:cNvSpPr>
            <a:spLocks noGrp="1"/>
          </p:cNvSpPr>
          <p:nvPr>
            <p:ph type="sldNum" sz="quarter" idx="12"/>
          </p:nvPr>
        </p:nvSpPr>
        <p:spPr/>
        <p:txBody>
          <a:bodyPr/>
          <a:lstStyle/>
          <a:p>
            <a:fld id="{77D2E627-C341-4D2E-A985-0FFD910B3070}" type="slidenum">
              <a:rPr lang="en-US" smtClean="0"/>
              <a:t>‹#›</a:t>
            </a:fld>
            <a:endParaRPr lang="en-US"/>
          </a:p>
        </p:txBody>
      </p:sp>
    </p:spTree>
    <p:extLst>
      <p:ext uri="{BB962C8B-B14F-4D97-AF65-F5344CB8AC3E}">
        <p14:creationId xmlns:p14="http://schemas.microsoft.com/office/powerpoint/2010/main" val="873846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747A3-ACDD-AAB9-25E7-B61F7A67B6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EDDAA4-6F0D-6204-6CF3-8A631CFCF65C}"/>
              </a:ext>
            </a:extLst>
          </p:cNvPr>
          <p:cNvSpPr>
            <a:spLocks noGrp="1"/>
          </p:cNvSpPr>
          <p:nvPr>
            <p:ph type="dt" sz="half" idx="10"/>
          </p:nvPr>
        </p:nvSpPr>
        <p:spPr/>
        <p:txBody>
          <a:bodyPr/>
          <a:lstStyle/>
          <a:p>
            <a:fld id="{503489A7-DB4A-4015-A155-FA3A0B7C448D}" type="datetimeFigureOut">
              <a:rPr lang="en-US" smtClean="0"/>
              <a:t>11/13/2024</a:t>
            </a:fld>
            <a:endParaRPr lang="en-US"/>
          </a:p>
        </p:txBody>
      </p:sp>
      <p:sp>
        <p:nvSpPr>
          <p:cNvPr id="4" name="Footer Placeholder 3">
            <a:extLst>
              <a:ext uri="{FF2B5EF4-FFF2-40B4-BE49-F238E27FC236}">
                <a16:creationId xmlns:a16="http://schemas.microsoft.com/office/drawing/2014/main" id="{A7A9F441-FD77-00FB-00AC-6C6EAE3638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B30D8D-5534-884C-286C-6F529F693584}"/>
              </a:ext>
            </a:extLst>
          </p:cNvPr>
          <p:cNvSpPr>
            <a:spLocks noGrp="1"/>
          </p:cNvSpPr>
          <p:nvPr>
            <p:ph type="sldNum" sz="quarter" idx="12"/>
          </p:nvPr>
        </p:nvSpPr>
        <p:spPr/>
        <p:txBody>
          <a:bodyPr/>
          <a:lstStyle/>
          <a:p>
            <a:fld id="{77D2E627-C341-4D2E-A985-0FFD910B3070}" type="slidenum">
              <a:rPr lang="en-US" smtClean="0"/>
              <a:t>‹#›</a:t>
            </a:fld>
            <a:endParaRPr lang="en-US"/>
          </a:p>
        </p:txBody>
      </p:sp>
    </p:spTree>
    <p:extLst>
      <p:ext uri="{BB962C8B-B14F-4D97-AF65-F5344CB8AC3E}">
        <p14:creationId xmlns:p14="http://schemas.microsoft.com/office/powerpoint/2010/main" val="4274371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11195A-2BCD-E6F8-51DB-898FE7236BE8}"/>
              </a:ext>
            </a:extLst>
          </p:cNvPr>
          <p:cNvSpPr>
            <a:spLocks noGrp="1"/>
          </p:cNvSpPr>
          <p:nvPr>
            <p:ph type="dt" sz="half" idx="10"/>
          </p:nvPr>
        </p:nvSpPr>
        <p:spPr/>
        <p:txBody>
          <a:bodyPr/>
          <a:lstStyle/>
          <a:p>
            <a:fld id="{503489A7-DB4A-4015-A155-FA3A0B7C448D}" type="datetimeFigureOut">
              <a:rPr lang="en-US" smtClean="0"/>
              <a:t>11/13/2024</a:t>
            </a:fld>
            <a:endParaRPr lang="en-US"/>
          </a:p>
        </p:txBody>
      </p:sp>
      <p:sp>
        <p:nvSpPr>
          <p:cNvPr id="3" name="Footer Placeholder 2">
            <a:extLst>
              <a:ext uri="{FF2B5EF4-FFF2-40B4-BE49-F238E27FC236}">
                <a16:creationId xmlns:a16="http://schemas.microsoft.com/office/drawing/2014/main" id="{3D590248-A7E1-5B0A-4A79-616FF97013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E30D59-DB9A-CC55-C9D2-B44AEC7443E2}"/>
              </a:ext>
            </a:extLst>
          </p:cNvPr>
          <p:cNvSpPr>
            <a:spLocks noGrp="1"/>
          </p:cNvSpPr>
          <p:nvPr>
            <p:ph type="sldNum" sz="quarter" idx="12"/>
          </p:nvPr>
        </p:nvSpPr>
        <p:spPr/>
        <p:txBody>
          <a:bodyPr/>
          <a:lstStyle/>
          <a:p>
            <a:fld id="{77D2E627-C341-4D2E-A985-0FFD910B3070}" type="slidenum">
              <a:rPr lang="en-US" smtClean="0"/>
              <a:t>‹#›</a:t>
            </a:fld>
            <a:endParaRPr lang="en-US"/>
          </a:p>
        </p:txBody>
      </p:sp>
    </p:spTree>
    <p:extLst>
      <p:ext uri="{BB962C8B-B14F-4D97-AF65-F5344CB8AC3E}">
        <p14:creationId xmlns:p14="http://schemas.microsoft.com/office/powerpoint/2010/main" val="2366461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3AB49-B9E2-D1A6-A4B8-9DB1C0DF3D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7A5310-ECE5-E2C3-EE03-8FC59F07A6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C44C69-8980-7352-43DF-27059586D2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0E0507-B8E7-C31E-CD61-D078E6FF4E4B}"/>
              </a:ext>
            </a:extLst>
          </p:cNvPr>
          <p:cNvSpPr>
            <a:spLocks noGrp="1"/>
          </p:cNvSpPr>
          <p:nvPr>
            <p:ph type="dt" sz="half" idx="10"/>
          </p:nvPr>
        </p:nvSpPr>
        <p:spPr/>
        <p:txBody>
          <a:bodyPr/>
          <a:lstStyle/>
          <a:p>
            <a:fld id="{503489A7-DB4A-4015-A155-FA3A0B7C448D}" type="datetimeFigureOut">
              <a:rPr lang="en-US" smtClean="0"/>
              <a:t>11/13/2024</a:t>
            </a:fld>
            <a:endParaRPr lang="en-US"/>
          </a:p>
        </p:txBody>
      </p:sp>
      <p:sp>
        <p:nvSpPr>
          <p:cNvPr id="6" name="Footer Placeholder 5">
            <a:extLst>
              <a:ext uri="{FF2B5EF4-FFF2-40B4-BE49-F238E27FC236}">
                <a16:creationId xmlns:a16="http://schemas.microsoft.com/office/drawing/2014/main" id="{24A82205-964F-531E-96C6-9CBD7817CC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6248E2-186F-C8B6-A501-B6E5CDF917FD}"/>
              </a:ext>
            </a:extLst>
          </p:cNvPr>
          <p:cNvSpPr>
            <a:spLocks noGrp="1"/>
          </p:cNvSpPr>
          <p:nvPr>
            <p:ph type="sldNum" sz="quarter" idx="12"/>
          </p:nvPr>
        </p:nvSpPr>
        <p:spPr/>
        <p:txBody>
          <a:bodyPr/>
          <a:lstStyle/>
          <a:p>
            <a:fld id="{77D2E627-C341-4D2E-A985-0FFD910B3070}" type="slidenum">
              <a:rPr lang="en-US" smtClean="0"/>
              <a:t>‹#›</a:t>
            </a:fld>
            <a:endParaRPr lang="en-US"/>
          </a:p>
        </p:txBody>
      </p:sp>
    </p:spTree>
    <p:extLst>
      <p:ext uri="{BB962C8B-B14F-4D97-AF65-F5344CB8AC3E}">
        <p14:creationId xmlns:p14="http://schemas.microsoft.com/office/powerpoint/2010/main" val="4147641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F0400-66A6-5EBD-4E07-6A2E9F605A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B06EB0-399A-6972-FF50-746B8BBA98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E4662A-E4D6-FF94-4272-4E69C8C316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D650C1-66CE-9C68-7389-0461C45E2150}"/>
              </a:ext>
            </a:extLst>
          </p:cNvPr>
          <p:cNvSpPr>
            <a:spLocks noGrp="1"/>
          </p:cNvSpPr>
          <p:nvPr>
            <p:ph type="dt" sz="half" idx="10"/>
          </p:nvPr>
        </p:nvSpPr>
        <p:spPr/>
        <p:txBody>
          <a:bodyPr/>
          <a:lstStyle/>
          <a:p>
            <a:fld id="{503489A7-DB4A-4015-A155-FA3A0B7C448D}" type="datetimeFigureOut">
              <a:rPr lang="en-US" smtClean="0"/>
              <a:t>11/13/2024</a:t>
            </a:fld>
            <a:endParaRPr lang="en-US"/>
          </a:p>
        </p:txBody>
      </p:sp>
      <p:sp>
        <p:nvSpPr>
          <p:cNvPr id="6" name="Footer Placeholder 5">
            <a:extLst>
              <a:ext uri="{FF2B5EF4-FFF2-40B4-BE49-F238E27FC236}">
                <a16:creationId xmlns:a16="http://schemas.microsoft.com/office/drawing/2014/main" id="{00ABD38F-F3D9-B952-117F-29CE3337C3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539E13-8551-AF9C-C061-4495C953A5C9}"/>
              </a:ext>
            </a:extLst>
          </p:cNvPr>
          <p:cNvSpPr>
            <a:spLocks noGrp="1"/>
          </p:cNvSpPr>
          <p:nvPr>
            <p:ph type="sldNum" sz="quarter" idx="12"/>
          </p:nvPr>
        </p:nvSpPr>
        <p:spPr/>
        <p:txBody>
          <a:bodyPr/>
          <a:lstStyle/>
          <a:p>
            <a:fld id="{77D2E627-C341-4D2E-A985-0FFD910B3070}" type="slidenum">
              <a:rPr lang="en-US" smtClean="0"/>
              <a:t>‹#›</a:t>
            </a:fld>
            <a:endParaRPr lang="en-US"/>
          </a:p>
        </p:txBody>
      </p:sp>
    </p:spTree>
    <p:extLst>
      <p:ext uri="{BB962C8B-B14F-4D97-AF65-F5344CB8AC3E}">
        <p14:creationId xmlns:p14="http://schemas.microsoft.com/office/powerpoint/2010/main" val="1319999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C0D20-8053-4E72-5D29-170D7395D4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192657-68BF-3D87-C875-4A39233217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A44C6-931C-AC0B-2759-7051AEB7A47B}"/>
              </a:ext>
            </a:extLst>
          </p:cNvPr>
          <p:cNvSpPr>
            <a:spLocks noGrp="1"/>
          </p:cNvSpPr>
          <p:nvPr>
            <p:ph type="dt" sz="half" idx="10"/>
          </p:nvPr>
        </p:nvSpPr>
        <p:spPr/>
        <p:txBody>
          <a:bodyPr/>
          <a:lstStyle/>
          <a:p>
            <a:fld id="{503489A7-DB4A-4015-A155-FA3A0B7C448D}" type="datetimeFigureOut">
              <a:rPr lang="en-US" smtClean="0"/>
              <a:t>11/13/2024</a:t>
            </a:fld>
            <a:endParaRPr lang="en-US"/>
          </a:p>
        </p:txBody>
      </p:sp>
      <p:sp>
        <p:nvSpPr>
          <p:cNvPr id="5" name="Footer Placeholder 4">
            <a:extLst>
              <a:ext uri="{FF2B5EF4-FFF2-40B4-BE49-F238E27FC236}">
                <a16:creationId xmlns:a16="http://schemas.microsoft.com/office/drawing/2014/main" id="{E4DE6459-8D9B-B5CE-3FE3-A8100DCFA9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4D25B7-9916-D9A0-C22B-B100A9D4A570}"/>
              </a:ext>
            </a:extLst>
          </p:cNvPr>
          <p:cNvSpPr>
            <a:spLocks noGrp="1"/>
          </p:cNvSpPr>
          <p:nvPr>
            <p:ph type="sldNum" sz="quarter" idx="12"/>
          </p:nvPr>
        </p:nvSpPr>
        <p:spPr/>
        <p:txBody>
          <a:bodyPr/>
          <a:lstStyle/>
          <a:p>
            <a:fld id="{77D2E627-C341-4D2E-A985-0FFD910B3070}" type="slidenum">
              <a:rPr lang="en-US" smtClean="0"/>
              <a:t>‹#›</a:t>
            </a:fld>
            <a:endParaRPr lang="en-US"/>
          </a:p>
        </p:txBody>
      </p:sp>
    </p:spTree>
    <p:extLst>
      <p:ext uri="{BB962C8B-B14F-4D97-AF65-F5344CB8AC3E}">
        <p14:creationId xmlns:p14="http://schemas.microsoft.com/office/powerpoint/2010/main" val="3754264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B980E9-6EF4-8391-AB74-E1D1C69207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0E5A65-B20C-FAF1-8571-1C6F7B8636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122A3-5193-B67C-7597-6463B5A3167B}"/>
              </a:ext>
            </a:extLst>
          </p:cNvPr>
          <p:cNvSpPr>
            <a:spLocks noGrp="1"/>
          </p:cNvSpPr>
          <p:nvPr>
            <p:ph type="dt" sz="half" idx="10"/>
          </p:nvPr>
        </p:nvSpPr>
        <p:spPr/>
        <p:txBody>
          <a:bodyPr/>
          <a:lstStyle/>
          <a:p>
            <a:fld id="{503489A7-DB4A-4015-A155-FA3A0B7C448D}" type="datetimeFigureOut">
              <a:rPr lang="en-US" smtClean="0"/>
              <a:t>11/13/2024</a:t>
            </a:fld>
            <a:endParaRPr lang="en-US"/>
          </a:p>
        </p:txBody>
      </p:sp>
      <p:sp>
        <p:nvSpPr>
          <p:cNvPr id="5" name="Footer Placeholder 4">
            <a:extLst>
              <a:ext uri="{FF2B5EF4-FFF2-40B4-BE49-F238E27FC236}">
                <a16:creationId xmlns:a16="http://schemas.microsoft.com/office/drawing/2014/main" id="{6AA5A193-94D5-BC3D-8503-33DD566C83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CB94C1-D89B-065A-B4F8-85F6BAB5725C}"/>
              </a:ext>
            </a:extLst>
          </p:cNvPr>
          <p:cNvSpPr>
            <a:spLocks noGrp="1"/>
          </p:cNvSpPr>
          <p:nvPr>
            <p:ph type="sldNum" sz="quarter" idx="12"/>
          </p:nvPr>
        </p:nvSpPr>
        <p:spPr/>
        <p:txBody>
          <a:bodyPr/>
          <a:lstStyle/>
          <a:p>
            <a:fld id="{77D2E627-C341-4D2E-A985-0FFD910B3070}" type="slidenum">
              <a:rPr lang="en-US" smtClean="0"/>
              <a:t>‹#›</a:t>
            </a:fld>
            <a:endParaRPr lang="en-US"/>
          </a:p>
        </p:txBody>
      </p:sp>
    </p:spTree>
    <p:extLst>
      <p:ext uri="{BB962C8B-B14F-4D97-AF65-F5344CB8AC3E}">
        <p14:creationId xmlns:p14="http://schemas.microsoft.com/office/powerpoint/2010/main" val="2971488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5C9B98-274B-8DF5-060C-461C9FC9E7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10BC2F-A5DA-0C10-3F3C-5763B74BDB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7B9244-69FC-1491-C421-35DF2918F6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03489A7-DB4A-4015-A155-FA3A0B7C448D}" type="datetimeFigureOut">
              <a:rPr lang="en-US" smtClean="0"/>
              <a:t>11/13/2024</a:t>
            </a:fld>
            <a:endParaRPr lang="en-US"/>
          </a:p>
        </p:txBody>
      </p:sp>
      <p:sp>
        <p:nvSpPr>
          <p:cNvPr id="5" name="Footer Placeholder 4">
            <a:extLst>
              <a:ext uri="{FF2B5EF4-FFF2-40B4-BE49-F238E27FC236}">
                <a16:creationId xmlns:a16="http://schemas.microsoft.com/office/drawing/2014/main" id="{A7B39FD5-910A-6AF9-372F-AC233C5F62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F8AE67B-AD76-E43C-54A5-82811EA9F5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7D2E627-C341-4D2E-A985-0FFD910B3070}" type="slidenum">
              <a:rPr lang="en-US" smtClean="0"/>
              <a:t>‹#›</a:t>
            </a:fld>
            <a:endParaRPr lang="en-US"/>
          </a:p>
        </p:txBody>
      </p:sp>
    </p:spTree>
    <p:extLst>
      <p:ext uri="{BB962C8B-B14F-4D97-AF65-F5344CB8AC3E}">
        <p14:creationId xmlns:p14="http://schemas.microsoft.com/office/powerpoint/2010/main" val="4190511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pmc.ncbi.nlm.nih.gov/articles/PMC10520506/#:~:text=According%20to%20a%20Cambridge%20University%20study%2C%20children%20start,on%20their%20parents%27%20spending%20patterns%20at%20this%20age."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s://www.cambridge.org/core/journals/journal-of-financial-literacy-and-wellbeing/article/importance-of-financial-literacy-and-its-impact-on-financial-wellbeing/A5DBBF9D6F0696E5FD3733241EE28E66#fn8" TargetMode="External"/><Relationship Id="rId2" Type="http://schemas.openxmlformats.org/officeDocument/2006/relationships/hyperlink" Target="https://www.cambridge.org/core/journals/journal-of-financial-literacy-and-wellbeing/article/importance-of-financial-literacy-and-its-impact-on-financial-wellbeing/A5DBBF9D6F0696E5FD3733241EE28E66"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s://www.cambridge.org/core/journals/journal-of-financial-literacy-and-wellbeing/article/importance-of-financial-literacy-and-its-impact-on-financial-wellbeing/A5DBBF9D6F0696E5FD3733241EE28E66#ref17" TargetMode="Externa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hyperlink" Target="https://www.consumerfinance.gov/consumer-tools/money-as-you-grow/bookshelf/"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ideo" Target="https://www.youtube.com/embed/UkpAjBRWjo8?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greenlight.com/classrooms"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consumerfinance.gov/consumer-tools/educator-tools/youth-financial-education/teach/money-monsters/" TargetMode="External"/><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video" Target="https://www.youtube.com/embed/8g4DBTMfE9I?feature=oembe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richmondfed.org/education/for_teachers/topics/my_money" TargetMode="External"/><Relationship Id="rId1" Type="http://schemas.openxmlformats.org/officeDocument/2006/relationships/slideLayout" Target="../slideLayouts/slideLayout2.xml"/><Relationship Id="rId5" Type="http://schemas.openxmlformats.org/officeDocument/2006/relationships/image" Target="../media/image34.gif"/><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7.xml"/><Relationship Id="rId1" Type="http://schemas.openxmlformats.org/officeDocument/2006/relationships/video" Target="https://www.youtube.com/embed/o5BZuP4Edro?feature=oembed"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svg"/><Relationship Id="rId2" Type="http://schemas.openxmlformats.org/officeDocument/2006/relationships/image" Target="../media/image37.jfif"/><Relationship Id="rId1" Type="http://schemas.openxmlformats.org/officeDocument/2006/relationships/slideLayout" Target="../slideLayouts/slideLayout5.xml"/><Relationship Id="rId6" Type="http://schemas.openxmlformats.org/officeDocument/2006/relationships/image" Target="../media/image41.sv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 Id="rId14" Type="http://schemas.openxmlformats.org/officeDocument/2006/relationships/image" Target="../media/image49.sv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hyperlink" Target="https://www.richmondfed.org/education/for_teachers/topics/my_money"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richmondfed.org/education/for_teachers/topics/my_money" TargetMode="External"/><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hyperlink" Target="https://www.suncoast.com/Financial-Wellness/mPower-eLearning" TargetMode="External"/><Relationship Id="rId2" Type="http://schemas.openxmlformats.org/officeDocument/2006/relationships/hyperlink" Target="https://suncoastyouth.hellosponsor.com/" TargetMode="Externa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hyperlink" Target="https://www.suncoast.com/Why-Suncoast/Community/Youth-Outreach" TargetMode="External"/><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hyperlink" Target="https://greenlight.com/classrooms/lesson-library/banks-credit-unions" TargetMode="External"/><Relationship Id="rId2" Type="http://schemas.openxmlformats.org/officeDocument/2006/relationships/slideLayout" Target="../slideLayouts/slideLayout2.xml"/><Relationship Id="rId1" Type="http://schemas.openxmlformats.org/officeDocument/2006/relationships/video" Target="https://www.youtube.com/embed/YuUZivjEWLM?feature=oembed" TargetMode="External"/><Relationship Id="rId4" Type="http://schemas.openxmlformats.org/officeDocument/2006/relationships/image" Target="../media/image59.jpeg"/></Relationships>
</file>

<file path=ppt/slides/_rels/slide32.xml.rels><?xml version="1.0" encoding="UTF-8" standalone="yes"?>
<Relationships xmlns="http://schemas.openxmlformats.org/package/2006/relationships"><Relationship Id="rId3" Type="http://schemas.openxmlformats.org/officeDocument/2006/relationships/hyperlink" Target="https://greenlight.com/classrooms/lesson-library/banks-credit-unions" TargetMode="External"/><Relationship Id="rId2" Type="http://schemas.openxmlformats.org/officeDocument/2006/relationships/slideLayout" Target="../slideLayouts/slideLayout2.xml"/><Relationship Id="rId1" Type="http://schemas.openxmlformats.org/officeDocument/2006/relationships/video" Target="https://www.youtube.com/embed/rzgGMsqmvOk?feature=oembed" TargetMode="External"/><Relationship Id="rId5" Type="http://schemas.openxmlformats.org/officeDocument/2006/relationships/hyperlink" Target="https://create.kahoot.it/share/banks-credit-unions/8cb3d7a4-99a7-4413-aba7-e244115f75e6" TargetMode="External"/><Relationship Id="rId4" Type="http://schemas.openxmlformats.org/officeDocument/2006/relationships/image" Target="../media/image60.jpeg"/></Relationships>
</file>

<file path=ppt/slides/_rels/slide33.xml.rels><?xml version="1.0" encoding="UTF-8" standalone="yes"?>
<Relationships xmlns="http://schemas.openxmlformats.org/package/2006/relationships"><Relationship Id="rId3" Type="http://schemas.openxmlformats.org/officeDocument/2006/relationships/hyperlink" Target="https://myfirstnestegg.com/teacher-resources/" TargetMode="External"/><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www.consumerfinance.gov/consumer-tools/money-as-you-grow/bookshel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hyperlink" Target="https://www.consumerfinance.gov/es/el-dinero-mientras-creces/coleccion/"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journals.sagepub.com/doi/full/10.1177/2047173417719555#bibr34-2047173417719555" TargetMode="External"/><Relationship Id="rId7" Type="http://schemas.openxmlformats.org/officeDocument/2006/relationships/image" Target="../media/image66.jpeg"/><Relationship Id="rId2" Type="http://schemas.openxmlformats.org/officeDocument/2006/relationships/hyperlink" Target="https://journals.sagepub.com/doi/full/10.1177/2047173417719555" TargetMode="External"/><Relationship Id="rId1" Type="http://schemas.openxmlformats.org/officeDocument/2006/relationships/slideLayout" Target="../slideLayouts/slideLayout2.xml"/><Relationship Id="rId6" Type="http://schemas.openxmlformats.org/officeDocument/2006/relationships/hyperlink" Target="https://journals.sagepub.com/doi/full/10.1177/2047173417719555#bibr6-2047173417719555" TargetMode="External"/><Relationship Id="rId5" Type="http://schemas.openxmlformats.org/officeDocument/2006/relationships/hyperlink" Target="https://journals.sagepub.com/doi/full/10.1177/2047173417719555#bibr5-2047173417719555" TargetMode="External"/><Relationship Id="rId4" Type="http://schemas.openxmlformats.org/officeDocument/2006/relationships/hyperlink" Target="https://journals.sagepub.com/doi/full/10.1177/2047173417719555#bibr57-20471734177195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fferent sizes of piggybanks in pastel colors">
            <a:extLst>
              <a:ext uri="{FF2B5EF4-FFF2-40B4-BE49-F238E27FC236}">
                <a16:creationId xmlns:a16="http://schemas.microsoft.com/office/drawing/2014/main" id="{9B3DC83D-18DC-5DD2-AB98-62B6C77EB711}"/>
              </a:ext>
            </a:extLst>
          </p:cNvPr>
          <p:cNvPicPr>
            <a:picLocks noChangeAspect="1"/>
          </p:cNvPicPr>
          <p:nvPr/>
        </p:nvPicPr>
        <p:blipFill>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65096C9-CA64-54FC-D195-107176620EA7}"/>
              </a:ext>
            </a:extLst>
          </p:cNvPr>
          <p:cNvSpPr>
            <a:spLocks noGrp="1"/>
          </p:cNvSpPr>
          <p:nvPr>
            <p:ph type="ctrTitle"/>
          </p:nvPr>
        </p:nvSpPr>
        <p:spPr>
          <a:xfrm>
            <a:off x="477981" y="1122363"/>
            <a:ext cx="4023360" cy="3204134"/>
          </a:xfrm>
        </p:spPr>
        <p:txBody>
          <a:bodyPr anchor="b">
            <a:normAutofit/>
          </a:bodyPr>
          <a:lstStyle/>
          <a:p>
            <a:pPr algn="l"/>
            <a:r>
              <a:rPr lang="en-US" sz="4800">
                <a:solidFill>
                  <a:schemeClr val="bg1"/>
                </a:solidFill>
              </a:rPr>
              <a:t>Spending and Saving Money</a:t>
            </a:r>
          </a:p>
        </p:txBody>
      </p:sp>
      <p:sp>
        <p:nvSpPr>
          <p:cNvPr id="3" name="Subtitle 2">
            <a:extLst>
              <a:ext uri="{FF2B5EF4-FFF2-40B4-BE49-F238E27FC236}">
                <a16:creationId xmlns:a16="http://schemas.microsoft.com/office/drawing/2014/main" id="{7CD5A245-6425-3DBE-A8D9-0D9A1C63D0BE}"/>
              </a:ext>
            </a:extLst>
          </p:cNvPr>
          <p:cNvSpPr>
            <a:spLocks noGrp="1"/>
          </p:cNvSpPr>
          <p:nvPr>
            <p:ph type="subTitle" idx="1"/>
          </p:nvPr>
        </p:nvSpPr>
        <p:spPr>
          <a:xfrm>
            <a:off x="477980" y="4872922"/>
            <a:ext cx="4023359" cy="1208141"/>
          </a:xfrm>
        </p:spPr>
        <p:txBody>
          <a:bodyPr>
            <a:normAutofit fontScale="77500" lnSpcReduction="20000"/>
          </a:bodyPr>
          <a:lstStyle/>
          <a:p>
            <a:pPr algn="l"/>
            <a:r>
              <a:rPr lang="en-US" sz="2000" dirty="0">
                <a:solidFill>
                  <a:schemeClr val="bg1"/>
                </a:solidFill>
              </a:rPr>
              <a:t>Once Upon a Dime</a:t>
            </a:r>
          </a:p>
          <a:p>
            <a:pPr algn="l"/>
            <a:r>
              <a:rPr lang="en-US" sz="2000" dirty="0">
                <a:solidFill>
                  <a:schemeClr val="bg1"/>
                </a:solidFill>
              </a:rPr>
              <a:t>Virtual Series Part 2</a:t>
            </a:r>
          </a:p>
          <a:p>
            <a:pPr algn="l"/>
            <a:r>
              <a:rPr lang="en-US" sz="2000" dirty="0">
                <a:solidFill>
                  <a:schemeClr val="bg1"/>
                </a:solidFill>
              </a:rPr>
              <a:t>Christine Angel Danger</a:t>
            </a:r>
          </a:p>
          <a:p>
            <a:pPr algn="l"/>
            <a:r>
              <a:rPr lang="en-US" sz="2000" dirty="0">
                <a:solidFill>
                  <a:schemeClr val="bg1"/>
                </a:solidFill>
              </a:rPr>
              <a:t>November 2024</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649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1500"/>
                                  </p:stCondLst>
                                  <p:iterate>
                                    <p:tmPct val="10000"/>
                                  </p:iterate>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7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ABD65-7591-5B49-D3FD-C97958B8B286}"/>
              </a:ext>
            </a:extLst>
          </p:cNvPr>
          <p:cNvSpPr>
            <a:spLocks noGrp="1"/>
          </p:cNvSpPr>
          <p:nvPr>
            <p:ph type="title"/>
          </p:nvPr>
        </p:nvSpPr>
        <p:spPr>
          <a:xfrm>
            <a:off x="8221345" y="515150"/>
            <a:ext cx="3443514" cy="1616203"/>
          </a:xfrm>
        </p:spPr>
        <p:txBody>
          <a:bodyPr anchor="b">
            <a:normAutofit/>
          </a:bodyPr>
          <a:lstStyle/>
          <a:p>
            <a:r>
              <a:rPr lang="en-US" sz="2200" dirty="0">
                <a:hlinkClick r:id="rId2"/>
              </a:rPr>
              <a:t>Children's understanding of financial literacy and parents' choice of financial knowledge learning methods in Malaysia - PMC</a:t>
            </a:r>
            <a:endParaRPr lang="en-US" sz="2200" dirty="0"/>
          </a:p>
        </p:txBody>
      </p:sp>
      <p:pic>
        <p:nvPicPr>
          <p:cNvPr id="5" name="Content Placeholder 4">
            <a:extLst>
              <a:ext uri="{FF2B5EF4-FFF2-40B4-BE49-F238E27FC236}">
                <a16:creationId xmlns:a16="http://schemas.microsoft.com/office/drawing/2014/main" id="{A7EA1BDE-75C2-10D3-FB6D-DC8C20AA5E49}"/>
              </a:ext>
            </a:extLst>
          </p:cNvPr>
          <p:cNvPicPr>
            <a:picLocks noChangeAspect="1"/>
          </p:cNvPicPr>
          <p:nvPr/>
        </p:nvPicPr>
        <p:blipFill>
          <a:blip r:embed="rId3"/>
          <a:stretch>
            <a:fillRect/>
          </a:stretch>
        </p:blipFill>
        <p:spPr>
          <a:xfrm>
            <a:off x="0" y="280219"/>
            <a:ext cx="7910285" cy="6297562"/>
          </a:xfrm>
          <a:prstGeom prst="rect">
            <a:avLst/>
          </a:prstGeom>
        </p:spPr>
      </p:pic>
      <p:grpSp>
        <p:nvGrpSpPr>
          <p:cNvPr id="12" name="Group 11">
            <a:extLst>
              <a:ext uri="{FF2B5EF4-FFF2-40B4-BE49-F238E27FC236}">
                <a16:creationId xmlns:a16="http://schemas.microsoft.com/office/drawing/2014/main" id="{31C49F18-8757-4E87-5C2E-9D6D7B82BA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3" name="Rectangle 12">
              <a:extLst>
                <a:ext uri="{FF2B5EF4-FFF2-40B4-BE49-F238E27FC236}">
                  <a16:creationId xmlns:a16="http://schemas.microsoft.com/office/drawing/2014/main" id="{25C84D91-E5BF-B919-ACEF-4A25262CE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D889E38-27CA-E23F-B646-8D7B4BB17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6" name="Picture 2" descr="Image result for children with money images">
            <a:extLst>
              <a:ext uri="{FF2B5EF4-FFF2-40B4-BE49-F238E27FC236}">
                <a16:creationId xmlns:a16="http://schemas.microsoft.com/office/drawing/2014/main" id="{AA1B03A2-A8E2-6E3C-46F9-C223242646B1}"/>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7858718" y="2979174"/>
            <a:ext cx="4077845" cy="2507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04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4DABD2-8F6B-C8FB-FA51-3C3EA688DF91}"/>
              </a:ext>
            </a:extLst>
          </p:cNvPr>
          <p:cNvSpPr>
            <a:spLocks noGrp="1"/>
          </p:cNvSpPr>
          <p:nvPr>
            <p:ph type="title"/>
          </p:nvPr>
        </p:nvSpPr>
        <p:spPr>
          <a:xfrm>
            <a:off x="4291780" y="32274"/>
            <a:ext cx="7742903" cy="1559301"/>
          </a:xfrm>
        </p:spPr>
        <p:txBody>
          <a:bodyPr>
            <a:normAutofit/>
          </a:bodyPr>
          <a:lstStyle/>
          <a:p>
            <a:r>
              <a:rPr lang="en-US" sz="2500" dirty="0">
                <a:hlinkClick r:id="rId2"/>
              </a:rPr>
              <a:t>The importance of financial literacy and its impact on financial wellbeing | Journal of Financial Literacy and Wellbeing | Cambridge Core</a:t>
            </a:r>
            <a:endParaRPr lang="en-US" sz="2500" dirty="0"/>
          </a:p>
        </p:txBody>
      </p:sp>
      <p:sp>
        <p:nvSpPr>
          <p:cNvPr id="3" name="Content Placeholder 2">
            <a:extLst>
              <a:ext uri="{FF2B5EF4-FFF2-40B4-BE49-F238E27FC236}">
                <a16:creationId xmlns:a16="http://schemas.microsoft.com/office/drawing/2014/main" id="{EA021C77-AE84-E21A-6936-9E5FA141F64E}"/>
              </a:ext>
            </a:extLst>
          </p:cNvPr>
          <p:cNvSpPr>
            <a:spLocks noGrp="1"/>
          </p:cNvSpPr>
          <p:nvPr>
            <p:ph idx="1"/>
          </p:nvPr>
        </p:nvSpPr>
        <p:spPr>
          <a:xfrm>
            <a:off x="4291780" y="1445342"/>
            <a:ext cx="7900219" cy="5380384"/>
          </a:xfrm>
        </p:spPr>
        <p:txBody>
          <a:bodyPr anchor="ctr">
            <a:normAutofit lnSpcReduction="10000"/>
          </a:bodyPr>
          <a:lstStyle/>
          <a:p>
            <a:pPr fontAlgn="base"/>
            <a:r>
              <a:rPr lang="en-US" sz="2400" b="0" i="0" dirty="0">
                <a:effectLst/>
                <a:latin typeface="Noto Sans" panose="020B0502040504020204" pitchFamily="34" charset="0"/>
              </a:rPr>
              <a:t>This is the definition of financial literacy from the team of experts who worked on this (PISA) assessment</a:t>
            </a:r>
            <a:r>
              <a:rPr lang="en-US" sz="2400" b="0" i="0" u="none" strike="noStrike" dirty="0">
                <a:effectLst/>
                <a:latin typeface="Noto Sans" panose="020B0502040504020204" pitchFamily="34" charset="0"/>
                <a:hlinkClick r:id="rId3"/>
              </a:rPr>
              <a:t>Footnote</a:t>
            </a:r>
            <a:r>
              <a:rPr lang="en-US" sz="2400" b="0" i="0" u="none" strike="noStrike" baseline="30000" dirty="0">
                <a:effectLst/>
                <a:latin typeface="inherit"/>
                <a:hlinkClick r:id="rId3"/>
              </a:rPr>
              <a:t>8</a:t>
            </a:r>
            <a:r>
              <a:rPr lang="en-US" sz="2400" b="0" i="0" dirty="0">
                <a:effectLst/>
                <a:latin typeface="Noto Sans" panose="020B0502040504020204" pitchFamily="34" charset="0"/>
              </a:rPr>
              <a:t>:</a:t>
            </a:r>
          </a:p>
          <a:p>
            <a:pPr fontAlgn="base"/>
            <a:r>
              <a:rPr lang="en-US" sz="2400" b="0" i="1" dirty="0">
                <a:effectLst/>
                <a:latin typeface="inherit"/>
              </a:rPr>
              <a:t>“Financial literacy is knowledge and understanding of financial concepts and risks, as well as the skills and attitudes to apply such knowledge and understanding in order to make effective decisions across a range of financial contexts, to improve the financial wellbeing of individuals and society, and to enable participation in economic life</a:t>
            </a:r>
            <a:r>
              <a:rPr lang="en-US" sz="2400" b="0" i="0" dirty="0">
                <a:effectLst/>
                <a:latin typeface="inherit"/>
              </a:rPr>
              <a:t>.</a:t>
            </a:r>
            <a:r>
              <a:rPr lang="en-US" sz="2400" b="0" i="1" dirty="0">
                <a:effectLst/>
                <a:latin typeface="inherit"/>
              </a:rPr>
              <a:t>” (</a:t>
            </a:r>
            <a:r>
              <a:rPr lang="en-US" sz="2400" b="0" i="0" dirty="0">
                <a:effectLst/>
                <a:latin typeface="inherit"/>
              </a:rPr>
              <a:t> </a:t>
            </a:r>
            <a:r>
              <a:rPr lang="en-US" sz="2400" b="0" i="1" u="none" strike="noStrike" dirty="0">
                <a:effectLst/>
                <a:latin typeface="inherit"/>
                <a:hlinkClick r:id="rId4"/>
              </a:rPr>
              <a:t>OECD 2019b</a:t>
            </a:r>
            <a:r>
              <a:rPr lang="en-US" sz="2400" b="0" i="1" dirty="0">
                <a:effectLst/>
                <a:latin typeface="inherit"/>
              </a:rPr>
              <a:t>)</a:t>
            </a:r>
            <a:endParaRPr lang="en-US" sz="2400" b="0" i="0" dirty="0">
              <a:effectLst/>
              <a:latin typeface="inherit"/>
            </a:endParaRPr>
          </a:p>
          <a:p>
            <a:pPr marL="0" indent="0">
              <a:buNone/>
            </a:pPr>
            <a:r>
              <a:rPr lang="en-US" sz="2400" dirty="0"/>
              <a:t>…</a:t>
            </a:r>
            <a:r>
              <a:rPr lang="en-US" sz="2400" b="0" i="0" dirty="0">
                <a:effectLst/>
                <a:highlight>
                  <a:srgbClr val="FFFF00"/>
                </a:highlight>
                <a:latin typeface="Noto Sans" panose="020B0502040504020204" pitchFamily="34" charset="0"/>
              </a:rPr>
              <a:t>we have found that several rich countries do not have high levels of youth financial literacy. </a:t>
            </a:r>
            <a:r>
              <a:rPr lang="en-US" sz="2400" b="0" i="0" dirty="0">
                <a:effectLst/>
                <a:latin typeface="Noto Sans" panose="020B0502040504020204" pitchFamily="34" charset="0"/>
              </a:rPr>
              <a:t>For example, both the United States and some European countries, such as Italy, France, and Spain, ranked at the OECD average or below the average on the 2012 financial literacy scale.</a:t>
            </a:r>
            <a:endParaRPr lang="en-US" sz="2400" dirty="0"/>
          </a:p>
        </p:txBody>
      </p:sp>
      <p:pic>
        <p:nvPicPr>
          <p:cNvPr id="2052" name="Picture 4" descr="Easy Ways For Kids To Earn Money - Penny Pinchin' Mom">
            <a:extLst>
              <a:ext uri="{FF2B5EF4-FFF2-40B4-BE49-F238E27FC236}">
                <a16:creationId xmlns:a16="http://schemas.microsoft.com/office/drawing/2014/main" id="{FCB97577-E09D-421F-A166-BF871975CA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688" y="1895167"/>
            <a:ext cx="3914404" cy="282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122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extBox 5">
            <a:extLst>
              <a:ext uri="{FF2B5EF4-FFF2-40B4-BE49-F238E27FC236}">
                <a16:creationId xmlns:a16="http://schemas.microsoft.com/office/drawing/2014/main" id="{F392E546-747E-B2C1-7AEC-378075FF464B}"/>
              </a:ext>
            </a:extLst>
          </p:cNvPr>
          <p:cNvGraphicFramePr/>
          <p:nvPr>
            <p:extLst>
              <p:ext uri="{D42A27DB-BD31-4B8C-83A1-F6EECF244321}">
                <p14:modId xmlns:p14="http://schemas.microsoft.com/office/powerpoint/2010/main" val="1124060442"/>
              </p:ext>
            </p:extLst>
          </p:nvPr>
        </p:nvGraphicFramePr>
        <p:xfrm>
          <a:off x="75304" y="96820"/>
          <a:ext cx="12113647" cy="65729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8632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extBox 2">
            <a:extLst>
              <a:ext uri="{FF2B5EF4-FFF2-40B4-BE49-F238E27FC236}">
                <a16:creationId xmlns:a16="http://schemas.microsoft.com/office/drawing/2014/main" id="{D6D91350-FB91-867A-CC51-5D1A9D7E7B39}"/>
              </a:ext>
            </a:extLst>
          </p:cNvPr>
          <p:cNvGraphicFramePr/>
          <p:nvPr>
            <p:extLst>
              <p:ext uri="{D42A27DB-BD31-4B8C-83A1-F6EECF244321}">
                <p14:modId xmlns:p14="http://schemas.microsoft.com/office/powerpoint/2010/main" val="3137604884"/>
              </p:ext>
            </p:extLst>
          </p:nvPr>
        </p:nvGraphicFramePr>
        <p:xfrm>
          <a:off x="131992" y="75304"/>
          <a:ext cx="11830512" cy="64653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7494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846D3B-A9E6-F6B4-8FEF-1311BE4F7ABF}"/>
              </a:ext>
            </a:extLst>
          </p:cNvPr>
          <p:cNvPicPr>
            <a:picLocks noChangeAspect="1"/>
          </p:cNvPicPr>
          <p:nvPr/>
        </p:nvPicPr>
        <p:blipFill>
          <a:blip r:embed="rId2"/>
          <a:stretch>
            <a:fillRect/>
          </a:stretch>
        </p:blipFill>
        <p:spPr>
          <a:xfrm>
            <a:off x="6293159" y="599680"/>
            <a:ext cx="5849166" cy="5658640"/>
          </a:xfrm>
          <a:prstGeom prst="rect">
            <a:avLst/>
          </a:prstGeom>
        </p:spPr>
      </p:pic>
      <p:sp>
        <p:nvSpPr>
          <p:cNvPr id="5" name="TextBox 4">
            <a:extLst>
              <a:ext uri="{FF2B5EF4-FFF2-40B4-BE49-F238E27FC236}">
                <a16:creationId xmlns:a16="http://schemas.microsoft.com/office/drawing/2014/main" id="{0A79B41D-06B8-4871-22F0-7C7483BB6BBB}"/>
              </a:ext>
            </a:extLst>
          </p:cNvPr>
          <p:cNvSpPr txBox="1"/>
          <p:nvPr/>
        </p:nvSpPr>
        <p:spPr>
          <a:xfrm>
            <a:off x="394318" y="6508420"/>
            <a:ext cx="11945166" cy="369332"/>
          </a:xfrm>
          <a:prstGeom prst="rect">
            <a:avLst/>
          </a:prstGeom>
          <a:noFill/>
        </p:spPr>
        <p:txBody>
          <a:bodyPr wrap="square">
            <a:spAutoFit/>
          </a:bodyPr>
          <a:lstStyle/>
          <a:p>
            <a:r>
              <a:rPr lang="en-US" dirty="0">
                <a:hlinkClick r:id="rId3"/>
              </a:rPr>
              <a:t>Money as You Grow Bookshelf for parents and caregivers | Consumer Financial Protection Bureau</a:t>
            </a:r>
            <a:endParaRPr lang="en-US" dirty="0"/>
          </a:p>
        </p:txBody>
      </p:sp>
      <p:sp>
        <p:nvSpPr>
          <p:cNvPr id="7" name="TextBox 6">
            <a:extLst>
              <a:ext uri="{FF2B5EF4-FFF2-40B4-BE49-F238E27FC236}">
                <a16:creationId xmlns:a16="http://schemas.microsoft.com/office/drawing/2014/main" id="{A8C46AA5-8752-16D5-1FC4-6E4F0EB28778}"/>
              </a:ext>
            </a:extLst>
          </p:cNvPr>
          <p:cNvSpPr txBox="1"/>
          <p:nvPr/>
        </p:nvSpPr>
        <p:spPr>
          <a:xfrm>
            <a:off x="591477" y="105298"/>
            <a:ext cx="11550848" cy="369332"/>
          </a:xfrm>
          <a:prstGeom prst="rect">
            <a:avLst/>
          </a:prstGeom>
          <a:noFill/>
        </p:spPr>
        <p:txBody>
          <a:bodyPr wrap="square">
            <a:spAutoFit/>
          </a:bodyPr>
          <a:lstStyle/>
          <a:p>
            <a:pPr algn="l"/>
            <a:r>
              <a:rPr lang="en-US" b="0" i="0" u="none" strike="noStrike" dirty="0">
                <a:solidFill>
                  <a:srgbClr val="101820"/>
                </a:solidFill>
                <a:effectLst/>
                <a:latin typeface="Avenir Next"/>
              </a:rPr>
              <a:t>Money as You Grow Bookshelf for Parents and Caregivers from Consumer Financial Protection Bureau</a:t>
            </a:r>
            <a:endParaRPr lang="en-US" b="0" i="0" dirty="0">
              <a:solidFill>
                <a:srgbClr val="101820"/>
              </a:solidFill>
              <a:effectLst/>
              <a:latin typeface="Avenir Next"/>
            </a:endParaRPr>
          </a:p>
        </p:txBody>
      </p:sp>
      <p:graphicFrame>
        <p:nvGraphicFramePr>
          <p:cNvPr id="9" name="Table 8">
            <a:extLst>
              <a:ext uri="{FF2B5EF4-FFF2-40B4-BE49-F238E27FC236}">
                <a16:creationId xmlns:a16="http://schemas.microsoft.com/office/drawing/2014/main" id="{3716F46A-30CB-2A82-7614-4C2213B8AB69}"/>
              </a:ext>
            </a:extLst>
          </p:cNvPr>
          <p:cNvGraphicFramePr>
            <a:graphicFrameLocks noGrp="1"/>
          </p:cNvGraphicFramePr>
          <p:nvPr>
            <p:extLst>
              <p:ext uri="{D42A27DB-BD31-4B8C-83A1-F6EECF244321}">
                <p14:modId xmlns:p14="http://schemas.microsoft.com/office/powerpoint/2010/main" val="3879720921"/>
              </p:ext>
            </p:extLst>
          </p:nvPr>
        </p:nvGraphicFramePr>
        <p:xfrm>
          <a:off x="0" y="4861677"/>
          <a:ext cx="6316996" cy="654220"/>
        </p:xfrm>
        <a:graphic>
          <a:graphicData uri="http://schemas.openxmlformats.org/drawingml/2006/table">
            <a:tbl>
              <a:tblPr firstRow="1" bandRow="1">
                <a:tableStyleId>{5940675A-B579-460E-94D1-54222C63F5DA}</a:tableStyleId>
              </a:tblPr>
              <a:tblGrid>
                <a:gridCol w="1579249">
                  <a:extLst>
                    <a:ext uri="{9D8B030D-6E8A-4147-A177-3AD203B41FA5}">
                      <a16:colId xmlns:a16="http://schemas.microsoft.com/office/drawing/2014/main" val="623253359"/>
                    </a:ext>
                  </a:extLst>
                </a:gridCol>
                <a:gridCol w="1579249">
                  <a:extLst>
                    <a:ext uri="{9D8B030D-6E8A-4147-A177-3AD203B41FA5}">
                      <a16:colId xmlns:a16="http://schemas.microsoft.com/office/drawing/2014/main" val="3788713511"/>
                    </a:ext>
                  </a:extLst>
                </a:gridCol>
                <a:gridCol w="1579249">
                  <a:extLst>
                    <a:ext uri="{9D8B030D-6E8A-4147-A177-3AD203B41FA5}">
                      <a16:colId xmlns:a16="http://schemas.microsoft.com/office/drawing/2014/main" val="2049548331"/>
                    </a:ext>
                  </a:extLst>
                </a:gridCol>
                <a:gridCol w="1579249">
                  <a:extLst>
                    <a:ext uri="{9D8B030D-6E8A-4147-A177-3AD203B41FA5}">
                      <a16:colId xmlns:a16="http://schemas.microsoft.com/office/drawing/2014/main" val="19416787"/>
                    </a:ext>
                  </a:extLst>
                </a:gridCol>
              </a:tblGrid>
              <a:tr h="654220">
                <a:tc>
                  <a:txBody>
                    <a:bodyPr/>
                    <a:lstStyle/>
                    <a:p>
                      <a:pPr algn="ctr"/>
                      <a:r>
                        <a:rPr lang="en-US" dirty="0"/>
                        <a:t>Savings</a:t>
                      </a:r>
                    </a:p>
                  </a:txBody>
                  <a:tcPr/>
                </a:tc>
                <a:tc>
                  <a:txBody>
                    <a:bodyPr/>
                    <a:lstStyle/>
                    <a:p>
                      <a:pPr algn="ctr"/>
                      <a:r>
                        <a:rPr lang="en-US" dirty="0"/>
                        <a:t>Savings Goal</a:t>
                      </a:r>
                    </a:p>
                  </a:txBody>
                  <a:tcPr/>
                </a:tc>
                <a:tc>
                  <a:txBody>
                    <a:bodyPr/>
                    <a:lstStyle/>
                    <a:p>
                      <a:pPr algn="ctr"/>
                      <a:r>
                        <a:rPr lang="en-US" dirty="0"/>
                        <a:t>Spending</a:t>
                      </a:r>
                    </a:p>
                  </a:txBody>
                  <a:tcPr/>
                </a:tc>
                <a:tc>
                  <a:txBody>
                    <a:bodyPr/>
                    <a:lstStyle/>
                    <a:p>
                      <a:pPr algn="ctr"/>
                      <a:r>
                        <a:rPr lang="en-US" dirty="0"/>
                        <a:t>Opportunity Cost</a:t>
                      </a:r>
                    </a:p>
                  </a:txBody>
                  <a:tcPr/>
                </a:tc>
                <a:extLst>
                  <a:ext uri="{0D108BD9-81ED-4DB2-BD59-A6C34878D82A}">
                    <a16:rowId xmlns:a16="http://schemas.microsoft.com/office/drawing/2014/main" val="1666203355"/>
                  </a:ext>
                </a:extLst>
              </a:tr>
            </a:tbl>
          </a:graphicData>
        </a:graphic>
      </p:graphicFrame>
      <p:sp>
        <p:nvSpPr>
          <p:cNvPr id="10" name="TextBox 9">
            <a:extLst>
              <a:ext uri="{FF2B5EF4-FFF2-40B4-BE49-F238E27FC236}">
                <a16:creationId xmlns:a16="http://schemas.microsoft.com/office/drawing/2014/main" id="{3F254510-7A19-3243-01A5-496D1155513E}"/>
              </a:ext>
            </a:extLst>
          </p:cNvPr>
          <p:cNvSpPr txBox="1"/>
          <p:nvPr/>
        </p:nvSpPr>
        <p:spPr>
          <a:xfrm>
            <a:off x="-31698" y="5829372"/>
            <a:ext cx="6524731" cy="369332"/>
          </a:xfrm>
          <a:prstGeom prst="rect">
            <a:avLst/>
          </a:prstGeom>
          <a:noFill/>
        </p:spPr>
        <p:txBody>
          <a:bodyPr wrap="square" rtlCol="0">
            <a:spAutoFit/>
          </a:bodyPr>
          <a:lstStyle/>
          <a:p>
            <a:r>
              <a:rPr lang="en-US" dirty="0"/>
              <a:t>How might the story be different if Alexander had a SMART goal?</a:t>
            </a:r>
          </a:p>
        </p:txBody>
      </p:sp>
      <p:pic>
        <p:nvPicPr>
          <p:cNvPr id="3074" name="Picture 2" descr="Alexander Who Used to Be Rich Last Sunday">
            <a:extLst>
              <a:ext uri="{FF2B5EF4-FFF2-40B4-BE49-F238E27FC236}">
                <a16:creationId xmlns:a16="http://schemas.microsoft.com/office/drawing/2014/main" id="{57AA4E34-C1FA-4D29-85E4-04B2ADD2C4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171" y="578788"/>
            <a:ext cx="5294671" cy="405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662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7" title="Kids Book Read Aloud: Alexander, Who Used to Be Rich Last Sunday by Judith Viorst">
            <a:hlinkClick r:id="" action="ppaction://media"/>
            <a:extLst>
              <a:ext uri="{FF2B5EF4-FFF2-40B4-BE49-F238E27FC236}">
                <a16:creationId xmlns:a16="http://schemas.microsoft.com/office/drawing/2014/main" id="{CEA78867-0723-51A7-AC0C-4A8C06832C93}"/>
              </a:ext>
            </a:extLst>
          </p:cNvPr>
          <p:cNvPicPr>
            <a:picLocks noRot="1" noChangeAspect="1"/>
          </p:cNvPicPr>
          <p:nvPr>
            <a:videoFile r:link="rId1"/>
          </p:nvPr>
        </p:nvPicPr>
        <p:blipFill>
          <a:blip r:embed="rId3"/>
          <a:stretch>
            <a:fillRect/>
          </a:stretch>
        </p:blipFill>
        <p:spPr>
          <a:xfrm>
            <a:off x="653845" y="354175"/>
            <a:ext cx="10884310" cy="6149650"/>
          </a:xfrm>
          <a:prstGeom prst="rect">
            <a:avLst/>
          </a:prstGeom>
        </p:spPr>
      </p:pic>
    </p:spTree>
    <p:extLst>
      <p:ext uri="{BB962C8B-B14F-4D97-AF65-F5344CB8AC3E}">
        <p14:creationId xmlns:p14="http://schemas.microsoft.com/office/powerpoint/2010/main" val="221242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F27D81-10C7-8557-FDA2-0EFF37D4E28B}"/>
              </a:ext>
            </a:extLst>
          </p:cNvPr>
          <p:cNvPicPr>
            <a:picLocks noChangeAspect="1"/>
          </p:cNvPicPr>
          <p:nvPr/>
        </p:nvPicPr>
        <p:blipFill>
          <a:blip r:embed="rId2"/>
          <a:stretch>
            <a:fillRect/>
          </a:stretch>
        </p:blipFill>
        <p:spPr>
          <a:xfrm>
            <a:off x="0" y="1037890"/>
            <a:ext cx="3905795" cy="5611008"/>
          </a:xfrm>
          <a:prstGeom prst="rect">
            <a:avLst/>
          </a:prstGeom>
        </p:spPr>
      </p:pic>
      <p:pic>
        <p:nvPicPr>
          <p:cNvPr id="5" name="Picture 4">
            <a:extLst>
              <a:ext uri="{FF2B5EF4-FFF2-40B4-BE49-F238E27FC236}">
                <a16:creationId xmlns:a16="http://schemas.microsoft.com/office/drawing/2014/main" id="{38CA1762-479E-16A9-B0B8-D5E09310FE8A}"/>
              </a:ext>
            </a:extLst>
          </p:cNvPr>
          <p:cNvPicPr>
            <a:picLocks noChangeAspect="1"/>
          </p:cNvPicPr>
          <p:nvPr/>
        </p:nvPicPr>
        <p:blipFill>
          <a:blip r:embed="rId3"/>
          <a:stretch>
            <a:fillRect/>
          </a:stretch>
        </p:blipFill>
        <p:spPr>
          <a:xfrm>
            <a:off x="4181208" y="1171259"/>
            <a:ext cx="3829584" cy="5477639"/>
          </a:xfrm>
          <a:prstGeom prst="rect">
            <a:avLst/>
          </a:prstGeom>
        </p:spPr>
      </p:pic>
      <p:sp>
        <p:nvSpPr>
          <p:cNvPr id="8" name="TextBox 7">
            <a:extLst>
              <a:ext uri="{FF2B5EF4-FFF2-40B4-BE49-F238E27FC236}">
                <a16:creationId xmlns:a16="http://schemas.microsoft.com/office/drawing/2014/main" id="{40EDE1AA-7A30-90D9-E3E9-4CA5C94C7245}"/>
              </a:ext>
            </a:extLst>
          </p:cNvPr>
          <p:cNvSpPr txBox="1"/>
          <p:nvPr/>
        </p:nvSpPr>
        <p:spPr>
          <a:xfrm>
            <a:off x="1769806" y="209102"/>
            <a:ext cx="8421329" cy="584775"/>
          </a:xfrm>
          <a:prstGeom prst="rect">
            <a:avLst/>
          </a:prstGeom>
          <a:noFill/>
        </p:spPr>
        <p:txBody>
          <a:bodyPr wrap="square" rtlCol="0">
            <a:spAutoFit/>
          </a:bodyPr>
          <a:lstStyle/>
          <a:p>
            <a:pPr algn="ctr"/>
            <a:r>
              <a:rPr lang="en-US" sz="3200" b="1" dirty="0"/>
              <a:t>Reader’s Theater for Five Students</a:t>
            </a:r>
          </a:p>
        </p:txBody>
      </p:sp>
      <p:pic>
        <p:nvPicPr>
          <p:cNvPr id="10" name="Picture 9">
            <a:extLst>
              <a:ext uri="{FF2B5EF4-FFF2-40B4-BE49-F238E27FC236}">
                <a16:creationId xmlns:a16="http://schemas.microsoft.com/office/drawing/2014/main" id="{FDFB4D1A-E68E-9F5C-5941-6B5385C3D0EE}"/>
              </a:ext>
            </a:extLst>
          </p:cNvPr>
          <p:cNvPicPr>
            <a:picLocks noChangeAspect="1"/>
          </p:cNvPicPr>
          <p:nvPr/>
        </p:nvPicPr>
        <p:blipFill>
          <a:blip r:embed="rId4"/>
          <a:stretch>
            <a:fillRect/>
          </a:stretch>
        </p:blipFill>
        <p:spPr>
          <a:xfrm>
            <a:off x="7995625" y="1354668"/>
            <a:ext cx="4196375" cy="4977452"/>
          </a:xfrm>
          <a:prstGeom prst="rect">
            <a:avLst/>
          </a:prstGeom>
        </p:spPr>
      </p:pic>
    </p:spTree>
    <p:extLst>
      <p:ext uri="{BB962C8B-B14F-4D97-AF65-F5344CB8AC3E}">
        <p14:creationId xmlns:p14="http://schemas.microsoft.com/office/powerpoint/2010/main" val="753180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alpha val="49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C4EC1A-83DE-0670-5E02-C05C4C6E579F}"/>
              </a:ext>
            </a:extLst>
          </p:cNvPr>
          <p:cNvSpPr txBox="1"/>
          <p:nvPr/>
        </p:nvSpPr>
        <p:spPr>
          <a:xfrm>
            <a:off x="353960" y="427703"/>
            <a:ext cx="11695471" cy="5632311"/>
          </a:xfrm>
          <a:prstGeom prst="rect">
            <a:avLst/>
          </a:prstGeom>
          <a:noFill/>
        </p:spPr>
        <p:txBody>
          <a:bodyPr wrap="square">
            <a:spAutoFit/>
          </a:bodyPr>
          <a:lstStyle/>
          <a:p>
            <a:pPr marL="285750" indent="-285750">
              <a:buFont typeface="Arial" panose="020B0604020202020204" pitchFamily="34" charset="0"/>
              <a:buChar char="•"/>
            </a:pPr>
            <a:r>
              <a:rPr lang="en-US" sz="2400" b="1" dirty="0"/>
              <a:t>What is saving? </a:t>
            </a:r>
            <a:r>
              <a:rPr lang="en-US" sz="2400" dirty="0"/>
              <a:t>(Keeping some of your money to buy things in the future; not spending)</a:t>
            </a:r>
          </a:p>
          <a:p>
            <a:pPr marL="285750" indent="-285750">
              <a:buFont typeface="Arial" panose="020B0604020202020204" pitchFamily="34" charset="0"/>
              <a:buChar char="•"/>
            </a:pPr>
            <a:r>
              <a:rPr lang="en-US" sz="2400" dirty="0"/>
              <a:t> </a:t>
            </a:r>
            <a:r>
              <a:rPr lang="en-US" sz="2400" b="1" dirty="0"/>
              <a:t>Do you save? </a:t>
            </a:r>
            <a:r>
              <a:rPr lang="en-US" sz="2400" dirty="0"/>
              <a:t>(Answers will vary.)</a:t>
            </a:r>
          </a:p>
          <a:p>
            <a:pPr marL="285750" indent="-285750">
              <a:buFont typeface="Arial" panose="020B0604020202020204" pitchFamily="34" charset="0"/>
              <a:buChar char="•"/>
            </a:pPr>
            <a:r>
              <a:rPr lang="en-US" sz="2400" dirty="0"/>
              <a:t> </a:t>
            </a:r>
            <a:r>
              <a:rPr lang="en-US" sz="2400" b="1" dirty="0"/>
              <a:t>What is a savings goal? </a:t>
            </a:r>
            <a:r>
              <a:rPr lang="en-US" sz="2400" dirty="0"/>
              <a:t>(A good or service you want to buy in the future) </a:t>
            </a:r>
          </a:p>
          <a:p>
            <a:pPr marL="285750" indent="-285750">
              <a:buFont typeface="Arial" panose="020B0604020202020204" pitchFamily="34" charset="0"/>
              <a:buChar char="•"/>
            </a:pPr>
            <a:r>
              <a:rPr lang="en-US" sz="2400" dirty="0"/>
              <a:t> </a:t>
            </a:r>
            <a:r>
              <a:rPr lang="en-US" sz="2400" b="1" dirty="0"/>
              <a:t>What is your savings goal? </a:t>
            </a:r>
            <a:r>
              <a:rPr lang="en-US" sz="2400" dirty="0"/>
              <a:t>(Answers will vary.)</a:t>
            </a:r>
          </a:p>
          <a:p>
            <a:pPr marL="285750" indent="-285750">
              <a:buFont typeface="Arial" panose="020B0604020202020204" pitchFamily="34" charset="0"/>
              <a:buChar char="•"/>
            </a:pPr>
            <a:r>
              <a:rPr lang="en-US" sz="2400" dirty="0"/>
              <a:t> </a:t>
            </a:r>
            <a:r>
              <a:rPr lang="en-US" sz="2400" b="1" dirty="0"/>
              <a:t>Why is it hard to save? </a:t>
            </a:r>
            <a:r>
              <a:rPr lang="en-US" sz="2400" dirty="0"/>
              <a:t>(Answers will vary but may include the following: There are many things to buy that tempt you to spend. You have to wait to get something in the future. If you spend, you get something now.) </a:t>
            </a:r>
          </a:p>
          <a:p>
            <a:pPr marL="285750" indent="-285750">
              <a:buFont typeface="Arial" panose="020B0604020202020204" pitchFamily="34" charset="0"/>
              <a:buChar char="•"/>
            </a:pPr>
            <a:r>
              <a:rPr lang="en-US" sz="2400" b="1" dirty="0"/>
              <a:t>What is spending? </a:t>
            </a:r>
            <a:r>
              <a:rPr lang="en-US" sz="2400" dirty="0"/>
              <a:t>(Using some or all of your money to buy things you want now)</a:t>
            </a:r>
          </a:p>
          <a:p>
            <a:pPr marL="285750" indent="-285750">
              <a:buFont typeface="Arial" panose="020B0604020202020204" pitchFamily="34" charset="0"/>
              <a:buChar char="•"/>
            </a:pPr>
            <a:r>
              <a:rPr lang="en-US" sz="2400" dirty="0"/>
              <a:t> </a:t>
            </a:r>
            <a:r>
              <a:rPr lang="en-US" sz="2400" b="1" dirty="0"/>
              <a:t>What is opportunity cost? </a:t>
            </a:r>
            <a:r>
              <a:rPr lang="en-US" sz="2400" dirty="0"/>
              <a:t>(The next-best thing that is given up when a choice is made) </a:t>
            </a:r>
          </a:p>
          <a:p>
            <a:pPr marL="285750" indent="-285750">
              <a:buFont typeface="Arial" panose="020B0604020202020204" pitchFamily="34" charset="0"/>
              <a:buChar char="•"/>
            </a:pPr>
            <a:r>
              <a:rPr lang="en-US" sz="2400" b="1" dirty="0"/>
              <a:t> When people choose to spend, what is their opportunity cost—what do they give up?</a:t>
            </a:r>
            <a:r>
              <a:rPr lang="en-US" sz="2400" dirty="0"/>
              <a:t> (Buying things in the future)</a:t>
            </a:r>
          </a:p>
          <a:p>
            <a:pPr marL="285750" indent="-285750">
              <a:buFont typeface="Arial" panose="020B0604020202020204" pitchFamily="34" charset="0"/>
              <a:buChar char="•"/>
            </a:pPr>
            <a:r>
              <a:rPr lang="en-US" sz="2400" b="1" dirty="0"/>
              <a:t>When people choose to save, what is their opportunity cost—what do they give up? </a:t>
            </a:r>
            <a:r>
              <a:rPr lang="en-US" sz="2400" dirty="0"/>
              <a:t>(Buying things today)</a:t>
            </a:r>
          </a:p>
        </p:txBody>
      </p:sp>
    </p:spTree>
    <p:extLst>
      <p:ext uri="{BB962C8B-B14F-4D97-AF65-F5344CB8AC3E}">
        <p14:creationId xmlns:p14="http://schemas.microsoft.com/office/powerpoint/2010/main" val="2442155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E1BF6E-599D-7691-156E-4B2D09225A6C}"/>
              </a:ext>
            </a:extLst>
          </p:cNvPr>
          <p:cNvPicPr>
            <a:picLocks noChangeAspect="1"/>
          </p:cNvPicPr>
          <p:nvPr/>
        </p:nvPicPr>
        <p:blipFill>
          <a:blip r:embed="rId2"/>
          <a:stretch>
            <a:fillRect/>
          </a:stretch>
        </p:blipFill>
        <p:spPr>
          <a:xfrm>
            <a:off x="7688681" y="147179"/>
            <a:ext cx="4277322" cy="6563641"/>
          </a:xfrm>
          <a:prstGeom prst="rect">
            <a:avLst/>
          </a:prstGeom>
        </p:spPr>
      </p:pic>
      <p:sp>
        <p:nvSpPr>
          <p:cNvPr id="5" name="TextBox 4">
            <a:extLst>
              <a:ext uri="{FF2B5EF4-FFF2-40B4-BE49-F238E27FC236}">
                <a16:creationId xmlns:a16="http://schemas.microsoft.com/office/drawing/2014/main" id="{ABD3165F-0ED6-A8B2-DC7F-59E267477915}"/>
              </a:ext>
            </a:extLst>
          </p:cNvPr>
          <p:cNvSpPr txBox="1"/>
          <p:nvPr/>
        </p:nvSpPr>
        <p:spPr>
          <a:xfrm>
            <a:off x="959874" y="2141151"/>
            <a:ext cx="6098458" cy="4062651"/>
          </a:xfrm>
          <a:prstGeom prst="rect">
            <a:avLst/>
          </a:prstGeom>
          <a:solidFill>
            <a:schemeClr val="accent6">
              <a:lumMod val="20000"/>
              <a:lumOff val="80000"/>
            </a:schemeClr>
          </a:solidFill>
        </p:spPr>
        <p:txBody>
          <a:bodyPr wrap="square">
            <a:spAutoFit/>
          </a:bodyPr>
          <a:lstStyle/>
          <a:p>
            <a:endParaRPr lang="en-US" dirty="0"/>
          </a:p>
          <a:p>
            <a:r>
              <a:rPr lang="en-US" dirty="0"/>
              <a:t> </a:t>
            </a:r>
            <a:r>
              <a:rPr lang="en-US" sz="4000" dirty="0"/>
              <a:t>Save, save, save money / At home or in a bank / When you meet your future goals / </a:t>
            </a:r>
          </a:p>
          <a:p>
            <a:r>
              <a:rPr lang="en-US" sz="4000" dirty="0"/>
              <a:t>It’s saving you should thank!</a:t>
            </a:r>
            <a:endParaRPr lang="en-US" dirty="0"/>
          </a:p>
        </p:txBody>
      </p:sp>
      <p:sp>
        <p:nvSpPr>
          <p:cNvPr id="7" name="TextBox 6">
            <a:extLst>
              <a:ext uri="{FF2B5EF4-FFF2-40B4-BE49-F238E27FC236}">
                <a16:creationId xmlns:a16="http://schemas.microsoft.com/office/drawing/2014/main" id="{399D7E54-B2A2-BB77-D39B-840E49296BA6}"/>
              </a:ext>
            </a:extLst>
          </p:cNvPr>
          <p:cNvSpPr txBox="1"/>
          <p:nvPr/>
        </p:nvSpPr>
        <p:spPr>
          <a:xfrm>
            <a:off x="820616" y="521567"/>
            <a:ext cx="6096000" cy="1477328"/>
          </a:xfrm>
          <a:prstGeom prst="rect">
            <a:avLst/>
          </a:prstGeom>
          <a:noFill/>
        </p:spPr>
        <p:txBody>
          <a:bodyPr wrap="square">
            <a:spAutoFit/>
          </a:bodyPr>
          <a:lstStyle/>
          <a:p>
            <a:r>
              <a:rPr lang="en-US" dirty="0"/>
              <a:t>Sing a song about saving:</a:t>
            </a:r>
          </a:p>
          <a:p>
            <a:endParaRPr lang="en-US" dirty="0"/>
          </a:p>
          <a:p>
            <a:r>
              <a:rPr lang="en-US" dirty="0"/>
              <a:t> This activity will help your child learn about saving money. First, sing the lyrics below to the tune of “Row, Row, Row Your Boat.” Then, sing the song together.</a:t>
            </a:r>
          </a:p>
        </p:txBody>
      </p:sp>
    </p:spTree>
    <p:extLst>
      <p:ext uri="{BB962C8B-B14F-4D97-AF65-F5344CB8AC3E}">
        <p14:creationId xmlns:p14="http://schemas.microsoft.com/office/powerpoint/2010/main" val="265851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8D266A-682C-E181-1D58-89C180BE3163}"/>
              </a:ext>
            </a:extLst>
          </p:cNvPr>
          <p:cNvPicPr>
            <a:picLocks noChangeAspect="1"/>
          </p:cNvPicPr>
          <p:nvPr/>
        </p:nvPicPr>
        <p:blipFill>
          <a:blip r:embed="rId3"/>
          <a:stretch>
            <a:fillRect/>
          </a:stretch>
        </p:blipFill>
        <p:spPr>
          <a:xfrm>
            <a:off x="151897" y="0"/>
            <a:ext cx="3520452" cy="6246502"/>
          </a:xfrm>
          <a:prstGeom prst="rect">
            <a:avLst/>
          </a:prstGeom>
        </p:spPr>
      </p:pic>
      <p:pic>
        <p:nvPicPr>
          <p:cNvPr id="5" name="Picture 4">
            <a:extLst>
              <a:ext uri="{FF2B5EF4-FFF2-40B4-BE49-F238E27FC236}">
                <a16:creationId xmlns:a16="http://schemas.microsoft.com/office/drawing/2014/main" id="{6A0D40F1-80B3-A51D-7FB9-119DA9B7F78F}"/>
              </a:ext>
            </a:extLst>
          </p:cNvPr>
          <p:cNvPicPr>
            <a:picLocks noChangeAspect="1"/>
          </p:cNvPicPr>
          <p:nvPr/>
        </p:nvPicPr>
        <p:blipFill>
          <a:blip r:embed="rId4"/>
          <a:stretch>
            <a:fillRect/>
          </a:stretch>
        </p:blipFill>
        <p:spPr>
          <a:xfrm>
            <a:off x="4178009" y="18155"/>
            <a:ext cx="3440588" cy="6246502"/>
          </a:xfrm>
          <a:prstGeom prst="rect">
            <a:avLst/>
          </a:prstGeom>
        </p:spPr>
      </p:pic>
      <p:pic>
        <p:nvPicPr>
          <p:cNvPr id="7" name="Picture 6">
            <a:extLst>
              <a:ext uri="{FF2B5EF4-FFF2-40B4-BE49-F238E27FC236}">
                <a16:creationId xmlns:a16="http://schemas.microsoft.com/office/drawing/2014/main" id="{D0D755BC-0B0D-6711-3481-013EEEBF9260}"/>
              </a:ext>
            </a:extLst>
          </p:cNvPr>
          <p:cNvPicPr>
            <a:picLocks noChangeAspect="1"/>
          </p:cNvPicPr>
          <p:nvPr/>
        </p:nvPicPr>
        <p:blipFill>
          <a:blip r:embed="rId5"/>
          <a:stretch>
            <a:fillRect/>
          </a:stretch>
        </p:blipFill>
        <p:spPr>
          <a:xfrm>
            <a:off x="8124258" y="0"/>
            <a:ext cx="3821284" cy="6246502"/>
          </a:xfrm>
          <a:prstGeom prst="rect">
            <a:avLst/>
          </a:prstGeom>
        </p:spPr>
      </p:pic>
      <p:sp>
        <p:nvSpPr>
          <p:cNvPr id="9" name="TextBox 8">
            <a:extLst>
              <a:ext uri="{FF2B5EF4-FFF2-40B4-BE49-F238E27FC236}">
                <a16:creationId xmlns:a16="http://schemas.microsoft.com/office/drawing/2014/main" id="{A4298B94-2B48-6AFF-1DFB-C2561EC18958}"/>
              </a:ext>
            </a:extLst>
          </p:cNvPr>
          <p:cNvSpPr txBox="1"/>
          <p:nvPr/>
        </p:nvSpPr>
        <p:spPr>
          <a:xfrm>
            <a:off x="2724150" y="6437609"/>
            <a:ext cx="6743700" cy="369332"/>
          </a:xfrm>
          <a:prstGeom prst="rect">
            <a:avLst/>
          </a:prstGeom>
          <a:noFill/>
        </p:spPr>
        <p:txBody>
          <a:bodyPr wrap="square">
            <a:spAutoFit/>
          </a:bodyPr>
          <a:lstStyle/>
          <a:p>
            <a:r>
              <a:rPr lang="en-US" dirty="0">
                <a:hlinkClick r:id="rId6"/>
              </a:rPr>
              <a:t>Greenlight for Classrooms: Free financial literacy lesson plans</a:t>
            </a:r>
            <a:endParaRPr lang="en-US" dirty="0"/>
          </a:p>
        </p:txBody>
      </p:sp>
    </p:spTree>
    <p:extLst>
      <p:ext uri="{BB962C8B-B14F-4D97-AF65-F5344CB8AC3E}">
        <p14:creationId xmlns:p14="http://schemas.microsoft.com/office/powerpoint/2010/main" val="1980231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E47B31-13F2-72F9-0E5C-CF59DF2E1BBD}"/>
              </a:ext>
            </a:extLst>
          </p:cNvPr>
          <p:cNvPicPr>
            <a:picLocks noChangeAspect="1"/>
          </p:cNvPicPr>
          <p:nvPr/>
        </p:nvPicPr>
        <p:blipFill>
          <a:blip r:embed="rId3"/>
          <a:stretch>
            <a:fillRect/>
          </a:stretch>
        </p:blipFill>
        <p:spPr>
          <a:xfrm>
            <a:off x="251031" y="484631"/>
            <a:ext cx="3606851" cy="5888737"/>
          </a:xfrm>
          <a:prstGeom prst="rect">
            <a:avLst/>
          </a:prstGeom>
        </p:spPr>
      </p:pic>
      <p:pic>
        <p:nvPicPr>
          <p:cNvPr id="3" name="Picture 2" descr="A cartoon of a jar with eyes and a pencil&#10;&#10;Description automatically generated">
            <a:extLst>
              <a:ext uri="{FF2B5EF4-FFF2-40B4-BE49-F238E27FC236}">
                <a16:creationId xmlns:a16="http://schemas.microsoft.com/office/drawing/2014/main" id="{7C515770-B6FA-1F2B-69C8-8CD28F5301A3}"/>
              </a:ext>
            </a:extLst>
          </p:cNvPr>
          <p:cNvPicPr>
            <a:picLocks noChangeAspect="1"/>
          </p:cNvPicPr>
          <p:nvPr/>
        </p:nvPicPr>
        <p:blipFill>
          <a:blip r:embed="rId4"/>
          <a:stretch>
            <a:fillRect/>
          </a:stretch>
        </p:blipFill>
        <p:spPr>
          <a:xfrm>
            <a:off x="4225399" y="424018"/>
            <a:ext cx="3741202" cy="6009964"/>
          </a:xfrm>
          <a:prstGeom prst="rect">
            <a:avLst/>
          </a:prstGeom>
        </p:spPr>
      </p:pic>
      <p:pic>
        <p:nvPicPr>
          <p:cNvPr id="7" name="Picture 6">
            <a:extLst>
              <a:ext uri="{FF2B5EF4-FFF2-40B4-BE49-F238E27FC236}">
                <a16:creationId xmlns:a16="http://schemas.microsoft.com/office/drawing/2014/main" id="{C4815A5D-6627-D891-4647-18162A934C6E}"/>
              </a:ext>
            </a:extLst>
          </p:cNvPr>
          <p:cNvPicPr>
            <a:picLocks noChangeAspect="1"/>
          </p:cNvPicPr>
          <p:nvPr/>
        </p:nvPicPr>
        <p:blipFill>
          <a:blip r:embed="rId5"/>
          <a:stretch>
            <a:fillRect/>
          </a:stretch>
        </p:blipFill>
        <p:spPr>
          <a:xfrm>
            <a:off x="8334117" y="484630"/>
            <a:ext cx="3606852" cy="5988410"/>
          </a:xfrm>
          <a:prstGeom prst="rect">
            <a:avLst/>
          </a:prstGeom>
        </p:spPr>
      </p:pic>
    </p:spTree>
    <p:extLst>
      <p:ext uri="{BB962C8B-B14F-4D97-AF65-F5344CB8AC3E}">
        <p14:creationId xmlns:p14="http://schemas.microsoft.com/office/powerpoint/2010/main" val="2884597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C9D517-A2DB-36FC-9877-FC8D2FB6C58F}"/>
              </a:ext>
            </a:extLst>
          </p:cNvPr>
          <p:cNvPicPr>
            <a:picLocks noChangeAspect="1"/>
          </p:cNvPicPr>
          <p:nvPr/>
        </p:nvPicPr>
        <p:blipFill>
          <a:blip r:embed="rId2"/>
          <a:stretch>
            <a:fillRect/>
          </a:stretch>
        </p:blipFill>
        <p:spPr>
          <a:xfrm>
            <a:off x="193824" y="0"/>
            <a:ext cx="5403552" cy="6858000"/>
          </a:xfrm>
          <a:prstGeom prst="rect">
            <a:avLst/>
          </a:prstGeom>
        </p:spPr>
      </p:pic>
      <p:sp>
        <p:nvSpPr>
          <p:cNvPr id="4" name="TextBox 3">
            <a:extLst>
              <a:ext uri="{FF2B5EF4-FFF2-40B4-BE49-F238E27FC236}">
                <a16:creationId xmlns:a16="http://schemas.microsoft.com/office/drawing/2014/main" id="{81111519-E83A-C9CE-EAA0-9B959CAA911C}"/>
              </a:ext>
            </a:extLst>
          </p:cNvPr>
          <p:cNvSpPr txBox="1"/>
          <p:nvPr/>
        </p:nvSpPr>
        <p:spPr>
          <a:xfrm>
            <a:off x="5902176" y="324086"/>
            <a:ext cx="6096000" cy="6001643"/>
          </a:xfrm>
          <a:prstGeom prst="rect">
            <a:avLst/>
          </a:prstGeom>
          <a:solidFill>
            <a:schemeClr val="accent5">
              <a:lumMod val="20000"/>
              <a:lumOff val="80000"/>
            </a:schemeClr>
          </a:solidFill>
        </p:spPr>
        <p:txBody>
          <a:bodyPr wrap="square" rtlCol="0">
            <a:spAutoFit/>
          </a:bodyPr>
          <a:lstStyle/>
          <a:p>
            <a:r>
              <a:rPr lang="en-US" sz="2400" dirty="0"/>
              <a:t>Why do people save?</a:t>
            </a:r>
          </a:p>
          <a:p>
            <a:endParaRPr lang="en-US" sz="2400" dirty="0"/>
          </a:p>
          <a:p>
            <a:r>
              <a:rPr lang="en-US" sz="2400" dirty="0"/>
              <a:t>What are some examples of purchases you may want to save for?</a:t>
            </a:r>
          </a:p>
          <a:p>
            <a:endParaRPr lang="en-US" sz="2400" dirty="0"/>
          </a:p>
          <a:p>
            <a:r>
              <a:rPr lang="en-US" sz="2400" dirty="0"/>
              <a:t>What are some smaller things you like to buy that do not cost much money?</a:t>
            </a:r>
          </a:p>
          <a:p>
            <a:endParaRPr lang="en-US" sz="2400" dirty="0"/>
          </a:p>
          <a:p>
            <a:r>
              <a:rPr lang="en-US" sz="2400" dirty="0"/>
              <a:t>Why might money goals be more successful if the specific details are measurable?</a:t>
            </a:r>
          </a:p>
          <a:p>
            <a:endParaRPr lang="en-US" sz="2400" dirty="0"/>
          </a:p>
          <a:p>
            <a:r>
              <a:rPr lang="en-US" sz="2400" dirty="0"/>
              <a:t>Why is it important to have a money goal that is relevant and important to you?</a:t>
            </a:r>
          </a:p>
          <a:p>
            <a:endParaRPr lang="en-US" sz="2400" dirty="0"/>
          </a:p>
          <a:p>
            <a:r>
              <a:rPr lang="en-US" sz="2400" dirty="0"/>
              <a:t>Brainstorm your personal goals for spending and saving, then create a savings plan.  </a:t>
            </a:r>
          </a:p>
        </p:txBody>
      </p:sp>
    </p:spTree>
    <p:extLst>
      <p:ext uri="{BB962C8B-B14F-4D97-AF65-F5344CB8AC3E}">
        <p14:creationId xmlns:p14="http://schemas.microsoft.com/office/powerpoint/2010/main" val="2908190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6CB3DC-D0EC-9E35-DDE1-AC56A878F709}"/>
              </a:ext>
            </a:extLst>
          </p:cNvPr>
          <p:cNvPicPr>
            <a:picLocks noChangeAspect="1"/>
          </p:cNvPicPr>
          <p:nvPr/>
        </p:nvPicPr>
        <p:blipFill>
          <a:blip r:embed="rId2"/>
          <a:stretch>
            <a:fillRect/>
          </a:stretch>
        </p:blipFill>
        <p:spPr>
          <a:xfrm>
            <a:off x="698090" y="0"/>
            <a:ext cx="4616303" cy="6858000"/>
          </a:xfrm>
          <a:prstGeom prst="rect">
            <a:avLst/>
          </a:prstGeom>
        </p:spPr>
      </p:pic>
      <p:pic>
        <p:nvPicPr>
          <p:cNvPr id="5" name="Picture 4">
            <a:extLst>
              <a:ext uri="{FF2B5EF4-FFF2-40B4-BE49-F238E27FC236}">
                <a16:creationId xmlns:a16="http://schemas.microsoft.com/office/drawing/2014/main" id="{494E8D39-C5A3-244A-B3BF-09C1FF49055E}"/>
              </a:ext>
            </a:extLst>
          </p:cNvPr>
          <p:cNvPicPr>
            <a:picLocks noChangeAspect="1"/>
          </p:cNvPicPr>
          <p:nvPr/>
        </p:nvPicPr>
        <p:blipFill>
          <a:blip r:embed="rId3"/>
          <a:stretch>
            <a:fillRect/>
          </a:stretch>
        </p:blipFill>
        <p:spPr>
          <a:xfrm>
            <a:off x="6557831" y="0"/>
            <a:ext cx="4798711" cy="6858000"/>
          </a:xfrm>
          <a:prstGeom prst="rect">
            <a:avLst/>
          </a:prstGeom>
        </p:spPr>
      </p:pic>
    </p:spTree>
    <p:extLst>
      <p:ext uri="{BB962C8B-B14F-4D97-AF65-F5344CB8AC3E}">
        <p14:creationId xmlns:p14="http://schemas.microsoft.com/office/powerpoint/2010/main" val="3378836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08A374-F989-0440-99CE-064314ABFB5C}"/>
              </a:ext>
            </a:extLst>
          </p:cNvPr>
          <p:cNvPicPr>
            <a:picLocks noChangeAspect="1"/>
          </p:cNvPicPr>
          <p:nvPr/>
        </p:nvPicPr>
        <p:blipFill>
          <a:blip r:embed="rId2"/>
          <a:stretch>
            <a:fillRect/>
          </a:stretch>
        </p:blipFill>
        <p:spPr>
          <a:xfrm>
            <a:off x="488745" y="0"/>
            <a:ext cx="4725217" cy="6858000"/>
          </a:xfrm>
          <a:prstGeom prst="rect">
            <a:avLst/>
          </a:prstGeom>
        </p:spPr>
      </p:pic>
      <p:pic>
        <p:nvPicPr>
          <p:cNvPr id="5" name="Picture 4">
            <a:extLst>
              <a:ext uri="{FF2B5EF4-FFF2-40B4-BE49-F238E27FC236}">
                <a16:creationId xmlns:a16="http://schemas.microsoft.com/office/drawing/2014/main" id="{D94F1470-8197-5E6F-E2D6-C2D0AC33D58C}"/>
              </a:ext>
            </a:extLst>
          </p:cNvPr>
          <p:cNvPicPr>
            <a:picLocks noChangeAspect="1"/>
          </p:cNvPicPr>
          <p:nvPr/>
        </p:nvPicPr>
        <p:blipFill>
          <a:blip r:embed="rId3"/>
          <a:stretch>
            <a:fillRect/>
          </a:stretch>
        </p:blipFill>
        <p:spPr>
          <a:xfrm>
            <a:off x="5978896" y="8569"/>
            <a:ext cx="4953691" cy="6849431"/>
          </a:xfrm>
          <a:prstGeom prst="rect">
            <a:avLst/>
          </a:prstGeom>
        </p:spPr>
      </p:pic>
    </p:spTree>
    <p:extLst>
      <p:ext uri="{BB962C8B-B14F-4D97-AF65-F5344CB8AC3E}">
        <p14:creationId xmlns:p14="http://schemas.microsoft.com/office/powerpoint/2010/main" val="1718432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F6AD01-ED57-4AFF-C113-F2DF94B2C358}"/>
              </a:ext>
            </a:extLst>
          </p:cNvPr>
          <p:cNvPicPr>
            <a:picLocks noChangeAspect="1"/>
          </p:cNvPicPr>
          <p:nvPr/>
        </p:nvPicPr>
        <p:blipFill>
          <a:blip r:embed="rId2"/>
          <a:stretch>
            <a:fillRect/>
          </a:stretch>
        </p:blipFill>
        <p:spPr>
          <a:xfrm>
            <a:off x="855237" y="0"/>
            <a:ext cx="4729655" cy="6858000"/>
          </a:xfrm>
          <a:prstGeom prst="rect">
            <a:avLst/>
          </a:prstGeom>
        </p:spPr>
      </p:pic>
      <p:pic>
        <p:nvPicPr>
          <p:cNvPr id="5" name="Picture 4">
            <a:extLst>
              <a:ext uri="{FF2B5EF4-FFF2-40B4-BE49-F238E27FC236}">
                <a16:creationId xmlns:a16="http://schemas.microsoft.com/office/drawing/2014/main" id="{EC00CEA9-3228-F628-F45E-F1A0EC16538C}"/>
              </a:ext>
            </a:extLst>
          </p:cNvPr>
          <p:cNvPicPr>
            <a:picLocks noChangeAspect="1"/>
          </p:cNvPicPr>
          <p:nvPr/>
        </p:nvPicPr>
        <p:blipFill>
          <a:blip r:embed="rId3"/>
          <a:stretch>
            <a:fillRect/>
          </a:stretch>
        </p:blipFill>
        <p:spPr>
          <a:xfrm>
            <a:off x="6607110" y="0"/>
            <a:ext cx="4226767" cy="6858000"/>
          </a:xfrm>
          <a:prstGeom prst="rect">
            <a:avLst/>
          </a:prstGeom>
        </p:spPr>
      </p:pic>
    </p:spTree>
    <p:extLst>
      <p:ext uri="{BB962C8B-B14F-4D97-AF65-F5344CB8AC3E}">
        <p14:creationId xmlns:p14="http://schemas.microsoft.com/office/powerpoint/2010/main" val="3690074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22D9AF-EB1F-909B-3F90-833F284067FC}"/>
              </a:ext>
            </a:extLst>
          </p:cNvPr>
          <p:cNvPicPr>
            <a:picLocks noChangeAspect="1"/>
          </p:cNvPicPr>
          <p:nvPr/>
        </p:nvPicPr>
        <p:blipFill>
          <a:blip r:embed="rId2"/>
          <a:stretch>
            <a:fillRect/>
          </a:stretch>
        </p:blipFill>
        <p:spPr>
          <a:xfrm>
            <a:off x="1070785" y="390101"/>
            <a:ext cx="4534533" cy="6077798"/>
          </a:xfrm>
          <a:prstGeom prst="rect">
            <a:avLst/>
          </a:prstGeom>
        </p:spPr>
      </p:pic>
      <p:sp>
        <p:nvSpPr>
          <p:cNvPr id="5" name="TextBox 4">
            <a:extLst>
              <a:ext uri="{FF2B5EF4-FFF2-40B4-BE49-F238E27FC236}">
                <a16:creationId xmlns:a16="http://schemas.microsoft.com/office/drawing/2014/main" id="{BC17CAA6-053E-A367-DCC6-E94A3E4E15D5}"/>
              </a:ext>
            </a:extLst>
          </p:cNvPr>
          <p:cNvSpPr txBox="1"/>
          <p:nvPr/>
        </p:nvSpPr>
        <p:spPr>
          <a:xfrm>
            <a:off x="5762932" y="390101"/>
            <a:ext cx="6098458" cy="6241517"/>
          </a:xfrm>
          <a:prstGeom prst="rect">
            <a:avLst/>
          </a:prstGeom>
          <a:noFill/>
        </p:spPr>
        <p:txBody>
          <a:bodyPr wrap="square">
            <a:spAutoFit/>
          </a:bodyPr>
          <a:lstStyle/>
          <a:p>
            <a:pPr indent="-228600">
              <a:lnSpc>
                <a:spcPct val="90000"/>
              </a:lnSpc>
              <a:spcAft>
                <a:spcPts val="600"/>
              </a:spcAft>
              <a:buFont typeface="Arial" panose="020B0604020202020204" pitchFamily="34" charset="0"/>
              <a:buChar char="•"/>
            </a:pPr>
            <a:r>
              <a:rPr lang="en-US" sz="3200" dirty="0"/>
              <a:t>What did </a:t>
            </a:r>
            <a:r>
              <a:rPr lang="en-US" sz="3200" dirty="0" err="1"/>
              <a:t>Foozil</a:t>
            </a:r>
            <a:r>
              <a:rPr lang="en-US" sz="3200" dirty="0"/>
              <a:t> and Gibbins want to buy? </a:t>
            </a:r>
          </a:p>
          <a:p>
            <a:pPr indent="-228600">
              <a:lnSpc>
                <a:spcPct val="90000"/>
              </a:lnSpc>
              <a:spcAft>
                <a:spcPts val="600"/>
              </a:spcAft>
              <a:buFont typeface="Arial" panose="020B0604020202020204" pitchFamily="34" charset="0"/>
              <a:buChar char="•"/>
            </a:pPr>
            <a:r>
              <a:rPr lang="en-US" sz="3200" dirty="0"/>
              <a:t>How did </a:t>
            </a:r>
            <a:r>
              <a:rPr lang="en-US" sz="3200" dirty="0" err="1"/>
              <a:t>Foozil</a:t>
            </a:r>
            <a:r>
              <a:rPr lang="en-US" sz="3200" dirty="0"/>
              <a:t> earn money?</a:t>
            </a:r>
          </a:p>
          <a:p>
            <a:pPr indent="-228600">
              <a:lnSpc>
                <a:spcPct val="90000"/>
              </a:lnSpc>
              <a:spcAft>
                <a:spcPts val="600"/>
              </a:spcAft>
              <a:buFont typeface="Arial" panose="020B0604020202020204" pitchFamily="34" charset="0"/>
              <a:buChar char="•"/>
            </a:pPr>
            <a:r>
              <a:rPr lang="en-US" sz="3200" dirty="0"/>
              <a:t> What did Gibbins do to earn money? § How long do you think it took them to save enough money to buy their bikes? </a:t>
            </a:r>
          </a:p>
          <a:p>
            <a:pPr indent="-228600">
              <a:lnSpc>
                <a:spcPct val="90000"/>
              </a:lnSpc>
              <a:spcAft>
                <a:spcPts val="600"/>
              </a:spcAft>
              <a:buFont typeface="Arial" panose="020B0604020202020204" pitchFamily="34" charset="0"/>
              <a:buChar char="•"/>
            </a:pPr>
            <a:r>
              <a:rPr lang="en-US" sz="3200" dirty="0"/>
              <a:t>Has our family saved money for something special? </a:t>
            </a:r>
          </a:p>
          <a:p>
            <a:pPr indent="-228600">
              <a:lnSpc>
                <a:spcPct val="90000"/>
              </a:lnSpc>
              <a:spcAft>
                <a:spcPts val="600"/>
              </a:spcAft>
              <a:buFont typeface="Arial" panose="020B0604020202020204" pitchFamily="34" charset="0"/>
              <a:buChar char="•"/>
            </a:pPr>
            <a:r>
              <a:rPr lang="en-US" sz="3200" dirty="0"/>
              <a:t>What is one thing we could save for as a family? </a:t>
            </a:r>
          </a:p>
          <a:p>
            <a:pPr indent="-228600">
              <a:lnSpc>
                <a:spcPct val="90000"/>
              </a:lnSpc>
              <a:spcAft>
                <a:spcPts val="600"/>
              </a:spcAft>
              <a:buFont typeface="Arial" panose="020B0604020202020204" pitchFamily="34" charset="0"/>
              <a:buChar char="•"/>
            </a:pPr>
            <a:r>
              <a:rPr lang="en-US" sz="3200" dirty="0"/>
              <a:t>How hard or easy would it be for us to save for that goal?</a:t>
            </a:r>
          </a:p>
        </p:txBody>
      </p:sp>
    </p:spTree>
    <p:extLst>
      <p:ext uri="{BB962C8B-B14F-4D97-AF65-F5344CB8AC3E}">
        <p14:creationId xmlns:p14="http://schemas.microsoft.com/office/powerpoint/2010/main" val="3727134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paper&#10;&#10;Description automatically generated">
            <a:extLst>
              <a:ext uri="{FF2B5EF4-FFF2-40B4-BE49-F238E27FC236}">
                <a16:creationId xmlns:a16="http://schemas.microsoft.com/office/drawing/2014/main" id="{C4988E28-FF48-62F3-F6C6-A94D1FF962A6}"/>
              </a:ext>
            </a:extLst>
          </p:cNvPr>
          <p:cNvPicPr>
            <a:picLocks noChangeAspect="1"/>
          </p:cNvPicPr>
          <p:nvPr/>
        </p:nvPicPr>
        <p:blipFill>
          <a:blip r:embed="rId2"/>
          <a:srcRect t="13486" r="2" b="2"/>
          <a:stretch/>
        </p:blipFill>
        <p:spPr>
          <a:xfrm>
            <a:off x="-1" y="-2"/>
            <a:ext cx="5410198" cy="6858002"/>
          </a:xfrm>
          <a:prstGeom prst="rect">
            <a:avLst/>
          </a:prstGeom>
        </p:spPr>
      </p:pic>
      <p:sp useBgFill="1">
        <p:nvSpPr>
          <p:cNvPr id="14" name="Rectangle 13">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497E5A9-7F7D-C7A9-0F89-DF1329F3681F}"/>
              </a:ext>
            </a:extLst>
          </p:cNvPr>
          <p:cNvSpPr txBox="1"/>
          <p:nvPr/>
        </p:nvSpPr>
        <p:spPr>
          <a:xfrm>
            <a:off x="6492284" y="479427"/>
            <a:ext cx="5464968" cy="155930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400" dirty="0">
                <a:latin typeface="+mj-lt"/>
                <a:ea typeface="+mj-ea"/>
                <a:cs typeface="+mj-cs"/>
                <a:hlinkClick r:id="rId3"/>
              </a:rPr>
              <a:t>Meet the Money Monsters! | Consumer Financial Protection Bureau</a:t>
            </a:r>
            <a:endParaRPr lang="en-US" sz="3400" dirty="0">
              <a:latin typeface="+mj-lt"/>
              <a:ea typeface="+mj-ea"/>
              <a:cs typeface="+mj-cs"/>
            </a:endParaRPr>
          </a:p>
        </p:txBody>
      </p:sp>
      <p:sp>
        <p:nvSpPr>
          <p:cNvPr id="5" name="TextBox 4">
            <a:extLst>
              <a:ext uri="{FF2B5EF4-FFF2-40B4-BE49-F238E27FC236}">
                <a16:creationId xmlns:a16="http://schemas.microsoft.com/office/drawing/2014/main" id="{AB5ED94A-9E26-77B2-65A6-37BFBE4C4E60}"/>
              </a:ext>
            </a:extLst>
          </p:cNvPr>
          <p:cNvSpPr txBox="1"/>
          <p:nvPr/>
        </p:nvSpPr>
        <p:spPr>
          <a:xfrm>
            <a:off x="5410196" y="1964987"/>
            <a:ext cx="6624487" cy="4730782"/>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2800" dirty="0"/>
          </a:p>
        </p:txBody>
      </p:sp>
      <p:pic>
        <p:nvPicPr>
          <p:cNvPr id="9" name="Picture 8">
            <a:extLst>
              <a:ext uri="{FF2B5EF4-FFF2-40B4-BE49-F238E27FC236}">
                <a16:creationId xmlns:a16="http://schemas.microsoft.com/office/drawing/2014/main" id="{ACFD1549-08C0-CE4A-3377-F464DFEBA09F}"/>
              </a:ext>
            </a:extLst>
          </p:cNvPr>
          <p:cNvPicPr>
            <a:picLocks noChangeAspect="1"/>
          </p:cNvPicPr>
          <p:nvPr/>
        </p:nvPicPr>
        <p:blipFill>
          <a:blip r:embed="rId4"/>
          <a:stretch>
            <a:fillRect/>
          </a:stretch>
        </p:blipFill>
        <p:spPr>
          <a:xfrm>
            <a:off x="7352200" y="2518155"/>
            <a:ext cx="2750445" cy="4013861"/>
          </a:xfrm>
          <a:prstGeom prst="rect">
            <a:avLst/>
          </a:prstGeom>
        </p:spPr>
      </p:pic>
    </p:spTree>
    <p:extLst>
      <p:ext uri="{BB962C8B-B14F-4D97-AF65-F5344CB8AC3E}">
        <p14:creationId xmlns:p14="http://schemas.microsoft.com/office/powerpoint/2010/main" val="2297325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C46547-69C3-529A-8621-3653D7CEEE04}"/>
              </a:ext>
            </a:extLst>
          </p:cNvPr>
          <p:cNvPicPr>
            <a:picLocks noChangeAspect="1"/>
          </p:cNvPicPr>
          <p:nvPr/>
        </p:nvPicPr>
        <p:blipFill>
          <a:blip r:embed="rId2"/>
          <a:stretch>
            <a:fillRect/>
          </a:stretch>
        </p:blipFill>
        <p:spPr>
          <a:xfrm>
            <a:off x="66311" y="41019"/>
            <a:ext cx="4867099" cy="6775962"/>
          </a:xfrm>
          <a:prstGeom prst="rect">
            <a:avLst/>
          </a:prstGeom>
        </p:spPr>
      </p:pic>
      <p:pic>
        <p:nvPicPr>
          <p:cNvPr id="8" name="Picture 7">
            <a:extLst>
              <a:ext uri="{FF2B5EF4-FFF2-40B4-BE49-F238E27FC236}">
                <a16:creationId xmlns:a16="http://schemas.microsoft.com/office/drawing/2014/main" id="{AB50308E-C84E-15AA-885A-6D3003C05BFC}"/>
              </a:ext>
            </a:extLst>
          </p:cNvPr>
          <p:cNvPicPr>
            <a:picLocks noChangeAspect="1"/>
          </p:cNvPicPr>
          <p:nvPr/>
        </p:nvPicPr>
        <p:blipFill>
          <a:blip r:embed="rId3"/>
          <a:stretch>
            <a:fillRect/>
          </a:stretch>
        </p:blipFill>
        <p:spPr>
          <a:xfrm>
            <a:off x="4992234" y="1542066"/>
            <a:ext cx="7085500" cy="2034852"/>
          </a:xfrm>
          <a:prstGeom prst="rect">
            <a:avLst/>
          </a:prstGeom>
        </p:spPr>
      </p:pic>
      <p:sp>
        <p:nvSpPr>
          <p:cNvPr id="10" name="TextBox 9">
            <a:extLst>
              <a:ext uri="{FF2B5EF4-FFF2-40B4-BE49-F238E27FC236}">
                <a16:creationId xmlns:a16="http://schemas.microsoft.com/office/drawing/2014/main" id="{327399C7-6151-F9A6-BBAA-7EB0F58773A7}"/>
              </a:ext>
            </a:extLst>
          </p:cNvPr>
          <p:cNvSpPr txBox="1"/>
          <p:nvPr/>
        </p:nvSpPr>
        <p:spPr>
          <a:xfrm>
            <a:off x="5618182" y="216066"/>
            <a:ext cx="6094206" cy="1200329"/>
          </a:xfrm>
          <a:prstGeom prst="rect">
            <a:avLst/>
          </a:prstGeom>
          <a:noFill/>
        </p:spPr>
        <p:txBody>
          <a:bodyPr wrap="square">
            <a:spAutoFit/>
          </a:bodyPr>
          <a:lstStyle/>
          <a:p>
            <a:r>
              <a:rPr lang="en-US" b="0" i="0" dirty="0">
                <a:solidFill>
                  <a:srgbClr val="626262"/>
                </a:solidFill>
                <a:effectLst/>
                <a:latin typeface="Quattrocento" panose="02020502030000000404" pitchFamily="18" charset="0"/>
              </a:rPr>
              <a:t>What do you see on the cover?</a:t>
            </a:r>
          </a:p>
          <a:p>
            <a:r>
              <a:rPr lang="en-US" b="0" i="0" dirty="0">
                <a:solidFill>
                  <a:srgbClr val="626262"/>
                </a:solidFill>
                <a:effectLst/>
                <a:latin typeface="Quattrocento" panose="02020502030000000404" pitchFamily="18" charset="0"/>
              </a:rPr>
              <a:t> Based on what you see, what do you think the story will be about? </a:t>
            </a:r>
          </a:p>
          <a:p>
            <a:r>
              <a:rPr lang="en-US" b="0" i="0" dirty="0">
                <a:solidFill>
                  <a:srgbClr val="626262"/>
                </a:solidFill>
                <a:effectLst/>
                <a:latin typeface="Quattrocento" panose="02020502030000000404" pitchFamily="18" charset="0"/>
              </a:rPr>
              <a:t>What questions do you have?</a:t>
            </a:r>
            <a:endParaRPr lang="en-US" dirty="0"/>
          </a:p>
        </p:txBody>
      </p:sp>
      <p:pic>
        <p:nvPicPr>
          <p:cNvPr id="12" name="Picture 11">
            <a:extLst>
              <a:ext uri="{FF2B5EF4-FFF2-40B4-BE49-F238E27FC236}">
                <a16:creationId xmlns:a16="http://schemas.microsoft.com/office/drawing/2014/main" id="{8AE6F116-3F0E-3857-EACB-B846748E41AD}"/>
              </a:ext>
            </a:extLst>
          </p:cNvPr>
          <p:cNvPicPr>
            <a:picLocks noChangeAspect="1"/>
          </p:cNvPicPr>
          <p:nvPr/>
        </p:nvPicPr>
        <p:blipFill>
          <a:blip r:embed="rId4"/>
          <a:stretch>
            <a:fillRect/>
          </a:stretch>
        </p:blipFill>
        <p:spPr>
          <a:xfrm>
            <a:off x="5051058" y="0"/>
            <a:ext cx="6967852" cy="6858000"/>
          </a:xfrm>
          <a:prstGeom prst="rect">
            <a:avLst/>
          </a:prstGeom>
        </p:spPr>
      </p:pic>
    </p:spTree>
    <p:extLst>
      <p:ext uri="{BB962C8B-B14F-4D97-AF65-F5344CB8AC3E}">
        <p14:creationId xmlns:p14="http://schemas.microsoft.com/office/powerpoint/2010/main" val="235900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B4220A-C428-6331-7C70-77AFBD0801B0}"/>
              </a:ext>
            </a:extLst>
          </p:cNvPr>
          <p:cNvSpPr txBox="1"/>
          <p:nvPr/>
        </p:nvSpPr>
        <p:spPr>
          <a:xfrm>
            <a:off x="3047104" y="3247023"/>
            <a:ext cx="6094206" cy="369332"/>
          </a:xfrm>
          <a:prstGeom prst="rect">
            <a:avLst/>
          </a:prstGeom>
          <a:noFill/>
        </p:spPr>
        <p:txBody>
          <a:bodyPr wrap="square">
            <a:spAutoFit/>
          </a:bodyPr>
          <a:lstStyle/>
          <a:p>
            <a:r>
              <a:rPr lang="en-US" dirty="0"/>
              <a:t>https://youtu.be/8g4DBTMfE9I</a:t>
            </a:r>
          </a:p>
        </p:txBody>
      </p:sp>
      <p:pic>
        <p:nvPicPr>
          <p:cNvPr id="4" name="Online Media 3" title="Little Critter:  Just Saving My Money Read Along">
            <a:hlinkClick r:id="" action="ppaction://media"/>
            <a:extLst>
              <a:ext uri="{FF2B5EF4-FFF2-40B4-BE49-F238E27FC236}">
                <a16:creationId xmlns:a16="http://schemas.microsoft.com/office/drawing/2014/main" id="{39E282EA-ADC3-F780-C61A-F6664486B0E3}"/>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349330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C37E-5020-1641-365F-3EC7563A0023}"/>
              </a:ext>
            </a:extLst>
          </p:cNvPr>
          <p:cNvSpPr>
            <a:spLocks noGrp="1"/>
          </p:cNvSpPr>
          <p:nvPr>
            <p:ph type="title"/>
          </p:nvPr>
        </p:nvSpPr>
        <p:spPr>
          <a:xfrm>
            <a:off x="218709" y="37160"/>
            <a:ext cx="6291072" cy="356031"/>
          </a:xfrm>
        </p:spPr>
        <p:txBody>
          <a:bodyPr>
            <a:normAutofit fontScale="90000"/>
          </a:bodyPr>
          <a:lstStyle/>
          <a:p>
            <a:r>
              <a:rPr lang="en-US" sz="2000" dirty="0">
                <a:hlinkClick r:id="rId2"/>
              </a:rPr>
              <a:t>My Money | Richmond Fed</a:t>
            </a:r>
            <a:endParaRPr lang="en-US" sz="2000" dirty="0"/>
          </a:p>
        </p:txBody>
      </p:sp>
      <p:pic>
        <p:nvPicPr>
          <p:cNvPr id="7" name="Content Placeholder 6">
            <a:extLst>
              <a:ext uri="{FF2B5EF4-FFF2-40B4-BE49-F238E27FC236}">
                <a16:creationId xmlns:a16="http://schemas.microsoft.com/office/drawing/2014/main" id="{C3104307-48A5-46EB-216F-9D11169C2F3C}"/>
              </a:ext>
            </a:extLst>
          </p:cNvPr>
          <p:cNvPicPr>
            <a:picLocks noGrp="1" noChangeAspect="1"/>
          </p:cNvPicPr>
          <p:nvPr>
            <p:ph idx="1"/>
          </p:nvPr>
        </p:nvPicPr>
        <p:blipFill>
          <a:blip r:embed="rId3"/>
          <a:stretch>
            <a:fillRect/>
          </a:stretch>
        </p:blipFill>
        <p:spPr>
          <a:xfrm>
            <a:off x="145067" y="1344170"/>
            <a:ext cx="4799692" cy="4461686"/>
          </a:xfrm>
        </p:spPr>
      </p:pic>
      <p:pic>
        <p:nvPicPr>
          <p:cNvPr id="5" name="Picture 4">
            <a:extLst>
              <a:ext uri="{FF2B5EF4-FFF2-40B4-BE49-F238E27FC236}">
                <a16:creationId xmlns:a16="http://schemas.microsoft.com/office/drawing/2014/main" id="{30331009-E302-DB0B-4611-59D790879E62}"/>
              </a:ext>
            </a:extLst>
          </p:cNvPr>
          <p:cNvPicPr>
            <a:picLocks noChangeAspect="1"/>
          </p:cNvPicPr>
          <p:nvPr/>
        </p:nvPicPr>
        <p:blipFill>
          <a:blip r:embed="rId4"/>
          <a:stretch>
            <a:fillRect/>
          </a:stretch>
        </p:blipFill>
        <p:spPr>
          <a:xfrm>
            <a:off x="6973524" y="461493"/>
            <a:ext cx="4182156" cy="5454675"/>
          </a:xfrm>
          <a:prstGeom prst="rect">
            <a:avLst/>
          </a:prstGeom>
        </p:spPr>
      </p:pic>
      <p:pic>
        <p:nvPicPr>
          <p:cNvPr id="7170" name="Picture 2" descr="Bunny money book by Rosemary Wells | 8 available editions | Alibris UK Books">
            <a:extLst>
              <a:ext uri="{FF2B5EF4-FFF2-40B4-BE49-F238E27FC236}">
                <a16:creationId xmlns:a16="http://schemas.microsoft.com/office/drawing/2014/main" id="{EB13AB9B-447C-951E-5357-96192E91DD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9646" y="142685"/>
            <a:ext cx="3370227" cy="3560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871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F3053C-BF34-49A5-D4C8-23ED86078448}"/>
              </a:ext>
            </a:extLst>
          </p:cNvPr>
          <p:cNvPicPr>
            <a:picLocks noChangeAspect="1"/>
          </p:cNvPicPr>
          <p:nvPr/>
        </p:nvPicPr>
        <p:blipFill>
          <a:blip r:embed="rId2"/>
          <a:stretch>
            <a:fillRect/>
          </a:stretch>
        </p:blipFill>
        <p:spPr>
          <a:xfrm>
            <a:off x="92107" y="99646"/>
            <a:ext cx="5535109" cy="6658708"/>
          </a:xfrm>
          <a:prstGeom prst="rect">
            <a:avLst/>
          </a:prstGeom>
        </p:spPr>
      </p:pic>
      <p:sp>
        <p:nvSpPr>
          <p:cNvPr id="5" name="TextBox 4">
            <a:extLst>
              <a:ext uri="{FF2B5EF4-FFF2-40B4-BE49-F238E27FC236}">
                <a16:creationId xmlns:a16="http://schemas.microsoft.com/office/drawing/2014/main" id="{FDF8CC79-5797-DB23-15C5-CA0BC5ED1E8A}"/>
              </a:ext>
            </a:extLst>
          </p:cNvPr>
          <p:cNvSpPr txBox="1"/>
          <p:nvPr/>
        </p:nvSpPr>
        <p:spPr>
          <a:xfrm>
            <a:off x="7182062" y="186790"/>
            <a:ext cx="3739662" cy="3539430"/>
          </a:xfrm>
          <a:prstGeom prst="rect">
            <a:avLst/>
          </a:prstGeom>
          <a:solidFill>
            <a:schemeClr val="accent2">
              <a:lumMod val="20000"/>
              <a:lumOff val="80000"/>
            </a:schemeClr>
          </a:solidFill>
        </p:spPr>
        <p:txBody>
          <a:bodyPr wrap="square">
            <a:spAutoFit/>
          </a:bodyPr>
          <a:lstStyle/>
          <a:p>
            <a:r>
              <a:rPr lang="en-US" sz="3200" dirty="0"/>
              <a:t>Goods</a:t>
            </a:r>
          </a:p>
          <a:p>
            <a:r>
              <a:rPr lang="en-US" sz="3200" dirty="0"/>
              <a:t> Interest</a:t>
            </a:r>
          </a:p>
          <a:p>
            <a:r>
              <a:rPr lang="en-US" sz="3200" dirty="0"/>
              <a:t> Long-term goals</a:t>
            </a:r>
          </a:p>
          <a:p>
            <a:r>
              <a:rPr lang="en-US" sz="3200" dirty="0"/>
              <a:t> Saving</a:t>
            </a:r>
          </a:p>
          <a:p>
            <a:r>
              <a:rPr lang="en-US" sz="3200" dirty="0"/>
              <a:t> Savings goal </a:t>
            </a:r>
          </a:p>
          <a:p>
            <a:r>
              <a:rPr lang="en-US" sz="3200" dirty="0"/>
              <a:t>Short-term goals </a:t>
            </a:r>
          </a:p>
          <a:p>
            <a:r>
              <a:rPr lang="en-US" sz="3200" dirty="0"/>
              <a:t>Spending</a:t>
            </a:r>
          </a:p>
        </p:txBody>
      </p:sp>
      <p:sp>
        <p:nvSpPr>
          <p:cNvPr id="7" name="TextBox 6">
            <a:extLst>
              <a:ext uri="{FF2B5EF4-FFF2-40B4-BE49-F238E27FC236}">
                <a16:creationId xmlns:a16="http://schemas.microsoft.com/office/drawing/2014/main" id="{B1C64E3C-176F-B5D2-944C-C51EB7B134E6}"/>
              </a:ext>
            </a:extLst>
          </p:cNvPr>
          <p:cNvSpPr txBox="1"/>
          <p:nvPr/>
        </p:nvSpPr>
        <p:spPr>
          <a:xfrm>
            <a:off x="6003893" y="3956666"/>
            <a:ext cx="6096000" cy="2677656"/>
          </a:xfrm>
          <a:prstGeom prst="rect">
            <a:avLst/>
          </a:prstGeom>
          <a:solidFill>
            <a:schemeClr val="accent6">
              <a:lumMod val="20000"/>
              <a:lumOff val="80000"/>
            </a:schemeClr>
          </a:solidFill>
        </p:spPr>
        <p:txBody>
          <a:bodyPr wrap="square">
            <a:spAutoFit/>
          </a:bodyPr>
          <a:lstStyle/>
          <a:p>
            <a:pPr marL="342900" indent="-342900">
              <a:buAutoNum type="arabicPeriod"/>
            </a:pPr>
            <a:r>
              <a:rPr lang="en-US" sz="2400" dirty="0"/>
              <a:t>Define goods, spending, saving, and interest. </a:t>
            </a:r>
          </a:p>
          <a:p>
            <a:pPr marL="342900" indent="-342900">
              <a:buAutoNum type="arabicPeriod"/>
            </a:pPr>
            <a:r>
              <a:rPr lang="en-US" sz="2400" dirty="0"/>
              <a:t> Name two types of savings goals. </a:t>
            </a:r>
          </a:p>
          <a:p>
            <a:pPr marL="342900" indent="-342900">
              <a:buAutoNum type="arabicPeriod"/>
            </a:pPr>
            <a:r>
              <a:rPr lang="en-US" sz="2400" dirty="0"/>
              <a:t> Give examples of short-term and long-term savings goals. </a:t>
            </a:r>
          </a:p>
          <a:p>
            <a:pPr marL="342900" indent="-342900">
              <a:buAutoNum type="arabicPeriod"/>
            </a:pPr>
            <a:r>
              <a:rPr lang="en-US" sz="2400" dirty="0"/>
              <a:t> Explain why a bank is a good place to save money</a:t>
            </a:r>
          </a:p>
        </p:txBody>
      </p:sp>
    </p:spTree>
    <p:extLst>
      <p:ext uri="{BB962C8B-B14F-4D97-AF65-F5344CB8AC3E}">
        <p14:creationId xmlns:p14="http://schemas.microsoft.com/office/powerpoint/2010/main" val="4197744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unny Money by Rosemary Wells read aloud">
            <a:hlinkClick r:id="" action="ppaction://media"/>
            <a:extLst>
              <a:ext uri="{FF2B5EF4-FFF2-40B4-BE49-F238E27FC236}">
                <a16:creationId xmlns:a16="http://schemas.microsoft.com/office/drawing/2014/main" id="{981F8F3A-2E9D-A2FA-9C67-BE26BE60EF9A}"/>
              </a:ext>
            </a:extLst>
          </p:cNvPr>
          <p:cNvPicPr>
            <a:picLocks noRot="1" noChangeAspect="1"/>
          </p:cNvPicPr>
          <p:nvPr>
            <a:videoFile r:link="rId1"/>
          </p:nvPr>
        </p:nvPicPr>
        <p:blipFill>
          <a:blip r:embed="rId3"/>
          <a:stretch>
            <a:fillRect/>
          </a:stretch>
        </p:blipFill>
        <p:spPr>
          <a:xfrm>
            <a:off x="457904" y="140676"/>
            <a:ext cx="11349572" cy="6412524"/>
          </a:xfrm>
          <a:prstGeom prst="rect">
            <a:avLst/>
          </a:prstGeom>
        </p:spPr>
      </p:pic>
    </p:spTree>
    <p:extLst>
      <p:ext uri="{BB962C8B-B14F-4D97-AF65-F5344CB8AC3E}">
        <p14:creationId xmlns:p14="http://schemas.microsoft.com/office/powerpoint/2010/main" val="146073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27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A87FA1-A0FC-78FF-9F7E-8EA1C5691EEC}"/>
              </a:ext>
            </a:extLst>
          </p:cNvPr>
          <p:cNvSpPr txBox="1"/>
          <p:nvPr/>
        </p:nvSpPr>
        <p:spPr>
          <a:xfrm>
            <a:off x="281355" y="197346"/>
            <a:ext cx="11594122" cy="4893647"/>
          </a:xfrm>
          <a:prstGeom prst="rect">
            <a:avLst/>
          </a:prstGeom>
          <a:noFill/>
        </p:spPr>
        <p:txBody>
          <a:bodyPr wrap="square">
            <a:spAutoFit/>
          </a:bodyPr>
          <a:lstStyle/>
          <a:p>
            <a:pPr marL="285750" indent="-285750">
              <a:buFont typeface="Arial" panose="020B0604020202020204" pitchFamily="34" charset="0"/>
              <a:buChar char="•"/>
            </a:pPr>
            <a:r>
              <a:rPr lang="en-US" sz="2400" dirty="0"/>
              <a:t>How many dollars had Ruby saved and put in her wallet for the shopping trip? ($15 — Students may need to count all the dollars crossed out to get this total.)</a:t>
            </a:r>
          </a:p>
          <a:p>
            <a:pPr marL="285750" indent="-285750">
              <a:buFont typeface="Arial" panose="020B0604020202020204" pitchFamily="34" charset="0"/>
              <a:buChar char="•"/>
            </a:pPr>
            <a:r>
              <a:rPr lang="en-US" sz="2400" dirty="0"/>
              <a:t> What did Ruby plan to purchase? (a music box with skating ballerinas) </a:t>
            </a:r>
          </a:p>
          <a:p>
            <a:r>
              <a:rPr lang="en-US" sz="2400" dirty="0"/>
              <a:t>• Why didn’t Ruby buy the music box? (It cost $100; she didn’t have enough money.) </a:t>
            </a:r>
          </a:p>
          <a:p>
            <a:r>
              <a:rPr lang="en-US" sz="2400" dirty="0"/>
              <a:t>• How did Max spend some of Ruby’s money? (He bought cherry and glow-in-the-dark vampire teeth; he went to the Laundromat to clean cherry syrup off his clothes; he ate a peanut butter and jelly sandwich, two coconut cupcakes, and a banana shake for lunch.)</a:t>
            </a:r>
          </a:p>
          <a:p>
            <a:r>
              <a:rPr lang="en-US" sz="2400" dirty="0"/>
              <a:t> • Why was Ruby upset with Max? (His mess from the cherry vampire teeth cost her $3 at the Laundromat, and he spent her last dollar on glow-in-the-dark vampire teeth.) </a:t>
            </a:r>
          </a:p>
          <a:p>
            <a:r>
              <a:rPr lang="en-US" sz="2400" dirty="0"/>
              <a:t>• How did Ruby and Max get home from the shopping trip? (Ruby used Max’s lucky quarter to call Grandma to pick them up.) </a:t>
            </a:r>
          </a:p>
          <a:p>
            <a:r>
              <a:rPr lang="en-US" sz="2400" dirty="0"/>
              <a:t>• Do you think Max made smart spending decisions? Why or why not? </a:t>
            </a:r>
          </a:p>
        </p:txBody>
      </p:sp>
      <p:sp>
        <p:nvSpPr>
          <p:cNvPr id="5" name="TextBox 4">
            <a:extLst>
              <a:ext uri="{FF2B5EF4-FFF2-40B4-BE49-F238E27FC236}">
                <a16:creationId xmlns:a16="http://schemas.microsoft.com/office/drawing/2014/main" id="{CD115CE3-42B9-40A2-C1CC-FF9F0BC8687C}"/>
              </a:ext>
            </a:extLst>
          </p:cNvPr>
          <p:cNvSpPr txBox="1"/>
          <p:nvPr/>
        </p:nvSpPr>
        <p:spPr>
          <a:xfrm>
            <a:off x="281354" y="5934670"/>
            <a:ext cx="11910646" cy="923330"/>
          </a:xfrm>
          <a:prstGeom prst="rect">
            <a:avLst/>
          </a:prstGeom>
          <a:noFill/>
        </p:spPr>
        <p:txBody>
          <a:bodyPr wrap="square">
            <a:spAutoFit/>
          </a:bodyPr>
          <a:lstStyle/>
          <a:p>
            <a:r>
              <a:rPr lang="en-US" dirty="0"/>
              <a:t> © 2011 Federal Reserve Banks of St. Louis, Philadelphia, and Kansas City Permission is granted to reprint or photocopy this lesson in its entirety for educational purposes, provided the user credits the Federal Reserve Banks of St. Louis: www.stlouisfed.org/education and Philadelphia: www.philadelphiafed.org/education </a:t>
            </a:r>
          </a:p>
        </p:txBody>
      </p:sp>
    </p:spTree>
    <p:extLst>
      <p:ext uri="{BB962C8B-B14F-4D97-AF65-F5344CB8AC3E}">
        <p14:creationId xmlns:p14="http://schemas.microsoft.com/office/powerpoint/2010/main" val="979301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49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AA931F-A7E2-FC9E-B12E-0298BA4CA9D8}"/>
              </a:ext>
            </a:extLst>
          </p:cNvPr>
          <p:cNvSpPr txBox="1"/>
          <p:nvPr/>
        </p:nvSpPr>
        <p:spPr>
          <a:xfrm>
            <a:off x="293077" y="234694"/>
            <a:ext cx="11781692" cy="6186309"/>
          </a:xfrm>
          <a:prstGeom prst="rect">
            <a:avLst/>
          </a:prstGeom>
          <a:noFill/>
        </p:spPr>
        <p:txBody>
          <a:bodyPr wrap="square">
            <a:spAutoFit/>
          </a:bodyPr>
          <a:lstStyle/>
          <a:p>
            <a:pPr marL="342900" indent="-342900">
              <a:buFont typeface="Arial" panose="020B0604020202020204" pitchFamily="34" charset="0"/>
              <a:buChar char="•"/>
            </a:pPr>
            <a:r>
              <a:rPr lang="en-US" sz="2200" dirty="0"/>
              <a:t>Remind students that Ruby didn’t buy the music box for Grandma because she hadn’t saved enough money. Tell them that it is helpful to have a goal in order to save. Describe a savings goal as a good or service that people want in the future. When you work toward a savings goal, it keeps you from spending your money now, so you will have enough saved to purchase your goal item in the future.</a:t>
            </a:r>
          </a:p>
          <a:p>
            <a:endParaRPr lang="en-US" sz="2200" dirty="0"/>
          </a:p>
          <a:p>
            <a:pPr marL="342900" indent="-342900">
              <a:buFont typeface="Arial" panose="020B0604020202020204" pitchFamily="34" charset="0"/>
              <a:buChar char="•"/>
            </a:pPr>
            <a:r>
              <a:rPr lang="en-US" sz="2200" dirty="0"/>
              <a:t> Ask students if they think Ruby could save enough money to purchase the music box in a short amount of time (soon) or a longer amount of time (later). (Since the music box cost $100, it would probably take a longer amount of time to save the money.) Explain that they can set two types of savings goals: </a:t>
            </a:r>
            <a:r>
              <a:rPr lang="en-US" sz="2200" b="1" dirty="0"/>
              <a:t>short-term goals </a:t>
            </a:r>
            <a:r>
              <a:rPr lang="en-US" sz="2200" dirty="0"/>
              <a:t>for goods you want to buy in the next few months or </a:t>
            </a:r>
            <a:r>
              <a:rPr lang="en-US" sz="2200" b="1" dirty="0"/>
              <a:t>long-term goals </a:t>
            </a:r>
            <a:r>
              <a:rPr lang="en-US" sz="2200" dirty="0"/>
              <a:t>for goods you want to buy in a year or longer. Tell them that long-term goals can be set for many years later, when they are a teenager or even a grown-up.</a:t>
            </a:r>
          </a:p>
          <a:p>
            <a:endParaRPr lang="en-US" sz="2200" dirty="0"/>
          </a:p>
          <a:p>
            <a:pPr marL="342900" indent="-342900">
              <a:buFont typeface="Arial" panose="020B0604020202020204" pitchFamily="34" charset="0"/>
              <a:buChar char="•"/>
            </a:pPr>
            <a:r>
              <a:rPr lang="en-US" sz="2200" dirty="0"/>
              <a:t> Tell students that you need their help in deciding whether certain savings goals would be short-term or long-term goals. Choose two students to wear the name tags from Handout 2: Name Tags, “Short-Term” and “Long-Term.” Both students should stand in front of the room facing the class. Hand each one the appropriate pocket folder or portfolio, labeled either “Short-Term Goals” or “Long-Term Goals.” </a:t>
            </a:r>
          </a:p>
        </p:txBody>
      </p:sp>
    </p:spTree>
    <p:extLst>
      <p:ext uri="{BB962C8B-B14F-4D97-AF65-F5344CB8AC3E}">
        <p14:creationId xmlns:p14="http://schemas.microsoft.com/office/powerpoint/2010/main" val="2481304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FB966-23AD-11B4-7EE6-67496B3055CA}"/>
              </a:ext>
            </a:extLst>
          </p:cNvPr>
          <p:cNvSpPr>
            <a:spLocks noGrp="1"/>
          </p:cNvSpPr>
          <p:nvPr>
            <p:ph type="title"/>
          </p:nvPr>
        </p:nvSpPr>
        <p:spPr>
          <a:xfrm>
            <a:off x="3792417" y="3320651"/>
            <a:ext cx="10515600" cy="1325563"/>
          </a:xfrm>
        </p:spPr>
        <p:txBody>
          <a:bodyPr/>
          <a:lstStyle/>
          <a:p>
            <a:pPr algn="ctr"/>
            <a:r>
              <a:rPr lang="en-US" dirty="0">
                <a:solidFill>
                  <a:srgbClr val="C00000"/>
                </a:solidFill>
              </a:rPr>
              <a:t>Goal Setting</a:t>
            </a:r>
          </a:p>
        </p:txBody>
      </p:sp>
      <p:sp>
        <p:nvSpPr>
          <p:cNvPr id="3" name="Text Placeholder 2">
            <a:extLst>
              <a:ext uri="{FF2B5EF4-FFF2-40B4-BE49-F238E27FC236}">
                <a16:creationId xmlns:a16="http://schemas.microsoft.com/office/drawing/2014/main" id="{DCFFE7D5-A611-BBFF-054C-ADE6B20C113D}"/>
              </a:ext>
            </a:extLst>
          </p:cNvPr>
          <p:cNvSpPr>
            <a:spLocks noGrp="1"/>
          </p:cNvSpPr>
          <p:nvPr>
            <p:ph type="body" idx="1"/>
          </p:nvPr>
        </p:nvSpPr>
        <p:spPr>
          <a:xfrm>
            <a:off x="5491656" y="4150244"/>
            <a:ext cx="5157787" cy="823912"/>
          </a:xfrm>
        </p:spPr>
        <p:txBody>
          <a:bodyPr/>
          <a:lstStyle/>
          <a:p>
            <a:pPr algn="ctr"/>
            <a:r>
              <a:rPr lang="en-US" dirty="0"/>
              <a:t>Short Term</a:t>
            </a:r>
          </a:p>
        </p:txBody>
      </p:sp>
      <p:pic>
        <p:nvPicPr>
          <p:cNvPr id="8" name="Content Placeholder 7" descr="Open book outline">
            <a:extLst>
              <a:ext uri="{FF2B5EF4-FFF2-40B4-BE49-F238E27FC236}">
                <a16:creationId xmlns:a16="http://schemas.microsoft.com/office/drawing/2014/main" id="{3FDD08B1-94BE-FAE7-95F7-87AAD53B53C3}"/>
              </a:ext>
            </a:extLst>
          </p:cNvPr>
          <p:cNvPicPr>
            <a:picLocks noGrp="1" noChangeAspect="1"/>
          </p:cNvPicPr>
          <p:nvPr>
            <p:ph sz="half" idx="2"/>
          </p:nvPr>
        </p:nvPicPr>
        <p:blipFill>
          <a:blip r:embed="rId3">
            <a:extLst>
              <a:ext uri="{96DAC541-7B7A-43D3-8B79-37D633B846F1}">
                <asvg:svgBlip xmlns:asvg="http://schemas.microsoft.com/office/drawing/2016/SVG/main" r:embed="rId4"/>
              </a:ext>
            </a:extLst>
          </a:blip>
          <a:stretch>
            <a:fillRect/>
          </a:stretch>
        </p:blipFill>
        <p:spPr>
          <a:xfrm>
            <a:off x="7424035" y="5181966"/>
            <a:ext cx="914400" cy="914400"/>
          </a:xfrm>
        </p:spPr>
      </p:pic>
      <p:sp>
        <p:nvSpPr>
          <p:cNvPr id="5" name="Text Placeholder 4">
            <a:extLst>
              <a:ext uri="{FF2B5EF4-FFF2-40B4-BE49-F238E27FC236}">
                <a16:creationId xmlns:a16="http://schemas.microsoft.com/office/drawing/2014/main" id="{B280EAFE-C073-C5B3-AF12-F519E5E6C2A2}"/>
              </a:ext>
            </a:extLst>
          </p:cNvPr>
          <p:cNvSpPr>
            <a:spLocks noGrp="1"/>
          </p:cNvSpPr>
          <p:nvPr>
            <p:ph type="body" sz="quarter" idx="3"/>
          </p:nvPr>
        </p:nvSpPr>
        <p:spPr>
          <a:xfrm>
            <a:off x="8399584" y="4045377"/>
            <a:ext cx="5183188" cy="823912"/>
          </a:xfrm>
        </p:spPr>
        <p:txBody>
          <a:bodyPr/>
          <a:lstStyle/>
          <a:p>
            <a:pPr algn="ctr"/>
            <a:r>
              <a:rPr lang="en-US" dirty="0"/>
              <a:t>Long Term</a:t>
            </a:r>
          </a:p>
        </p:txBody>
      </p:sp>
      <p:pic>
        <p:nvPicPr>
          <p:cNvPr id="10" name="Content Placeholder 9" descr="Soccer ball with solid fill">
            <a:extLst>
              <a:ext uri="{FF2B5EF4-FFF2-40B4-BE49-F238E27FC236}">
                <a16:creationId xmlns:a16="http://schemas.microsoft.com/office/drawing/2014/main" id="{D7E1A261-2151-1E06-C023-729775B25556}"/>
              </a:ext>
            </a:extLst>
          </p:cNvPr>
          <p:cNvPicPr>
            <a:picLocks noGrp="1" noChangeAspect="1"/>
          </p:cNvPicPr>
          <p:nvPr>
            <p:ph sz="quarter" idx="4"/>
          </p:nvPr>
        </p:nvPicPr>
        <p:blipFill>
          <a:blip r:embed="rId5">
            <a:extLst>
              <a:ext uri="{96DAC541-7B7A-43D3-8B79-37D633B846F1}">
                <asvg:svgBlip xmlns:asvg="http://schemas.microsoft.com/office/drawing/2016/SVG/main" r:embed="rId6"/>
              </a:ext>
            </a:extLst>
          </a:blip>
          <a:stretch>
            <a:fillRect/>
          </a:stretch>
        </p:blipFill>
        <p:spPr>
          <a:xfrm>
            <a:off x="6905686" y="5906692"/>
            <a:ext cx="914400" cy="914400"/>
          </a:xfrm>
        </p:spPr>
      </p:pic>
      <p:pic>
        <p:nvPicPr>
          <p:cNvPr id="12" name="Graphic 11" descr="Lollipop with solid fill">
            <a:extLst>
              <a:ext uri="{FF2B5EF4-FFF2-40B4-BE49-F238E27FC236}">
                <a16:creationId xmlns:a16="http://schemas.microsoft.com/office/drawing/2014/main" id="{49ABC49B-DB04-D42A-F2AE-AC1E3294F15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42384" y="5847069"/>
            <a:ext cx="914400" cy="914400"/>
          </a:xfrm>
          <a:prstGeom prst="rect">
            <a:avLst/>
          </a:prstGeom>
        </p:spPr>
      </p:pic>
      <p:pic>
        <p:nvPicPr>
          <p:cNvPr id="14" name="Graphic 13" descr="Tricycle with solid fill">
            <a:extLst>
              <a:ext uri="{FF2B5EF4-FFF2-40B4-BE49-F238E27FC236}">
                <a16:creationId xmlns:a16="http://schemas.microsoft.com/office/drawing/2014/main" id="{671672C6-036D-C71A-66AC-6E39BC943C5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83788" y="5161206"/>
            <a:ext cx="914400" cy="914400"/>
          </a:xfrm>
          <a:prstGeom prst="rect">
            <a:avLst/>
          </a:prstGeom>
        </p:spPr>
      </p:pic>
      <p:pic>
        <p:nvPicPr>
          <p:cNvPr id="16" name="Graphic 15" descr="Internet outline">
            <a:extLst>
              <a:ext uri="{FF2B5EF4-FFF2-40B4-BE49-F238E27FC236}">
                <a16:creationId xmlns:a16="http://schemas.microsoft.com/office/drawing/2014/main" id="{0213F670-C65E-6FBB-DBB8-7C5EEE7668C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898188" y="4719637"/>
            <a:ext cx="914400" cy="914400"/>
          </a:xfrm>
          <a:prstGeom prst="rect">
            <a:avLst/>
          </a:prstGeom>
        </p:spPr>
      </p:pic>
      <p:pic>
        <p:nvPicPr>
          <p:cNvPr id="18" name="Graphic 17" descr="Game controller with solid fill">
            <a:extLst>
              <a:ext uri="{FF2B5EF4-FFF2-40B4-BE49-F238E27FC236}">
                <a16:creationId xmlns:a16="http://schemas.microsoft.com/office/drawing/2014/main" id="{2CFE4B80-0595-9185-D8FC-E36A9B3C5B3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638988" y="5662857"/>
            <a:ext cx="914400" cy="914400"/>
          </a:xfrm>
          <a:prstGeom prst="rect">
            <a:avLst/>
          </a:prstGeom>
        </p:spPr>
      </p:pic>
      <p:pic>
        <p:nvPicPr>
          <p:cNvPr id="20" name="Picture 19">
            <a:extLst>
              <a:ext uri="{FF2B5EF4-FFF2-40B4-BE49-F238E27FC236}">
                <a16:creationId xmlns:a16="http://schemas.microsoft.com/office/drawing/2014/main" id="{D5B8E521-ACC8-0E20-39D7-A083ECFFA06F}"/>
              </a:ext>
            </a:extLst>
          </p:cNvPr>
          <p:cNvPicPr>
            <a:picLocks noChangeAspect="1"/>
          </p:cNvPicPr>
          <p:nvPr/>
        </p:nvPicPr>
        <p:blipFill>
          <a:blip r:embed="rId15"/>
          <a:stretch>
            <a:fillRect/>
          </a:stretch>
        </p:blipFill>
        <p:spPr>
          <a:xfrm>
            <a:off x="208108" y="257451"/>
            <a:ext cx="2524477" cy="6563641"/>
          </a:xfrm>
          <a:prstGeom prst="rect">
            <a:avLst/>
          </a:prstGeom>
        </p:spPr>
      </p:pic>
    </p:spTree>
    <p:extLst>
      <p:ext uri="{BB962C8B-B14F-4D97-AF65-F5344CB8AC3E}">
        <p14:creationId xmlns:p14="http://schemas.microsoft.com/office/powerpoint/2010/main" val="3386318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BDD302-A6DA-0822-D4E7-6A09BEC0CECC}"/>
              </a:ext>
            </a:extLst>
          </p:cNvPr>
          <p:cNvPicPr>
            <a:picLocks noChangeAspect="1"/>
          </p:cNvPicPr>
          <p:nvPr/>
        </p:nvPicPr>
        <p:blipFill>
          <a:blip r:embed="rId2"/>
          <a:stretch>
            <a:fillRect/>
          </a:stretch>
        </p:blipFill>
        <p:spPr>
          <a:xfrm>
            <a:off x="914500" y="166297"/>
            <a:ext cx="4534898" cy="6525406"/>
          </a:xfrm>
          <a:prstGeom prst="rect">
            <a:avLst/>
          </a:prstGeom>
        </p:spPr>
      </p:pic>
      <p:pic>
        <p:nvPicPr>
          <p:cNvPr id="10" name="Picture 9">
            <a:extLst>
              <a:ext uri="{FF2B5EF4-FFF2-40B4-BE49-F238E27FC236}">
                <a16:creationId xmlns:a16="http://schemas.microsoft.com/office/drawing/2014/main" id="{07736053-9AC0-81C8-3708-9641470DE876}"/>
              </a:ext>
            </a:extLst>
          </p:cNvPr>
          <p:cNvPicPr>
            <a:picLocks noChangeAspect="1"/>
          </p:cNvPicPr>
          <p:nvPr/>
        </p:nvPicPr>
        <p:blipFill>
          <a:blip r:embed="rId3"/>
          <a:stretch>
            <a:fillRect/>
          </a:stretch>
        </p:blipFill>
        <p:spPr>
          <a:xfrm>
            <a:off x="6543312" y="332594"/>
            <a:ext cx="5201376" cy="5934903"/>
          </a:xfrm>
          <a:prstGeom prst="rect">
            <a:avLst/>
          </a:prstGeom>
        </p:spPr>
      </p:pic>
    </p:spTree>
    <p:extLst>
      <p:ext uri="{BB962C8B-B14F-4D97-AF65-F5344CB8AC3E}">
        <p14:creationId xmlns:p14="http://schemas.microsoft.com/office/powerpoint/2010/main" val="1433892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660064-2354-1FEE-73B8-D867FADA7C52}"/>
              </a:ext>
            </a:extLst>
          </p:cNvPr>
          <p:cNvPicPr>
            <a:picLocks noChangeAspect="1"/>
          </p:cNvPicPr>
          <p:nvPr/>
        </p:nvPicPr>
        <p:blipFill>
          <a:blip r:embed="rId2"/>
          <a:stretch>
            <a:fillRect/>
          </a:stretch>
        </p:blipFill>
        <p:spPr>
          <a:xfrm>
            <a:off x="7693647" y="11723"/>
            <a:ext cx="4498353" cy="6858000"/>
          </a:xfrm>
          <a:prstGeom prst="rect">
            <a:avLst/>
          </a:prstGeom>
        </p:spPr>
      </p:pic>
      <p:pic>
        <p:nvPicPr>
          <p:cNvPr id="5" name="Picture 4">
            <a:extLst>
              <a:ext uri="{FF2B5EF4-FFF2-40B4-BE49-F238E27FC236}">
                <a16:creationId xmlns:a16="http://schemas.microsoft.com/office/drawing/2014/main" id="{BA326886-DBE6-9CD4-FE0A-F44B23F7AA27}"/>
              </a:ext>
            </a:extLst>
          </p:cNvPr>
          <p:cNvPicPr>
            <a:picLocks noChangeAspect="1"/>
          </p:cNvPicPr>
          <p:nvPr/>
        </p:nvPicPr>
        <p:blipFill>
          <a:blip r:embed="rId3"/>
          <a:stretch>
            <a:fillRect/>
          </a:stretch>
        </p:blipFill>
        <p:spPr>
          <a:xfrm>
            <a:off x="384210" y="0"/>
            <a:ext cx="6077857" cy="6858000"/>
          </a:xfrm>
          <a:prstGeom prst="rect">
            <a:avLst/>
          </a:prstGeom>
        </p:spPr>
      </p:pic>
      <p:sp>
        <p:nvSpPr>
          <p:cNvPr id="7" name="TextBox 6">
            <a:extLst>
              <a:ext uri="{FF2B5EF4-FFF2-40B4-BE49-F238E27FC236}">
                <a16:creationId xmlns:a16="http://schemas.microsoft.com/office/drawing/2014/main" id="{D78FDE97-5254-8905-2677-CAD2B39FB23C}"/>
              </a:ext>
            </a:extLst>
          </p:cNvPr>
          <p:cNvSpPr txBox="1"/>
          <p:nvPr/>
        </p:nvSpPr>
        <p:spPr>
          <a:xfrm>
            <a:off x="384210" y="11723"/>
            <a:ext cx="6096000" cy="369332"/>
          </a:xfrm>
          <a:prstGeom prst="rect">
            <a:avLst/>
          </a:prstGeom>
          <a:noFill/>
        </p:spPr>
        <p:txBody>
          <a:bodyPr wrap="square">
            <a:spAutoFit/>
          </a:bodyPr>
          <a:lstStyle/>
          <a:p>
            <a:r>
              <a:rPr lang="en-US" dirty="0">
                <a:hlinkClick r:id="rId4"/>
              </a:rPr>
              <a:t>My Money | Richmond Fed</a:t>
            </a:r>
            <a:endParaRPr lang="en-US" dirty="0"/>
          </a:p>
        </p:txBody>
      </p:sp>
    </p:spTree>
    <p:extLst>
      <p:ext uri="{BB962C8B-B14F-4D97-AF65-F5344CB8AC3E}">
        <p14:creationId xmlns:p14="http://schemas.microsoft.com/office/powerpoint/2010/main" val="4910175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1889E6-36C2-6F10-236D-9AC8B69D67F3}"/>
              </a:ext>
            </a:extLst>
          </p:cNvPr>
          <p:cNvPicPr>
            <a:picLocks noChangeAspect="1"/>
          </p:cNvPicPr>
          <p:nvPr/>
        </p:nvPicPr>
        <p:blipFill>
          <a:blip r:embed="rId2"/>
          <a:stretch>
            <a:fillRect/>
          </a:stretch>
        </p:blipFill>
        <p:spPr>
          <a:xfrm rot="5400000">
            <a:off x="3466391" y="-870486"/>
            <a:ext cx="5259217" cy="9670637"/>
          </a:xfrm>
          <a:prstGeom prst="rect">
            <a:avLst/>
          </a:prstGeom>
        </p:spPr>
      </p:pic>
      <p:sp>
        <p:nvSpPr>
          <p:cNvPr id="5" name="TextBox 4">
            <a:extLst>
              <a:ext uri="{FF2B5EF4-FFF2-40B4-BE49-F238E27FC236}">
                <a16:creationId xmlns:a16="http://schemas.microsoft.com/office/drawing/2014/main" id="{B47CFF68-2DAC-A164-106F-26819278B507}"/>
              </a:ext>
            </a:extLst>
          </p:cNvPr>
          <p:cNvSpPr txBox="1"/>
          <p:nvPr/>
        </p:nvSpPr>
        <p:spPr>
          <a:xfrm>
            <a:off x="4402568" y="263559"/>
            <a:ext cx="6094206" cy="369332"/>
          </a:xfrm>
          <a:prstGeom prst="rect">
            <a:avLst/>
          </a:prstGeom>
          <a:noFill/>
        </p:spPr>
        <p:txBody>
          <a:bodyPr wrap="square">
            <a:spAutoFit/>
          </a:bodyPr>
          <a:lstStyle/>
          <a:p>
            <a:r>
              <a:rPr lang="en-US" dirty="0">
                <a:hlinkClick r:id="rId3"/>
              </a:rPr>
              <a:t>My Money | Richmond Fed</a:t>
            </a:r>
            <a:endParaRPr lang="en-US" dirty="0"/>
          </a:p>
        </p:txBody>
      </p:sp>
    </p:spTree>
    <p:extLst>
      <p:ext uri="{BB962C8B-B14F-4D97-AF65-F5344CB8AC3E}">
        <p14:creationId xmlns:p14="http://schemas.microsoft.com/office/powerpoint/2010/main" val="663537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A6F1CA1-5CBE-30F1-9BCE-9084ADAC7CAD}"/>
              </a:ext>
            </a:extLst>
          </p:cNvPr>
          <p:cNvSpPr txBox="1"/>
          <p:nvPr/>
        </p:nvSpPr>
        <p:spPr>
          <a:xfrm>
            <a:off x="233981" y="170336"/>
            <a:ext cx="6885761" cy="369332"/>
          </a:xfrm>
          <a:prstGeom prst="rect">
            <a:avLst/>
          </a:prstGeom>
          <a:noFill/>
        </p:spPr>
        <p:txBody>
          <a:bodyPr wrap="square">
            <a:spAutoFit/>
          </a:bodyPr>
          <a:lstStyle/>
          <a:p>
            <a:r>
              <a:rPr lang="en-US" dirty="0">
                <a:hlinkClick r:id="rId2"/>
              </a:rPr>
              <a:t>Youth Outreach - Suncoast Credit Union Sponsorship Submission</a:t>
            </a:r>
            <a:endParaRPr lang="en-US" dirty="0"/>
          </a:p>
        </p:txBody>
      </p:sp>
      <p:pic>
        <p:nvPicPr>
          <p:cNvPr id="9" name="Picture 8">
            <a:extLst>
              <a:ext uri="{FF2B5EF4-FFF2-40B4-BE49-F238E27FC236}">
                <a16:creationId xmlns:a16="http://schemas.microsoft.com/office/drawing/2014/main" id="{126D9D8B-8A33-42F3-7E2B-896DA83B4964}"/>
              </a:ext>
            </a:extLst>
          </p:cNvPr>
          <p:cNvPicPr>
            <a:picLocks noChangeAspect="1"/>
          </p:cNvPicPr>
          <p:nvPr/>
        </p:nvPicPr>
        <p:blipFill>
          <a:blip r:embed="rId3"/>
          <a:stretch>
            <a:fillRect/>
          </a:stretch>
        </p:blipFill>
        <p:spPr>
          <a:xfrm>
            <a:off x="78890" y="497180"/>
            <a:ext cx="7706801" cy="3067478"/>
          </a:xfrm>
          <a:prstGeom prst="rect">
            <a:avLst/>
          </a:prstGeom>
        </p:spPr>
      </p:pic>
      <p:pic>
        <p:nvPicPr>
          <p:cNvPr id="11" name="Picture 10">
            <a:extLst>
              <a:ext uri="{FF2B5EF4-FFF2-40B4-BE49-F238E27FC236}">
                <a16:creationId xmlns:a16="http://schemas.microsoft.com/office/drawing/2014/main" id="{66AD9D20-63D5-F826-1C2A-DB5F54A5B809}"/>
              </a:ext>
            </a:extLst>
          </p:cNvPr>
          <p:cNvPicPr>
            <a:picLocks noChangeAspect="1"/>
          </p:cNvPicPr>
          <p:nvPr/>
        </p:nvPicPr>
        <p:blipFill>
          <a:blip r:embed="rId4"/>
          <a:stretch>
            <a:fillRect/>
          </a:stretch>
        </p:blipFill>
        <p:spPr>
          <a:xfrm>
            <a:off x="0" y="3933991"/>
            <a:ext cx="12192000" cy="2954119"/>
          </a:xfrm>
          <a:prstGeom prst="rect">
            <a:avLst/>
          </a:prstGeom>
        </p:spPr>
      </p:pic>
      <p:sp>
        <p:nvSpPr>
          <p:cNvPr id="12" name="TextBox 11">
            <a:extLst>
              <a:ext uri="{FF2B5EF4-FFF2-40B4-BE49-F238E27FC236}">
                <a16:creationId xmlns:a16="http://schemas.microsoft.com/office/drawing/2014/main" id="{70EF6F5E-094D-4C15-5EC9-2E5649702CE2}"/>
              </a:ext>
            </a:extLst>
          </p:cNvPr>
          <p:cNvSpPr txBox="1"/>
          <p:nvPr/>
        </p:nvSpPr>
        <p:spPr>
          <a:xfrm>
            <a:off x="6096000" y="5041718"/>
            <a:ext cx="2047484" cy="369332"/>
          </a:xfrm>
          <a:prstGeom prst="rect">
            <a:avLst/>
          </a:prstGeom>
          <a:noFill/>
        </p:spPr>
        <p:txBody>
          <a:bodyPr wrap="square">
            <a:spAutoFit/>
          </a:bodyPr>
          <a:lstStyle/>
          <a:p>
            <a:r>
              <a:rPr lang="en-US" dirty="0">
                <a:hlinkClick r:id="rId5"/>
              </a:rPr>
              <a:t>Youth Outreach</a:t>
            </a:r>
            <a:endParaRPr lang="en-US" dirty="0"/>
          </a:p>
        </p:txBody>
      </p:sp>
      <p:sp>
        <p:nvSpPr>
          <p:cNvPr id="17" name="Oval 16">
            <a:extLst>
              <a:ext uri="{FF2B5EF4-FFF2-40B4-BE49-F238E27FC236}">
                <a16:creationId xmlns:a16="http://schemas.microsoft.com/office/drawing/2014/main" id="{B4FEE721-4AFB-1C22-FB6A-9509AF3EE83B}"/>
              </a:ext>
            </a:extLst>
          </p:cNvPr>
          <p:cNvSpPr/>
          <p:nvPr/>
        </p:nvSpPr>
        <p:spPr>
          <a:xfrm>
            <a:off x="7785691" y="218809"/>
            <a:ext cx="4152451" cy="348217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E1C1735A-AA03-3AD7-D46F-A2A252A02497}"/>
              </a:ext>
            </a:extLst>
          </p:cNvPr>
          <p:cNvPicPr>
            <a:picLocks noChangeAspect="1"/>
          </p:cNvPicPr>
          <p:nvPr/>
        </p:nvPicPr>
        <p:blipFill>
          <a:blip r:embed="rId6"/>
          <a:stretch>
            <a:fillRect/>
          </a:stretch>
        </p:blipFill>
        <p:spPr>
          <a:xfrm>
            <a:off x="8606731" y="2085010"/>
            <a:ext cx="2438740" cy="943107"/>
          </a:xfrm>
          <a:prstGeom prst="rect">
            <a:avLst/>
          </a:prstGeom>
        </p:spPr>
      </p:pic>
      <p:sp>
        <p:nvSpPr>
          <p:cNvPr id="19" name="Rectangle 18">
            <a:extLst>
              <a:ext uri="{FF2B5EF4-FFF2-40B4-BE49-F238E27FC236}">
                <a16:creationId xmlns:a16="http://schemas.microsoft.com/office/drawing/2014/main" id="{350FEC75-6815-F6DF-A187-13FEF5DD29F6}"/>
              </a:ext>
            </a:extLst>
          </p:cNvPr>
          <p:cNvSpPr/>
          <p:nvPr/>
        </p:nvSpPr>
        <p:spPr>
          <a:xfrm>
            <a:off x="8606731" y="751734"/>
            <a:ext cx="2438740" cy="12081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Adult Financial Literacy Education</a:t>
            </a:r>
          </a:p>
          <a:p>
            <a:endParaRPr lang="en-US" dirty="0"/>
          </a:p>
        </p:txBody>
      </p:sp>
      <p:sp>
        <p:nvSpPr>
          <p:cNvPr id="20" name="TextBox 19">
            <a:extLst>
              <a:ext uri="{FF2B5EF4-FFF2-40B4-BE49-F238E27FC236}">
                <a16:creationId xmlns:a16="http://schemas.microsoft.com/office/drawing/2014/main" id="{AC25D023-AD0B-80F9-26F9-BEC35C1E402C}"/>
              </a:ext>
            </a:extLst>
          </p:cNvPr>
          <p:cNvSpPr txBox="1"/>
          <p:nvPr/>
        </p:nvSpPr>
        <p:spPr>
          <a:xfrm>
            <a:off x="8784991" y="1491972"/>
            <a:ext cx="2082220" cy="369332"/>
          </a:xfrm>
          <a:prstGeom prst="rect">
            <a:avLst/>
          </a:prstGeom>
          <a:noFill/>
        </p:spPr>
        <p:txBody>
          <a:bodyPr wrap="square">
            <a:spAutoFit/>
          </a:bodyPr>
          <a:lstStyle/>
          <a:p>
            <a:r>
              <a:rPr lang="en-US" dirty="0">
                <a:hlinkClick r:id="rId7"/>
              </a:rPr>
              <a:t>mPower eLearning</a:t>
            </a:r>
            <a:endParaRPr lang="en-US" dirty="0"/>
          </a:p>
        </p:txBody>
      </p:sp>
    </p:spTree>
    <p:extLst>
      <p:ext uri="{BB962C8B-B14F-4D97-AF65-F5344CB8AC3E}">
        <p14:creationId xmlns:p14="http://schemas.microsoft.com/office/powerpoint/2010/main" val="38725350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2A1BA-1FBF-46E5-76B0-84E9B5F5C81F}"/>
              </a:ext>
            </a:extLst>
          </p:cNvPr>
          <p:cNvSpPr>
            <a:spLocks noGrp="1"/>
          </p:cNvSpPr>
          <p:nvPr>
            <p:ph type="title"/>
          </p:nvPr>
        </p:nvSpPr>
        <p:spPr>
          <a:xfrm>
            <a:off x="343348" y="172122"/>
            <a:ext cx="7135365" cy="1325563"/>
          </a:xfrm>
        </p:spPr>
        <p:txBody>
          <a:bodyPr/>
          <a:lstStyle/>
          <a:p>
            <a:r>
              <a:rPr lang="en-US" dirty="0">
                <a:hlinkClick r:id="rId3"/>
              </a:rPr>
              <a:t>Greenlight for Classrooms Lesson Library</a:t>
            </a:r>
            <a:endParaRPr lang="en-US" dirty="0"/>
          </a:p>
        </p:txBody>
      </p:sp>
      <p:sp>
        <p:nvSpPr>
          <p:cNvPr id="3" name="Content Placeholder 2">
            <a:extLst>
              <a:ext uri="{FF2B5EF4-FFF2-40B4-BE49-F238E27FC236}">
                <a16:creationId xmlns:a16="http://schemas.microsoft.com/office/drawing/2014/main" id="{E9187F81-4709-6DF9-11B1-8A5EF37266C6}"/>
              </a:ext>
            </a:extLst>
          </p:cNvPr>
          <p:cNvSpPr>
            <a:spLocks noGrp="1"/>
          </p:cNvSpPr>
          <p:nvPr>
            <p:ph idx="1"/>
          </p:nvPr>
        </p:nvSpPr>
        <p:spPr>
          <a:xfrm>
            <a:off x="343348" y="1771837"/>
            <a:ext cx="5347447" cy="4351338"/>
          </a:xfrm>
        </p:spPr>
        <p:txBody>
          <a:bodyPr>
            <a:normAutofit fontScale="92500" lnSpcReduction="10000"/>
          </a:bodyPr>
          <a:lstStyle/>
          <a:p>
            <a:pPr marL="0" indent="0" algn="l">
              <a:buNone/>
            </a:pPr>
            <a:r>
              <a:rPr lang="en-US" b="0" i="0" dirty="0">
                <a:solidFill>
                  <a:srgbClr val="000000"/>
                </a:solidFill>
                <a:effectLst/>
                <a:latin typeface="GL Graphik Web"/>
              </a:rPr>
              <a:t>Where to save</a:t>
            </a:r>
          </a:p>
          <a:p>
            <a:pPr algn="l"/>
            <a:r>
              <a:rPr lang="en-US" b="0" i="0" dirty="0">
                <a:solidFill>
                  <a:srgbClr val="1D252C"/>
                </a:solidFill>
                <a:effectLst/>
                <a:latin typeface="GL Graphik Web"/>
              </a:rPr>
              <a:t>Students will watch the video “Where to save” and discuss the following concepts covered:</a:t>
            </a:r>
          </a:p>
          <a:p>
            <a:pPr algn="l">
              <a:buFont typeface="+mj-lt"/>
              <a:buAutoNum type="arabicPeriod"/>
            </a:pPr>
            <a:r>
              <a:rPr lang="en-US" b="0" i="0" dirty="0">
                <a:solidFill>
                  <a:srgbClr val="1D252C"/>
                </a:solidFill>
                <a:effectLst/>
                <a:latin typeface="GL Graphik Web"/>
              </a:rPr>
              <a:t>What are some benefits of saving money in a bank or a credit union? </a:t>
            </a:r>
          </a:p>
          <a:p>
            <a:pPr algn="l">
              <a:buFont typeface="+mj-lt"/>
              <a:buAutoNum type="arabicPeriod"/>
            </a:pPr>
            <a:r>
              <a:rPr lang="en-US" b="0" i="0" dirty="0">
                <a:solidFill>
                  <a:srgbClr val="1D252C"/>
                </a:solidFill>
                <a:effectLst/>
                <a:latin typeface="GL Graphik Web"/>
              </a:rPr>
              <a:t>Why might someone save money with a certificate of deposit (CD)? </a:t>
            </a:r>
          </a:p>
          <a:p>
            <a:pPr algn="l">
              <a:buFont typeface="+mj-lt"/>
              <a:buAutoNum type="arabicPeriod"/>
            </a:pPr>
            <a:r>
              <a:rPr lang="en-US" b="0" i="0" dirty="0">
                <a:solidFill>
                  <a:srgbClr val="1D252C"/>
                </a:solidFill>
                <a:effectLst/>
                <a:latin typeface="GL Graphik Web"/>
              </a:rPr>
              <a:t>What are important factors to consider when deciding where to save your money? </a:t>
            </a:r>
          </a:p>
          <a:p>
            <a:pPr marL="0" indent="0">
              <a:buNone/>
            </a:pPr>
            <a:endParaRPr lang="en-US" dirty="0"/>
          </a:p>
        </p:txBody>
      </p:sp>
      <p:pic>
        <p:nvPicPr>
          <p:cNvPr id="6" name="Online Media 5" title="Where to save">
            <a:hlinkClick r:id="" action="ppaction://media"/>
            <a:extLst>
              <a:ext uri="{FF2B5EF4-FFF2-40B4-BE49-F238E27FC236}">
                <a16:creationId xmlns:a16="http://schemas.microsoft.com/office/drawing/2014/main" id="{D59BC03B-23BF-79A4-A716-A4095AC44EBD}"/>
              </a:ext>
            </a:extLst>
          </p:cNvPr>
          <p:cNvPicPr>
            <a:picLocks noRot="1" noChangeAspect="1"/>
          </p:cNvPicPr>
          <p:nvPr>
            <a:videoFile r:link="rId1"/>
          </p:nvPr>
        </p:nvPicPr>
        <p:blipFill>
          <a:blip r:embed="rId4"/>
          <a:stretch>
            <a:fillRect/>
          </a:stretch>
        </p:blipFill>
        <p:spPr>
          <a:xfrm>
            <a:off x="7091438" y="0"/>
            <a:ext cx="3875087" cy="6858000"/>
          </a:xfrm>
          <a:prstGeom prst="rect">
            <a:avLst/>
          </a:prstGeom>
        </p:spPr>
      </p:pic>
    </p:spTree>
    <p:extLst>
      <p:ext uri="{BB962C8B-B14F-4D97-AF65-F5344CB8AC3E}">
        <p14:creationId xmlns:p14="http://schemas.microsoft.com/office/powerpoint/2010/main" val="273143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11D0F-E0B7-FF20-6EDE-6B9902B6C7A7}"/>
              </a:ext>
            </a:extLst>
          </p:cNvPr>
          <p:cNvSpPr>
            <a:spLocks noGrp="1"/>
          </p:cNvSpPr>
          <p:nvPr>
            <p:ph type="title"/>
          </p:nvPr>
        </p:nvSpPr>
        <p:spPr>
          <a:xfrm>
            <a:off x="807364" y="143154"/>
            <a:ext cx="5668739" cy="1325563"/>
          </a:xfrm>
        </p:spPr>
        <p:txBody>
          <a:bodyPr>
            <a:normAutofit fontScale="90000"/>
          </a:bodyPr>
          <a:lstStyle/>
          <a:p>
            <a:r>
              <a:rPr lang="en-US" dirty="0">
                <a:hlinkClick r:id="rId3"/>
              </a:rPr>
              <a:t>Greenlight for Classrooms Lesson Library</a:t>
            </a:r>
            <a:endParaRPr lang="en-US" dirty="0"/>
          </a:p>
        </p:txBody>
      </p:sp>
      <p:sp>
        <p:nvSpPr>
          <p:cNvPr id="3" name="Content Placeholder 2">
            <a:extLst>
              <a:ext uri="{FF2B5EF4-FFF2-40B4-BE49-F238E27FC236}">
                <a16:creationId xmlns:a16="http://schemas.microsoft.com/office/drawing/2014/main" id="{D5E9510B-8E0B-648E-E874-40953F0CE540}"/>
              </a:ext>
            </a:extLst>
          </p:cNvPr>
          <p:cNvSpPr>
            <a:spLocks noGrp="1"/>
          </p:cNvSpPr>
          <p:nvPr>
            <p:ph idx="1"/>
          </p:nvPr>
        </p:nvSpPr>
        <p:spPr>
          <a:xfrm>
            <a:off x="838200" y="2073051"/>
            <a:ext cx="4529866" cy="4351338"/>
          </a:xfrm>
        </p:spPr>
        <p:txBody>
          <a:bodyPr>
            <a:normAutofit fontScale="85000" lnSpcReduction="20000"/>
          </a:bodyPr>
          <a:lstStyle/>
          <a:p>
            <a:pPr marL="0" indent="0" algn="l">
              <a:buNone/>
            </a:pPr>
            <a:r>
              <a:rPr lang="en-US" sz="2800" b="0" i="0" dirty="0">
                <a:solidFill>
                  <a:srgbClr val="000000"/>
                </a:solidFill>
                <a:effectLst/>
                <a:latin typeface="GL Graphik Web"/>
              </a:rPr>
              <a:t>FDIC</a:t>
            </a:r>
          </a:p>
          <a:p>
            <a:pPr marL="457200" indent="-457200" algn="l">
              <a:buFont typeface="Arial" panose="020B0604020202020204" pitchFamily="34" charset="0"/>
              <a:buChar char="•"/>
            </a:pPr>
            <a:r>
              <a:rPr lang="en-US" sz="2800" b="0" i="0" dirty="0">
                <a:solidFill>
                  <a:srgbClr val="1D252C"/>
                </a:solidFill>
                <a:effectLst/>
                <a:latin typeface="GL Graphik Web"/>
              </a:rPr>
              <a:t>Students will watch the video “FDIC” and discuss the following concepts covered:</a:t>
            </a:r>
          </a:p>
          <a:p>
            <a:pPr algn="l">
              <a:buFont typeface="+mj-lt"/>
              <a:buAutoNum type="arabicPeriod"/>
            </a:pPr>
            <a:r>
              <a:rPr lang="en-US" sz="2800" b="0" i="0" dirty="0">
                <a:solidFill>
                  <a:srgbClr val="1D252C"/>
                </a:solidFill>
                <a:effectLst/>
                <a:latin typeface="GL Graphik Web"/>
              </a:rPr>
              <a:t>Before saving your money at a bank, why would it be important to check if it is FDIC insured? </a:t>
            </a:r>
          </a:p>
          <a:p>
            <a:pPr algn="l">
              <a:buFont typeface="+mj-lt"/>
              <a:buAutoNum type="arabicPeriod"/>
            </a:pPr>
            <a:r>
              <a:rPr lang="en-US" sz="2800" b="0" i="0" dirty="0">
                <a:solidFill>
                  <a:srgbClr val="1D252C"/>
                </a:solidFill>
                <a:effectLst/>
                <a:latin typeface="GL Graphik Web"/>
              </a:rPr>
              <a:t>Why do you think there are different insurers for banks and credit unions? </a:t>
            </a:r>
          </a:p>
          <a:p>
            <a:pPr algn="l">
              <a:buFont typeface="+mj-lt"/>
              <a:buAutoNum type="arabicPeriod"/>
            </a:pPr>
            <a:r>
              <a:rPr lang="en-US" sz="2800" b="0" i="0" dirty="0">
                <a:solidFill>
                  <a:srgbClr val="1D252C"/>
                </a:solidFill>
                <a:effectLst/>
                <a:latin typeface="GL Graphik Web"/>
              </a:rPr>
              <a:t>What are some examples of financial assets that aren’t covered by FDIC? </a:t>
            </a:r>
          </a:p>
          <a:p>
            <a:pPr marL="0" indent="0">
              <a:buNone/>
            </a:pPr>
            <a:endParaRPr lang="en-US" dirty="0"/>
          </a:p>
        </p:txBody>
      </p:sp>
      <p:pic>
        <p:nvPicPr>
          <p:cNvPr id="4" name="Online Media 3" title="FDIC">
            <a:hlinkClick r:id="" action="ppaction://media"/>
            <a:extLst>
              <a:ext uri="{FF2B5EF4-FFF2-40B4-BE49-F238E27FC236}">
                <a16:creationId xmlns:a16="http://schemas.microsoft.com/office/drawing/2014/main" id="{5F8D20DC-371B-1012-20FB-F9296DCF109F}"/>
              </a:ext>
            </a:extLst>
          </p:cNvPr>
          <p:cNvPicPr>
            <a:picLocks noRot="1" noChangeAspect="1"/>
          </p:cNvPicPr>
          <p:nvPr>
            <a:videoFile r:link="rId1"/>
          </p:nvPr>
        </p:nvPicPr>
        <p:blipFill>
          <a:blip r:embed="rId4"/>
          <a:stretch>
            <a:fillRect/>
          </a:stretch>
        </p:blipFill>
        <p:spPr>
          <a:xfrm>
            <a:off x="6965409" y="37950"/>
            <a:ext cx="3875087" cy="6858000"/>
          </a:xfrm>
          <a:prstGeom prst="rect">
            <a:avLst/>
          </a:prstGeom>
        </p:spPr>
      </p:pic>
      <p:sp>
        <p:nvSpPr>
          <p:cNvPr id="6" name="TextBox 5">
            <a:extLst>
              <a:ext uri="{FF2B5EF4-FFF2-40B4-BE49-F238E27FC236}">
                <a16:creationId xmlns:a16="http://schemas.microsoft.com/office/drawing/2014/main" id="{4F9F467F-456D-DA66-0ABF-191A8E3252C8}"/>
              </a:ext>
            </a:extLst>
          </p:cNvPr>
          <p:cNvSpPr txBox="1"/>
          <p:nvPr/>
        </p:nvSpPr>
        <p:spPr>
          <a:xfrm>
            <a:off x="838200" y="6239723"/>
            <a:ext cx="6094206" cy="369332"/>
          </a:xfrm>
          <a:prstGeom prst="rect">
            <a:avLst/>
          </a:prstGeom>
          <a:noFill/>
        </p:spPr>
        <p:txBody>
          <a:bodyPr wrap="square">
            <a:spAutoFit/>
          </a:bodyPr>
          <a:lstStyle/>
          <a:p>
            <a:r>
              <a:rPr lang="en-US" dirty="0">
                <a:hlinkClick r:id="rId5"/>
              </a:rPr>
              <a:t>Banks &amp; credit unions - Details - Kahoot!</a:t>
            </a:r>
            <a:endParaRPr lang="en-US" dirty="0"/>
          </a:p>
        </p:txBody>
      </p:sp>
    </p:spTree>
    <p:extLst>
      <p:ext uri="{BB962C8B-B14F-4D97-AF65-F5344CB8AC3E}">
        <p14:creationId xmlns:p14="http://schemas.microsoft.com/office/powerpoint/2010/main" val="407905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6C2E41-0AB4-4BDB-F289-71FFFEA89009}"/>
              </a:ext>
            </a:extLst>
          </p:cNvPr>
          <p:cNvPicPr>
            <a:picLocks noChangeAspect="1"/>
          </p:cNvPicPr>
          <p:nvPr/>
        </p:nvPicPr>
        <p:blipFill>
          <a:blip r:embed="rId2"/>
          <a:stretch>
            <a:fillRect/>
          </a:stretch>
        </p:blipFill>
        <p:spPr>
          <a:xfrm>
            <a:off x="6094206" y="66205"/>
            <a:ext cx="5210902" cy="6725589"/>
          </a:xfrm>
          <a:prstGeom prst="rect">
            <a:avLst/>
          </a:prstGeom>
        </p:spPr>
      </p:pic>
      <p:sp>
        <p:nvSpPr>
          <p:cNvPr id="5" name="TextBox 4">
            <a:extLst>
              <a:ext uri="{FF2B5EF4-FFF2-40B4-BE49-F238E27FC236}">
                <a16:creationId xmlns:a16="http://schemas.microsoft.com/office/drawing/2014/main" id="{C521349A-3248-4C66-D72A-7077242E5A94}"/>
              </a:ext>
            </a:extLst>
          </p:cNvPr>
          <p:cNvSpPr txBox="1"/>
          <p:nvPr/>
        </p:nvSpPr>
        <p:spPr>
          <a:xfrm>
            <a:off x="3047103" y="6607128"/>
            <a:ext cx="6094206" cy="369332"/>
          </a:xfrm>
          <a:prstGeom prst="rect">
            <a:avLst/>
          </a:prstGeom>
          <a:noFill/>
        </p:spPr>
        <p:txBody>
          <a:bodyPr wrap="square">
            <a:spAutoFit/>
          </a:bodyPr>
          <a:lstStyle/>
          <a:p>
            <a:r>
              <a:rPr lang="en-US" dirty="0">
                <a:hlinkClick r:id="rId3"/>
              </a:rPr>
              <a:t>Teacher Resources - My First Nest Egg</a:t>
            </a:r>
            <a:endParaRPr lang="en-US" dirty="0"/>
          </a:p>
        </p:txBody>
      </p:sp>
      <p:pic>
        <p:nvPicPr>
          <p:cNvPr id="7" name="Picture 6">
            <a:extLst>
              <a:ext uri="{FF2B5EF4-FFF2-40B4-BE49-F238E27FC236}">
                <a16:creationId xmlns:a16="http://schemas.microsoft.com/office/drawing/2014/main" id="{56082A94-1813-A04E-AB6B-33A978E70056}"/>
              </a:ext>
            </a:extLst>
          </p:cNvPr>
          <p:cNvPicPr>
            <a:picLocks noChangeAspect="1"/>
          </p:cNvPicPr>
          <p:nvPr/>
        </p:nvPicPr>
        <p:blipFill>
          <a:blip r:embed="rId4"/>
          <a:stretch>
            <a:fillRect/>
          </a:stretch>
        </p:blipFill>
        <p:spPr>
          <a:xfrm>
            <a:off x="490860" y="0"/>
            <a:ext cx="5112485" cy="6664320"/>
          </a:xfrm>
          <a:prstGeom prst="rect">
            <a:avLst/>
          </a:prstGeom>
        </p:spPr>
      </p:pic>
    </p:spTree>
    <p:extLst>
      <p:ext uri="{BB962C8B-B14F-4D97-AF65-F5344CB8AC3E}">
        <p14:creationId xmlns:p14="http://schemas.microsoft.com/office/powerpoint/2010/main" val="928465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C2634A-F8DA-E3A4-1248-C066BCAE5CA5}"/>
              </a:ext>
            </a:extLst>
          </p:cNvPr>
          <p:cNvSpPr txBox="1"/>
          <p:nvPr/>
        </p:nvSpPr>
        <p:spPr>
          <a:xfrm>
            <a:off x="331246" y="5299076"/>
            <a:ext cx="11529508" cy="1569660"/>
          </a:xfrm>
          <a:prstGeom prst="rect">
            <a:avLst/>
          </a:prstGeom>
          <a:noFill/>
        </p:spPr>
        <p:txBody>
          <a:bodyPr wrap="square">
            <a:spAutoFit/>
          </a:bodyPr>
          <a:lstStyle/>
          <a:p>
            <a:r>
              <a:rPr lang="en-US" sz="2400" dirty="0"/>
              <a:t>Renting Nike Air Jordan shoes from Rent-A-Center typically costs $19.99 per week. If you decide to purchase them after renting, the total cost can vary. For example, the Air Jordan 5 Racer Blues would cost $375 to buy outright through Rent-A-Center. If you continue renting them for a year, the total cost would be $1,050</a:t>
            </a:r>
          </a:p>
        </p:txBody>
      </p:sp>
      <p:pic>
        <p:nvPicPr>
          <p:cNvPr id="7" name="Picture 6">
            <a:extLst>
              <a:ext uri="{FF2B5EF4-FFF2-40B4-BE49-F238E27FC236}">
                <a16:creationId xmlns:a16="http://schemas.microsoft.com/office/drawing/2014/main" id="{CF1DB70F-5B91-76C7-209B-69950215FF7A}"/>
              </a:ext>
            </a:extLst>
          </p:cNvPr>
          <p:cNvPicPr>
            <a:picLocks noChangeAspect="1"/>
          </p:cNvPicPr>
          <p:nvPr/>
        </p:nvPicPr>
        <p:blipFill>
          <a:blip r:embed="rId2"/>
          <a:stretch>
            <a:fillRect/>
          </a:stretch>
        </p:blipFill>
        <p:spPr>
          <a:xfrm>
            <a:off x="767468" y="294672"/>
            <a:ext cx="3675441" cy="4864555"/>
          </a:xfrm>
          <a:prstGeom prst="rect">
            <a:avLst/>
          </a:prstGeom>
        </p:spPr>
      </p:pic>
      <p:pic>
        <p:nvPicPr>
          <p:cNvPr id="9" name="Picture 8">
            <a:extLst>
              <a:ext uri="{FF2B5EF4-FFF2-40B4-BE49-F238E27FC236}">
                <a16:creationId xmlns:a16="http://schemas.microsoft.com/office/drawing/2014/main" id="{14FE1F62-1EF8-DD44-9D4F-E100336EDE54}"/>
              </a:ext>
            </a:extLst>
          </p:cNvPr>
          <p:cNvPicPr>
            <a:picLocks noChangeAspect="1"/>
          </p:cNvPicPr>
          <p:nvPr/>
        </p:nvPicPr>
        <p:blipFill>
          <a:blip r:embed="rId3"/>
          <a:stretch>
            <a:fillRect/>
          </a:stretch>
        </p:blipFill>
        <p:spPr>
          <a:xfrm>
            <a:off x="5106586" y="940762"/>
            <a:ext cx="6754168" cy="3572374"/>
          </a:xfrm>
          <a:prstGeom prst="rect">
            <a:avLst/>
          </a:prstGeom>
        </p:spPr>
      </p:pic>
    </p:spTree>
    <p:extLst>
      <p:ext uri="{BB962C8B-B14F-4D97-AF65-F5344CB8AC3E}">
        <p14:creationId xmlns:p14="http://schemas.microsoft.com/office/powerpoint/2010/main" val="2092018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4ABFBC6-11B0-7AB9-3975-9FF4F6360F40}"/>
              </a:ext>
            </a:extLst>
          </p:cNvPr>
          <p:cNvGraphicFramePr>
            <a:graphicFrameLocks noGrp="1"/>
          </p:cNvGraphicFramePr>
          <p:nvPr/>
        </p:nvGraphicFramePr>
        <p:xfrm>
          <a:off x="2775471" y="261284"/>
          <a:ext cx="9149976" cy="2659063"/>
        </p:xfrm>
        <a:graphic>
          <a:graphicData uri="http://schemas.openxmlformats.org/drawingml/2006/table">
            <a:tbl>
              <a:tblPr firstRow="1" firstCol="1" bandRow="1"/>
              <a:tblGrid>
                <a:gridCol w="2287004">
                  <a:extLst>
                    <a:ext uri="{9D8B030D-6E8A-4147-A177-3AD203B41FA5}">
                      <a16:colId xmlns:a16="http://schemas.microsoft.com/office/drawing/2014/main" val="465706895"/>
                    </a:ext>
                  </a:extLst>
                </a:gridCol>
                <a:gridCol w="2287004">
                  <a:extLst>
                    <a:ext uri="{9D8B030D-6E8A-4147-A177-3AD203B41FA5}">
                      <a16:colId xmlns:a16="http://schemas.microsoft.com/office/drawing/2014/main" val="2877986284"/>
                    </a:ext>
                  </a:extLst>
                </a:gridCol>
                <a:gridCol w="2287984">
                  <a:extLst>
                    <a:ext uri="{9D8B030D-6E8A-4147-A177-3AD203B41FA5}">
                      <a16:colId xmlns:a16="http://schemas.microsoft.com/office/drawing/2014/main" val="2134237670"/>
                    </a:ext>
                  </a:extLst>
                </a:gridCol>
                <a:gridCol w="2287984">
                  <a:extLst>
                    <a:ext uri="{9D8B030D-6E8A-4147-A177-3AD203B41FA5}">
                      <a16:colId xmlns:a16="http://schemas.microsoft.com/office/drawing/2014/main" val="1035658049"/>
                    </a:ext>
                  </a:extLst>
                </a:gridCol>
              </a:tblGrid>
              <a:tr h="712917">
                <a:tc>
                  <a:txBody>
                    <a:bodyPr/>
                    <a:lstStyle/>
                    <a:p>
                      <a:pPr marL="0" marR="0" algn="ctr">
                        <a:lnSpc>
                          <a:spcPct val="107000"/>
                        </a:lnSpc>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Amount Borrowing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Interest Rate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Interest Paid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Total Amount Owed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6162296"/>
                  </a:ext>
                </a:extLst>
              </a:tr>
              <a:tr h="368733">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$169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6654116"/>
                  </a:ext>
                </a:extLst>
              </a:tr>
              <a:tr h="368733">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$169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3690664"/>
                  </a:ext>
                </a:extLst>
              </a:tr>
              <a:tr h="368733">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$169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447%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1392473"/>
                  </a:ext>
                </a:extLst>
              </a:tr>
              <a:tr h="368733">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$169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680%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6764103"/>
                  </a:ext>
                </a:extLst>
              </a:tr>
              <a:tr h="368733">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$169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767%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0001085"/>
                  </a:ext>
                </a:extLst>
              </a:tr>
            </a:tbl>
          </a:graphicData>
        </a:graphic>
      </p:graphicFrame>
      <p:sp>
        <p:nvSpPr>
          <p:cNvPr id="7" name="TextBox 6">
            <a:extLst>
              <a:ext uri="{FF2B5EF4-FFF2-40B4-BE49-F238E27FC236}">
                <a16:creationId xmlns:a16="http://schemas.microsoft.com/office/drawing/2014/main" id="{0F30B2CD-2F2C-D227-8742-7ABC685F830D}"/>
              </a:ext>
            </a:extLst>
          </p:cNvPr>
          <p:cNvSpPr txBox="1"/>
          <p:nvPr/>
        </p:nvSpPr>
        <p:spPr>
          <a:xfrm>
            <a:off x="537780" y="3429000"/>
            <a:ext cx="11387667" cy="2769989"/>
          </a:xfrm>
          <a:prstGeom prst="rect">
            <a:avLst/>
          </a:prstGeom>
          <a:noFill/>
        </p:spPr>
        <p:txBody>
          <a:bodyPr wrap="square">
            <a:spAutoFit/>
          </a:bodyPr>
          <a:lstStyle/>
          <a:p>
            <a:r>
              <a:rPr lang="en-US" dirty="0"/>
              <a:t>Most credit card companies will calculate credit card interest daily based on the current balance on your card. To calculate this daily interest rate yourself, divide your APR by 365 and then multiply by your current balance. It is important to keep in mind that some companies may charge different interest rates depending on how the balance was incurred: by making purchases, by transferring balances or by making cash advances.</a:t>
            </a:r>
          </a:p>
          <a:p>
            <a:endParaRPr lang="en-US" dirty="0"/>
          </a:p>
          <a:p>
            <a:r>
              <a:rPr lang="en-US" sz="2800" dirty="0"/>
              <a:t>How long would it take to save to buy these $169 shoes if you saved $20 per month? </a:t>
            </a:r>
          </a:p>
          <a:p>
            <a:r>
              <a:rPr lang="en-US" sz="2800" dirty="0"/>
              <a:t>How long would it take to buy them if you saved $20 per week?</a:t>
            </a:r>
          </a:p>
        </p:txBody>
      </p:sp>
      <p:pic>
        <p:nvPicPr>
          <p:cNvPr id="8" name="Picture 7">
            <a:extLst>
              <a:ext uri="{FF2B5EF4-FFF2-40B4-BE49-F238E27FC236}">
                <a16:creationId xmlns:a16="http://schemas.microsoft.com/office/drawing/2014/main" id="{C3C14FD8-839A-CF01-3794-5B9D459FE3C8}"/>
              </a:ext>
            </a:extLst>
          </p:cNvPr>
          <p:cNvPicPr>
            <a:picLocks noChangeAspect="1"/>
          </p:cNvPicPr>
          <p:nvPr/>
        </p:nvPicPr>
        <p:blipFill>
          <a:blip r:embed="rId2"/>
          <a:stretch>
            <a:fillRect/>
          </a:stretch>
        </p:blipFill>
        <p:spPr>
          <a:xfrm>
            <a:off x="139849" y="389029"/>
            <a:ext cx="2296867" cy="3039971"/>
          </a:xfrm>
          <a:prstGeom prst="rect">
            <a:avLst/>
          </a:prstGeom>
        </p:spPr>
      </p:pic>
    </p:spTree>
    <p:extLst>
      <p:ext uri="{BB962C8B-B14F-4D97-AF65-F5344CB8AC3E}">
        <p14:creationId xmlns:p14="http://schemas.microsoft.com/office/powerpoint/2010/main" val="8036681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E7E37-3249-127F-3192-72E75EFBB6DB}"/>
              </a:ext>
            </a:extLst>
          </p:cNvPr>
          <p:cNvSpPr>
            <a:spLocks noGrp="1"/>
          </p:cNvSpPr>
          <p:nvPr>
            <p:ph type="title"/>
          </p:nvPr>
        </p:nvSpPr>
        <p:spPr/>
        <p:txBody>
          <a:bodyPr>
            <a:normAutofit fontScale="90000"/>
          </a:bodyPr>
          <a:lstStyle/>
          <a:p>
            <a:r>
              <a:rPr lang="en-US" dirty="0">
                <a:hlinkClick r:id="rId3"/>
              </a:rPr>
              <a:t>Money as You Grow Bookshelf for parents and caregivers | Consumer Financial Protection Bureau</a:t>
            </a:r>
            <a:endParaRPr lang="en-US" dirty="0"/>
          </a:p>
        </p:txBody>
      </p:sp>
      <p:sp>
        <p:nvSpPr>
          <p:cNvPr id="3" name="Content Placeholder 2">
            <a:extLst>
              <a:ext uri="{FF2B5EF4-FFF2-40B4-BE49-F238E27FC236}">
                <a16:creationId xmlns:a16="http://schemas.microsoft.com/office/drawing/2014/main" id="{33E20951-99B7-6E3C-65EF-0E55EE1E23E8}"/>
              </a:ext>
            </a:extLst>
          </p:cNvPr>
          <p:cNvSpPr>
            <a:spLocks noGrp="1"/>
          </p:cNvSpPr>
          <p:nvPr>
            <p:ph idx="1"/>
          </p:nvPr>
        </p:nvSpPr>
        <p:spPr>
          <a:xfrm>
            <a:off x="268716" y="1523872"/>
            <a:ext cx="6533535" cy="4870143"/>
          </a:xfrm>
        </p:spPr>
        <p:txBody>
          <a:bodyPr>
            <a:normAutofit/>
          </a:bodyPr>
          <a:lstStyle/>
          <a:p>
            <a:pPr algn="l"/>
            <a:r>
              <a:rPr lang="en-US" b="1" i="0" dirty="0">
                <a:solidFill>
                  <a:srgbClr val="101820"/>
                </a:solidFill>
                <a:effectLst/>
                <a:latin typeface="Avenir Next"/>
              </a:rPr>
              <a:t>Build your child’s money skills while you read</a:t>
            </a:r>
          </a:p>
          <a:p>
            <a:pPr algn="l" rtl="0">
              <a:buFont typeface="Arial" panose="020B0604020202020204" pitchFamily="34" charset="0"/>
              <a:buChar char="•"/>
            </a:pPr>
            <a:r>
              <a:rPr lang="en-US" b="0" i="0" dirty="0">
                <a:solidFill>
                  <a:srgbClr val="101820"/>
                </a:solidFill>
                <a:effectLst/>
                <a:latin typeface="Avenir Next"/>
              </a:rPr>
              <a:t>English</a:t>
            </a:r>
          </a:p>
          <a:p>
            <a:pPr algn="l" rtl="0">
              <a:buFont typeface="Arial" panose="020B0604020202020204" pitchFamily="34" charset="0"/>
              <a:buChar char="•"/>
            </a:pPr>
            <a:r>
              <a:rPr lang="en-US" b="0" i="0" u="none" strike="noStrike" dirty="0" err="1">
                <a:solidFill>
                  <a:srgbClr val="101820"/>
                </a:solidFill>
                <a:effectLst/>
                <a:latin typeface="Avenir Next"/>
                <a:hlinkClick r:id="rId4"/>
              </a:rPr>
              <a:t>Español</a:t>
            </a:r>
            <a:endParaRPr lang="en-US" b="0" i="0" dirty="0">
              <a:solidFill>
                <a:srgbClr val="101820"/>
              </a:solidFill>
              <a:effectLst/>
              <a:latin typeface="Avenir Next"/>
            </a:endParaRPr>
          </a:p>
          <a:p>
            <a:pPr marL="0" indent="0" algn="l">
              <a:spcAft>
                <a:spcPts val="1125"/>
              </a:spcAft>
              <a:buNone/>
            </a:pPr>
            <a:r>
              <a:rPr lang="en-US" b="0" i="0" dirty="0">
                <a:solidFill>
                  <a:srgbClr val="101820"/>
                </a:solidFill>
                <a:effectLst/>
                <a:latin typeface="Avenir Next"/>
              </a:rPr>
              <a:t>It's important to you to get the most out of reading time with your child. Money as You Grow Bookshelf lets you build on the time you may already spend reading together, and helps you bring money topics to life through </a:t>
            </a:r>
            <a:r>
              <a:rPr lang="en-US" b="0" i="0" dirty="0" err="1">
                <a:solidFill>
                  <a:srgbClr val="101820"/>
                </a:solidFill>
                <a:effectLst/>
                <a:latin typeface="Avenir Next"/>
              </a:rPr>
              <a:t>storytime</a:t>
            </a:r>
            <a:r>
              <a:rPr lang="en-US" b="0" i="0" dirty="0">
                <a:solidFill>
                  <a:srgbClr val="101820"/>
                </a:solidFill>
                <a:effectLst/>
                <a:latin typeface="Avenir Next"/>
              </a:rPr>
              <a:t>.</a:t>
            </a:r>
          </a:p>
          <a:p>
            <a:pPr marL="0" indent="0">
              <a:buNone/>
            </a:pPr>
            <a:endParaRPr lang="en-US" dirty="0"/>
          </a:p>
        </p:txBody>
      </p:sp>
      <p:pic>
        <p:nvPicPr>
          <p:cNvPr id="4098" name="Picture 2" descr="Image result for children with money images">
            <a:extLst>
              <a:ext uri="{FF2B5EF4-FFF2-40B4-BE49-F238E27FC236}">
                <a16:creationId xmlns:a16="http://schemas.microsoft.com/office/drawing/2014/main" id="{DD4CACBF-F225-8D4A-5328-C35D9B0EC9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7130" y="2043462"/>
            <a:ext cx="3921790" cy="3283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659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22D06-6726-3DD7-35D1-E7735F106CC5}"/>
              </a:ext>
            </a:extLst>
          </p:cNvPr>
          <p:cNvSpPr>
            <a:spLocks noGrp="1"/>
          </p:cNvSpPr>
          <p:nvPr>
            <p:ph type="title"/>
          </p:nvPr>
        </p:nvSpPr>
        <p:spPr>
          <a:xfrm>
            <a:off x="3800856" y="542847"/>
            <a:ext cx="7705344" cy="832739"/>
          </a:xfrm>
        </p:spPr>
        <p:txBody>
          <a:bodyPr>
            <a:noAutofit/>
          </a:bodyPr>
          <a:lstStyle/>
          <a:p>
            <a:r>
              <a:rPr lang="en-US" sz="2400" dirty="0">
                <a:hlinkClick r:id="rId2"/>
              </a:rPr>
              <a:t>A review of financial-literacy education programs for children and adolescents - Aisa </a:t>
            </a:r>
            <a:r>
              <a:rPr lang="en-US" sz="2400" dirty="0" err="1">
                <a:hlinkClick r:id="rId2"/>
              </a:rPr>
              <a:t>Amagir</a:t>
            </a:r>
            <a:r>
              <a:rPr lang="en-US" sz="2400" dirty="0">
                <a:hlinkClick r:id="rId2"/>
              </a:rPr>
              <a:t>, Wim Groot, Henriëtte </a:t>
            </a:r>
            <a:r>
              <a:rPr lang="en-US" sz="2400" dirty="0" err="1">
                <a:hlinkClick r:id="rId2"/>
              </a:rPr>
              <a:t>Maassen</a:t>
            </a:r>
            <a:r>
              <a:rPr lang="en-US" sz="2400" dirty="0">
                <a:hlinkClick r:id="rId2"/>
              </a:rPr>
              <a:t> van den Brink, Arie </a:t>
            </a:r>
            <a:r>
              <a:rPr lang="en-US" sz="2400" dirty="0" err="1">
                <a:hlinkClick r:id="rId2"/>
              </a:rPr>
              <a:t>Wilschut</a:t>
            </a:r>
            <a:r>
              <a:rPr lang="en-US" sz="2400" dirty="0">
                <a:hlinkClick r:id="rId2"/>
              </a:rPr>
              <a:t>, 2018</a:t>
            </a:r>
            <a:endParaRPr lang="en-US" sz="2400" dirty="0"/>
          </a:p>
        </p:txBody>
      </p:sp>
      <p:sp>
        <p:nvSpPr>
          <p:cNvPr id="3" name="Content Placeholder 2">
            <a:extLst>
              <a:ext uri="{FF2B5EF4-FFF2-40B4-BE49-F238E27FC236}">
                <a16:creationId xmlns:a16="http://schemas.microsoft.com/office/drawing/2014/main" id="{CB4FF45F-06D4-ECEB-18FD-03D76129F8F0}"/>
              </a:ext>
            </a:extLst>
          </p:cNvPr>
          <p:cNvSpPr>
            <a:spLocks noGrp="1"/>
          </p:cNvSpPr>
          <p:nvPr>
            <p:ph idx="1"/>
          </p:nvPr>
        </p:nvSpPr>
        <p:spPr>
          <a:xfrm>
            <a:off x="393191" y="1887416"/>
            <a:ext cx="11505731" cy="4970584"/>
          </a:xfrm>
        </p:spPr>
        <p:txBody>
          <a:bodyPr>
            <a:normAutofit fontScale="47500" lnSpcReduction="20000"/>
          </a:bodyPr>
          <a:lstStyle/>
          <a:p>
            <a:pPr marL="0" indent="0" algn="l">
              <a:buNone/>
            </a:pPr>
            <a:r>
              <a:rPr lang="en-US" sz="4500" b="0" i="0" dirty="0">
                <a:solidFill>
                  <a:srgbClr val="333333"/>
                </a:solidFill>
                <a:effectLst/>
              </a:rPr>
              <a:t>Financial education can be defined as teaching which is intended to lead to financial literacy in the wider sense indicated by the OECD (2014). The ultimate goal of financial education is to empower and motivate people to change their financial behavior, for example, to induce them to make well-considered financial decisions. Therefore, we distinguish three components in our definition of financial literacy:</a:t>
            </a:r>
          </a:p>
          <a:p>
            <a:pPr marL="0" indent="0" algn="l">
              <a:buNone/>
            </a:pPr>
            <a:r>
              <a:rPr lang="en-US" sz="4500" b="1" i="0" dirty="0">
                <a:solidFill>
                  <a:srgbClr val="333333"/>
                </a:solidFill>
                <a:effectLst/>
              </a:rPr>
              <a:t>1. </a:t>
            </a:r>
            <a:r>
              <a:rPr lang="en-US" sz="4500" b="1" i="1" dirty="0">
                <a:solidFill>
                  <a:srgbClr val="333333"/>
                </a:solidFill>
                <a:effectLst/>
              </a:rPr>
              <a:t>Knowledge and understanding.</a:t>
            </a:r>
            <a:r>
              <a:rPr lang="en-US" sz="4500" b="1" i="0" dirty="0">
                <a:solidFill>
                  <a:srgbClr val="333333"/>
                </a:solidFill>
                <a:effectLst/>
              </a:rPr>
              <a:t> </a:t>
            </a:r>
            <a:r>
              <a:rPr lang="en-US" sz="4500" b="0" i="0" dirty="0">
                <a:solidFill>
                  <a:srgbClr val="333333"/>
                </a:solidFill>
                <a:effectLst/>
              </a:rPr>
              <a:t>To know how to behave, it is necessary to be informed adequately about the domain referring to the intended behavior. However, the effect of knowledge on changes in behavior is relatively limited (</a:t>
            </a:r>
            <a:r>
              <a:rPr lang="en-US" sz="4500" b="0" i="0" u="sng" dirty="0">
                <a:solidFill>
                  <a:srgbClr val="046FF8"/>
                </a:solidFill>
                <a:effectLst/>
                <a:hlinkClick r:id="rId3"/>
              </a:rPr>
              <a:t>Hilgert et al., 2003</a:t>
            </a:r>
            <a:r>
              <a:rPr lang="en-US" sz="4500" b="0" i="0" dirty="0">
                <a:solidFill>
                  <a:srgbClr val="333333"/>
                </a:solidFill>
                <a:effectLst/>
              </a:rPr>
              <a:t>; </a:t>
            </a:r>
            <a:r>
              <a:rPr lang="en-US" sz="4500" b="0" i="0" u="sng" dirty="0">
                <a:solidFill>
                  <a:srgbClr val="046FF8"/>
                </a:solidFill>
                <a:effectLst/>
                <a:hlinkClick r:id="rId4"/>
              </a:rPr>
              <a:t>Perry and Morris, 2005</a:t>
            </a:r>
            <a:r>
              <a:rPr lang="en-US" sz="4500" b="0" i="0" dirty="0">
                <a:solidFill>
                  <a:srgbClr val="333333"/>
                </a:solidFill>
                <a:effectLst/>
              </a:rPr>
              <a:t>). Therefore, two other aspects must be taken into account.</a:t>
            </a:r>
          </a:p>
          <a:p>
            <a:pPr marL="0" indent="0" algn="l">
              <a:buNone/>
            </a:pPr>
            <a:r>
              <a:rPr lang="en-US" sz="4500" b="1" i="0" dirty="0">
                <a:solidFill>
                  <a:srgbClr val="333333"/>
                </a:solidFill>
                <a:effectLst/>
              </a:rPr>
              <a:t>2. </a:t>
            </a:r>
            <a:r>
              <a:rPr lang="en-US" sz="4500" b="1" i="1" dirty="0">
                <a:solidFill>
                  <a:srgbClr val="333333"/>
                </a:solidFill>
                <a:effectLst/>
              </a:rPr>
              <a:t>Skills and behavior</a:t>
            </a:r>
            <a:r>
              <a:rPr lang="en-US" sz="4500" b="0" i="0" dirty="0">
                <a:solidFill>
                  <a:srgbClr val="333333"/>
                </a:solidFill>
                <a:effectLst/>
              </a:rPr>
              <a:t>. To be able to change one’s behavior, it is necessary to master the operational skills which refer to the domain, for example, how to deal with budgeting.</a:t>
            </a:r>
          </a:p>
          <a:p>
            <a:pPr marL="0" indent="0" algn="l">
              <a:buNone/>
            </a:pPr>
            <a:r>
              <a:rPr lang="en-US" sz="4500" b="1" i="0" dirty="0">
                <a:solidFill>
                  <a:srgbClr val="333333"/>
                </a:solidFill>
                <a:effectLst/>
              </a:rPr>
              <a:t>3. </a:t>
            </a:r>
            <a:r>
              <a:rPr lang="en-US" sz="4500" b="1" i="1" dirty="0">
                <a:solidFill>
                  <a:srgbClr val="333333"/>
                </a:solidFill>
                <a:effectLst/>
              </a:rPr>
              <a:t>Attitudes and confidence</a:t>
            </a:r>
            <a:r>
              <a:rPr lang="en-US" sz="4500" b="0" i="0" dirty="0">
                <a:solidFill>
                  <a:srgbClr val="333333"/>
                </a:solidFill>
                <a:effectLst/>
              </a:rPr>
              <a:t>. To be able to apply something outside the context in which it has been learnt, it is necessary to have self-efficacy (</a:t>
            </a:r>
            <a:r>
              <a:rPr lang="en-US" sz="4500" b="0" i="0" u="sng" dirty="0">
                <a:solidFill>
                  <a:srgbClr val="046FF8"/>
                </a:solidFill>
                <a:effectLst/>
                <a:hlinkClick r:id="rId5"/>
              </a:rPr>
              <a:t>Bandura, 1997</a:t>
            </a:r>
            <a:r>
              <a:rPr lang="en-US" sz="4500" b="0" i="0" dirty="0">
                <a:solidFill>
                  <a:srgbClr val="333333"/>
                </a:solidFill>
                <a:effectLst/>
              </a:rPr>
              <a:t>, </a:t>
            </a:r>
            <a:r>
              <a:rPr lang="en-US" sz="4500" b="0" i="0" u="sng" dirty="0">
                <a:solidFill>
                  <a:srgbClr val="046FF8"/>
                </a:solidFill>
                <a:effectLst/>
                <a:hlinkClick r:id="rId6"/>
              </a:rPr>
              <a:t>2006</a:t>
            </a:r>
            <a:r>
              <a:rPr lang="en-US" sz="4500" b="0" i="0" dirty="0">
                <a:solidFill>
                  <a:srgbClr val="333333"/>
                </a:solidFill>
                <a:effectLst/>
              </a:rPr>
              <a:t>), and develop the necessary motivation in order to do so.</a:t>
            </a:r>
          </a:p>
          <a:p>
            <a:pPr marL="0" indent="0" algn="l">
              <a:buNone/>
            </a:pPr>
            <a:r>
              <a:rPr lang="en-US" sz="4500" b="0" i="0" dirty="0">
                <a:solidFill>
                  <a:srgbClr val="333333"/>
                </a:solidFill>
                <a:effectLst/>
              </a:rPr>
              <a:t>In sum, our definition comprises knowing what to do, the skills to be able to perform these actions, and the inclination to carry them out.</a:t>
            </a:r>
          </a:p>
          <a:p>
            <a:pPr marL="0" indent="0">
              <a:buNone/>
            </a:pPr>
            <a:r>
              <a:rPr lang="en-US" b="0" i="0" dirty="0">
                <a:solidFill>
                  <a:srgbClr val="333333"/>
                </a:solidFill>
                <a:effectLst/>
                <a:latin typeface="Open Sans" panose="020B0606030504020204" pitchFamily="34" charset="0"/>
              </a:rPr>
              <a:t>(</a:t>
            </a:r>
            <a:r>
              <a:rPr lang="en-US" u="sng" dirty="0" err="1">
                <a:solidFill>
                  <a:srgbClr val="046FF8"/>
                </a:solidFill>
                <a:latin typeface="Open Sans" panose="020B0606030504020204" pitchFamily="34" charset="0"/>
              </a:rPr>
              <a:t>Organisation</a:t>
            </a:r>
            <a:r>
              <a:rPr lang="en-US" u="sng" dirty="0">
                <a:solidFill>
                  <a:srgbClr val="046FF8"/>
                </a:solidFill>
                <a:latin typeface="Open Sans" panose="020B0606030504020204" pitchFamily="34" charset="0"/>
              </a:rPr>
              <a:t> for Economic Co-operation and Development (OECD)</a:t>
            </a:r>
            <a:endParaRPr lang="en-US" dirty="0"/>
          </a:p>
        </p:txBody>
      </p:sp>
      <p:pic>
        <p:nvPicPr>
          <p:cNvPr id="6146" name="Picture 2" descr="Image result for children with money images">
            <a:extLst>
              <a:ext uri="{FF2B5EF4-FFF2-40B4-BE49-F238E27FC236}">
                <a16:creationId xmlns:a16="http://schemas.microsoft.com/office/drawing/2014/main" id="{24813574-94A8-34D5-2A83-EC2461014B3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141" y="130064"/>
            <a:ext cx="2482973" cy="1658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9115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3710</TotalTime>
  <Words>2655</Words>
  <Application>Microsoft Office PowerPoint</Application>
  <PresentationFormat>Widescreen</PresentationFormat>
  <Paragraphs>178</Paragraphs>
  <Slides>37</Slides>
  <Notes>3</Notes>
  <HiddenSlides>0</HiddenSlides>
  <MMClips>5</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37</vt:i4>
      </vt:variant>
    </vt:vector>
  </HeadingPairs>
  <TitlesOfParts>
    <vt:vector size="48" baseType="lpstr">
      <vt:lpstr>Aptos</vt:lpstr>
      <vt:lpstr>Aptos Display</vt:lpstr>
      <vt:lpstr>Arial</vt:lpstr>
      <vt:lpstr>Avenir Next</vt:lpstr>
      <vt:lpstr>Calibri</vt:lpstr>
      <vt:lpstr>GL Graphik Web</vt:lpstr>
      <vt:lpstr>inherit</vt:lpstr>
      <vt:lpstr>Noto Sans</vt:lpstr>
      <vt:lpstr>Open Sans</vt:lpstr>
      <vt:lpstr>Quattrocento</vt:lpstr>
      <vt:lpstr>Office Theme</vt:lpstr>
      <vt:lpstr>Spending and Saving Money</vt:lpstr>
      <vt:lpstr>Children's understanding of financial literacy and parents' choice of financial knowledge learning methods in Malaysia - PMC</vt:lpstr>
      <vt:lpstr>The importance of financial literacy and its impact on financial wellbeing | Journal of Financial Literacy and Wellbeing | Cambridge Core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 Money | Richmond Fed</vt:lpstr>
      <vt:lpstr>PowerPoint Presentation</vt:lpstr>
      <vt:lpstr>PowerPoint Presentation</vt:lpstr>
      <vt:lpstr>PowerPoint Presentation</vt:lpstr>
      <vt:lpstr>PowerPoint Presentation</vt:lpstr>
      <vt:lpstr>Goal Setting</vt:lpstr>
      <vt:lpstr>PowerPoint Presentation</vt:lpstr>
      <vt:lpstr>PowerPoint Presentation</vt:lpstr>
      <vt:lpstr>PowerPoint Presentation</vt:lpstr>
      <vt:lpstr>PowerPoint Presentation</vt:lpstr>
      <vt:lpstr>Greenlight for Classrooms Lesson Library</vt:lpstr>
      <vt:lpstr>Greenlight for Classrooms Lesson Library</vt:lpstr>
      <vt:lpstr>PowerPoint Presentation</vt:lpstr>
      <vt:lpstr>PowerPoint Presentation</vt:lpstr>
      <vt:lpstr>PowerPoint Presentation</vt:lpstr>
      <vt:lpstr>Money as You Grow Bookshelf for parents and caregivers | Consumer Financial Protection Bureau</vt:lpstr>
      <vt:lpstr>A review of financial-literacy education programs for children and adolescents - Aisa Amagir, Wim Groot, Henriëtte Maassen van den Brink, Arie Wilschut, 2018</vt:lpstr>
    </vt:vector>
  </TitlesOfParts>
  <Company>Hillsborough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Christine Danger</dc:creator>
  <cp:lastModifiedBy>Christine Danger</cp:lastModifiedBy>
  <cp:revision>2</cp:revision>
  <dcterms:created xsi:type="dcterms:W3CDTF">2024-11-07T18:19:16Z</dcterms:created>
  <dcterms:modified xsi:type="dcterms:W3CDTF">2024-11-13T21:38:39Z</dcterms:modified>
</cp:coreProperties>
</file>