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9" r:id="rId3"/>
    <p:sldId id="260" r:id="rId4"/>
    <p:sldId id="258" r:id="rId5"/>
    <p:sldId id="274" r:id="rId6"/>
    <p:sldId id="275" r:id="rId7"/>
    <p:sldId id="276" r:id="rId8"/>
    <p:sldId id="257" r:id="rId9"/>
    <p:sldId id="261" r:id="rId10"/>
    <p:sldId id="263" r:id="rId11"/>
    <p:sldId id="262" r:id="rId12"/>
    <p:sldId id="267" r:id="rId13"/>
    <p:sldId id="264" r:id="rId14"/>
    <p:sldId id="265" r:id="rId15"/>
    <p:sldId id="266" r:id="rId16"/>
    <p:sldId id="268" r:id="rId17"/>
    <p:sldId id="269" r:id="rId18"/>
    <p:sldId id="270" r:id="rId19"/>
    <p:sldId id="271" r:id="rId20"/>
    <p:sldId id="272"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1" autoAdjust="0"/>
    <p:restoredTop sz="77728" autoAdjust="0"/>
  </p:normalViewPr>
  <p:slideViewPr>
    <p:cSldViewPr snapToGrid="0">
      <p:cViewPr varScale="1">
        <p:scale>
          <a:sx n="73" d="100"/>
          <a:sy n="73" d="100"/>
        </p:scale>
        <p:origin x="9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BB636AEE-3850-44FE-977B-D15E1CB5495E}" type="doc">
      <dgm:prSet loTypeId="urn:microsoft.com/office/officeart/2016/7/layout/VerticalSolidActionList" loCatId="List" qsTypeId="urn:microsoft.com/office/officeart/2005/8/quickstyle/simple5" qsCatId="simple" csTypeId="urn:microsoft.com/office/officeart/2005/8/colors/colorful5" csCatId="colorful"/>
      <dgm:spPr/>
      <dgm:t>
        <a:bodyPr/>
        <a:lstStyle/>
        <a:p>
          <a:endParaRPr lang="en-US"/>
        </a:p>
      </dgm:t>
    </dgm:pt>
    <dgm:pt modelId="{E89B7080-3E03-441C-A18A-15F432F6B14E}">
      <dgm:prSet/>
      <dgm:spPr/>
      <dgm:t>
        <a:bodyPr/>
        <a:lstStyle/>
        <a:p>
          <a:r>
            <a:rPr lang="en-US"/>
            <a:t>Identify</a:t>
          </a:r>
        </a:p>
      </dgm:t>
    </dgm:pt>
    <dgm:pt modelId="{D3B40191-C39F-44A1-A89B-6087C8E32C67}" type="parTrans" cxnId="{1FF4D48C-68D3-470E-9A54-9D635BDFA188}">
      <dgm:prSet/>
      <dgm:spPr/>
      <dgm:t>
        <a:bodyPr/>
        <a:lstStyle/>
        <a:p>
          <a:endParaRPr lang="en-US"/>
        </a:p>
      </dgm:t>
    </dgm:pt>
    <dgm:pt modelId="{91ADDE53-564C-4BD2-AE3E-D831E8A1B7B2}" type="sibTrans" cxnId="{1FF4D48C-68D3-470E-9A54-9D635BDFA188}">
      <dgm:prSet/>
      <dgm:spPr/>
      <dgm:t>
        <a:bodyPr/>
        <a:lstStyle/>
        <a:p>
          <a:endParaRPr lang="en-US"/>
        </a:p>
      </dgm:t>
    </dgm:pt>
    <dgm:pt modelId="{AA5DC779-4FE0-47E7-9C2F-81FC9E171D85}">
      <dgm:prSet/>
      <dgm:spPr/>
      <dgm:t>
        <a:bodyPr/>
        <a:lstStyle/>
        <a:p>
          <a:r>
            <a:rPr lang="en-US"/>
            <a:t>SS.K.E.1.4 Identify the difference between basic needs and wants.</a:t>
          </a:r>
        </a:p>
      </dgm:t>
    </dgm:pt>
    <dgm:pt modelId="{DB34D336-997E-464B-8CE9-5C30C91B9400}" type="parTrans" cxnId="{3570D028-9EA4-4F1D-9C86-27E6A55A27AF}">
      <dgm:prSet/>
      <dgm:spPr/>
      <dgm:t>
        <a:bodyPr/>
        <a:lstStyle/>
        <a:p>
          <a:endParaRPr lang="en-US"/>
        </a:p>
      </dgm:t>
    </dgm:pt>
    <dgm:pt modelId="{B571637F-9FC6-485D-B543-68BE1C4F6FA5}" type="sibTrans" cxnId="{3570D028-9EA4-4F1D-9C86-27E6A55A27AF}">
      <dgm:prSet/>
      <dgm:spPr/>
      <dgm:t>
        <a:bodyPr/>
        <a:lstStyle/>
        <a:p>
          <a:endParaRPr lang="en-US"/>
        </a:p>
      </dgm:t>
    </dgm:pt>
    <dgm:pt modelId="{A973BFF3-D8DD-4900-BBFA-FFC6611B0337}">
      <dgm:prSet/>
      <dgm:spPr/>
      <dgm:t>
        <a:bodyPr/>
        <a:lstStyle/>
        <a:p>
          <a:r>
            <a:rPr lang="en-US"/>
            <a:t>Explain</a:t>
          </a:r>
        </a:p>
      </dgm:t>
    </dgm:pt>
    <dgm:pt modelId="{11EE76C5-EB50-40B8-BC19-541AD8817BEB}" type="parTrans" cxnId="{8D5BFDCD-BFE0-412A-AAF8-EA6512D2972A}">
      <dgm:prSet/>
      <dgm:spPr/>
      <dgm:t>
        <a:bodyPr/>
        <a:lstStyle/>
        <a:p>
          <a:endParaRPr lang="en-US"/>
        </a:p>
      </dgm:t>
    </dgm:pt>
    <dgm:pt modelId="{7C3F3BA3-BEF5-4389-9476-75EBFECEF9FE}" type="sibTrans" cxnId="{8D5BFDCD-BFE0-412A-AAF8-EA6512D2972A}">
      <dgm:prSet/>
      <dgm:spPr/>
      <dgm:t>
        <a:bodyPr/>
        <a:lstStyle/>
        <a:p>
          <a:endParaRPr lang="en-US"/>
        </a:p>
      </dgm:t>
    </dgm:pt>
    <dgm:pt modelId="{E3FE1C76-E8BB-4733-8877-6E0FCF942AFE}">
      <dgm:prSet/>
      <dgm:spPr/>
      <dgm:t>
        <a:bodyPr/>
        <a:lstStyle/>
        <a:p>
          <a:r>
            <a:rPr lang="en-US" dirty="0"/>
            <a:t>SS.4.FL.2.1 Explain that economic wants are desires that can be satisfied by consuming a good, a service, or a leisure activity.</a:t>
          </a:r>
        </a:p>
      </dgm:t>
    </dgm:pt>
    <dgm:pt modelId="{601907E0-F7CA-4C66-A212-128273BBD8A5}" type="parTrans" cxnId="{099AE9C7-4304-47CD-8723-0733C04AD28B}">
      <dgm:prSet/>
      <dgm:spPr/>
      <dgm:t>
        <a:bodyPr/>
        <a:lstStyle/>
        <a:p>
          <a:endParaRPr lang="en-US"/>
        </a:p>
      </dgm:t>
    </dgm:pt>
    <dgm:pt modelId="{F844CAAD-9393-4B13-AFE6-FA9E667BC804}" type="sibTrans" cxnId="{099AE9C7-4304-47CD-8723-0733C04AD28B}">
      <dgm:prSet/>
      <dgm:spPr/>
      <dgm:t>
        <a:bodyPr/>
        <a:lstStyle/>
        <a:p>
          <a:endParaRPr lang="en-US"/>
        </a:p>
      </dgm:t>
    </dgm:pt>
    <dgm:pt modelId="{15CAEB38-F2B8-4209-8152-E5F45FDAB756}">
      <dgm:prSet/>
      <dgm:spPr/>
      <dgm:t>
        <a:bodyPr/>
        <a:lstStyle/>
        <a:p>
          <a:r>
            <a:rPr lang="en-US"/>
            <a:t>Recognize</a:t>
          </a:r>
        </a:p>
      </dgm:t>
    </dgm:pt>
    <dgm:pt modelId="{2938CD05-AB16-45BF-9A02-4CDF3D44E5ED}" type="parTrans" cxnId="{05FFE817-82D8-4F35-8516-E81380E5E76F}">
      <dgm:prSet/>
      <dgm:spPr/>
      <dgm:t>
        <a:bodyPr/>
        <a:lstStyle/>
        <a:p>
          <a:endParaRPr lang="en-US"/>
        </a:p>
      </dgm:t>
    </dgm:pt>
    <dgm:pt modelId="{54CDAEF6-03D6-4EEB-9028-5B4D070F9EF6}" type="sibTrans" cxnId="{05FFE817-82D8-4F35-8516-E81380E5E76F}">
      <dgm:prSet/>
      <dgm:spPr/>
      <dgm:t>
        <a:bodyPr/>
        <a:lstStyle/>
        <a:p>
          <a:endParaRPr lang="en-US"/>
        </a:p>
      </dgm:t>
    </dgm:pt>
    <dgm:pt modelId="{4F34060B-2E40-49CC-9D87-31266A364871}">
      <dgm:prSet/>
      <dgm:spPr/>
      <dgm:t>
        <a:bodyPr/>
        <a:lstStyle/>
        <a:p>
          <a:r>
            <a:rPr lang="en-US"/>
            <a:t>SS.K.E.1.3 Recognize that people work to earn money to buy things they need or want.</a:t>
          </a:r>
        </a:p>
      </dgm:t>
    </dgm:pt>
    <dgm:pt modelId="{ED2A9315-9B2B-4E49-B941-15D6DDB9AE76}" type="parTrans" cxnId="{58F00B9C-D90C-4621-8FB9-0025CBF9C1BA}">
      <dgm:prSet/>
      <dgm:spPr/>
      <dgm:t>
        <a:bodyPr/>
        <a:lstStyle/>
        <a:p>
          <a:endParaRPr lang="en-US"/>
        </a:p>
      </dgm:t>
    </dgm:pt>
    <dgm:pt modelId="{AB832495-9E7E-464B-B19D-67E4BA8FB29B}" type="sibTrans" cxnId="{58F00B9C-D90C-4621-8FB9-0025CBF9C1BA}">
      <dgm:prSet/>
      <dgm:spPr/>
      <dgm:t>
        <a:bodyPr/>
        <a:lstStyle/>
        <a:p>
          <a:endParaRPr lang="en-US"/>
        </a:p>
      </dgm:t>
    </dgm:pt>
    <dgm:pt modelId="{5603ACFA-EBEC-4D1A-AAB2-E47152AB38D8}">
      <dgm:prSet/>
      <dgm:spPr/>
      <dgm:t>
        <a:bodyPr/>
        <a:lstStyle/>
        <a:p>
          <a:r>
            <a:rPr lang="en-US"/>
            <a:t>Identify</a:t>
          </a:r>
        </a:p>
      </dgm:t>
    </dgm:pt>
    <dgm:pt modelId="{7CBCEB1D-D6EC-4DBB-A801-1FFE9EB78332}" type="parTrans" cxnId="{2E41CFFA-A979-4F67-A61F-F0031DF6CAE8}">
      <dgm:prSet/>
      <dgm:spPr/>
      <dgm:t>
        <a:bodyPr/>
        <a:lstStyle/>
        <a:p>
          <a:endParaRPr lang="en-US"/>
        </a:p>
      </dgm:t>
    </dgm:pt>
    <dgm:pt modelId="{592FDA93-FF99-440D-AA69-C6C937D863A4}" type="sibTrans" cxnId="{2E41CFFA-A979-4F67-A61F-F0031DF6CAE8}">
      <dgm:prSet/>
      <dgm:spPr/>
      <dgm:t>
        <a:bodyPr/>
        <a:lstStyle/>
        <a:p>
          <a:endParaRPr lang="en-US"/>
        </a:p>
      </dgm:t>
    </dgm:pt>
    <dgm:pt modelId="{ECA645F4-2C74-4682-BDF9-CD49CC274AD9}">
      <dgm:prSet/>
      <dgm:spPr/>
      <dgm:t>
        <a:bodyPr/>
        <a:lstStyle/>
        <a:p>
          <a:r>
            <a:rPr lang="en-US" dirty="0"/>
            <a:t>SS.1.E.1.6 Identify that people need to make choices because of scarce resources.</a:t>
          </a:r>
        </a:p>
      </dgm:t>
    </dgm:pt>
    <dgm:pt modelId="{6C02A001-BCCD-473F-A953-F9F7480E6C13}" type="parTrans" cxnId="{02389740-89BF-4485-A82A-272FA502B862}">
      <dgm:prSet/>
      <dgm:spPr/>
      <dgm:t>
        <a:bodyPr/>
        <a:lstStyle/>
        <a:p>
          <a:endParaRPr lang="en-US"/>
        </a:p>
      </dgm:t>
    </dgm:pt>
    <dgm:pt modelId="{312CDEF8-A9EC-4B0A-A6B2-18276A8A672C}" type="sibTrans" cxnId="{02389740-89BF-4485-A82A-272FA502B862}">
      <dgm:prSet/>
      <dgm:spPr/>
      <dgm:t>
        <a:bodyPr/>
        <a:lstStyle/>
        <a:p>
          <a:endParaRPr lang="en-US"/>
        </a:p>
      </dgm:t>
    </dgm:pt>
    <dgm:pt modelId="{67D7B437-5D76-4089-8C7B-867212190C46}">
      <dgm:prSet/>
      <dgm:spPr/>
      <dgm:t>
        <a:bodyPr/>
        <a:lstStyle/>
        <a:p>
          <a:r>
            <a:rPr lang="en-US"/>
            <a:t>Explain</a:t>
          </a:r>
        </a:p>
      </dgm:t>
    </dgm:pt>
    <dgm:pt modelId="{517B63E5-5091-4F26-BB66-AF6491E13B47}" type="parTrans" cxnId="{32E56E52-0AF9-46C4-9A0D-6C04EC432B77}">
      <dgm:prSet/>
      <dgm:spPr/>
      <dgm:t>
        <a:bodyPr/>
        <a:lstStyle/>
        <a:p>
          <a:endParaRPr lang="en-US"/>
        </a:p>
      </dgm:t>
    </dgm:pt>
    <dgm:pt modelId="{0807632E-C9BE-485B-872D-4A8034AC944C}" type="sibTrans" cxnId="{32E56E52-0AF9-46C4-9A0D-6C04EC432B77}">
      <dgm:prSet/>
      <dgm:spPr/>
      <dgm:t>
        <a:bodyPr/>
        <a:lstStyle/>
        <a:p>
          <a:endParaRPr lang="en-US"/>
        </a:p>
      </dgm:t>
    </dgm:pt>
    <dgm:pt modelId="{AF5A2EEE-3AA3-47E7-B042-082E05FCB91B}">
      <dgm:prSet/>
      <dgm:spPr/>
      <dgm:t>
        <a:bodyPr/>
        <a:lstStyle/>
        <a:p>
          <a:r>
            <a:rPr lang="en-US" dirty="0"/>
            <a:t>SS.4.FL.2.2 Explain that people make choices about what goods and services they buy because they can’t have everything they want. This requires individuals to prioritize their wants.</a:t>
          </a:r>
        </a:p>
      </dgm:t>
    </dgm:pt>
    <dgm:pt modelId="{590E054E-D3BD-42A0-BDE4-7EFBE78E6B7C}" type="parTrans" cxnId="{54BC4877-C0C0-4230-9C81-AE01503EE534}">
      <dgm:prSet/>
      <dgm:spPr/>
      <dgm:t>
        <a:bodyPr/>
        <a:lstStyle/>
        <a:p>
          <a:endParaRPr lang="en-US"/>
        </a:p>
      </dgm:t>
    </dgm:pt>
    <dgm:pt modelId="{55E5D971-D987-4A92-9562-21F629BA3FD1}" type="sibTrans" cxnId="{54BC4877-C0C0-4230-9C81-AE01503EE534}">
      <dgm:prSet/>
      <dgm:spPr/>
      <dgm:t>
        <a:bodyPr/>
        <a:lstStyle/>
        <a:p>
          <a:endParaRPr lang="en-US"/>
        </a:p>
      </dgm:t>
    </dgm:pt>
    <dgm:pt modelId="{85C9FD17-0A5C-4029-9ECC-EB5EF02F1C8F}" type="pres">
      <dgm:prSet presAssocID="{BB636AEE-3850-44FE-977B-D15E1CB5495E}" presName="Name0" presStyleCnt="0">
        <dgm:presLayoutVars>
          <dgm:dir/>
          <dgm:animLvl val="lvl"/>
          <dgm:resizeHandles val="exact"/>
        </dgm:presLayoutVars>
      </dgm:prSet>
      <dgm:spPr/>
    </dgm:pt>
    <dgm:pt modelId="{3C93AC0A-32EC-41F7-A341-B9E8D28FD8CD}" type="pres">
      <dgm:prSet presAssocID="{E89B7080-3E03-441C-A18A-15F432F6B14E}" presName="linNode" presStyleCnt="0"/>
      <dgm:spPr/>
    </dgm:pt>
    <dgm:pt modelId="{92371F37-7B11-4610-A05F-4D40E909879B}" type="pres">
      <dgm:prSet presAssocID="{E89B7080-3E03-441C-A18A-15F432F6B14E}" presName="parentText" presStyleLbl="alignNode1" presStyleIdx="0" presStyleCnt="5">
        <dgm:presLayoutVars>
          <dgm:chMax val="1"/>
          <dgm:bulletEnabled/>
        </dgm:presLayoutVars>
      </dgm:prSet>
      <dgm:spPr/>
    </dgm:pt>
    <dgm:pt modelId="{45FE59FC-3774-4873-9AF6-82840F1C838E}" type="pres">
      <dgm:prSet presAssocID="{E89B7080-3E03-441C-A18A-15F432F6B14E}" presName="descendantText" presStyleLbl="alignAccFollowNode1" presStyleIdx="0" presStyleCnt="5">
        <dgm:presLayoutVars>
          <dgm:bulletEnabled/>
        </dgm:presLayoutVars>
      </dgm:prSet>
      <dgm:spPr/>
    </dgm:pt>
    <dgm:pt modelId="{58C52C33-595C-4864-821D-AC10BDE3FB0C}" type="pres">
      <dgm:prSet presAssocID="{91ADDE53-564C-4BD2-AE3E-D831E8A1B7B2}" presName="sp" presStyleCnt="0"/>
      <dgm:spPr/>
    </dgm:pt>
    <dgm:pt modelId="{10383A95-E6DC-45C1-86A7-3DADD2B7C76B}" type="pres">
      <dgm:prSet presAssocID="{A973BFF3-D8DD-4900-BBFA-FFC6611B0337}" presName="linNode" presStyleCnt="0"/>
      <dgm:spPr/>
    </dgm:pt>
    <dgm:pt modelId="{06AE7B77-E2A8-4050-966A-4E2EB38E7070}" type="pres">
      <dgm:prSet presAssocID="{A973BFF3-D8DD-4900-BBFA-FFC6611B0337}" presName="parentText" presStyleLbl="alignNode1" presStyleIdx="1" presStyleCnt="5">
        <dgm:presLayoutVars>
          <dgm:chMax val="1"/>
          <dgm:bulletEnabled/>
        </dgm:presLayoutVars>
      </dgm:prSet>
      <dgm:spPr/>
    </dgm:pt>
    <dgm:pt modelId="{5092281C-AC1C-47EC-A75F-CD2DC11CD9C3}" type="pres">
      <dgm:prSet presAssocID="{A973BFF3-D8DD-4900-BBFA-FFC6611B0337}" presName="descendantText" presStyleLbl="alignAccFollowNode1" presStyleIdx="1" presStyleCnt="5">
        <dgm:presLayoutVars>
          <dgm:bulletEnabled/>
        </dgm:presLayoutVars>
      </dgm:prSet>
      <dgm:spPr/>
    </dgm:pt>
    <dgm:pt modelId="{65FFA965-52AE-47FB-92EF-5B016006A353}" type="pres">
      <dgm:prSet presAssocID="{7C3F3BA3-BEF5-4389-9476-75EBFECEF9FE}" presName="sp" presStyleCnt="0"/>
      <dgm:spPr/>
    </dgm:pt>
    <dgm:pt modelId="{9D1BD77B-20F3-45BE-B8F7-8941DE5FFDD9}" type="pres">
      <dgm:prSet presAssocID="{15CAEB38-F2B8-4209-8152-E5F45FDAB756}" presName="linNode" presStyleCnt="0"/>
      <dgm:spPr/>
    </dgm:pt>
    <dgm:pt modelId="{79555F2F-1B79-4D48-BA28-42A4CBF0347F}" type="pres">
      <dgm:prSet presAssocID="{15CAEB38-F2B8-4209-8152-E5F45FDAB756}" presName="parentText" presStyleLbl="alignNode1" presStyleIdx="2" presStyleCnt="5">
        <dgm:presLayoutVars>
          <dgm:chMax val="1"/>
          <dgm:bulletEnabled/>
        </dgm:presLayoutVars>
      </dgm:prSet>
      <dgm:spPr/>
    </dgm:pt>
    <dgm:pt modelId="{3E3ACDFD-353E-4464-9FAE-85128ED2789A}" type="pres">
      <dgm:prSet presAssocID="{15CAEB38-F2B8-4209-8152-E5F45FDAB756}" presName="descendantText" presStyleLbl="alignAccFollowNode1" presStyleIdx="2" presStyleCnt="5">
        <dgm:presLayoutVars>
          <dgm:bulletEnabled/>
        </dgm:presLayoutVars>
      </dgm:prSet>
      <dgm:spPr/>
    </dgm:pt>
    <dgm:pt modelId="{D9045495-8ADF-4EFD-8A39-B152BF856805}" type="pres">
      <dgm:prSet presAssocID="{54CDAEF6-03D6-4EEB-9028-5B4D070F9EF6}" presName="sp" presStyleCnt="0"/>
      <dgm:spPr/>
    </dgm:pt>
    <dgm:pt modelId="{7488F407-5CAD-4FC2-B49E-53C0D2F2B232}" type="pres">
      <dgm:prSet presAssocID="{5603ACFA-EBEC-4D1A-AAB2-E47152AB38D8}" presName="linNode" presStyleCnt="0"/>
      <dgm:spPr/>
    </dgm:pt>
    <dgm:pt modelId="{351DB988-8F33-4154-B176-55F06D209215}" type="pres">
      <dgm:prSet presAssocID="{5603ACFA-EBEC-4D1A-AAB2-E47152AB38D8}" presName="parentText" presStyleLbl="alignNode1" presStyleIdx="3" presStyleCnt="5">
        <dgm:presLayoutVars>
          <dgm:chMax val="1"/>
          <dgm:bulletEnabled/>
        </dgm:presLayoutVars>
      </dgm:prSet>
      <dgm:spPr/>
    </dgm:pt>
    <dgm:pt modelId="{DFD2D3ED-C708-4B7D-8C14-82F84259FFC7}" type="pres">
      <dgm:prSet presAssocID="{5603ACFA-EBEC-4D1A-AAB2-E47152AB38D8}" presName="descendantText" presStyleLbl="alignAccFollowNode1" presStyleIdx="3" presStyleCnt="5">
        <dgm:presLayoutVars>
          <dgm:bulletEnabled/>
        </dgm:presLayoutVars>
      </dgm:prSet>
      <dgm:spPr/>
    </dgm:pt>
    <dgm:pt modelId="{EB2F93F4-5358-4E9A-B00D-3F80A8C52DE9}" type="pres">
      <dgm:prSet presAssocID="{592FDA93-FF99-440D-AA69-C6C937D863A4}" presName="sp" presStyleCnt="0"/>
      <dgm:spPr/>
    </dgm:pt>
    <dgm:pt modelId="{F116D580-2750-4CEE-BDA5-D2EB8568E582}" type="pres">
      <dgm:prSet presAssocID="{67D7B437-5D76-4089-8C7B-867212190C46}" presName="linNode" presStyleCnt="0"/>
      <dgm:spPr/>
    </dgm:pt>
    <dgm:pt modelId="{A8C817FB-230E-4BED-A6D5-4C3A3B3E7EF6}" type="pres">
      <dgm:prSet presAssocID="{67D7B437-5D76-4089-8C7B-867212190C46}" presName="parentText" presStyleLbl="alignNode1" presStyleIdx="4" presStyleCnt="5">
        <dgm:presLayoutVars>
          <dgm:chMax val="1"/>
          <dgm:bulletEnabled/>
        </dgm:presLayoutVars>
      </dgm:prSet>
      <dgm:spPr/>
    </dgm:pt>
    <dgm:pt modelId="{56EF4E86-ABC1-4F7D-8BE1-1EFCCF7A1A1D}" type="pres">
      <dgm:prSet presAssocID="{67D7B437-5D76-4089-8C7B-867212190C46}" presName="descendantText" presStyleLbl="alignAccFollowNode1" presStyleIdx="4" presStyleCnt="5">
        <dgm:presLayoutVars>
          <dgm:bulletEnabled/>
        </dgm:presLayoutVars>
      </dgm:prSet>
      <dgm:spPr/>
    </dgm:pt>
  </dgm:ptLst>
  <dgm:cxnLst>
    <dgm:cxn modelId="{05FFE817-82D8-4F35-8516-E81380E5E76F}" srcId="{BB636AEE-3850-44FE-977B-D15E1CB5495E}" destId="{15CAEB38-F2B8-4209-8152-E5F45FDAB756}" srcOrd="2" destOrd="0" parTransId="{2938CD05-AB16-45BF-9A02-4CDF3D44E5ED}" sibTransId="{54CDAEF6-03D6-4EEB-9028-5B4D070F9EF6}"/>
    <dgm:cxn modelId="{446DB71F-8820-4F49-8FDD-CE229A04C5AD}" type="presOf" srcId="{15CAEB38-F2B8-4209-8152-E5F45FDAB756}" destId="{79555F2F-1B79-4D48-BA28-42A4CBF0347F}" srcOrd="0" destOrd="0" presId="urn:microsoft.com/office/officeart/2016/7/layout/VerticalSolidActionList"/>
    <dgm:cxn modelId="{9ED8A425-3CEB-45D8-A980-4EBC936E892E}" type="presOf" srcId="{4F34060B-2E40-49CC-9D87-31266A364871}" destId="{3E3ACDFD-353E-4464-9FAE-85128ED2789A}" srcOrd="0" destOrd="0" presId="urn:microsoft.com/office/officeart/2016/7/layout/VerticalSolidActionList"/>
    <dgm:cxn modelId="{A0657826-C99F-4456-B8F7-05FD5AB9AF32}" type="presOf" srcId="{AA5DC779-4FE0-47E7-9C2F-81FC9E171D85}" destId="{45FE59FC-3774-4873-9AF6-82840F1C838E}" srcOrd="0" destOrd="0" presId="urn:microsoft.com/office/officeart/2016/7/layout/VerticalSolidActionList"/>
    <dgm:cxn modelId="{3570D028-9EA4-4F1D-9C86-27E6A55A27AF}" srcId="{E89B7080-3E03-441C-A18A-15F432F6B14E}" destId="{AA5DC779-4FE0-47E7-9C2F-81FC9E171D85}" srcOrd="0" destOrd="0" parTransId="{DB34D336-997E-464B-8CE9-5C30C91B9400}" sibTransId="{B571637F-9FC6-485D-B543-68BE1C4F6FA5}"/>
    <dgm:cxn modelId="{38DA5232-2FE8-4865-8AC7-B9E3DDE6F22E}" type="presOf" srcId="{E89B7080-3E03-441C-A18A-15F432F6B14E}" destId="{92371F37-7B11-4610-A05F-4D40E909879B}" srcOrd="0" destOrd="0" presId="urn:microsoft.com/office/officeart/2016/7/layout/VerticalSolidActionList"/>
    <dgm:cxn modelId="{02389740-89BF-4485-A82A-272FA502B862}" srcId="{5603ACFA-EBEC-4D1A-AAB2-E47152AB38D8}" destId="{ECA645F4-2C74-4682-BDF9-CD49CC274AD9}" srcOrd="0" destOrd="0" parTransId="{6C02A001-BCCD-473F-A953-F9F7480E6C13}" sibTransId="{312CDEF8-A9EC-4B0A-A6B2-18276A8A672C}"/>
    <dgm:cxn modelId="{32E56E52-0AF9-46C4-9A0D-6C04EC432B77}" srcId="{BB636AEE-3850-44FE-977B-D15E1CB5495E}" destId="{67D7B437-5D76-4089-8C7B-867212190C46}" srcOrd="4" destOrd="0" parTransId="{517B63E5-5091-4F26-BB66-AF6491E13B47}" sibTransId="{0807632E-C9BE-485B-872D-4A8034AC944C}"/>
    <dgm:cxn modelId="{AB351873-8196-44BB-8607-554A590E5BEE}" type="presOf" srcId="{E3FE1C76-E8BB-4733-8877-6E0FCF942AFE}" destId="{5092281C-AC1C-47EC-A75F-CD2DC11CD9C3}" srcOrd="0" destOrd="0" presId="urn:microsoft.com/office/officeart/2016/7/layout/VerticalSolidActionList"/>
    <dgm:cxn modelId="{F73C4F56-08AD-4E5E-A275-35B1BF42A96D}" type="presOf" srcId="{BB636AEE-3850-44FE-977B-D15E1CB5495E}" destId="{85C9FD17-0A5C-4029-9ECC-EB5EF02F1C8F}" srcOrd="0" destOrd="0" presId="urn:microsoft.com/office/officeart/2016/7/layout/VerticalSolidActionList"/>
    <dgm:cxn modelId="{54BC4877-C0C0-4230-9C81-AE01503EE534}" srcId="{67D7B437-5D76-4089-8C7B-867212190C46}" destId="{AF5A2EEE-3AA3-47E7-B042-082E05FCB91B}" srcOrd="0" destOrd="0" parTransId="{590E054E-D3BD-42A0-BDE4-7EFBE78E6B7C}" sibTransId="{55E5D971-D987-4A92-9562-21F629BA3FD1}"/>
    <dgm:cxn modelId="{9CF3DE81-1C2B-4A28-8400-ABC3C6B8DB09}" type="presOf" srcId="{AF5A2EEE-3AA3-47E7-B042-082E05FCB91B}" destId="{56EF4E86-ABC1-4F7D-8BE1-1EFCCF7A1A1D}" srcOrd="0" destOrd="0" presId="urn:microsoft.com/office/officeart/2016/7/layout/VerticalSolidActionList"/>
    <dgm:cxn modelId="{1FF4D48C-68D3-470E-9A54-9D635BDFA188}" srcId="{BB636AEE-3850-44FE-977B-D15E1CB5495E}" destId="{E89B7080-3E03-441C-A18A-15F432F6B14E}" srcOrd="0" destOrd="0" parTransId="{D3B40191-C39F-44A1-A89B-6087C8E32C67}" sibTransId="{91ADDE53-564C-4BD2-AE3E-D831E8A1B7B2}"/>
    <dgm:cxn modelId="{58F00B9C-D90C-4621-8FB9-0025CBF9C1BA}" srcId="{15CAEB38-F2B8-4209-8152-E5F45FDAB756}" destId="{4F34060B-2E40-49CC-9D87-31266A364871}" srcOrd="0" destOrd="0" parTransId="{ED2A9315-9B2B-4E49-B941-15D6DDB9AE76}" sibTransId="{AB832495-9E7E-464B-B19D-67E4BA8FB29B}"/>
    <dgm:cxn modelId="{CB29EAC1-7F07-42C2-87BA-4CAFB83C5825}" type="presOf" srcId="{67D7B437-5D76-4089-8C7B-867212190C46}" destId="{A8C817FB-230E-4BED-A6D5-4C3A3B3E7EF6}" srcOrd="0" destOrd="0" presId="urn:microsoft.com/office/officeart/2016/7/layout/VerticalSolidActionList"/>
    <dgm:cxn modelId="{D6B7B8C4-7D4A-4108-83AA-80C8CEB71ACA}" type="presOf" srcId="{5603ACFA-EBEC-4D1A-AAB2-E47152AB38D8}" destId="{351DB988-8F33-4154-B176-55F06D209215}" srcOrd="0" destOrd="0" presId="urn:microsoft.com/office/officeart/2016/7/layout/VerticalSolidActionList"/>
    <dgm:cxn modelId="{099AE9C7-4304-47CD-8723-0733C04AD28B}" srcId="{A973BFF3-D8DD-4900-BBFA-FFC6611B0337}" destId="{E3FE1C76-E8BB-4733-8877-6E0FCF942AFE}" srcOrd="0" destOrd="0" parTransId="{601907E0-F7CA-4C66-A212-128273BBD8A5}" sibTransId="{F844CAAD-9393-4B13-AFE6-FA9E667BC804}"/>
    <dgm:cxn modelId="{8D5BFDCD-BFE0-412A-AAF8-EA6512D2972A}" srcId="{BB636AEE-3850-44FE-977B-D15E1CB5495E}" destId="{A973BFF3-D8DD-4900-BBFA-FFC6611B0337}" srcOrd="1" destOrd="0" parTransId="{11EE76C5-EB50-40B8-BC19-541AD8817BEB}" sibTransId="{7C3F3BA3-BEF5-4389-9476-75EBFECEF9FE}"/>
    <dgm:cxn modelId="{26F9BDD9-AE15-481B-9367-3AFF81F1660D}" type="presOf" srcId="{ECA645F4-2C74-4682-BDF9-CD49CC274AD9}" destId="{DFD2D3ED-C708-4B7D-8C14-82F84259FFC7}" srcOrd="0" destOrd="0" presId="urn:microsoft.com/office/officeart/2016/7/layout/VerticalSolidActionList"/>
    <dgm:cxn modelId="{A576DBE3-4498-43B1-9491-5D2DE500E5C6}" type="presOf" srcId="{A973BFF3-D8DD-4900-BBFA-FFC6611B0337}" destId="{06AE7B77-E2A8-4050-966A-4E2EB38E7070}" srcOrd="0" destOrd="0" presId="urn:microsoft.com/office/officeart/2016/7/layout/VerticalSolidActionList"/>
    <dgm:cxn modelId="{2E41CFFA-A979-4F67-A61F-F0031DF6CAE8}" srcId="{BB636AEE-3850-44FE-977B-D15E1CB5495E}" destId="{5603ACFA-EBEC-4D1A-AAB2-E47152AB38D8}" srcOrd="3" destOrd="0" parTransId="{7CBCEB1D-D6EC-4DBB-A801-1FFE9EB78332}" sibTransId="{592FDA93-FF99-440D-AA69-C6C937D863A4}"/>
    <dgm:cxn modelId="{BC0305AF-918C-48AA-9116-9FC88D9DE305}" type="presParOf" srcId="{85C9FD17-0A5C-4029-9ECC-EB5EF02F1C8F}" destId="{3C93AC0A-32EC-41F7-A341-B9E8D28FD8CD}" srcOrd="0" destOrd="0" presId="urn:microsoft.com/office/officeart/2016/7/layout/VerticalSolidActionList"/>
    <dgm:cxn modelId="{0DEA7279-6345-4790-9ED5-86AA007F0107}" type="presParOf" srcId="{3C93AC0A-32EC-41F7-A341-B9E8D28FD8CD}" destId="{92371F37-7B11-4610-A05F-4D40E909879B}" srcOrd="0" destOrd="0" presId="urn:microsoft.com/office/officeart/2016/7/layout/VerticalSolidActionList"/>
    <dgm:cxn modelId="{0B49AF32-47AB-43B1-B6CE-39553D2B8866}" type="presParOf" srcId="{3C93AC0A-32EC-41F7-A341-B9E8D28FD8CD}" destId="{45FE59FC-3774-4873-9AF6-82840F1C838E}" srcOrd="1" destOrd="0" presId="urn:microsoft.com/office/officeart/2016/7/layout/VerticalSolidActionList"/>
    <dgm:cxn modelId="{956959CF-988C-459C-A950-ADD6D46015C4}" type="presParOf" srcId="{85C9FD17-0A5C-4029-9ECC-EB5EF02F1C8F}" destId="{58C52C33-595C-4864-821D-AC10BDE3FB0C}" srcOrd="1" destOrd="0" presId="urn:microsoft.com/office/officeart/2016/7/layout/VerticalSolidActionList"/>
    <dgm:cxn modelId="{439B579A-018A-4242-BC26-79733AB737F5}" type="presParOf" srcId="{85C9FD17-0A5C-4029-9ECC-EB5EF02F1C8F}" destId="{10383A95-E6DC-45C1-86A7-3DADD2B7C76B}" srcOrd="2" destOrd="0" presId="urn:microsoft.com/office/officeart/2016/7/layout/VerticalSolidActionList"/>
    <dgm:cxn modelId="{55003E43-47D0-4F2C-BB34-E80147A4DAD3}" type="presParOf" srcId="{10383A95-E6DC-45C1-86A7-3DADD2B7C76B}" destId="{06AE7B77-E2A8-4050-966A-4E2EB38E7070}" srcOrd="0" destOrd="0" presId="urn:microsoft.com/office/officeart/2016/7/layout/VerticalSolidActionList"/>
    <dgm:cxn modelId="{B344B25B-6559-49A7-B06A-883C2A16F594}" type="presParOf" srcId="{10383A95-E6DC-45C1-86A7-3DADD2B7C76B}" destId="{5092281C-AC1C-47EC-A75F-CD2DC11CD9C3}" srcOrd="1" destOrd="0" presId="urn:microsoft.com/office/officeart/2016/7/layout/VerticalSolidActionList"/>
    <dgm:cxn modelId="{8753B013-E8C5-43B5-B49D-3C551176B1AE}" type="presParOf" srcId="{85C9FD17-0A5C-4029-9ECC-EB5EF02F1C8F}" destId="{65FFA965-52AE-47FB-92EF-5B016006A353}" srcOrd="3" destOrd="0" presId="urn:microsoft.com/office/officeart/2016/7/layout/VerticalSolidActionList"/>
    <dgm:cxn modelId="{E59A0CAB-9637-41B3-B2A0-DC20DEB524ED}" type="presParOf" srcId="{85C9FD17-0A5C-4029-9ECC-EB5EF02F1C8F}" destId="{9D1BD77B-20F3-45BE-B8F7-8941DE5FFDD9}" srcOrd="4" destOrd="0" presId="urn:microsoft.com/office/officeart/2016/7/layout/VerticalSolidActionList"/>
    <dgm:cxn modelId="{9DA995AF-1826-4B7D-95FB-71E8F0E81374}" type="presParOf" srcId="{9D1BD77B-20F3-45BE-B8F7-8941DE5FFDD9}" destId="{79555F2F-1B79-4D48-BA28-42A4CBF0347F}" srcOrd="0" destOrd="0" presId="urn:microsoft.com/office/officeart/2016/7/layout/VerticalSolidActionList"/>
    <dgm:cxn modelId="{97070DB6-7764-461B-872E-8E7F7F136E9E}" type="presParOf" srcId="{9D1BD77B-20F3-45BE-B8F7-8941DE5FFDD9}" destId="{3E3ACDFD-353E-4464-9FAE-85128ED2789A}" srcOrd="1" destOrd="0" presId="urn:microsoft.com/office/officeart/2016/7/layout/VerticalSolidActionList"/>
    <dgm:cxn modelId="{5C430022-FDD3-4670-9D9F-26807EE3BE30}" type="presParOf" srcId="{85C9FD17-0A5C-4029-9ECC-EB5EF02F1C8F}" destId="{D9045495-8ADF-4EFD-8A39-B152BF856805}" srcOrd="5" destOrd="0" presId="urn:microsoft.com/office/officeart/2016/7/layout/VerticalSolidActionList"/>
    <dgm:cxn modelId="{64FBB964-2529-4F50-AE4B-9541CCF48B81}" type="presParOf" srcId="{85C9FD17-0A5C-4029-9ECC-EB5EF02F1C8F}" destId="{7488F407-5CAD-4FC2-B49E-53C0D2F2B232}" srcOrd="6" destOrd="0" presId="urn:microsoft.com/office/officeart/2016/7/layout/VerticalSolidActionList"/>
    <dgm:cxn modelId="{16D2CA41-68AC-4A05-AD56-C929105A1EA3}" type="presParOf" srcId="{7488F407-5CAD-4FC2-B49E-53C0D2F2B232}" destId="{351DB988-8F33-4154-B176-55F06D209215}" srcOrd="0" destOrd="0" presId="urn:microsoft.com/office/officeart/2016/7/layout/VerticalSolidActionList"/>
    <dgm:cxn modelId="{B07C3C40-E46B-4208-BCCC-C28141DB0F75}" type="presParOf" srcId="{7488F407-5CAD-4FC2-B49E-53C0D2F2B232}" destId="{DFD2D3ED-C708-4B7D-8C14-82F84259FFC7}" srcOrd="1" destOrd="0" presId="urn:microsoft.com/office/officeart/2016/7/layout/VerticalSolidActionList"/>
    <dgm:cxn modelId="{C216787E-0988-4321-ABC1-720F91448329}" type="presParOf" srcId="{85C9FD17-0A5C-4029-9ECC-EB5EF02F1C8F}" destId="{EB2F93F4-5358-4E9A-B00D-3F80A8C52DE9}" srcOrd="7" destOrd="0" presId="urn:microsoft.com/office/officeart/2016/7/layout/VerticalSolidActionList"/>
    <dgm:cxn modelId="{2FD61E9C-FFED-4747-A119-CA0D5D9199FB}" type="presParOf" srcId="{85C9FD17-0A5C-4029-9ECC-EB5EF02F1C8F}" destId="{F116D580-2750-4CEE-BDA5-D2EB8568E582}" srcOrd="8" destOrd="0" presId="urn:microsoft.com/office/officeart/2016/7/layout/VerticalSolidActionList"/>
    <dgm:cxn modelId="{1FEF07C6-8BF1-4DA6-AB46-4B80B56F8346}" type="presParOf" srcId="{F116D580-2750-4CEE-BDA5-D2EB8568E582}" destId="{A8C817FB-230E-4BED-A6D5-4C3A3B3E7EF6}" srcOrd="0" destOrd="0" presId="urn:microsoft.com/office/officeart/2016/7/layout/VerticalSolidActionList"/>
    <dgm:cxn modelId="{DD7D9DBB-9949-4B16-920B-3C3E0FBEFDA0}" type="presParOf" srcId="{F116D580-2750-4CEE-BDA5-D2EB8568E582}" destId="{56EF4E86-ABC1-4F7D-8BE1-1EFCCF7A1A1D}" srcOrd="1" destOrd="0" presId="urn:microsoft.com/office/officeart/2016/7/layout/VerticalSolid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D3AFB7-50F4-4E9A-8F57-464A195E8EB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90530F8-A4AA-403E-BE9F-696DA5864322}">
      <dgm:prSet/>
      <dgm:spPr/>
      <dgm:t>
        <a:bodyPr/>
        <a:lstStyle/>
        <a:p>
          <a:r>
            <a:rPr lang="en-US"/>
            <a:t>Students should be able to </a:t>
          </a:r>
        </a:p>
      </dgm:t>
    </dgm:pt>
    <dgm:pt modelId="{86EC4C19-022E-4F81-A37D-C6C9D11CD63C}" type="parTrans" cxnId="{B4699970-8188-4870-82CD-636C6CA5EE19}">
      <dgm:prSet/>
      <dgm:spPr/>
      <dgm:t>
        <a:bodyPr/>
        <a:lstStyle/>
        <a:p>
          <a:endParaRPr lang="en-US"/>
        </a:p>
      </dgm:t>
    </dgm:pt>
    <dgm:pt modelId="{5650A3B2-913E-4353-A9FD-6348A6515BD7}" type="sibTrans" cxnId="{B4699970-8188-4870-82CD-636C6CA5EE19}">
      <dgm:prSet/>
      <dgm:spPr/>
      <dgm:t>
        <a:bodyPr/>
        <a:lstStyle/>
        <a:p>
          <a:endParaRPr lang="en-US"/>
        </a:p>
      </dgm:t>
    </dgm:pt>
    <dgm:pt modelId="{3957D79C-34A2-407F-932B-A422ADBB7EEB}">
      <dgm:prSet/>
      <dgm:spPr/>
      <dgm:t>
        <a:bodyPr/>
        <a:lstStyle/>
        <a:p>
          <a:r>
            <a:rPr lang="en-US"/>
            <a:t>• define a want and explain that our wants are unlimited, </a:t>
          </a:r>
        </a:p>
      </dgm:t>
    </dgm:pt>
    <dgm:pt modelId="{09986BFE-CFC4-49D3-BAB6-31E154C60F76}" type="parTrans" cxnId="{BABCC60A-18E9-4DEC-A174-E736A96D342B}">
      <dgm:prSet/>
      <dgm:spPr/>
      <dgm:t>
        <a:bodyPr/>
        <a:lstStyle/>
        <a:p>
          <a:endParaRPr lang="en-US"/>
        </a:p>
      </dgm:t>
    </dgm:pt>
    <dgm:pt modelId="{4327D1E4-F254-441A-8300-1864DF58AED0}" type="sibTrans" cxnId="{BABCC60A-18E9-4DEC-A174-E736A96D342B}">
      <dgm:prSet/>
      <dgm:spPr/>
      <dgm:t>
        <a:bodyPr/>
        <a:lstStyle/>
        <a:p>
          <a:endParaRPr lang="en-US"/>
        </a:p>
      </dgm:t>
    </dgm:pt>
    <dgm:pt modelId="{47A082E6-9403-4EF4-83DC-AC2FEBDAC126}">
      <dgm:prSet/>
      <dgm:spPr/>
      <dgm:t>
        <a:bodyPr/>
        <a:lstStyle/>
        <a:p>
          <a:r>
            <a:rPr lang="en-US" dirty="0"/>
            <a:t>• define a good and explain that goods help us satisfy our wants, </a:t>
          </a:r>
        </a:p>
      </dgm:t>
    </dgm:pt>
    <dgm:pt modelId="{4A6FA5A9-1C3A-42B9-A3D2-6D6429274DAA}" type="parTrans" cxnId="{E84E3E42-AB10-40E3-BBE1-EC8155D79645}">
      <dgm:prSet/>
      <dgm:spPr/>
      <dgm:t>
        <a:bodyPr/>
        <a:lstStyle/>
        <a:p>
          <a:endParaRPr lang="en-US"/>
        </a:p>
      </dgm:t>
    </dgm:pt>
    <dgm:pt modelId="{D2601001-2D45-4E06-9841-E9193EF37958}" type="sibTrans" cxnId="{E84E3E42-AB10-40E3-BBE1-EC8155D79645}">
      <dgm:prSet/>
      <dgm:spPr/>
      <dgm:t>
        <a:bodyPr/>
        <a:lstStyle/>
        <a:p>
          <a:endParaRPr lang="en-US"/>
        </a:p>
      </dgm:t>
    </dgm:pt>
    <dgm:pt modelId="{5B0EBF91-C8E6-474C-A17D-8BEEE2649C4E}">
      <dgm:prSet/>
      <dgm:spPr/>
      <dgm:t>
        <a:bodyPr/>
        <a:lstStyle/>
        <a:p>
          <a:r>
            <a:rPr lang="en-US"/>
            <a:t>• define scarcity and explain why we cannot have everything we want, </a:t>
          </a:r>
        </a:p>
      </dgm:t>
    </dgm:pt>
    <dgm:pt modelId="{E8391320-F487-4D67-AE11-0717BDD515AE}" type="parTrans" cxnId="{DC2CAB63-1423-4469-91F3-5A893DC1610C}">
      <dgm:prSet/>
      <dgm:spPr/>
      <dgm:t>
        <a:bodyPr/>
        <a:lstStyle/>
        <a:p>
          <a:endParaRPr lang="en-US"/>
        </a:p>
      </dgm:t>
    </dgm:pt>
    <dgm:pt modelId="{03A1C501-91D8-4333-A4BB-DAA001799B5D}" type="sibTrans" cxnId="{DC2CAB63-1423-4469-91F3-5A893DC1610C}">
      <dgm:prSet/>
      <dgm:spPr/>
      <dgm:t>
        <a:bodyPr/>
        <a:lstStyle/>
        <a:p>
          <a:endParaRPr lang="en-US"/>
        </a:p>
      </dgm:t>
    </dgm:pt>
    <dgm:pt modelId="{B0A71DC3-F3B2-4218-A988-4BA92D6EBC11}">
      <dgm:prSet/>
      <dgm:spPr/>
      <dgm:t>
        <a:bodyPr/>
        <a:lstStyle/>
        <a:p>
          <a:r>
            <a:rPr lang="en-US" dirty="0"/>
            <a:t>• identify alternatives and explain how they help us make choices, and </a:t>
          </a:r>
        </a:p>
      </dgm:t>
    </dgm:pt>
    <dgm:pt modelId="{BF52DF4F-7C0F-461A-B089-3FB841476921}" type="parTrans" cxnId="{F2D4A935-1357-481E-8467-404586018F65}">
      <dgm:prSet/>
      <dgm:spPr/>
      <dgm:t>
        <a:bodyPr/>
        <a:lstStyle/>
        <a:p>
          <a:endParaRPr lang="en-US"/>
        </a:p>
      </dgm:t>
    </dgm:pt>
    <dgm:pt modelId="{FCCDEFB0-529C-4683-A8FC-4C7F46E89862}" type="sibTrans" cxnId="{F2D4A935-1357-481E-8467-404586018F65}">
      <dgm:prSet/>
      <dgm:spPr/>
      <dgm:t>
        <a:bodyPr/>
        <a:lstStyle/>
        <a:p>
          <a:endParaRPr lang="en-US"/>
        </a:p>
      </dgm:t>
    </dgm:pt>
    <dgm:pt modelId="{A3869F86-18E0-4687-8A7D-1BC5BD8B0768}">
      <dgm:prSet/>
      <dgm:spPr/>
      <dgm:t>
        <a:bodyPr/>
        <a:lstStyle/>
        <a:p>
          <a:r>
            <a:rPr lang="en-US" dirty="0"/>
            <a:t>• define opportunity cost and recognize that when we make a choice, we are giving up something else.</a:t>
          </a:r>
        </a:p>
      </dgm:t>
    </dgm:pt>
    <dgm:pt modelId="{A4A1B510-4985-4286-B09F-766BD70DC031}" type="parTrans" cxnId="{6496205E-E00E-49AE-B47C-AF663C2BC80E}">
      <dgm:prSet/>
      <dgm:spPr/>
      <dgm:t>
        <a:bodyPr/>
        <a:lstStyle/>
        <a:p>
          <a:endParaRPr lang="en-US"/>
        </a:p>
      </dgm:t>
    </dgm:pt>
    <dgm:pt modelId="{E77286CF-C6FB-4C7E-A5C0-2259C65C398C}" type="sibTrans" cxnId="{6496205E-E00E-49AE-B47C-AF663C2BC80E}">
      <dgm:prSet/>
      <dgm:spPr/>
      <dgm:t>
        <a:bodyPr/>
        <a:lstStyle/>
        <a:p>
          <a:endParaRPr lang="en-US"/>
        </a:p>
      </dgm:t>
    </dgm:pt>
    <dgm:pt modelId="{D7130DDF-19FF-412E-BA0F-56842637D1C1}" type="pres">
      <dgm:prSet presAssocID="{53D3AFB7-50F4-4E9A-8F57-464A195E8EB7}" presName="root" presStyleCnt="0">
        <dgm:presLayoutVars>
          <dgm:dir/>
          <dgm:resizeHandles val="exact"/>
        </dgm:presLayoutVars>
      </dgm:prSet>
      <dgm:spPr/>
    </dgm:pt>
    <dgm:pt modelId="{15E4037D-6C07-4215-8D9F-BF6FA6B27C2E}" type="pres">
      <dgm:prSet presAssocID="{F90530F8-A4AA-403E-BE9F-696DA5864322}" presName="compNode" presStyleCnt="0"/>
      <dgm:spPr/>
    </dgm:pt>
    <dgm:pt modelId="{5F817F09-D091-4A38-8E4F-5E825B981E00}" type="pres">
      <dgm:prSet presAssocID="{F90530F8-A4AA-403E-BE9F-696DA5864322}" presName="bgRect" presStyleLbl="bgShp" presStyleIdx="0" presStyleCnt="6"/>
      <dgm:spPr/>
    </dgm:pt>
    <dgm:pt modelId="{74FD4655-41A9-42F3-86BB-34A9E2F6244C}" type="pres">
      <dgm:prSet presAssocID="{F90530F8-A4AA-403E-BE9F-696DA586432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EA1A898A-1FD8-40EA-A79F-018AD9928576}" type="pres">
      <dgm:prSet presAssocID="{F90530F8-A4AA-403E-BE9F-696DA5864322}" presName="spaceRect" presStyleCnt="0"/>
      <dgm:spPr/>
    </dgm:pt>
    <dgm:pt modelId="{478F907D-9FF0-44CA-BC03-44A08DF2405B}" type="pres">
      <dgm:prSet presAssocID="{F90530F8-A4AA-403E-BE9F-696DA5864322}" presName="parTx" presStyleLbl="revTx" presStyleIdx="0" presStyleCnt="6">
        <dgm:presLayoutVars>
          <dgm:chMax val="0"/>
          <dgm:chPref val="0"/>
        </dgm:presLayoutVars>
      </dgm:prSet>
      <dgm:spPr/>
    </dgm:pt>
    <dgm:pt modelId="{93BFC713-4C2D-49BA-8E11-8187D563CBDC}" type="pres">
      <dgm:prSet presAssocID="{5650A3B2-913E-4353-A9FD-6348A6515BD7}" presName="sibTrans" presStyleCnt="0"/>
      <dgm:spPr/>
    </dgm:pt>
    <dgm:pt modelId="{CF51A46B-1DC6-47DC-A1DC-9ABE24A2ABB2}" type="pres">
      <dgm:prSet presAssocID="{3957D79C-34A2-407F-932B-A422ADBB7EEB}" presName="compNode" presStyleCnt="0"/>
      <dgm:spPr/>
    </dgm:pt>
    <dgm:pt modelId="{5E595198-EC13-4CA4-A0BD-E5F84E908CCA}" type="pres">
      <dgm:prSet presAssocID="{3957D79C-34A2-407F-932B-A422ADBB7EEB}" presName="bgRect" presStyleLbl="bgShp" presStyleIdx="1" presStyleCnt="6"/>
      <dgm:spPr/>
    </dgm:pt>
    <dgm:pt modelId="{676BA127-0201-4131-8A08-CD38D515B05F}" type="pres">
      <dgm:prSet presAssocID="{3957D79C-34A2-407F-932B-A422ADBB7EEB}"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rrow Circle"/>
        </a:ext>
      </dgm:extLst>
    </dgm:pt>
    <dgm:pt modelId="{C85A7E05-B220-4E69-BF8D-9F60016EB898}" type="pres">
      <dgm:prSet presAssocID="{3957D79C-34A2-407F-932B-A422ADBB7EEB}" presName="spaceRect" presStyleCnt="0"/>
      <dgm:spPr/>
    </dgm:pt>
    <dgm:pt modelId="{0F2E7740-C478-4054-AE9D-B32E4F4C83EB}" type="pres">
      <dgm:prSet presAssocID="{3957D79C-34A2-407F-932B-A422ADBB7EEB}" presName="parTx" presStyleLbl="revTx" presStyleIdx="1" presStyleCnt="6">
        <dgm:presLayoutVars>
          <dgm:chMax val="0"/>
          <dgm:chPref val="0"/>
        </dgm:presLayoutVars>
      </dgm:prSet>
      <dgm:spPr/>
    </dgm:pt>
    <dgm:pt modelId="{E9E94D34-53A1-4432-AF57-63FF22C86B23}" type="pres">
      <dgm:prSet presAssocID="{4327D1E4-F254-441A-8300-1864DF58AED0}" presName="sibTrans" presStyleCnt="0"/>
      <dgm:spPr/>
    </dgm:pt>
    <dgm:pt modelId="{9FAF535D-FE7D-4CE6-8CE6-55503227B25E}" type="pres">
      <dgm:prSet presAssocID="{47A082E6-9403-4EF4-83DC-AC2FEBDAC126}" presName="compNode" presStyleCnt="0"/>
      <dgm:spPr/>
    </dgm:pt>
    <dgm:pt modelId="{DC3130D0-89C7-4111-B58A-94F17A512B56}" type="pres">
      <dgm:prSet presAssocID="{47A082E6-9403-4EF4-83DC-AC2FEBDAC126}" presName="bgRect" presStyleLbl="bgShp" presStyleIdx="2" presStyleCnt="6"/>
      <dgm:spPr/>
    </dgm:pt>
    <dgm:pt modelId="{AFB588F2-7946-48FB-BAB6-0ABB09289A32}" type="pres">
      <dgm:prSet presAssocID="{47A082E6-9403-4EF4-83DC-AC2FEBDAC12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x trolley"/>
        </a:ext>
      </dgm:extLst>
    </dgm:pt>
    <dgm:pt modelId="{0CC9875A-1C5D-4269-9453-8830434B06BA}" type="pres">
      <dgm:prSet presAssocID="{47A082E6-9403-4EF4-83DC-AC2FEBDAC126}" presName="spaceRect" presStyleCnt="0"/>
      <dgm:spPr/>
    </dgm:pt>
    <dgm:pt modelId="{89BB1B2F-EC23-48E5-A405-365ADF227889}" type="pres">
      <dgm:prSet presAssocID="{47A082E6-9403-4EF4-83DC-AC2FEBDAC126}" presName="parTx" presStyleLbl="revTx" presStyleIdx="2" presStyleCnt="6">
        <dgm:presLayoutVars>
          <dgm:chMax val="0"/>
          <dgm:chPref val="0"/>
        </dgm:presLayoutVars>
      </dgm:prSet>
      <dgm:spPr/>
    </dgm:pt>
    <dgm:pt modelId="{7681C34D-C8A8-4253-A1F6-C6D2716BC0B7}" type="pres">
      <dgm:prSet presAssocID="{D2601001-2D45-4E06-9841-E9193EF37958}" presName="sibTrans" presStyleCnt="0"/>
      <dgm:spPr/>
    </dgm:pt>
    <dgm:pt modelId="{4F21690C-722C-4638-836B-6EA32C29A33D}" type="pres">
      <dgm:prSet presAssocID="{5B0EBF91-C8E6-474C-A17D-8BEEE2649C4E}" presName="compNode" presStyleCnt="0"/>
      <dgm:spPr/>
    </dgm:pt>
    <dgm:pt modelId="{9C4B76E5-31E3-4EF4-B996-61F190EB578A}" type="pres">
      <dgm:prSet presAssocID="{5B0EBF91-C8E6-474C-A17D-8BEEE2649C4E}" presName="bgRect" presStyleLbl="bgShp" presStyleIdx="3" presStyleCnt="6"/>
      <dgm:spPr/>
    </dgm:pt>
    <dgm:pt modelId="{AC4ED6F9-63D4-4B00-9535-A0F2E73E3CE4}" type="pres">
      <dgm:prSet presAssocID="{5B0EBF91-C8E6-474C-A17D-8BEEE2649C4E}"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Donut with solid fill"/>
        </a:ext>
      </dgm:extLst>
    </dgm:pt>
    <dgm:pt modelId="{B7D49F97-C52E-40C0-B669-845A95726F0E}" type="pres">
      <dgm:prSet presAssocID="{5B0EBF91-C8E6-474C-A17D-8BEEE2649C4E}" presName="spaceRect" presStyleCnt="0"/>
      <dgm:spPr/>
    </dgm:pt>
    <dgm:pt modelId="{A8BA8CDF-B41D-4DD8-963C-0FA5CABA60CD}" type="pres">
      <dgm:prSet presAssocID="{5B0EBF91-C8E6-474C-A17D-8BEEE2649C4E}" presName="parTx" presStyleLbl="revTx" presStyleIdx="3" presStyleCnt="6">
        <dgm:presLayoutVars>
          <dgm:chMax val="0"/>
          <dgm:chPref val="0"/>
        </dgm:presLayoutVars>
      </dgm:prSet>
      <dgm:spPr/>
    </dgm:pt>
    <dgm:pt modelId="{B332A612-09A1-4F68-9981-52614DBC814C}" type="pres">
      <dgm:prSet presAssocID="{03A1C501-91D8-4333-A4BB-DAA001799B5D}" presName="sibTrans" presStyleCnt="0"/>
      <dgm:spPr/>
    </dgm:pt>
    <dgm:pt modelId="{3E517A0C-E7FC-4BBA-A989-FCF44BF11DA4}" type="pres">
      <dgm:prSet presAssocID="{B0A71DC3-F3B2-4218-A988-4BA92D6EBC11}" presName="compNode" presStyleCnt="0"/>
      <dgm:spPr/>
    </dgm:pt>
    <dgm:pt modelId="{6EAFBD84-00F7-4FD3-8362-11D7641190EB}" type="pres">
      <dgm:prSet presAssocID="{B0A71DC3-F3B2-4218-A988-4BA92D6EBC11}" presName="bgRect" presStyleLbl="bgShp" presStyleIdx="4" presStyleCnt="6"/>
      <dgm:spPr/>
    </dgm:pt>
    <dgm:pt modelId="{D8724C35-6B6F-41A2-A7AB-53BB93AFAA82}" type="pres">
      <dgm:prSet presAssocID="{B0A71DC3-F3B2-4218-A988-4BA92D6EBC11}"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Questions"/>
        </a:ext>
      </dgm:extLst>
    </dgm:pt>
    <dgm:pt modelId="{9E86150E-AC37-416B-BBA5-FF8E2DA6FF0F}" type="pres">
      <dgm:prSet presAssocID="{B0A71DC3-F3B2-4218-A988-4BA92D6EBC11}" presName="spaceRect" presStyleCnt="0"/>
      <dgm:spPr/>
    </dgm:pt>
    <dgm:pt modelId="{8E16C389-A748-4978-B378-9E79C98B1726}" type="pres">
      <dgm:prSet presAssocID="{B0A71DC3-F3B2-4218-A988-4BA92D6EBC11}" presName="parTx" presStyleLbl="revTx" presStyleIdx="4" presStyleCnt="6">
        <dgm:presLayoutVars>
          <dgm:chMax val="0"/>
          <dgm:chPref val="0"/>
        </dgm:presLayoutVars>
      </dgm:prSet>
      <dgm:spPr/>
    </dgm:pt>
    <dgm:pt modelId="{6A71412A-8E55-4E0E-A809-7A96D0C3C88D}" type="pres">
      <dgm:prSet presAssocID="{FCCDEFB0-529C-4683-A8FC-4C7F46E89862}" presName="sibTrans" presStyleCnt="0"/>
      <dgm:spPr/>
    </dgm:pt>
    <dgm:pt modelId="{27AF0CB5-6B4F-46CE-97DD-B43765D0BF11}" type="pres">
      <dgm:prSet presAssocID="{A3869F86-18E0-4687-8A7D-1BC5BD8B0768}" presName="compNode" presStyleCnt="0"/>
      <dgm:spPr/>
    </dgm:pt>
    <dgm:pt modelId="{103369C2-012B-468F-939A-ADE0941320B2}" type="pres">
      <dgm:prSet presAssocID="{A3869F86-18E0-4687-8A7D-1BC5BD8B0768}" presName="bgRect" presStyleLbl="bgShp" presStyleIdx="5" presStyleCnt="6"/>
      <dgm:spPr/>
    </dgm:pt>
    <dgm:pt modelId="{F5D01ED2-9D0C-4864-B8A4-E884BE58C04E}" type="pres">
      <dgm:prSet presAssocID="{A3869F86-18E0-4687-8A7D-1BC5BD8B0768}"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uro"/>
        </a:ext>
      </dgm:extLst>
    </dgm:pt>
    <dgm:pt modelId="{7D1EB109-DE7A-404B-9775-39B013A43281}" type="pres">
      <dgm:prSet presAssocID="{A3869F86-18E0-4687-8A7D-1BC5BD8B0768}" presName="spaceRect" presStyleCnt="0"/>
      <dgm:spPr/>
    </dgm:pt>
    <dgm:pt modelId="{BEF3D154-3F2F-4147-B4BB-3AE4A104C5DC}" type="pres">
      <dgm:prSet presAssocID="{A3869F86-18E0-4687-8A7D-1BC5BD8B0768}" presName="parTx" presStyleLbl="revTx" presStyleIdx="5" presStyleCnt="6">
        <dgm:presLayoutVars>
          <dgm:chMax val="0"/>
          <dgm:chPref val="0"/>
        </dgm:presLayoutVars>
      </dgm:prSet>
      <dgm:spPr/>
    </dgm:pt>
  </dgm:ptLst>
  <dgm:cxnLst>
    <dgm:cxn modelId="{C0EEA309-031B-486F-8472-AF21ABE61FAB}" type="presOf" srcId="{47A082E6-9403-4EF4-83DC-AC2FEBDAC126}" destId="{89BB1B2F-EC23-48E5-A405-365ADF227889}" srcOrd="0" destOrd="0" presId="urn:microsoft.com/office/officeart/2018/2/layout/IconVerticalSolidList"/>
    <dgm:cxn modelId="{BABCC60A-18E9-4DEC-A174-E736A96D342B}" srcId="{53D3AFB7-50F4-4E9A-8F57-464A195E8EB7}" destId="{3957D79C-34A2-407F-932B-A422ADBB7EEB}" srcOrd="1" destOrd="0" parTransId="{09986BFE-CFC4-49D3-BAB6-31E154C60F76}" sibTransId="{4327D1E4-F254-441A-8300-1864DF58AED0}"/>
    <dgm:cxn modelId="{69748E27-3F6C-4292-947B-008356DC0168}" type="presOf" srcId="{5B0EBF91-C8E6-474C-A17D-8BEEE2649C4E}" destId="{A8BA8CDF-B41D-4DD8-963C-0FA5CABA60CD}" srcOrd="0" destOrd="0" presId="urn:microsoft.com/office/officeart/2018/2/layout/IconVerticalSolidList"/>
    <dgm:cxn modelId="{F606692B-E177-4B9C-81B2-AE5EAAF44D69}" type="presOf" srcId="{3957D79C-34A2-407F-932B-A422ADBB7EEB}" destId="{0F2E7740-C478-4054-AE9D-B32E4F4C83EB}" srcOrd="0" destOrd="0" presId="urn:microsoft.com/office/officeart/2018/2/layout/IconVerticalSolidList"/>
    <dgm:cxn modelId="{F2D4A935-1357-481E-8467-404586018F65}" srcId="{53D3AFB7-50F4-4E9A-8F57-464A195E8EB7}" destId="{B0A71DC3-F3B2-4218-A988-4BA92D6EBC11}" srcOrd="4" destOrd="0" parTransId="{BF52DF4F-7C0F-461A-B089-3FB841476921}" sibTransId="{FCCDEFB0-529C-4683-A8FC-4C7F46E89862}"/>
    <dgm:cxn modelId="{6496205E-E00E-49AE-B47C-AF663C2BC80E}" srcId="{53D3AFB7-50F4-4E9A-8F57-464A195E8EB7}" destId="{A3869F86-18E0-4687-8A7D-1BC5BD8B0768}" srcOrd="5" destOrd="0" parTransId="{A4A1B510-4985-4286-B09F-766BD70DC031}" sibTransId="{E77286CF-C6FB-4C7E-A5C0-2259C65C398C}"/>
    <dgm:cxn modelId="{E84E3E42-AB10-40E3-BBE1-EC8155D79645}" srcId="{53D3AFB7-50F4-4E9A-8F57-464A195E8EB7}" destId="{47A082E6-9403-4EF4-83DC-AC2FEBDAC126}" srcOrd="2" destOrd="0" parTransId="{4A6FA5A9-1C3A-42B9-A3D2-6D6429274DAA}" sibTransId="{D2601001-2D45-4E06-9841-E9193EF37958}"/>
    <dgm:cxn modelId="{DC2CAB63-1423-4469-91F3-5A893DC1610C}" srcId="{53D3AFB7-50F4-4E9A-8F57-464A195E8EB7}" destId="{5B0EBF91-C8E6-474C-A17D-8BEEE2649C4E}" srcOrd="3" destOrd="0" parTransId="{E8391320-F487-4D67-AE11-0717BDD515AE}" sibTransId="{03A1C501-91D8-4333-A4BB-DAA001799B5D}"/>
    <dgm:cxn modelId="{B4699970-8188-4870-82CD-636C6CA5EE19}" srcId="{53D3AFB7-50F4-4E9A-8F57-464A195E8EB7}" destId="{F90530F8-A4AA-403E-BE9F-696DA5864322}" srcOrd="0" destOrd="0" parTransId="{86EC4C19-022E-4F81-A37D-C6C9D11CD63C}" sibTransId="{5650A3B2-913E-4353-A9FD-6348A6515BD7}"/>
    <dgm:cxn modelId="{59F53A89-DB30-41F6-B866-4B71C6BEFB04}" type="presOf" srcId="{B0A71DC3-F3B2-4218-A988-4BA92D6EBC11}" destId="{8E16C389-A748-4978-B378-9E79C98B1726}" srcOrd="0" destOrd="0" presId="urn:microsoft.com/office/officeart/2018/2/layout/IconVerticalSolidList"/>
    <dgm:cxn modelId="{BE327F93-2CC1-45AA-86C6-08C1B0061BD3}" type="presOf" srcId="{53D3AFB7-50F4-4E9A-8F57-464A195E8EB7}" destId="{D7130DDF-19FF-412E-BA0F-56842637D1C1}" srcOrd="0" destOrd="0" presId="urn:microsoft.com/office/officeart/2018/2/layout/IconVerticalSolidList"/>
    <dgm:cxn modelId="{4488DCBA-0C51-40E7-9CB7-FC96B3A2AC9C}" type="presOf" srcId="{F90530F8-A4AA-403E-BE9F-696DA5864322}" destId="{478F907D-9FF0-44CA-BC03-44A08DF2405B}" srcOrd="0" destOrd="0" presId="urn:microsoft.com/office/officeart/2018/2/layout/IconVerticalSolidList"/>
    <dgm:cxn modelId="{BE0A8FEC-8575-4AC6-A6AC-B256997CDA1C}" type="presOf" srcId="{A3869F86-18E0-4687-8A7D-1BC5BD8B0768}" destId="{BEF3D154-3F2F-4147-B4BB-3AE4A104C5DC}" srcOrd="0" destOrd="0" presId="urn:microsoft.com/office/officeart/2018/2/layout/IconVerticalSolidList"/>
    <dgm:cxn modelId="{18343D5F-B755-4541-8572-FAD1EFEB1FFE}" type="presParOf" srcId="{D7130DDF-19FF-412E-BA0F-56842637D1C1}" destId="{15E4037D-6C07-4215-8D9F-BF6FA6B27C2E}" srcOrd="0" destOrd="0" presId="urn:microsoft.com/office/officeart/2018/2/layout/IconVerticalSolidList"/>
    <dgm:cxn modelId="{365EBC1E-3B64-4AAC-B5F0-0C56658BAE7A}" type="presParOf" srcId="{15E4037D-6C07-4215-8D9F-BF6FA6B27C2E}" destId="{5F817F09-D091-4A38-8E4F-5E825B981E00}" srcOrd="0" destOrd="0" presId="urn:microsoft.com/office/officeart/2018/2/layout/IconVerticalSolidList"/>
    <dgm:cxn modelId="{1E39B8EF-EAAC-4A5A-8615-9F9C9134A5AA}" type="presParOf" srcId="{15E4037D-6C07-4215-8D9F-BF6FA6B27C2E}" destId="{74FD4655-41A9-42F3-86BB-34A9E2F6244C}" srcOrd="1" destOrd="0" presId="urn:microsoft.com/office/officeart/2018/2/layout/IconVerticalSolidList"/>
    <dgm:cxn modelId="{C4BEA05D-CD94-49C2-A57E-AAC7DDB2AC3C}" type="presParOf" srcId="{15E4037D-6C07-4215-8D9F-BF6FA6B27C2E}" destId="{EA1A898A-1FD8-40EA-A79F-018AD9928576}" srcOrd="2" destOrd="0" presId="urn:microsoft.com/office/officeart/2018/2/layout/IconVerticalSolidList"/>
    <dgm:cxn modelId="{16ACE21E-ED40-4883-B88D-C3312EC65CC0}" type="presParOf" srcId="{15E4037D-6C07-4215-8D9F-BF6FA6B27C2E}" destId="{478F907D-9FF0-44CA-BC03-44A08DF2405B}" srcOrd="3" destOrd="0" presId="urn:microsoft.com/office/officeart/2018/2/layout/IconVerticalSolidList"/>
    <dgm:cxn modelId="{EE18B3AA-F603-4A6C-BEEC-EF0AAF5E2C90}" type="presParOf" srcId="{D7130DDF-19FF-412E-BA0F-56842637D1C1}" destId="{93BFC713-4C2D-49BA-8E11-8187D563CBDC}" srcOrd="1" destOrd="0" presId="urn:microsoft.com/office/officeart/2018/2/layout/IconVerticalSolidList"/>
    <dgm:cxn modelId="{A152F9E2-D72A-4C32-A6BD-AF12C1034A03}" type="presParOf" srcId="{D7130DDF-19FF-412E-BA0F-56842637D1C1}" destId="{CF51A46B-1DC6-47DC-A1DC-9ABE24A2ABB2}" srcOrd="2" destOrd="0" presId="urn:microsoft.com/office/officeart/2018/2/layout/IconVerticalSolidList"/>
    <dgm:cxn modelId="{5021AA7A-3888-4E17-9EEC-96FBF2489F40}" type="presParOf" srcId="{CF51A46B-1DC6-47DC-A1DC-9ABE24A2ABB2}" destId="{5E595198-EC13-4CA4-A0BD-E5F84E908CCA}" srcOrd="0" destOrd="0" presId="urn:microsoft.com/office/officeart/2018/2/layout/IconVerticalSolidList"/>
    <dgm:cxn modelId="{A8F794C6-D35C-4BB2-B02A-DDD8E7973C37}" type="presParOf" srcId="{CF51A46B-1DC6-47DC-A1DC-9ABE24A2ABB2}" destId="{676BA127-0201-4131-8A08-CD38D515B05F}" srcOrd="1" destOrd="0" presId="urn:microsoft.com/office/officeart/2018/2/layout/IconVerticalSolidList"/>
    <dgm:cxn modelId="{6AC11949-6CE0-41FF-B2D7-B1FCFEBA319D}" type="presParOf" srcId="{CF51A46B-1DC6-47DC-A1DC-9ABE24A2ABB2}" destId="{C85A7E05-B220-4E69-BF8D-9F60016EB898}" srcOrd="2" destOrd="0" presId="urn:microsoft.com/office/officeart/2018/2/layout/IconVerticalSolidList"/>
    <dgm:cxn modelId="{E784237E-0F2B-4D34-9082-2AF520EA8903}" type="presParOf" srcId="{CF51A46B-1DC6-47DC-A1DC-9ABE24A2ABB2}" destId="{0F2E7740-C478-4054-AE9D-B32E4F4C83EB}" srcOrd="3" destOrd="0" presId="urn:microsoft.com/office/officeart/2018/2/layout/IconVerticalSolidList"/>
    <dgm:cxn modelId="{560B16A1-A7A8-456B-AF7B-C308620126F9}" type="presParOf" srcId="{D7130DDF-19FF-412E-BA0F-56842637D1C1}" destId="{E9E94D34-53A1-4432-AF57-63FF22C86B23}" srcOrd="3" destOrd="0" presId="urn:microsoft.com/office/officeart/2018/2/layout/IconVerticalSolidList"/>
    <dgm:cxn modelId="{89F32B07-65F1-4F82-A759-4C854049225B}" type="presParOf" srcId="{D7130DDF-19FF-412E-BA0F-56842637D1C1}" destId="{9FAF535D-FE7D-4CE6-8CE6-55503227B25E}" srcOrd="4" destOrd="0" presId="urn:microsoft.com/office/officeart/2018/2/layout/IconVerticalSolidList"/>
    <dgm:cxn modelId="{3763F425-F880-4FF2-B4EC-38CE161A14CF}" type="presParOf" srcId="{9FAF535D-FE7D-4CE6-8CE6-55503227B25E}" destId="{DC3130D0-89C7-4111-B58A-94F17A512B56}" srcOrd="0" destOrd="0" presId="urn:microsoft.com/office/officeart/2018/2/layout/IconVerticalSolidList"/>
    <dgm:cxn modelId="{B59CE587-45BC-44FD-980D-33DFFE20613B}" type="presParOf" srcId="{9FAF535D-FE7D-4CE6-8CE6-55503227B25E}" destId="{AFB588F2-7946-48FB-BAB6-0ABB09289A32}" srcOrd="1" destOrd="0" presId="urn:microsoft.com/office/officeart/2018/2/layout/IconVerticalSolidList"/>
    <dgm:cxn modelId="{9820FBAC-A3C1-46FF-A901-1D4BB2CFEAEE}" type="presParOf" srcId="{9FAF535D-FE7D-4CE6-8CE6-55503227B25E}" destId="{0CC9875A-1C5D-4269-9453-8830434B06BA}" srcOrd="2" destOrd="0" presId="urn:microsoft.com/office/officeart/2018/2/layout/IconVerticalSolidList"/>
    <dgm:cxn modelId="{7FB026DE-9899-42C5-A7FF-9DE1ADC36411}" type="presParOf" srcId="{9FAF535D-FE7D-4CE6-8CE6-55503227B25E}" destId="{89BB1B2F-EC23-48E5-A405-365ADF227889}" srcOrd="3" destOrd="0" presId="urn:microsoft.com/office/officeart/2018/2/layout/IconVerticalSolidList"/>
    <dgm:cxn modelId="{618BBC07-0C21-44C7-8EBB-488C9D7756DA}" type="presParOf" srcId="{D7130DDF-19FF-412E-BA0F-56842637D1C1}" destId="{7681C34D-C8A8-4253-A1F6-C6D2716BC0B7}" srcOrd="5" destOrd="0" presId="urn:microsoft.com/office/officeart/2018/2/layout/IconVerticalSolidList"/>
    <dgm:cxn modelId="{665D4101-B6C3-41FB-AB2F-4B62C4E6619E}" type="presParOf" srcId="{D7130DDF-19FF-412E-BA0F-56842637D1C1}" destId="{4F21690C-722C-4638-836B-6EA32C29A33D}" srcOrd="6" destOrd="0" presId="urn:microsoft.com/office/officeart/2018/2/layout/IconVerticalSolidList"/>
    <dgm:cxn modelId="{0E6D47F1-E959-4924-9464-32F1226A3867}" type="presParOf" srcId="{4F21690C-722C-4638-836B-6EA32C29A33D}" destId="{9C4B76E5-31E3-4EF4-B996-61F190EB578A}" srcOrd="0" destOrd="0" presId="urn:microsoft.com/office/officeart/2018/2/layout/IconVerticalSolidList"/>
    <dgm:cxn modelId="{552DBA5C-E3BA-413F-90D9-A0BFD90C2587}" type="presParOf" srcId="{4F21690C-722C-4638-836B-6EA32C29A33D}" destId="{AC4ED6F9-63D4-4B00-9535-A0F2E73E3CE4}" srcOrd="1" destOrd="0" presId="urn:microsoft.com/office/officeart/2018/2/layout/IconVerticalSolidList"/>
    <dgm:cxn modelId="{56F980DF-ECFE-4C22-8784-8DDC046CE8ED}" type="presParOf" srcId="{4F21690C-722C-4638-836B-6EA32C29A33D}" destId="{B7D49F97-C52E-40C0-B669-845A95726F0E}" srcOrd="2" destOrd="0" presId="urn:microsoft.com/office/officeart/2018/2/layout/IconVerticalSolidList"/>
    <dgm:cxn modelId="{5A08D2D7-3E4F-4955-94F5-CC414DFC9A9D}" type="presParOf" srcId="{4F21690C-722C-4638-836B-6EA32C29A33D}" destId="{A8BA8CDF-B41D-4DD8-963C-0FA5CABA60CD}" srcOrd="3" destOrd="0" presId="urn:microsoft.com/office/officeart/2018/2/layout/IconVerticalSolidList"/>
    <dgm:cxn modelId="{A102548A-E658-4B93-840E-A3C3C97ED520}" type="presParOf" srcId="{D7130DDF-19FF-412E-BA0F-56842637D1C1}" destId="{B332A612-09A1-4F68-9981-52614DBC814C}" srcOrd="7" destOrd="0" presId="urn:microsoft.com/office/officeart/2018/2/layout/IconVerticalSolidList"/>
    <dgm:cxn modelId="{9C7D4DFE-9419-4184-BA08-7A88A9947206}" type="presParOf" srcId="{D7130DDF-19FF-412E-BA0F-56842637D1C1}" destId="{3E517A0C-E7FC-4BBA-A989-FCF44BF11DA4}" srcOrd="8" destOrd="0" presId="urn:microsoft.com/office/officeart/2018/2/layout/IconVerticalSolidList"/>
    <dgm:cxn modelId="{19FF3C4B-202F-481F-9230-E400E3D193FD}" type="presParOf" srcId="{3E517A0C-E7FC-4BBA-A989-FCF44BF11DA4}" destId="{6EAFBD84-00F7-4FD3-8362-11D7641190EB}" srcOrd="0" destOrd="0" presId="urn:microsoft.com/office/officeart/2018/2/layout/IconVerticalSolidList"/>
    <dgm:cxn modelId="{A0227908-38F1-414A-86E0-7310719307E0}" type="presParOf" srcId="{3E517A0C-E7FC-4BBA-A989-FCF44BF11DA4}" destId="{D8724C35-6B6F-41A2-A7AB-53BB93AFAA82}" srcOrd="1" destOrd="0" presId="urn:microsoft.com/office/officeart/2018/2/layout/IconVerticalSolidList"/>
    <dgm:cxn modelId="{59E8A353-6009-4023-A24B-1C6F08796326}" type="presParOf" srcId="{3E517A0C-E7FC-4BBA-A989-FCF44BF11DA4}" destId="{9E86150E-AC37-416B-BBA5-FF8E2DA6FF0F}" srcOrd="2" destOrd="0" presId="urn:microsoft.com/office/officeart/2018/2/layout/IconVerticalSolidList"/>
    <dgm:cxn modelId="{BE4E2572-0D32-4D2A-9CCD-2DBB9B89FD73}" type="presParOf" srcId="{3E517A0C-E7FC-4BBA-A989-FCF44BF11DA4}" destId="{8E16C389-A748-4978-B378-9E79C98B1726}" srcOrd="3" destOrd="0" presId="urn:microsoft.com/office/officeart/2018/2/layout/IconVerticalSolidList"/>
    <dgm:cxn modelId="{25F4FD81-2EFC-43EE-972B-ADC37363927D}" type="presParOf" srcId="{D7130DDF-19FF-412E-BA0F-56842637D1C1}" destId="{6A71412A-8E55-4E0E-A809-7A96D0C3C88D}" srcOrd="9" destOrd="0" presId="urn:microsoft.com/office/officeart/2018/2/layout/IconVerticalSolidList"/>
    <dgm:cxn modelId="{1F917B54-E4C6-42F8-AB8F-7AC1986C3560}" type="presParOf" srcId="{D7130DDF-19FF-412E-BA0F-56842637D1C1}" destId="{27AF0CB5-6B4F-46CE-97DD-B43765D0BF11}" srcOrd="10" destOrd="0" presId="urn:microsoft.com/office/officeart/2018/2/layout/IconVerticalSolidList"/>
    <dgm:cxn modelId="{76086200-7601-4DD4-857A-0D3D1C8D4F18}" type="presParOf" srcId="{27AF0CB5-6B4F-46CE-97DD-B43765D0BF11}" destId="{103369C2-012B-468F-939A-ADE0941320B2}" srcOrd="0" destOrd="0" presId="urn:microsoft.com/office/officeart/2018/2/layout/IconVerticalSolidList"/>
    <dgm:cxn modelId="{00271783-08AA-48E5-9F02-0AC0FCE38876}" type="presParOf" srcId="{27AF0CB5-6B4F-46CE-97DD-B43765D0BF11}" destId="{F5D01ED2-9D0C-4864-B8A4-E884BE58C04E}" srcOrd="1" destOrd="0" presId="urn:microsoft.com/office/officeart/2018/2/layout/IconVerticalSolidList"/>
    <dgm:cxn modelId="{93B77DBA-71BF-4399-99EF-3498EE97FBA8}" type="presParOf" srcId="{27AF0CB5-6B4F-46CE-97DD-B43765D0BF11}" destId="{7D1EB109-DE7A-404B-9775-39B013A43281}" srcOrd="2" destOrd="0" presId="urn:microsoft.com/office/officeart/2018/2/layout/IconVerticalSolidList"/>
    <dgm:cxn modelId="{206B5AB3-8373-4968-9CBA-3D8BC507F8EA}" type="presParOf" srcId="{27AF0CB5-6B4F-46CE-97DD-B43765D0BF11}" destId="{BEF3D154-3F2F-4147-B4BB-3AE4A104C5D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E59FC-3774-4873-9AF6-82840F1C838E}">
      <dsp:nvSpPr>
        <dsp:cNvPr id="0" name=""/>
        <dsp:cNvSpPr/>
      </dsp:nvSpPr>
      <dsp:spPr>
        <a:xfrm>
          <a:off x="2103120" y="1890"/>
          <a:ext cx="8412480" cy="829686"/>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a:t>SS.K.E.1.4 Identify the difference between basic needs and wants.</a:t>
          </a:r>
        </a:p>
      </dsp:txBody>
      <dsp:txXfrm>
        <a:off x="2103120" y="1890"/>
        <a:ext cx="8412480" cy="829686"/>
      </dsp:txXfrm>
    </dsp:sp>
    <dsp:sp modelId="{92371F37-7B11-4610-A05F-4D40E909879B}">
      <dsp:nvSpPr>
        <dsp:cNvPr id="0" name=""/>
        <dsp:cNvSpPr/>
      </dsp:nvSpPr>
      <dsp:spPr>
        <a:xfrm>
          <a:off x="0" y="1890"/>
          <a:ext cx="2103120" cy="82968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1290" tIns="81955" rIns="111290" bIns="81955" numCol="1" spcCol="1270" anchor="ctr" anchorCtr="0">
          <a:noAutofit/>
        </a:bodyPr>
        <a:lstStyle/>
        <a:p>
          <a:pPr marL="0" lvl="0" indent="0" algn="ctr" defTabSz="755650">
            <a:lnSpc>
              <a:spcPct val="90000"/>
            </a:lnSpc>
            <a:spcBef>
              <a:spcPct val="0"/>
            </a:spcBef>
            <a:spcAft>
              <a:spcPct val="35000"/>
            </a:spcAft>
            <a:buNone/>
          </a:pPr>
          <a:r>
            <a:rPr lang="en-US" sz="1700" kern="1200"/>
            <a:t>Identify</a:t>
          </a:r>
        </a:p>
      </dsp:txBody>
      <dsp:txXfrm>
        <a:off x="0" y="1890"/>
        <a:ext cx="2103120" cy="829686"/>
      </dsp:txXfrm>
    </dsp:sp>
    <dsp:sp modelId="{5092281C-AC1C-47EC-A75F-CD2DC11CD9C3}">
      <dsp:nvSpPr>
        <dsp:cNvPr id="0" name=""/>
        <dsp:cNvSpPr/>
      </dsp:nvSpPr>
      <dsp:spPr>
        <a:xfrm>
          <a:off x="2103120" y="881358"/>
          <a:ext cx="8412480" cy="829686"/>
        </a:xfrm>
        <a:prstGeom prst="rect">
          <a:avLst/>
        </a:prstGeom>
        <a:solidFill>
          <a:schemeClr val="accent5">
            <a:tint val="40000"/>
            <a:alpha val="90000"/>
            <a:hueOff val="-2986166"/>
            <a:satOff val="667"/>
            <a:lumOff val="100"/>
            <a:alphaOff val="0"/>
          </a:schemeClr>
        </a:solidFill>
        <a:ln w="12700" cap="flat" cmpd="sng" algn="ctr">
          <a:solidFill>
            <a:schemeClr val="accent5">
              <a:tint val="40000"/>
              <a:alpha val="90000"/>
              <a:hueOff val="-2986166"/>
              <a:satOff val="667"/>
              <a:lumOff val="10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dirty="0"/>
            <a:t>SS.4.FL.2.1 Explain that economic wants are desires that can be satisfied by consuming a good, a service, or a leisure activity.</a:t>
          </a:r>
        </a:p>
      </dsp:txBody>
      <dsp:txXfrm>
        <a:off x="2103120" y="881358"/>
        <a:ext cx="8412480" cy="829686"/>
      </dsp:txXfrm>
    </dsp:sp>
    <dsp:sp modelId="{06AE7B77-E2A8-4050-966A-4E2EB38E7070}">
      <dsp:nvSpPr>
        <dsp:cNvPr id="0" name=""/>
        <dsp:cNvSpPr/>
      </dsp:nvSpPr>
      <dsp:spPr>
        <a:xfrm>
          <a:off x="0" y="881358"/>
          <a:ext cx="2103120" cy="829686"/>
        </a:xfrm>
        <a:prstGeom prst="rect">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w="12700" cap="flat" cmpd="sng" algn="ctr">
          <a:solidFill>
            <a:schemeClr val="accent5">
              <a:hueOff val="-3038037"/>
              <a:satOff val="-207"/>
              <a:lumOff val="49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1290" tIns="81955" rIns="111290" bIns="81955" numCol="1" spcCol="1270" anchor="ctr" anchorCtr="0">
          <a:noAutofit/>
        </a:bodyPr>
        <a:lstStyle/>
        <a:p>
          <a:pPr marL="0" lvl="0" indent="0" algn="ctr" defTabSz="755650">
            <a:lnSpc>
              <a:spcPct val="90000"/>
            </a:lnSpc>
            <a:spcBef>
              <a:spcPct val="0"/>
            </a:spcBef>
            <a:spcAft>
              <a:spcPct val="35000"/>
            </a:spcAft>
            <a:buNone/>
          </a:pPr>
          <a:r>
            <a:rPr lang="en-US" sz="1700" kern="1200"/>
            <a:t>Explain</a:t>
          </a:r>
        </a:p>
      </dsp:txBody>
      <dsp:txXfrm>
        <a:off x="0" y="881358"/>
        <a:ext cx="2103120" cy="829686"/>
      </dsp:txXfrm>
    </dsp:sp>
    <dsp:sp modelId="{3E3ACDFD-353E-4464-9FAE-85128ED2789A}">
      <dsp:nvSpPr>
        <dsp:cNvPr id="0" name=""/>
        <dsp:cNvSpPr/>
      </dsp:nvSpPr>
      <dsp:spPr>
        <a:xfrm>
          <a:off x="2103120" y="1760825"/>
          <a:ext cx="8412480" cy="829686"/>
        </a:xfrm>
        <a:prstGeom prst="rect">
          <a:avLst/>
        </a:prstGeom>
        <a:solidFill>
          <a:schemeClr val="accent5">
            <a:tint val="40000"/>
            <a:alpha val="90000"/>
            <a:hueOff val="-5972333"/>
            <a:satOff val="1333"/>
            <a:lumOff val="200"/>
            <a:alphaOff val="0"/>
          </a:schemeClr>
        </a:solidFill>
        <a:ln w="12700" cap="flat" cmpd="sng" algn="ctr">
          <a:solidFill>
            <a:schemeClr val="accent5">
              <a:tint val="40000"/>
              <a:alpha val="90000"/>
              <a:hueOff val="-5972333"/>
              <a:satOff val="1333"/>
              <a:lumOff val="20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a:t>SS.K.E.1.3 Recognize that people work to earn money to buy things they need or want.</a:t>
          </a:r>
        </a:p>
      </dsp:txBody>
      <dsp:txXfrm>
        <a:off x="2103120" y="1760825"/>
        <a:ext cx="8412480" cy="829686"/>
      </dsp:txXfrm>
    </dsp:sp>
    <dsp:sp modelId="{79555F2F-1B79-4D48-BA28-42A4CBF0347F}">
      <dsp:nvSpPr>
        <dsp:cNvPr id="0" name=""/>
        <dsp:cNvSpPr/>
      </dsp:nvSpPr>
      <dsp:spPr>
        <a:xfrm>
          <a:off x="0" y="1760825"/>
          <a:ext cx="2103120" cy="829686"/>
        </a:xfrm>
        <a:prstGeom prst="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w="12700" cap="flat" cmpd="sng" algn="ctr">
          <a:solidFill>
            <a:schemeClr val="accent5">
              <a:hueOff val="-6076075"/>
              <a:satOff val="-413"/>
              <a:lumOff val="98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1290" tIns="81955" rIns="111290" bIns="81955" numCol="1" spcCol="1270" anchor="ctr" anchorCtr="0">
          <a:noAutofit/>
        </a:bodyPr>
        <a:lstStyle/>
        <a:p>
          <a:pPr marL="0" lvl="0" indent="0" algn="ctr" defTabSz="755650">
            <a:lnSpc>
              <a:spcPct val="90000"/>
            </a:lnSpc>
            <a:spcBef>
              <a:spcPct val="0"/>
            </a:spcBef>
            <a:spcAft>
              <a:spcPct val="35000"/>
            </a:spcAft>
            <a:buNone/>
          </a:pPr>
          <a:r>
            <a:rPr lang="en-US" sz="1700" kern="1200"/>
            <a:t>Recognize</a:t>
          </a:r>
        </a:p>
      </dsp:txBody>
      <dsp:txXfrm>
        <a:off x="0" y="1760825"/>
        <a:ext cx="2103120" cy="829686"/>
      </dsp:txXfrm>
    </dsp:sp>
    <dsp:sp modelId="{DFD2D3ED-C708-4B7D-8C14-82F84259FFC7}">
      <dsp:nvSpPr>
        <dsp:cNvPr id="0" name=""/>
        <dsp:cNvSpPr/>
      </dsp:nvSpPr>
      <dsp:spPr>
        <a:xfrm>
          <a:off x="2103120" y="2640293"/>
          <a:ext cx="8412480" cy="829686"/>
        </a:xfrm>
        <a:prstGeom prst="rect">
          <a:avLst/>
        </a:prstGeom>
        <a:solidFill>
          <a:schemeClr val="accent5">
            <a:tint val="40000"/>
            <a:alpha val="90000"/>
            <a:hueOff val="-8958499"/>
            <a:satOff val="2000"/>
            <a:lumOff val="301"/>
            <a:alphaOff val="0"/>
          </a:schemeClr>
        </a:solidFill>
        <a:ln w="12700" cap="flat" cmpd="sng" algn="ctr">
          <a:solidFill>
            <a:schemeClr val="accent5">
              <a:tint val="40000"/>
              <a:alpha val="90000"/>
              <a:hueOff val="-8958499"/>
              <a:satOff val="2000"/>
              <a:lumOff val="30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dirty="0"/>
            <a:t>SS.1.E.1.6 Identify that people need to make choices because of scarce resources.</a:t>
          </a:r>
        </a:p>
      </dsp:txBody>
      <dsp:txXfrm>
        <a:off x="2103120" y="2640293"/>
        <a:ext cx="8412480" cy="829686"/>
      </dsp:txXfrm>
    </dsp:sp>
    <dsp:sp modelId="{351DB988-8F33-4154-B176-55F06D209215}">
      <dsp:nvSpPr>
        <dsp:cNvPr id="0" name=""/>
        <dsp:cNvSpPr/>
      </dsp:nvSpPr>
      <dsp:spPr>
        <a:xfrm>
          <a:off x="0" y="2640293"/>
          <a:ext cx="2103120" cy="829686"/>
        </a:xfrm>
        <a:prstGeom prst="rect">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w="12700" cap="flat" cmpd="sng" algn="ctr">
          <a:solidFill>
            <a:schemeClr val="accent5">
              <a:hueOff val="-9114112"/>
              <a:satOff val="-620"/>
              <a:lumOff val="147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1290" tIns="81955" rIns="111290" bIns="81955" numCol="1" spcCol="1270" anchor="ctr" anchorCtr="0">
          <a:noAutofit/>
        </a:bodyPr>
        <a:lstStyle/>
        <a:p>
          <a:pPr marL="0" lvl="0" indent="0" algn="ctr" defTabSz="755650">
            <a:lnSpc>
              <a:spcPct val="90000"/>
            </a:lnSpc>
            <a:spcBef>
              <a:spcPct val="0"/>
            </a:spcBef>
            <a:spcAft>
              <a:spcPct val="35000"/>
            </a:spcAft>
            <a:buNone/>
          </a:pPr>
          <a:r>
            <a:rPr lang="en-US" sz="1700" kern="1200"/>
            <a:t>Identify</a:t>
          </a:r>
        </a:p>
      </dsp:txBody>
      <dsp:txXfrm>
        <a:off x="0" y="2640293"/>
        <a:ext cx="2103120" cy="829686"/>
      </dsp:txXfrm>
    </dsp:sp>
    <dsp:sp modelId="{56EF4E86-ABC1-4F7D-8BE1-1EFCCF7A1A1D}">
      <dsp:nvSpPr>
        <dsp:cNvPr id="0" name=""/>
        <dsp:cNvSpPr/>
      </dsp:nvSpPr>
      <dsp:spPr>
        <a:xfrm>
          <a:off x="2103120" y="3519760"/>
          <a:ext cx="8412480" cy="829686"/>
        </a:xfrm>
        <a:prstGeom prst="rect">
          <a:avLst/>
        </a:prstGeom>
        <a:solidFill>
          <a:schemeClr val="accent5">
            <a:tint val="40000"/>
            <a:alpha val="90000"/>
            <a:hueOff val="-11944666"/>
            <a:satOff val="2667"/>
            <a:lumOff val="401"/>
            <a:alphaOff val="0"/>
          </a:schemeClr>
        </a:solidFill>
        <a:ln w="12700" cap="flat" cmpd="sng" algn="ctr">
          <a:solidFill>
            <a:schemeClr val="accent5">
              <a:tint val="40000"/>
              <a:alpha val="90000"/>
              <a:hueOff val="-11944666"/>
              <a:satOff val="2667"/>
              <a:lumOff val="40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63225" tIns="210740" rIns="163225" bIns="210740" numCol="1" spcCol="1270" anchor="ctr" anchorCtr="0">
          <a:noAutofit/>
        </a:bodyPr>
        <a:lstStyle/>
        <a:p>
          <a:pPr marL="0" lvl="0" indent="0" algn="l" defTabSz="622300">
            <a:lnSpc>
              <a:spcPct val="90000"/>
            </a:lnSpc>
            <a:spcBef>
              <a:spcPct val="0"/>
            </a:spcBef>
            <a:spcAft>
              <a:spcPct val="35000"/>
            </a:spcAft>
            <a:buNone/>
          </a:pPr>
          <a:r>
            <a:rPr lang="en-US" sz="1400" kern="1200" dirty="0"/>
            <a:t>SS.4.FL.2.2 Explain that people make choices about what goods and services they buy because they can’t have everything they want. This requires individuals to prioritize their wants.</a:t>
          </a:r>
        </a:p>
      </dsp:txBody>
      <dsp:txXfrm>
        <a:off x="2103120" y="3519760"/>
        <a:ext cx="8412480" cy="829686"/>
      </dsp:txXfrm>
    </dsp:sp>
    <dsp:sp modelId="{A8C817FB-230E-4BED-A6D5-4C3A3B3E7EF6}">
      <dsp:nvSpPr>
        <dsp:cNvPr id="0" name=""/>
        <dsp:cNvSpPr/>
      </dsp:nvSpPr>
      <dsp:spPr>
        <a:xfrm>
          <a:off x="0" y="3519760"/>
          <a:ext cx="2103120" cy="829686"/>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w="12700" cap="flat" cmpd="sng" algn="ctr">
          <a:solidFill>
            <a:schemeClr val="accent5">
              <a:hueOff val="-12152150"/>
              <a:satOff val="-826"/>
              <a:lumOff val="196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1290" tIns="81955" rIns="111290" bIns="81955" numCol="1" spcCol="1270" anchor="ctr" anchorCtr="0">
          <a:noAutofit/>
        </a:bodyPr>
        <a:lstStyle/>
        <a:p>
          <a:pPr marL="0" lvl="0" indent="0" algn="ctr" defTabSz="755650">
            <a:lnSpc>
              <a:spcPct val="90000"/>
            </a:lnSpc>
            <a:spcBef>
              <a:spcPct val="0"/>
            </a:spcBef>
            <a:spcAft>
              <a:spcPct val="35000"/>
            </a:spcAft>
            <a:buNone/>
          </a:pPr>
          <a:r>
            <a:rPr lang="en-US" sz="1700" kern="1200"/>
            <a:t>Explain</a:t>
          </a:r>
        </a:p>
      </dsp:txBody>
      <dsp:txXfrm>
        <a:off x="0" y="3519760"/>
        <a:ext cx="2103120" cy="8296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17F09-D091-4A38-8E4F-5E825B981E00}">
      <dsp:nvSpPr>
        <dsp:cNvPr id="0" name=""/>
        <dsp:cNvSpPr/>
      </dsp:nvSpPr>
      <dsp:spPr>
        <a:xfrm>
          <a:off x="0" y="1783"/>
          <a:ext cx="6364224" cy="7600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FD4655-41A9-42F3-86BB-34A9E2F6244C}">
      <dsp:nvSpPr>
        <dsp:cNvPr id="0" name=""/>
        <dsp:cNvSpPr/>
      </dsp:nvSpPr>
      <dsp:spPr>
        <a:xfrm>
          <a:off x="229911" y="172791"/>
          <a:ext cx="418020" cy="4180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8F907D-9FF0-44CA-BC03-44A08DF2405B}">
      <dsp:nvSpPr>
        <dsp:cNvPr id="0" name=""/>
        <dsp:cNvSpPr/>
      </dsp:nvSpPr>
      <dsp:spPr>
        <a:xfrm>
          <a:off x="877842" y="1783"/>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Students should be able to </a:t>
          </a:r>
        </a:p>
      </dsp:txBody>
      <dsp:txXfrm>
        <a:off x="877842" y="1783"/>
        <a:ext cx="5486381" cy="760036"/>
      </dsp:txXfrm>
    </dsp:sp>
    <dsp:sp modelId="{5E595198-EC13-4CA4-A0BD-E5F84E908CCA}">
      <dsp:nvSpPr>
        <dsp:cNvPr id="0" name=""/>
        <dsp:cNvSpPr/>
      </dsp:nvSpPr>
      <dsp:spPr>
        <a:xfrm>
          <a:off x="0" y="951829"/>
          <a:ext cx="6364224" cy="76003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BA127-0201-4131-8A08-CD38D515B05F}">
      <dsp:nvSpPr>
        <dsp:cNvPr id="0" name=""/>
        <dsp:cNvSpPr/>
      </dsp:nvSpPr>
      <dsp:spPr>
        <a:xfrm>
          <a:off x="229911" y="1122837"/>
          <a:ext cx="418020" cy="4180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2E7740-C478-4054-AE9D-B32E4F4C83EB}">
      <dsp:nvSpPr>
        <dsp:cNvPr id="0" name=""/>
        <dsp:cNvSpPr/>
      </dsp:nvSpPr>
      <dsp:spPr>
        <a:xfrm>
          <a:off x="877842" y="951829"/>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 define a want and explain that our wants are unlimited, </a:t>
          </a:r>
        </a:p>
      </dsp:txBody>
      <dsp:txXfrm>
        <a:off x="877842" y="951829"/>
        <a:ext cx="5486381" cy="760036"/>
      </dsp:txXfrm>
    </dsp:sp>
    <dsp:sp modelId="{DC3130D0-89C7-4111-B58A-94F17A512B56}">
      <dsp:nvSpPr>
        <dsp:cNvPr id="0" name=""/>
        <dsp:cNvSpPr/>
      </dsp:nvSpPr>
      <dsp:spPr>
        <a:xfrm>
          <a:off x="0" y="1901874"/>
          <a:ext cx="6364224" cy="76003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B588F2-7946-48FB-BAB6-0ABB09289A32}">
      <dsp:nvSpPr>
        <dsp:cNvPr id="0" name=""/>
        <dsp:cNvSpPr/>
      </dsp:nvSpPr>
      <dsp:spPr>
        <a:xfrm>
          <a:off x="229911" y="2072883"/>
          <a:ext cx="418020" cy="4180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BB1B2F-EC23-48E5-A405-365ADF227889}">
      <dsp:nvSpPr>
        <dsp:cNvPr id="0" name=""/>
        <dsp:cNvSpPr/>
      </dsp:nvSpPr>
      <dsp:spPr>
        <a:xfrm>
          <a:off x="877842" y="1901874"/>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dirty="0"/>
            <a:t>• define a good and explain that goods help us satisfy our wants, </a:t>
          </a:r>
        </a:p>
      </dsp:txBody>
      <dsp:txXfrm>
        <a:off x="877842" y="1901874"/>
        <a:ext cx="5486381" cy="760036"/>
      </dsp:txXfrm>
    </dsp:sp>
    <dsp:sp modelId="{9C4B76E5-31E3-4EF4-B996-61F190EB578A}">
      <dsp:nvSpPr>
        <dsp:cNvPr id="0" name=""/>
        <dsp:cNvSpPr/>
      </dsp:nvSpPr>
      <dsp:spPr>
        <a:xfrm>
          <a:off x="0" y="2851920"/>
          <a:ext cx="6364224" cy="7600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4ED6F9-63D4-4B00-9535-A0F2E73E3CE4}">
      <dsp:nvSpPr>
        <dsp:cNvPr id="0" name=""/>
        <dsp:cNvSpPr/>
      </dsp:nvSpPr>
      <dsp:spPr>
        <a:xfrm>
          <a:off x="229911" y="3022928"/>
          <a:ext cx="418020" cy="41802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BA8CDF-B41D-4DD8-963C-0FA5CABA60CD}">
      <dsp:nvSpPr>
        <dsp:cNvPr id="0" name=""/>
        <dsp:cNvSpPr/>
      </dsp:nvSpPr>
      <dsp:spPr>
        <a:xfrm>
          <a:off x="877842" y="2851920"/>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a:t>• define scarcity and explain why we cannot have everything we want, </a:t>
          </a:r>
        </a:p>
      </dsp:txBody>
      <dsp:txXfrm>
        <a:off x="877842" y="2851920"/>
        <a:ext cx="5486381" cy="760036"/>
      </dsp:txXfrm>
    </dsp:sp>
    <dsp:sp modelId="{6EAFBD84-00F7-4FD3-8362-11D7641190EB}">
      <dsp:nvSpPr>
        <dsp:cNvPr id="0" name=""/>
        <dsp:cNvSpPr/>
      </dsp:nvSpPr>
      <dsp:spPr>
        <a:xfrm>
          <a:off x="0" y="3801966"/>
          <a:ext cx="6364224" cy="76003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724C35-6B6F-41A2-A7AB-53BB93AFAA82}">
      <dsp:nvSpPr>
        <dsp:cNvPr id="0" name=""/>
        <dsp:cNvSpPr/>
      </dsp:nvSpPr>
      <dsp:spPr>
        <a:xfrm>
          <a:off x="229911" y="3972974"/>
          <a:ext cx="418020" cy="41802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6C389-A748-4978-B378-9E79C98B1726}">
      <dsp:nvSpPr>
        <dsp:cNvPr id="0" name=""/>
        <dsp:cNvSpPr/>
      </dsp:nvSpPr>
      <dsp:spPr>
        <a:xfrm>
          <a:off x="877842" y="3801966"/>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dirty="0"/>
            <a:t>• identify alternatives and explain how they help us make choices, and </a:t>
          </a:r>
        </a:p>
      </dsp:txBody>
      <dsp:txXfrm>
        <a:off x="877842" y="3801966"/>
        <a:ext cx="5486381" cy="760036"/>
      </dsp:txXfrm>
    </dsp:sp>
    <dsp:sp modelId="{103369C2-012B-468F-939A-ADE0941320B2}">
      <dsp:nvSpPr>
        <dsp:cNvPr id="0" name=""/>
        <dsp:cNvSpPr/>
      </dsp:nvSpPr>
      <dsp:spPr>
        <a:xfrm>
          <a:off x="0" y="4752011"/>
          <a:ext cx="6364224" cy="7600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D01ED2-9D0C-4864-B8A4-E884BE58C04E}">
      <dsp:nvSpPr>
        <dsp:cNvPr id="0" name=""/>
        <dsp:cNvSpPr/>
      </dsp:nvSpPr>
      <dsp:spPr>
        <a:xfrm>
          <a:off x="229911" y="4923020"/>
          <a:ext cx="418020" cy="41802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F3D154-3F2F-4147-B4BB-3AE4A104C5DC}">
      <dsp:nvSpPr>
        <dsp:cNvPr id="0" name=""/>
        <dsp:cNvSpPr/>
      </dsp:nvSpPr>
      <dsp:spPr>
        <a:xfrm>
          <a:off x="877842" y="4752011"/>
          <a:ext cx="5486381" cy="7600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437" tIns="80437" rIns="80437" bIns="80437" numCol="1" spcCol="1270" anchor="ctr" anchorCtr="0">
          <a:noAutofit/>
        </a:bodyPr>
        <a:lstStyle/>
        <a:p>
          <a:pPr marL="0" lvl="0" indent="0" algn="l" defTabSz="844550">
            <a:lnSpc>
              <a:spcPct val="90000"/>
            </a:lnSpc>
            <a:spcBef>
              <a:spcPct val="0"/>
            </a:spcBef>
            <a:spcAft>
              <a:spcPct val="35000"/>
            </a:spcAft>
            <a:buNone/>
          </a:pPr>
          <a:r>
            <a:rPr lang="en-US" sz="1900" kern="1200" dirty="0"/>
            <a:t>• define opportunity cost and recognize that when we make a choice, we are giving up something else.</a:t>
          </a:r>
        </a:p>
      </dsp:txBody>
      <dsp:txXfrm>
        <a:off x="877842" y="4752011"/>
        <a:ext cx="5486381" cy="760036"/>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CAB1F8-7F14-4996-8121-F48B3A5F022F}" type="datetimeFigureOut">
              <a:rPr lang="en-US" smtClean="0"/>
              <a:t>11/4/2024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B4D3BA-B085-467D-8996-B7AB57F053DF}" type="slidenum">
              <a:rPr lang="en-US" smtClean="0"/>
              <a:t>‹#›</a:t>
            </a:fld>
            <a:endParaRPr lang="en-US"/>
          </a:p>
        </p:txBody>
      </p:sp>
    </p:spTree>
    <p:extLst>
      <p:ext uri="{BB962C8B-B14F-4D97-AF65-F5344CB8AC3E}">
        <p14:creationId xmlns:p14="http://schemas.microsoft.com/office/powerpoint/2010/main" val="3846016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B4D3BA-B085-467D-8996-B7AB57F053DF}" type="slidenum">
              <a:rPr lang="en-US" smtClean="0"/>
              <a:t>2</a:t>
            </a:fld>
            <a:endParaRPr lang="en-US"/>
          </a:p>
        </p:txBody>
      </p:sp>
    </p:spTree>
    <p:extLst>
      <p:ext uri="{BB962C8B-B14F-4D97-AF65-F5344CB8AC3E}">
        <p14:creationId xmlns:p14="http://schemas.microsoft.com/office/powerpoint/2010/main" val="3942250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B4D3BA-B085-467D-8996-B7AB57F053DF}" type="slidenum">
              <a:rPr lang="en-US" smtClean="0"/>
              <a:t>6</a:t>
            </a:fld>
            <a:endParaRPr lang="en-US"/>
          </a:p>
        </p:txBody>
      </p:sp>
    </p:spTree>
    <p:extLst>
      <p:ext uri="{BB962C8B-B14F-4D97-AF65-F5344CB8AC3E}">
        <p14:creationId xmlns:p14="http://schemas.microsoft.com/office/powerpoint/2010/main" val="2723542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B4D3BA-B085-467D-8996-B7AB57F053DF}" type="slidenum">
              <a:rPr lang="en-US" smtClean="0"/>
              <a:t>7</a:t>
            </a:fld>
            <a:endParaRPr lang="en-US"/>
          </a:p>
        </p:txBody>
      </p:sp>
    </p:spTree>
    <p:extLst>
      <p:ext uri="{BB962C8B-B14F-4D97-AF65-F5344CB8AC3E}">
        <p14:creationId xmlns:p14="http://schemas.microsoft.com/office/powerpoint/2010/main" val="193397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Procedure 1. Introduce the lesson by telling the students you are thirsty and want something to drink. Ask the class how you can satisfy this want. List the different types of drinks they name on the board. 2. Write the word want on the board. Explain that a want is a desire that can be satisfied by consuming a good or a service. Ask the class “What was my want?” (Something to drink) 3. Write the word good on the board. Explain that a good is an object that satisfies a person’s wants. Ask the class “What good could satisfy my want?” (Any of the drinks named) 4. Tell the students they are going to hear a story about two little bears that had several wants. Read the story The Berenstain Bears Get the Gimmies once with the students just listening to the story. 5. After the story, list the following on the board and ask the students to listen for the listed wants when you read the story again:</a:t>
            </a:r>
          </a:p>
        </p:txBody>
      </p:sp>
      <p:sp>
        <p:nvSpPr>
          <p:cNvPr id="4" name="Slide Number Placeholder 3"/>
          <p:cNvSpPr>
            <a:spLocks noGrp="1"/>
          </p:cNvSpPr>
          <p:nvPr>
            <p:ph type="sldNum" sz="quarter" idx="5"/>
          </p:nvPr>
        </p:nvSpPr>
        <p:spPr/>
        <p:txBody>
          <a:bodyPr/>
          <a:lstStyle/>
          <a:p>
            <a:fld id="{A2B4D3BA-B085-467D-8996-B7AB57F053DF}" type="slidenum">
              <a:rPr lang="en-US" smtClean="0"/>
              <a:t>9</a:t>
            </a:fld>
            <a:endParaRPr lang="en-US"/>
          </a:p>
        </p:txBody>
      </p:sp>
    </p:spTree>
    <p:extLst>
      <p:ext uri="{BB962C8B-B14F-4D97-AF65-F5344CB8AC3E}">
        <p14:creationId xmlns:p14="http://schemas.microsoft.com/office/powerpoint/2010/main" val="1809999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6F1A2-B116-AEEB-4B01-33326D76F9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49E7C-2123-1FEF-F155-99E75D02EE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D99A4-5FB6-CC79-5DAE-1B66DAFAE2C6}"/>
              </a:ext>
            </a:extLst>
          </p:cNvPr>
          <p:cNvSpPr>
            <a:spLocks noGrp="1"/>
          </p:cNvSpPr>
          <p:nvPr>
            <p:ph type="body" idx="1"/>
          </p:nvPr>
        </p:nvSpPr>
        <p:spPr/>
        <p:txBody>
          <a:bodyPr/>
          <a:lstStyle/>
          <a:p>
            <a:r>
              <a:rPr lang="en-US" dirty="0"/>
              <a:t>Procedure 1. Introduce the lesson by telling the students you are thirsty and want something to drink. Ask the class how you can satisfy this want. List the different types of drinks they name on the board. 2. Write the word want on the board. Explain that a want is a desire that can be satisfied by consuming a good or a service. Ask the class “What was my want?” (Something to drink) 3. Write the word good on the board. Explain that a good is an object that satisfies a person’s wants. Ask the class “What good could satisfy my want?” (Any of the drinks named) 4. Tell the students they are going to hear a story about two little bears that had several wants. Read the story The Berenstain Bears Get the Gimmies once with the students just listening to the story. 5. After the story, list the following on the board and ask the students to listen for the listed wants when you read the story again:</a:t>
            </a:r>
          </a:p>
        </p:txBody>
      </p:sp>
      <p:sp>
        <p:nvSpPr>
          <p:cNvPr id="4" name="Slide Number Placeholder 3">
            <a:extLst>
              <a:ext uri="{FF2B5EF4-FFF2-40B4-BE49-F238E27FC236}">
                <a16:creationId xmlns:a16="http://schemas.microsoft.com/office/drawing/2014/main" id="{FAF864FA-9264-C97F-E97D-680FEA007A64}"/>
              </a:ext>
            </a:extLst>
          </p:cNvPr>
          <p:cNvSpPr>
            <a:spLocks noGrp="1"/>
          </p:cNvSpPr>
          <p:nvPr>
            <p:ph type="sldNum" sz="quarter" idx="5"/>
          </p:nvPr>
        </p:nvSpPr>
        <p:spPr/>
        <p:txBody>
          <a:bodyPr/>
          <a:lstStyle/>
          <a:p>
            <a:fld id="{A2B4D3BA-B085-467D-8996-B7AB57F053DF}" type="slidenum">
              <a:rPr lang="en-US" smtClean="0"/>
              <a:t>10</a:t>
            </a:fld>
            <a:endParaRPr lang="en-US"/>
          </a:p>
        </p:txBody>
      </p:sp>
    </p:spTree>
    <p:extLst>
      <p:ext uri="{BB962C8B-B14F-4D97-AF65-F5344CB8AC3E}">
        <p14:creationId xmlns:p14="http://schemas.microsoft.com/office/powerpoint/2010/main" val="2981067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 the pairs to do the following, allowing time for students to complete each step before moving to the next: </a:t>
            </a:r>
          </a:p>
          <a:p>
            <a:r>
              <a:rPr lang="en-US" dirty="0"/>
              <a:t>• Draw a circle in the center of the paper and write the want on their card in the circle. (Point to Step 1 on Visual 1 as an example.)</a:t>
            </a:r>
          </a:p>
          <a:p>
            <a:r>
              <a:rPr lang="en-US" dirty="0"/>
              <a:t>• Around the circle, write examples of goods that could satisfy the want. (Point to Step 2 on Visual 1 as an example.) </a:t>
            </a:r>
          </a:p>
          <a:p>
            <a:r>
              <a:rPr lang="en-US" dirty="0"/>
              <a:t>• Connect the goods to the want, making a word web. (Point to Step 3 on Visual 1 as an example.) </a:t>
            </a:r>
          </a:p>
          <a:p>
            <a:r>
              <a:rPr lang="en-US" dirty="0"/>
              <a:t>• Share the completed word web with the class. </a:t>
            </a:r>
          </a:p>
          <a:p>
            <a:r>
              <a:rPr lang="en-US" dirty="0"/>
              <a:t> Ask students if they can have everything they want? (No). Why not? (There is not enough time, money, or goods.) Tell students that this problem is called scarcity. Scarcity means we can’t have everything we want. Write the word scarcity on the board.</a:t>
            </a:r>
          </a:p>
        </p:txBody>
      </p:sp>
      <p:sp>
        <p:nvSpPr>
          <p:cNvPr id="4" name="Slide Number Placeholder 3"/>
          <p:cNvSpPr>
            <a:spLocks noGrp="1"/>
          </p:cNvSpPr>
          <p:nvPr>
            <p:ph type="sldNum" sz="quarter" idx="5"/>
          </p:nvPr>
        </p:nvSpPr>
        <p:spPr/>
        <p:txBody>
          <a:bodyPr/>
          <a:lstStyle/>
          <a:p>
            <a:fld id="{A2B4D3BA-B085-467D-8996-B7AB57F053DF}" type="slidenum">
              <a:rPr lang="en-US" smtClean="0"/>
              <a:t>11</a:t>
            </a:fld>
            <a:endParaRPr lang="en-US"/>
          </a:p>
        </p:txBody>
      </p:sp>
    </p:spTree>
    <p:extLst>
      <p:ext uri="{BB962C8B-B14F-4D97-AF65-F5344CB8AC3E}">
        <p14:creationId xmlns:p14="http://schemas.microsoft.com/office/powerpoint/2010/main" val="4084040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What is Stella’s problem? (She has only one hour of free time.) 2. What is scarce? (Time)</a:t>
            </a:r>
          </a:p>
        </p:txBody>
      </p:sp>
      <p:sp>
        <p:nvSpPr>
          <p:cNvPr id="4" name="Slide Number Placeholder 3"/>
          <p:cNvSpPr>
            <a:spLocks noGrp="1"/>
          </p:cNvSpPr>
          <p:nvPr>
            <p:ph type="sldNum" sz="quarter" idx="5"/>
          </p:nvPr>
        </p:nvSpPr>
        <p:spPr/>
        <p:txBody>
          <a:bodyPr/>
          <a:lstStyle/>
          <a:p>
            <a:fld id="{A2B4D3BA-B085-467D-8996-B7AB57F053DF}" type="slidenum">
              <a:rPr lang="en-US" smtClean="0"/>
              <a:t>13</a:t>
            </a:fld>
            <a:endParaRPr lang="en-US"/>
          </a:p>
        </p:txBody>
      </p:sp>
    </p:spTree>
    <p:extLst>
      <p:ext uri="{BB962C8B-B14F-4D97-AF65-F5344CB8AC3E}">
        <p14:creationId xmlns:p14="http://schemas.microsoft.com/office/powerpoint/2010/main" val="1474110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What is Malaki’s problem? (He has only one piece of paper.) 2. What is scarce? (Paper)</a:t>
            </a:r>
          </a:p>
        </p:txBody>
      </p:sp>
      <p:sp>
        <p:nvSpPr>
          <p:cNvPr id="4" name="Slide Number Placeholder 3"/>
          <p:cNvSpPr>
            <a:spLocks noGrp="1"/>
          </p:cNvSpPr>
          <p:nvPr>
            <p:ph type="sldNum" sz="quarter" idx="5"/>
          </p:nvPr>
        </p:nvSpPr>
        <p:spPr/>
        <p:txBody>
          <a:bodyPr/>
          <a:lstStyle/>
          <a:p>
            <a:fld id="{A2B4D3BA-B085-467D-8996-B7AB57F053DF}" type="slidenum">
              <a:rPr lang="en-US" smtClean="0"/>
              <a:t>14</a:t>
            </a:fld>
            <a:endParaRPr lang="en-US"/>
          </a:p>
        </p:txBody>
      </p:sp>
    </p:spTree>
    <p:extLst>
      <p:ext uri="{BB962C8B-B14F-4D97-AF65-F5344CB8AC3E}">
        <p14:creationId xmlns:p14="http://schemas.microsoft.com/office/powerpoint/2010/main" val="1610488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students that opportunity cost is whatever must be given up in order to obtain something else. In other words, it is your second choice.</a:t>
            </a:r>
          </a:p>
          <a:p>
            <a:r>
              <a:rPr lang="en-US" dirty="0"/>
              <a:t>sing examples from the board, point out some of the student pairs’ actual opportunity costs. (For example, “The opportunity cost of Ting and George choosing ice cream for dessert was the cake.”) Then, call on individual students and ask them what the opportunity cost is for a given pair of students on the board. (For example, “What is Sarah and Jose’s opportunity cost for the vacation to Disney World?” [A vacation to the beach.])</a:t>
            </a:r>
          </a:p>
          <a:p>
            <a:endParaRPr lang="en-US" dirty="0"/>
          </a:p>
        </p:txBody>
      </p:sp>
      <p:sp>
        <p:nvSpPr>
          <p:cNvPr id="4" name="Slide Number Placeholder 3"/>
          <p:cNvSpPr>
            <a:spLocks noGrp="1"/>
          </p:cNvSpPr>
          <p:nvPr>
            <p:ph type="sldNum" sz="quarter" idx="5"/>
          </p:nvPr>
        </p:nvSpPr>
        <p:spPr/>
        <p:txBody>
          <a:bodyPr/>
          <a:lstStyle/>
          <a:p>
            <a:fld id="{A2B4D3BA-B085-467D-8996-B7AB57F053DF}" type="slidenum">
              <a:rPr lang="en-US" smtClean="0"/>
              <a:t>15</a:t>
            </a:fld>
            <a:endParaRPr lang="en-US"/>
          </a:p>
        </p:txBody>
      </p:sp>
    </p:spTree>
    <p:extLst>
      <p:ext uri="{BB962C8B-B14F-4D97-AF65-F5344CB8AC3E}">
        <p14:creationId xmlns:p14="http://schemas.microsoft.com/office/powerpoint/2010/main" val="715085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call a desire or wish to have something? (A want) </a:t>
            </a:r>
          </a:p>
          <a:p>
            <a:pPr marL="0" indent="0">
              <a:buNone/>
            </a:pPr>
            <a:r>
              <a:rPr lang="en-US" dirty="0"/>
              <a:t>• What do we use to satisfy our wants? (Goods) </a:t>
            </a:r>
          </a:p>
          <a:p>
            <a:pPr marL="0" indent="0">
              <a:buNone/>
            </a:pPr>
            <a:r>
              <a:rPr lang="en-US" dirty="0"/>
              <a:t>• Because resources are scarce, what must we do? </a:t>
            </a:r>
          </a:p>
          <a:p>
            <a:pPr marL="0" indent="0">
              <a:buNone/>
            </a:pPr>
            <a:r>
              <a:rPr lang="en-US" dirty="0"/>
              <a:t>(We have to decide what we want; we must make choices.) </a:t>
            </a:r>
          </a:p>
          <a:p>
            <a:pPr marL="0" indent="0">
              <a:buNone/>
            </a:pPr>
            <a:r>
              <a:rPr lang="en-US" dirty="0"/>
              <a:t>• When you choose one thing over another, what is given up is a cost to you. What is this type of cost called? (Opportunity cost)</a:t>
            </a:r>
          </a:p>
          <a:p>
            <a:endParaRPr lang="en-US" dirty="0"/>
          </a:p>
        </p:txBody>
      </p:sp>
      <p:sp>
        <p:nvSpPr>
          <p:cNvPr id="4" name="Slide Number Placeholder 3"/>
          <p:cNvSpPr>
            <a:spLocks noGrp="1"/>
          </p:cNvSpPr>
          <p:nvPr>
            <p:ph type="sldNum" sz="quarter" idx="5"/>
          </p:nvPr>
        </p:nvSpPr>
        <p:spPr/>
        <p:txBody>
          <a:bodyPr/>
          <a:lstStyle/>
          <a:p>
            <a:fld id="{A2B4D3BA-B085-467D-8996-B7AB57F053DF}" type="slidenum">
              <a:rPr lang="en-US" smtClean="0"/>
              <a:t>16</a:t>
            </a:fld>
            <a:endParaRPr lang="en-US"/>
          </a:p>
        </p:txBody>
      </p:sp>
    </p:spTree>
    <p:extLst>
      <p:ext uri="{BB962C8B-B14F-4D97-AF65-F5344CB8AC3E}">
        <p14:creationId xmlns:p14="http://schemas.microsoft.com/office/powerpoint/2010/main" val="456193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B4D3BA-B085-467D-8996-B7AB57F053DF}" type="slidenum">
              <a:rPr lang="en-US" smtClean="0"/>
              <a:t>17</a:t>
            </a:fld>
            <a:endParaRPr lang="en-US"/>
          </a:p>
        </p:txBody>
      </p:sp>
    </p:spTree>
    <p:extLst>
      <p:ext uri="{BB962C8B-B14F-4D97-AF65-F5344CB8AC3E}">
        <p14:creationId xmlns:p14="http://schemas.microsoft.com/office/powerpoint/2010/main" val="4017205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is the correct answer! There are many things you can buy with money - from the pencils we use to the clothes we wear. </a:t>
            </a:r>
          </a:p>
          <a:p>
            <a:r>
              <a:rPr lang="en-US" dirty="0"/>
              <a:t>C is the correct answer! People need many things to live, like food, water, clothing and shelter.</a:t>
            </a:r>
          </a:p>
        </p:txBody>
      </p:sp>
      <p:sp>
        <p:nvSpPr>
          <p:cNvPr id="4" name="Slide Number Placeholder 3"/>
          <p:cNvSpPr>
            <a:spLocks noGrp="1"/>
          </p:cNvSpPr>
          <p:nvPr>
            <p:ph type="sldNum" sz="quarter" idx="5"/>
          </p:nvPr>
        </p:nvSpPr>
        <p:spPr/>
        <p:txBody>
          <a:bodyPr/>
          <a:lstStyle/>
          <a:p>
            <a:fld id="{A2B4D3BA-B085-467D-8996-B7AB57F053DF}" type="slidenum">
              <a:rPr lang="en-US" smtClean="0"/>
              <a:t>19</a:t>
            </a:fld>
            <a:endParaRPr lang="en-US"/>
          </a:p>
        </p:txBody>
      </p:sp>
    </p:spTree>
    <p:extLst>
      <p:ext uri="{BB962C8B-B14F-4D97-AF65-F5344CB8AC3E}">
        <p14:creationId xmlns:p14="http://schemas.microsoft.com/office/powerpoint/2010/main" val="3365339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is the correct answer! Although a comfortable chair is nice, it is not necessary in order to live. Everyone needs food, clothing, water and shelter. </a:t>
            </a:r>
          </a:p>
          <a:p>
            <a:r>
              <a:rPr lang="en-US" dirty="0"/>
              <a:t>A is the correct answer! A need is something we have to have in order to live, while a want is something we would love to have, but isn’t necessary for living. </a:t>
            </a:r>
          </a:p>
        </p:txBody>
      </p:sp>
      <p:sp>
        <p:nvSpPr>
          <p:cNvPr id="4" name="Slide Number Placeholder 3"/>
          <p:cNvSpPr>
            <a:spLocks noGrp="1"/>
          </p:cNvSpPr>
          <p:nvPr>
            <p:ph type="sldNum" sz="quarter" idx="5"/>
          </p:nvPr>
        </p:nvSpPr>
        <p:spPr/>
        <p:txBody>
          <a:bodyPr/>
          <a:lstStyle/>
          <a:p>
            <a:fld id="{A2B4D3BA-B085-467D-8996-B7AB57F053DF}" type="slidenum">
              <a:rPr lang="en-US" smtClean="0"/>
              <a:t>20</a:t>
            </a:fld>
            <a:endParaRPr lang="en-US"/>
          </a:p>
        </p:txBody>
      </p:sp>
    </p:spTree>
    <p:extLst>
      <p:ext uri="{BB962C8B-B14F-4D97-AF65-F5344CB8AC3E}">
        <p14:creationId xmlns:p14="http://schemas.microsoft.com/office/powerpoint/2010/main" val="1394665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is the correct answer! You can live without a TV, a game or a stuffy, but you cannot live without food. </a:t>
            </a:r>
          </a:p>
        </p:txBody>
      </p:sp>
      <p:sp>
        <p:nvSpPr>
          <p:cNvPr id="4" name="Slide Number Placeholder 3"/>
          <p:cNvSpPr>
            <a:spLocks noGrp="1"/>
          </p:cNvSpPr>
          <p:nvPr>
            <p:ph type="sldNum" sz="quarter" idx="5"/>
          </p:nvPr>
        </p:nvSpPr>
        <p:spPr/>
        <p:txBody>
          <a:bodyPr/>
          <a:lstStyle/>
          <a:p>
            <a:fld id="{A2B4D3BA-B085-467D-8996-B7AB57F053DF}" type="slidenum">
              <a:rPr lang="en-US" smtClean="0"/>
              <a:t>21</a:t>
            </a:fld>
            <a:endParaRPr lang="en-US"/>
          </a:p>
        </p:txBody>
      </p:sp>
    </p:spTree>
    <p:extLst>
      <p:ext uri="{BB962C8B-B14F-4D97-AF65-F5344CB8AC3E}">
        <p14:creationId xmlns:p14="http://schemas.microsoft.com/office/powerpoint/2010/main" val="3637125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A3C7B-6451-B0F4-A02E-6EB8B0252C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A0A7A1-EB1E-CB38-2F42-8DA24BA838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1086ED-69B5-9093-10A5-78CFCD70D3AC}"/>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5" name="Footer Placeholder 4">
            <a:extLst>
              <a:ext uri="{FF2B5EF4-FFF2-40B4-BE49-F238E27FC236}">
                <a16:creationId xmlns:a16="http://schemas.microsoft.com/office/drawing/2014/main" id="{BEEFF1A0-877A-9B9E-6A2E-B813E5EEFA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ADF18A-1A87-3E68-CADB-A2D34123925D}"/>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173510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700EB-F5A1-670A-8F20-53598D6943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28CFEB-B58A-AA99-9A7F-CF90B7791B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20E61-0617-602A-5116-7DB5C998A09A}"/>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5" name="Footer Placeholder 4">
            <a:extLst>
              <a:ext uri="{FF2B5EF4-FFF2-40B4-BE49-F238E27FC236}">
                <a16:creationId xmlns:a16="http://schemas.microsoft.com/office/drawing/2014/main" id="{799E9714-AF65-EBE8-6E35-42928FE22A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93B5BF-77DD-4FFC-0CCF-EF7460798769}"/>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1345285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81217-C156-3C6E-8A34-1F163A7614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24497A-69FE-05B9-27A2-78C93DBEDF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5243C6-697B-9B4C-9416-9126BAE9222A}"/>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5" name="Footer Placeholder 4">
            <a:extLst>
              <a:ext uri="{FF2B5EF4-FFF2-40B4-BE49-F238E27FC236}">
                <a16:creationId xmlns:a16="http://schemas.microsoft.com/office/drawing/2014/main" id="{0BB9B8EB-3132-8ACA-AAB6-CE3EED93C9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F8E053-8A64-8E5E-51C5-ECDD6EC068DC}"/>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2560495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F002-25A2-6622-D9F4-F98005C650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456C25-F7D8-E0BE-2CB3-31773939A0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F63730-E576-8D1B-070C-FABF7F5753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DC9A5A-08E3-4B12-0569-954973A75197}"/>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6" name="Footer Placeholder 5">
            <a:extLst>
              <a:ext uri="{FF2B5EF4-FFF2-40B4-BE49-F238E27FC236}">
                <a16:creationId xmlns:a16="http://schemas.microsoft.com/office/drawing/2014/main" id="{7330096D-65EC-E796-35B0-1DD2DCD863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FC8D4-C45E-AD64-13D4-4073EE841ED0}"/>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262339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8E95-D08E-FA3A-DC3F-40A1B8E51A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EBBB74-0056-591E-7F12-A9EEB4541A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C99EDA-D8FB-3809-E920-77771541A7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E6A37-E677-53A6-3178-2B482108B8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3C428C-0B37-B525-0645-AF380B1980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1A8F4A-1B85-D8AB-F2C9-FED6742E1DDF}"/>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8" name="Footer Placeholder 7">
            <a:extLst>
              <a:ext uri="{FF2B5EF4-FFF2-40B4-BE49-F238E27FC236}">
                <a16:creationId xmlns:a16="http://schemas.microsoft.com/office/drawing/2014/main" id="{DB007B1C-2D8C-D49B-5922-987AB37500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82D55F-07CB-14EE-4D61-036D1FEC589D}"/>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3975197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AAC1B-EA83-7E35-A7F8-3B753CD3E7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7E4B3A-5D0E-AC33-742E-1D4DCADE4F14}"/>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4" name="Footer Placeholder 3">
            <a:extLst>
              <a:ext uri="{FF2B5EF4-FFF2-40B4-BE49-F238E27FC236}">
                <a16:creationId xmlns:a16="http://schemas.microsoft.com/office/drawing/2014/main" id="{89B0103C-6AF0-3066-091A-A989825137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E1A684-B888-1112-FEFB-66AE566CAEE8}"/>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1030945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AE0C1B-182F-B575-345F-2FEB84326E0F}"/>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3" name="Footer Placeholder 2">
            <a:extLst>
              <a:ext uri="{FF2B5EF4-FFF2-40B4-BE49-F238E27FC236}">
                <a16:creationId xmlns:a16="http://schemas.microsoft.com/office/drawing/2014/main" id="{F0FCF2CA-8A8B-DE9C-5105-65138B1139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3043BA-451C-328E-4019-E89029BB1A9F}"/>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1949675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FA49-61F0-E6F3-5A33-230F424F32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59AE30-63D1-E0DD-F16B-6ACC812FE7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FD9C8F-288B-E451-8D46-A61E983CF0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48624A-5B8A-ED9E-7CB2-81F51C02749B}"/>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6" name="Footer Placeholder 5">
            <a:extLst>
              <a:ext uri="{FF2B5EF4-FFF2-40B4-BE49-F238E27FC236}">
                <a16:creationId xmlns:a16="http://schemas.microsoft.com/office/drawing/2014/main" id="{632BC753-8237-B6F9-6356-7ABF99544D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B48656-B86B-5A37-DAB7-E9754871CC42}"/>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2260919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7AC4-C544-146C-282F-638FA1D1ED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756551-BB47-33C9-8477-BB55C39850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3EA2A2-0085-F9AF-9221-4EBD24DBF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F69C82-1006-2BF0-BF73-AE29D3E5EE93}"/>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6" name="Footer Placeholder 5">
            <a:extLst>
              <a:ext uri="{FF2B5EF4-FFF2-40B4-BE49-F238E27FC236}">
                <a16:creationId xmlns:a16="http://schemas.microsoft.com/office/drawing/2014/main" id="{1C7A8A92-1039-F38F-36C6-C3C65C14B8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5ADDA5-132B-74E1-0AD2-14DAA16768E4}"/>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330682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E6E4-4BC6-C532-6758-712F0B3901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4841B5-E47F-3C1A-490A-84E9D552C1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AC2296-F17D-1CD9-7272-9B45F6563A96}"/>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5" name="Footer Placeholder 4">
            <a:extLst>
              <a:ext uri="{FF2B5EF4-FFF2-40B4-BE49-F238E27FC236}">
                <a16:creationId xmlns:a16="http://schemas.microsoft.com/office/drawing/2014/main" id="{8C5DB8B4-38E5-23BE-731C-404FA811FE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98FA88-0831-84C3-4302-2545E9AD0D55}"/>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3969090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59597D-4EC7-BB3F-8D36-90E9E10155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A2D4D8-E977-CC57-70A4-A79D25B812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7B9AE-FE61-D7F7-6909-A2C5799781E9}"/>
              </a:ext>
            </a:extLst>
          </p:cNvPr>
          <p:cNvSpPr>
            <a:spLocks noGrp="1"/>
          </p:cNvSpPr>
          <p:nvPr>
            <p:ph type="dt" sz="half" idx="10"/>
          </p:nvPr>
        </p:nvSpPr>
        <p:spPr/>
        <p:txBody>
          <a:bodyPr/>
          <a:lstStyle/>
          <a:p>
            <a:fld id="{89E4EEF6-CD0F-4CFA-B013-87F8869C3E19}" type="datetimeFigureOut">
              <a:rPr lang="en-US" smtClean="0"/>
              <a:t>11/4/2024</a:t>
            </a:fld>
            <a:endParaRPr lang="en-US"/>
          </a:p>
        </p:txBody>
      </p:sp>
      <p:sp>
        <p:nvSpPr>
          <p:cNvPr id="5" name="Footer Placeholder 4">
            <a:extLst>
              <a:ext uri="{FF2B5EF4-FFF2-40B4-BE49-F238E27FC236}">
                <a16:creationId xmlns:a16="http://schemas.microsoft.com/office/drawing/2014/main" id="{DA6B2836-A87F-A7C2-314C-A5ACE5DDF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9BFAFC-4CC4-EBE8-E95F-328EE8588598}"/>
              </a:ext>
            </a:extLst>
          </p:cNvPr>
          <p:cNvSpPr>
            <a:spLocks noGrp="1"/>
          </p:cNvSpPr>
          <p:nvPr>
            <p:ph type="sldNum" sz="quarter" idx="12"/>
          </p:nvPr>
        </p:nvSpPr>
        <p:spPr/>
        <p:txBody>
          <a:bodyPr/>
          <a:lstStyle/>
          <a:p>
            <a:fld id="{12DFB693-085E-42CB-8022-B2C81BF99910}" type="slidenum">
              <a:rPr lang="en-US" smtClean="0"/>
              <a:t>‹#›</a:t>
            </a:fld>
            <a:endParaRPr lang="en-US"/>
          </a:p>
        </p:txBody>
      </p:sp>
    </p:spTree>
    <p:extLst>
      <p:ext uri="{BB962C8B-B14F-4D97-AF65-F5344CB8AC3E}">
        <p14:creationId xmlns:p14="http://schemas.microsoft.com/office/powerpoint/2010/main" val="2943043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ADF179-E5FE-65F3-CEEB-D101432935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3B18D3-18C2-6C37-4334-8E39B459B2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5B4452-88CC-0BF8-2AAB-C0CB3A128F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E4EEF6-CD0F-4CFA-B013-87F8869C3E19}" type="datetimeFigureOut">
              <a:rPr lang="en-US" smtClean="0"/>
              <a:t>11/4/2024</a:t>
            </a:fld>
            <a:endParaRPr lang="en-US"/>
          </a:p>
        </p:txBody>
      </p:sp>
      <p:sp>
        <p:nvSpPr>
          <p:cNvPr id="5" name="Footer Placeholder 4">
            <a:extLst>
              <a:ext uri="{FF2B5EF4-FFF2-40B4-BE49-F238E27FC236}">
                <a16:creationId xmlns:a16="http://schemas.microsoft.com/office/drawing/2014/main" id="{AEA28034-17B3-5378-9317-7544279EC5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877B5A-9E4E-8155-2036-2F56378C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DFB693-085E-42CB-8022-B2C81BF99910}" type="slidenum">
              <a:rPr lang="en-US" smtClean="0"/>
              <a:t>‹#›</a:t>
            </a:fld>
            <a:endParaRPr lang="en-US"/>
          </a:p>
        </p:txBody>
      </p:sp>
    </p:spTree>
    <p:extLst>
      <p:ext uri="{BB962C8B-B14F-4D97-AF65-F5344CB8AC3E}">
        <p14:creationId xmlns:p14="http://schemas.microsoft.com/office/powerpoint/2010/main" val="1147973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bing.com/ck/a?!&amp;&amp;p=57ba9dafd063833205b3782d21fff6478e2a01d58d99f1ddc505afab432176deJmltdHM9MTczMDc2NDgwMA&amp;ptn=3&amp;ver=2&amp;hsh=4&amp;fclid=3d4bad29-e1cc-6504-3a33-b822e07264d7&amp;u=a1L3NlYXJjaD9GT1JNPVNOQVBTVCZxPU1hcmliZXRoK0JvZWx0cyZmaWx0ZXJzPXNpZDoiZDI0MjI3ZjctNTVlZi1iZWZmLWM1NjMtNzIwNWU1YWIyOWJkIg&amp;ntb=1" TargetMode="External"/><Relationship Id="rId3" Type="http://schemas.openxmlformats.org/officeDocument/2006/relationships/hyperlink" Target="https://www.amazon.com/Lisa-Bullard/e/B001HOWGG4/ref=dp_byline_cont_book_1" TargetMode="External"/><Relationship Id="rId7" Type="http://schemas.openxmlformats.org/officeDocument/2006/relationships/hyperlink" Target="https://www.bing.com/ck/a?!&amp;&amp;p=e7c9085e242c06bafc94506c8d927f803aff5cd851e7db82d21424867efc24ffJmltdHM9MTczMDc2NDgwMA&amp;ptn=3&amp;ver=2&amp;hsh=4&amp;fclid=3d4bad29-e1cc-6504-3a33-b822e07264d7&amp;u=a1L3NlYXJjaD9GT1JNPVNOQVBTVCZxPVRob3NlK1Nob2VzK2F1dGhvciZmaWx0ZXJzPXNpZDoiOGUzNGYyZTItZjUzNi1hMjZkLWIxODQtOTIxY2E4ZjY2MTYxIg&amp;ntb=1" TargetMode="Externa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hyperlink" Target="https://www.bing.com/ck/a?!&amp;&amp;p=9de558472472b14e318fb94a43e0ef3d643bdb9f072bc873b486b24fbdd1b0c4JmltdHM9MTczMDc2NDgwMA&amp;ptn=3&amp;ver=2&amp;hsh=4&amp;fclid=3d4bad29-e1cc-6504-3a33-b822e07264d7&amp;u=a1L3NlYXJjaD9GT1JNPVNOQVBTVCZxPVRob3NlK1Nob2VzK29yaWdpbmFsbHkrcHVibGlzaGVkJmZpbHRlcnM9c2lkOiI4ZTM0ZjJlMi1mNTM2LWEyNmQtYjE4NC05MjFjYThmNjYxNjEi&amp;ntb=1" TargetMode="External"/><Relationship Id="rId11" Type="http://schemas.openxmlformats.org/officeDocument/2006/relationships/hyperlink" Target="https://www.bing.com/ck/a?!&amp;&amp;p=65bac908c5d315360e98539febbe401878cb3516ff79553ea6bcb624d20865cbJmltdHM9MTczMDc2NDgwMA&amp;ptn=3&amp;ver=2&amp;hsh=4&amp;fclid=3d4bad29-e1cc-6504-3a33-b822e07264d7&amp;psq=those+shoes+book&amp;u=a1aHR0cHM6Ly93d3cuZ29vZHJlYWRzLmNvbS9hd2FyZC9zaG93LzEyOTUtY2hhcmxvdHRlLXpvbG90b3ctYXdhcmQ&amp;ntb=1" TargetMode="External"/><Relationship Id="rId5" Type="http://schemas.openxmlformats.org/officeDocument/2006/relationships/image" Target="../media/image19.png"/><Relationship Id="rId10" Type="http://schemas.openxmlformats.org/officeDocument/2006/relationships/hyperlink" Target="https://www.bing.com/ck/a?!&amp;&amp;p=057018a483ad8a7305e940c4e7220d61d1353773cc193dae62edc9fbaac2e3b2JmltdHM9MTczMDc2NDgwMA&amp;ptn=3&amp;ver=2&amp;hsh=4&amp;fclid=3d4bad29-e1cc-6504-3a33-b822e07264d7&amp;u=a1L3NlYXJjaD9GT1JNPVNOQVBTVCZxPVRob3NlK1Nob2VzK2F3YXJkcyZmaWx0ZXJzPXNpZDoiOGUzNGYyZTItZjUzNi1hMjZkLWIxODQtOTIxY2E4ZjY2MTYxIg&amp;ntb=1" TargetMode="External"/><Relationship Id="rId4" Type="http://schemas.openxmlformats.org/officeDocument/2006/relationships/hyperlink" Target="https://www.amazon.com/Christine-M-Schneider/e/B001KHMIWU/ref=dp_byline_cont_book_2" TargetMode="External"/><Relationship Id="rId9" Type="http://schemas.openxmlformats.org/officeDocument/2006/relationships/hyperlink" Target="https://www.bing.com/ck/a?!&amp;&amp;p=ed0a4081fb34b8ed1f149a4d680ea24911eec0d01b79c8d0e6a0727390f4a38aJmltdHM9MTczMDc2NDgwMA&amp;ptn=3&amp;ver=2&amp;hsh=4&amp;fclid=3d4bad29-e1cc-6504-3a33-b822e07264d7&amp;u=a1L3NlYXJjaD9GT1JNPVNOQVBTVCZxPVRob3NlK1Nob2VzK2dlbnJlJmZpbHRlcnM9c2lkOiI4ZTM0ZjJlMi1mNTM2LWEyNmQtYjE4NC05MjFjYThmNjYxNjEi&amp;ntb=1"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www.youtube.com/embed/VJOoiF0W8jo?feature=oembed" TargetMode="Externa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sIpQqzpw7H4?feature=oembed" TargetMode="Externa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video" Target="https://www.youtube.com/embed/1MZGh7iFBhs?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myfirstnestegg.com/teachers/"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320351-9FA2-4A26-885B-BB8F3E490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8CD2EFB-78C2-4C6E-A6B9-4ED12FAD5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purple pawn and a rolling dice">
            <a:extLst>
              <a:ext uri="{FF2B5EF4-FFF2-40B4-BE49-F238E27FC236}">
                <a16:creationId xmlns:a16="http://schemas.microsoft.com/office/drawing/2014/main" id="{8B8FE445-EC4F-6C0F-8568-0DD1F449B2FF}"/>
              </a:ext>
            </a:extLst>
          </p:cNvPr>
          <p:cNvPicPr>
            <a:picLocks noChangeAspect="1"/>
          </p:cNvPicPr>
          <p:nvPr/>
        </p:nvPicPr>
        <p:blipFill>
          <a:blip r:embed="rId2">
            <a:alphaModFix amt="60000"/>
          </a:blip>
          <a:srcRect t="11361" b="4370"/>
          <a:stretch/>
        </p:blipFill>
        <p:spPr>
          <a:xfrm>
            <a:off x="-1" y="10"/>
            <a:ext cx="12192001" cy="6857990"/>
          </a:xfrm>
          <a:prstGeom prst="rect">
            <a:avLst/>
          </a:prstGeom>
        </p:spPr>
      </p:pic>
      <p:sp>
        <p:nvSpPr>
          <p:cNvPr id="2" name="Title 1">
            <a:extLst>
              <a:ext uri="{FF2B5EF4-FFF2-40B4-BE49-F238E27FC236}">
                <a16:creationId xmlns:a16="http://schemas.microsoft.com/office/drawing/2014/main" id="{1FA69020-FFEA-160B-C95F-B142E4BCD630}"/>
              </a:ext>
            </a:extLst>
          </p:cNvPr>
          <p:cNvSpPr>
            <a:spLocks noGrp="1"/>
          </p:cNvSpPr>
          <p:nvPr>
            <p:ph type="ctrTitle"/>
          </p:nvPr>
        </p:nvSpPr>
        <p:spPr>
          <a:xfrm>
            <a:off x="841248" y="600427"/>
            <a:ext cx="9875520" cy="3299902"/>
          </a:xfrm>
        </p:spPr>
        <p:txBody>
          <a:bodyPr>
            <a:normAutofit/>
          </a:bodyPr>
          <a:lstStyle/>
          <a:p>
            <a:pPr algn="l"/>
            <a:r>
              <a:rPr lang="en-US" sz="8200">
                <a:solidFill>
                  <a:srgbClr val="FFFFFF"/>
                </a:solidFill>
              </a:rPr>
              <a:t>Wants vs, Needs</a:t>
            </a:r>
          </a:p>
        </p:txBody>
      </p:sp>
      <p:sp>
        <p:nvSpPr>
          <p:cNvPr id="3" name="Subtitle 2">
            <a:extLst>
              <a:ext uri="{FF2B5EF4-FFF2-40B4-BE49-F238E27FC236}">
                <a16:creationId xmlns:a16="http://schemas.microsoft.com/office/drawing/2014/main" id="{1918164D-A4B9-9004-ADD8-42C0D3778CF7}"/>
              </a:ext>
            </a:extLst>
          </p:cNvPr>
          <p:cNvSpPr>
            <a:spLocks noGrp="1"/>
          </p:cNvSpPr>
          <p:nvPr>
            <p:ph type="subTitle" idx="1"/>
          </p:nvPr>
        </p:nvSpPr>
        <p:spPr>
          <a:xfrm>
            <a:off x="859536" y="4072045"/>
            <a:ext cx="9875520" cy="1414355"/>
          </a:xfrm>
        </p:spPr>
        <p:txBody>
          <a:bodyPr>
            <a:normAutofit/>
          </a:bodyPr>
          <a:lstStyle/>
          <a:p>
            <a:pPr algn="l"/>
            <a:r>
              <a:rPr lang="en-US">
                <a:solidFill>
                  <a:srgbClr val="FFFFFF"/>
                </a:solidFill>
              </a:rPr>
              <a:t>Once Upon a Dime</a:t>
            </a:r>
          </a:p>
          <a:p>
            <a:pPr algn="l"/>
            <a:r>
              <a:rPr lang="en-US">
                <a:solidFill>
                  <a:srgbClr val="FFFFFF"/>
                </a:solidFill>
              </a:rPr>
              <a:t>Stavros Center for Economic Education</a:t>
            </a:r>
          </a:p>
          <a:p>
            <a:pPr algn="l"/>
            <a:r>
              <a:rPr lang="en-US">
                <a:solidFill>
                  <a:srgbClr val="FFFFFF"/>
                </a:solidFill>
              </a:rPr>
              <a:t>Christine Angel Danger</a:t>
            </a:r>
          </a:p>
        </p:txBody>
      </p:sp>
    </p:spTree>
    <p:extLst>
      <p:ext uri="{BB962C8B-B14F-4D97-AF65-F5344CB8AC3E}">
        <p14:creationId xmlns:p14="http://schemas.microsoft.com/office/powerpoint/2010/main" val="346778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close-up of a blue background&#10;&#10;Description automatically generated">
            <a:extLst>
              <a:ext uri="{FF2B5EF4-FFF2-40B4-BE49-F238E27FC236}">
                <a16:creationId xmlns:a16="http://schemas.microsoft.com/office/drawing/2014/main" id="{80F5AF83-AAC2-183A-05E4-3DF29C758F25}"/>
              </a:ext>
            </a:extLst>
          </p:cNvPr>
          <p:cNvPicPr>
            <a:picLocks noChangeAspect="1"/>
          </p:cNvPicPr>
          <p:nvPr/>
        </p:nvPicPr>
        <p:blipFill>
          <a:blip r:embed="rId3">
            <a:duotone>
              <a:schemeClr val="bg2">
                <a:shade val="45000"/>
                <a:satMod val="135000"/>
              </a:schemeClr>
              <a:prstClr val="white"/>
            </a:duotone>
          </a:blip>
          <a:srcRect r="9091" b="23391"/>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6">
            <a:extLst>
              <a:ext uri="{FF2B5EF4-FFF2-40B4-BE49-F238E27FC236}">
                <a16:creationId xmlns:a16="http://schemas.microsoft.com/office/drawing/2014/main" id="{A56E00E9-4FE5-386C-0A9F-AEC2F2FF791F}"/>
              </a:ext>
            </a:extLst>
          </p:cNvPr>
          <p:cNvGraphicFramePr>
            <a:graphicFrameLocks noGrp="1"/>
          </p:cNvGraphicFramePr>
          <p:nvPr>
            <p:ph idx="1"/>
            <p:extLst>
              <p:ext uri="{D42A27DB-BD31-4B8C-83A1-F6EECF244321}">
                <p14:modId xmlns:p14="http://schemas.microsoft.com/office/powerpoint/2010/main" val="818273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Picture 10">
            <a:extLst>
              <a:ext uri="{FF2B5EF4-FFF2-40B4-BE49-F238E27FC236}">
                <a16:creationId xmlns:a16="http://schemas.microsoft.com/office/drawing/2014/main" id="{8D4821C1-C1E4-8A93-D682-8CD0A6A3DD2A}"/>
              </a:ext>
            </a:extLst>
          </p:cNvPr>
          <p:cNvPicPr>
            <a:picLocks noChangeAspect="1"/>
          </p:cNvPicPr>
          <p:nvPr/>
        </p:nvPicPr>
        <p:blipFill>
          <a:blip r:embed="rId9"/>
          <a:stretch>
            <a:fillRect/>
          </a:stretch>
        </p:blipFill>
        <p:spPr>
          <a:xfrm>
            <a:off x="113664" y="535193"/>
            <a:ext cx="11964671" cy="5787614"/>
          </a:xfrm>
          <a:prstGeom prst="rect">
            <a:avLst/>
          </a:prstGeom>
        </p:spPr>
      </p:pic>
    </p:spTree>
    <p:extLst>
      <p:ext uri="{BB962C8B-B14F-4D97-AF65-F5344CB8AC3E}">
        <p14:creationId xmlns:p14="http://schemas.microsoft.com/office/powerpoint/2010/main" val="1683711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7438EB-833B-4B06-0B3D-C200E7FF1E89}"/>
              </a:ext>
            </a:extLst>
          </p:cNvPr>
          <p:cNvSpPr>
            <a:spLocks noGrp="1"/>
          </p:cNvSpPr>
          <p:nvPr>
            <p:ph type="title"/>
          </p:nvPr>
        </p:nvSpPr>
        <p:spPr>
          <a:xfrm>
            <a:off x="621792" y="1161288"/>
            <a:ext cx="3602736" cy="4526280"/>
          </a:xfrm>
        </p:spPr>
        <p:txBody>
          <a:bodyPr>
            <a:normAutofit/>
          </a:bodyPr>
          <a:lstStyle/>
          <a:p>
            <a:r>
              <a:rPr lang="en-US" sz="5400" b="1" dirty="0">
                <a:solidFill>
                  <a:schemeClr val="accent5">
                    <a:lumMod val="75000"/>
                  </a:schemeClr>
                </a:solidFill>
              </a:rPr>
              <a:t>Objectives</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80D1E54B-B469-B93A-E47D-64A26CCD9967}"/>
              </a:ext>
            </a:extLst>
          </p:cNvPr>
          <p:cNvGraphicFramePr>
            <a:graphicFrameLocks noGrp="1"/>
          </p:cNvGraphicFramePr>
          <p:nvPr>
            <p:ph idx="1"/>
            <p:extLst>
              <p:ext uri="{D42A27DB-BD31-4B8C-83A1-F6EECF244321}">
                <p14:modId xmlns:p14="http://schemas.microsoft.com/office/powerpoint/2010/main" val="1472839225"/>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0C2E8085-7E67-E3DC-B573-11A138B31F74}"/>
              </a:ext>
            </a:extLst>
          </p:cNvPr>
          <p:cNvPicPr>
            <a:picLocks noChangeAspect="1"/>
          </p:cNvPicPr>
          <p:nvPr/>
        </p:nvPicPr>
        <p:blipFill>
          <a:blip r:embed="rId7"/>
          <a:stretch>
            <a:fillRect/>
          </a:stretch>
        </p:blipFill>
        <p:spPr>
          <a:xfrm>
            <a:off x="4145536" y="112933"/>
            <a:ext cx="7643875" cy="6622990"/>
          </a:xfrm>
          <a:prstGeom prst="rect">
            <a:avLst/>
          </a:prstGeom>
        </p:spPr>
      </p:pic>
    </p:spTree>
    <p:extLst>
      <p:ext uri="{BB962C8B-B14F-4D97-AF65-F5344CB8AC3E}">
        <p14:creationId xmlns:p14="http://schemas.microsoft.com/office/powerpoint/2010/main" val="4081020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DB393606-E50A-9631-7F90-BD8382E89F15}"/>
              </a:ext>
            </a:extLst>
          </p:cNvPr>
          <p:cNvPicPr>
            <a:picLocks noGrp="1" noChangeAspect="1"/>
          </p:cNvPicPr>
          <p:nvPr>
            <p:ph idx="1"/>
          </p:nvPr>
        </p:nvPicPr>
        <p:blipFill>
          <a:blip r:embed="rId2"/>
          <a:srcRect t="11890" b="14594"/>
          <a:stretch/>
        </p:blipFill>
        <p:spPr>
          <a:xfrm>
            <a:off x="20" y="1282"/>
            <a:ext cx="12191980" cy="6856718"/>
          </a:xfrm>
          <a:prstGeom prst="rect">
            <a:avLst/>
          </a:prstGeom>
        </p:spPr>
      </p:pic>
    </p:spTree>
    <p:extLst>
      <p:ext uri="{BB962C8B-B14F-4D97-AF65-F5344CB8AC3E}">
        <p14:creationId xmlns:p14="http://schemas.microsoft.com/office/powerpoint/2010/main" val="2100034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5E94C1-D73E-6474-20B0-C92DE4B6C12C}"/>
              </a:ext>
            </a:extLst>
          </p:cNvPr>
          <p:cNvPicPr>
            <a:picLocks noChangeAspect="1"/>
          </p:cNvPicPr>
          <p:nvPr/>
        </p:nvPicPr>
        <p:blipFill>
          <a:blip r:embed="rId2"/>
          <a:stretch>
            <a:fillRect/>
          </a:stretch>
        </p:blipFill>
        <p:spPr>
          <a:xfrm>
            <a:off x="1211067" y="158633"/>
            <a:ext cx="4525006" cy="4677428"/>
          </a:xfrm>
          <a:prstGeom prst="rect">
            <a:avLst/>
          </a:prstGeom>
        </p:spPr>
      </p:pic>
      <p:sp>
        <p:nvSpPr>
          <p:cNvPr id="5" name="TextBox 4">
            <a:extLst>
              <a:ext uri="{FF2B5EF4-FFF2-40B4-BE49-F238E27FC236}">
                <a16:creationId xmlns:a16="http://schemas.microsoft.com/office/drawing/2014/main" id="{26E88486-B2DF-6701-1876-24A82660EA4E}"/>
              </a:ext>
            </a:extLst>
          </p:cNvPr>
          <p:cNvSpPr txBox="1"/>
          <p:nvPr/>
        </p:nvSpPr>
        <p:spPr>
          <a:xfrm>
            <a:off x="424133" y="5375966"/>
            <a:ext cx="6098874" cy="1049005"/>
          </a:xfrm>
          <a:prstGeom prst="rect">
            <a:avLst/>
          </a:prstGeom>
          <a:noFill/>
        </p:spPr>
        <p:txBody>
          <a:bodyPr wrap="square">
            <a:spAutoFit/>
          </a:bodyPr>
          <a:lstStyle/>
          <a:p>
            <a:pPr algn="l">
              <a:lnSpc>
                <a:spcPts val="1800"/>
              </a:lnSpc>
              <a:spcAft>
                <a:spcPts val="1650"/>
              </a:spcAft>
            </a:pPr>
            <a:r>
              <a:rPr lang="en-US" b="1" i="0" u="none" strike="noStrike" dirty="0">
                <a:solidFill>
                  <a:srgbClr val="0F1111"/>
                </a:solidFill>
                <a:effectLst/>
                <a:latin typeface="Amazon Ember"/>
              </a:rPr>
              <a:t>Lily Learns about Wants and Needs (Cloverleaf Books ™ ― Money Basics) Paperback – August 1, 2013</a:t>
            </a:r>
          </a:p>
          <a:p>
            <a:pPr algn="l"/>
            <a:r>
              <a:rPr lang="en-US" b="0" i="0" dirty="0">
                <a:solidFill>
                  <a:srgbClr val="0F1111"/>
                </a:solidFill>
                <a:effectLst/>
                <a:latin typeface="Amazon Ember"/>
              </a:rPr>
              <a:t>by </a:t>
            </a:r>
            <a:r>
              <a:rPr lang="en-US" b="0" i="0" u="none" strike="noStrike" dirty="0">
                <a:solidFill>
                  <a:srgbClr val="0F1111"/>
                </a:solidFill>
                <a:effectLst/>
                <a:latin typeface="Amazon Ember"/>
                <a:hlinkClick r:id="rId3"/>
              </a:rPr>
              <a:t>Lisa Bullard</a:t>
            </a:r>
            <a:r>
              <a:rPr lang="en-US" b="0" i="0" dirty="0">
                <a:solidFill>
                  <a:srgbClr val="0F1111"/>
                </a:solidFill>
                <a:effectLst/>
                <a:latin typeface="Amazon Ember"/>
              </a:rPr>
              <a:t> (Author), </a:t>
            </a:r>
            <a:r>
              <a:rPr lang="en-US" b="0" i="0" u="none" strike="noStrike" dirty="0">
                <a:solidFill>
                  <a:srgbClr val="0F1111"/>
                </a:solidFill>
                <a:effectLst/>
                <a:latin typeface="Amazon Ember"/>
                <a:hlinkClick r:id="rId4"/>
              </a:rPr>
              <a:t>Christine M. Schneider</a:t>
            </a:r>
            <a:r>
              <a:rPr lang="en-US" b="0" i="0" dirty="0">
                <a:solidFill>
                  <a:srgbClr val="0F1111"/>
                </a:solidFill>
                <a:effectLst/>
                <a:latin typeface="Amazon Ember"/>
              </a:rPr>
              <a:t> (Illustrator)</a:t>
            </a:r>
          </a:p>
        </p:txBody>
      </p:sp>
      <p:pic>
        <p:nvPicPr>
          <p:cNvPr id="7" name="Picture 6">
            <a:extLst>
              <a:ext uri="{FF2B5EF4-FFF2-40B4-BE49-F238E27FC236}">
                <a16:creationId xmlns:a16="http://schemas.microsoft.com/office/drawing/2014/main" id="{2DA6178E-0DE7-16FD-B403-F141EA89D9AE}"/>
              </a:ext>
            </a:extLst>
          </p:cNvPr>
          <p:cNvPicPr>
            <a:picLocks noChangeAspect="1"/>
          </p:cNvPicPr>
          <p:nvPr/>
        </p:nvPicPr>
        <p:blipFill>
          <a:blip r:embed="rId5"/>
          <a:stretch>
            <a:fillRect/>
          </a:stretch>
        </p:blipFill>
        <p:spPr>
          <a:xfrm>
            <a:off x="7227559" y="335307"/>
            <a:ext cx="4055792" cy="4379737"/>
          </a:xfrm>
          <a:prstGeom prst="rect">
            <a:avLst/>
          </a:prstGeom>
        </p:spPr>
      </p:pic>
      <p:sp>
        <p:nvSpPr>
          <p:cNvPr id="8" name="TextBox 7">
            <a:extLst>
              <a:ext uri="{FF2B5EF4-FFF2-40B4-BE49-F238E27FC236}">
                <a16:creationId xmlns:a16="http://schemas.microsoft.com/office/drawing/2014/main" id="{33D3F57A-8D90-DCB2-ED98-9922BA865DD2}"/>
              </a:ext>
            </a:extLst>
          </p:cNvPr>
          <p:cNvSpPr txBox="1"/>
          <p:nvPr/>
        </p:nvSpPr>
        <p:spPr>
          <a:xfrm>
            <a:off x="7328263" y="4836061"/>
            <a:ext cx="4439604" cy="2146742"/>
          </a:xfrm>
          <a:prstGeom prst="rect">
            <a:avLst/>
          </a:prstGeom>
          <a:noFill/>
        </p:spPr>
        <p:txBody>
          <a:bodyPr wrap="square" rtlCol="0">
            <a:spAutoFit/>
          </a:bodyPr>
          <a:lstStyle/>
          <a:p>
            <a:pPr algn="l"/>
            <a:r>
              <a:rPr lang="en-US" b="1" i="0" u="none" strike="noStrike" dirty="0">
                <a:solidFill>
                  <a:srgbClr val="444444"/>
                </a:solidFill>
                <a:effectLst/>
                <a:latin typeface="Roboto" panose="02000000000000000000" pitchFamily="2" charset="0"/>
                <a:hlinkClick r:id="rId6"/>
              </a:rPr>
              <a:t>Originally </a:t>
            </a:r>
            <a:r>
              <a:rPr lang="en-US" b="1" i="0" u="none" strike="noStrike" dirty="0" err="1">
                <a:solidFill>
                  <a:srgbClr val="444444"/>
                </a:solidFill>
                <a:effectLst/>
                <a:latin typeface="Roboto" panose="02000000000000000000" pitchFamily="2" charset="0"/>
                <a:hlinkClick r:id="rId6"/>
              </a:rPr>
              <a:t>published</a:t>
            </a:r>
            <a:r>
              <a:rPr lang="en-US" b="0" i="0" dirty="0" err="1">
                <a:solidFill>
                  <a:srgbClr val="444444"/>
                </a:solidFill>
                <a:effectLst/>
                <a:latin typeface="Roboto" panose="02000000000000000000" pitchFamily="2" charset="0"/>
              </a:rPr>
              <a:t>January</a:t>
            </a:r>
            <a:r>
              <a:rPr lang="en-US" b="0" i="0" dirty="0">
                <a:solidFill>
                  <a:srgbClr val="444444"/>
                </a:solidFill>
                <a:effectLst/>
                <a:latin typeface="Roboto" panose="02000000000000000000" pitchFamily="2" charset="0"/>
              </a:rPr>
              <a:t> 1, 2007</a:t>
            </a:r>
          </a:p>
          <a:p>
            <a:pPr algn="l">
              <a:spcBef>
                <a:spcPts val="300"/>
              </a:spcBef>
            </a:pPr>
            <a:r>
              <a:rPr lang="en-US" b="1" i="0" u="none" strike="noStrike" dirty="0" err="1">
                <a:solidFill>
                  <a:srgbClr val="444444"/>
                </a:solidFill>
                <a:effectLst/>
                <a:latin typeface="Roboto" panose="02000000000000000000" pitchFamily="2" charset="0"/>
                <a:hlinkClick r:id="rId7"/>
              </a:rPr>
              <a:t>Author</a:t>
            </a:r>
            <a:r>
              <a:rPr lang="en-US" b="0" i="0" u="none" strike="noStrike" dirty="0" err="1">
                <a:solidFill>
                  <a:srgbClr val="B15601"/>
                </a:solidFill>
                <a:effectLst/>
                <a:latin typeface="Roboto" panose="02000000000000000000" pitchFamily="2" charset="0"/>
                <a:hlinkClick r:id="rId8"/>
              </a:rPr>
              <a:t>Maribeth</a:t>
            </a:r>
            <a:r>
              <a:rPr lang="en-US" b="0" i="0" u="none" strike="noStrike" dirty="0">
                <a:solidFill>
                  <a:srgbClr val="B15601"/>
                </a:solidFill>
                <a:effectLst/>
                <a:latin typeface="Roboto" panose="02000000000000000000" pitchFamily="2" charset="0"/>
                <a:hlinkClick r:id="rId8"/>
              </a:rPr>
              <a:t> </a:t>
            </a:r>
            <a:r>
              <a:rPr lang="en-US" b="0" i="0" u="none" strike="noStrike" dirty="0" err="1">
                <a:solidFill>
                  <a:srgbClr val="B15601"/>
                </a:solidFill>
                <a:effectLst/>
                <a:latin typeface="Roboto" panose="02000000000000000000" pitchFamily="2" charset="0"/>
                <a:hlinkClick r:id="rId8"/>
              </a:rPr>
              <a:t>Boelts</a:t>
            </a:r>
            <a:endParaRPr lang="en-US" b="0" i="0" dirty="0">
              <a:solidFill>
                <a:srgbClr val="444444"/>
              </a:solidFill>
              <a:effectLst/>
              <a:latin typeface="Roboto" panose="02000000000000000000" pitchFamily="2" charset="0"/>
            </a:endParaRPr>
          </a:p>
          <a:p>
            <a:pPr algn="l">
              <a:spcBef>
                <a:spcPts val="300"/>
              </a:spcBef>
            </a:pPr>
            <a:r>
              <a:rPr lang="en-US" b="1" i="0" u="none" strike="noStrike" dirty="0" err="1">
                <a:solidFill>
                  <a:srgbClr val="444444"/>
                </a:solidFill>
                <a:effectLst/>
                <a:latin typeface="Roboto" panose="02000000000000000000" pitchFamily="2" charset="0"/>
                <a:hlinkClick r:id="rId9"/>
              </a:rPr>
              <a:t>Genre</a:t>
            </a:r>
            <a:r>
              <a:rPr lang="en-US" b="0" i="0" dirty="0" err="1">
                <a:solidFill>
                  <a:srgbClr val="444444"/>
                </a:solidFill>
                <a:effectLst/>
                <a:latin typeface="Roboto" panose="02000000000000000000" pitchFamily="2" charset="0"/>
              </a:rPr>
              <a:t>Picture</a:t>
            </a:r>
            <a:r>
              <a:rPr lang="en-US" b="0" i="0" dirty="0">
                <a:solidFill>
                  <a:srgbClr val="444444"/>
                </a:solidFill>
                <a:effectLst/>
                <a:latin typeface="Roboto" panose="02000000000000000000" pitchFamily="2" charset="0"/>
              </a:rPr>
              <a:t> Books · </a:t>
            </a:r>
            <a:r>
              <a:rPr lang="en-US" b="0" i="0" dirty="0" err="1">
                <a:solidFill>
                  <a:srgbClr val="444444"/>
                </a:solidFill>
                <a:effectLst/>
                <a:latin typeface="Roboto" panose="02000000000000000000" pitchFamily="2" charset="0"/>
              </a:rPr>
              <a:t>Childrens</a:t>
            </a:r>
            <a:r>
              <a:rPr lang="en-US" b="0" i="0" dirty="0">
                <a:solidFill>
                  <a:srgbClr val="444444"/>
                </a:solidFill>
                <a:effectLst/>
                <a:latin typeface="Roboto" panose="02000000000000000000" pitchFamily="2" charset="0"/>
              </a:rPr>
              <a:t> · Realistic Fiction · Poverty · Fiction · School · Cultural · Family · Social Issues · Kids</a:t>
            </a:r>
          </a:p>
          <a:p>
            <a:pPr algn="l">
              <a:spcBef>
                <a:spcPts val="300"/>
              </a:spcBef>
            </a:pPr>
            <a:r>
              <a:rPr lang="en-US" b="1" i="0" u="none" strike="noStrike" dirty="0" err="1">
                <a:solidFill>
                  <a:srgbClr val="444444"/>
                </a:solidFill>
                <a:effectLst/>
                <a:latin typeface="Roboto" panose="02000000000000000000" pitchFamily="2" charset="0"/>
                <a:hlinkClick r:id="rId10"/>
              </a:rPr>
              <a:t>Awards</a:t>
            </a:r>
            <a:r>
              <a:rPr lang="en-US" b="0" i="0" u="none" strike="noStrike" dirty="0" err="1">
                <a:solidFill>
                  <a:srgbClr val="B15601"/>
                </a:solidFill>
                <a:effectLst/>
                <a:latin typeface="Roboto" panose="02000000000000000000" pitchFamily="2" charset="0"/>
                <a:hlinkClick r:id="rId11"/>
              </a:rPr>
              <a:t>Charlotte</a:t>
            </a:r>
            <a:r>
              <a:rPr lang="en-US" b="0" i="0" u="none" strike="noStrike" dirty="0">
                <a:solidFill>
                  <a:srgbClr val="B15601"/>
                </a:solidFill>
                <a:effectLst/>
                <a:latin typeface="Roboto" panose="02000000000000000000" pitchFamily="2" charset="0"/>
                <a:hlinkClick r:id="rId11"/>
              </a:rPr>
              <a:t> </a:t>
            </a:r>
            <a:r>
              <a:rPr lang="en-US" b="0" i="0" u="none" strike="noStrike" dirty="0" err="1">
                <a:solidFill>
                  <a:srgbClr val="B15601"/>
                </a:solidFill>
                <a:effectLst/>
                <a:latin typeface="Roboto" panose="02000000000000000000" pitchFamily="2" charset="0"/>
                <a:hlinkClick r:id="rId11"/>
              </a:rPr>
              <a:t>Zolotow</a:t>
            </a:r>
            <a:r>
              <a:rPr lang="en-US" b="0" i="0" u="none" strike="noStrike" dirty="0">
                <a:solidFill>
                  <a:srgbClr val="B15601"/>
                </a:solidFill>
                <a:effectLst/>
                <a:latin typeface="Roboto" panose="02000000000000000000" pitchFamily="2" charset="0"/>
                <a:hlinkClick r:id="rId11"/>
              </a:rPr>
              <a:t> Award</a:t>
            </a:r>
            <a:endParaRPr lang="en-US" b="0" i="0" dirty="0">
              <a:solidFill>
                <a:srgbClr val="444444"/>
              </a:solidFill>
              <a:effectLst/>
              <a:latin typeface="Roboto" panose="02000000000000000000" pitchFamily="2" charset="0"/>
            </a:endParaRPr>
          </a:p>
          <a:p>
            <a:endParaRPr lang="en-US" dirty="0"/>
          </a:p>
        </p:txBody>
      </p:sp>
    </p:spTree>
    <p:extLst>
      <p:ext uri="{BB962C8B-B14F-4D97-AF65-F5344CB8AC3E}">
        <p14:creationId xmlns:p14="http://schemas.microsoft.com/office/powerpoint/2010/main" val="518714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ose Shoes Read Aloud">
            <a:hlinkClick r:id="" action="ppaction://media"/>
            <a:extLst>
              <a:ext uri="{FF2B5EF4-FFF2-40B4-BE49-F238E27FC236}">
                <a16:creationId xmlns:a16="http://schemas.microsoft.com/office/drawing/2014/main" id="{2AE539EB-4E51-34A6-646B-3F97A2E53F12}"/>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176393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8018AE-62EB-4F12-0B47-938004B05F0B}"/>
              </a:ext>
            </a:extLst>
          </p:cNvPr>
          <p:cNvSpPr txBox="1"/>
          <p:nvPr/>
        </p:nvSpPr>
        <p:spPr>
          <a:xfrm>
            <a:off x="3046912" y="3244334"/>
            <a:ext cx="6093822" cy="369332"/>
          </a:xfrm>
          <a:prstGeom prst="rect">
            <a:avLst/>
          </a:prstGeom>
          <a:noFill/>
        </p:spPr>
        <p:txBody>
          <a:bodyPr wrap="square">
            <a:spAutoFit/>
          </a:bodyPr>
          <a:lstStyle/>
          <a:p>
            <a:r>
              <a:rPr lang="en-US" dirty="0"/>
              <a:t>https://youtu.be/dVAxj5zX4zQ?si=Ld9K7rETh9rx523e</a:t>
            </a:r>
          </a:p>
        </p:txBody>
      </p:sp>
      <p:pic>
        <p:nvPicPr>
          <p:cNvPr id="4" name="Online Media 3" title="Lily Learns about Wants and Needs Read Aloud">
            <a:hlinkClick r:id="" action="ppaction://media"/>
            <a:extLst>
              <a:ext uri="{FF2B5EF4-FFF2-40B4-BE49-F238E27FC236}">
                <a16:creationId xmlns:a16="http://schemas.microsoft.com/office/drawing/2014/main" id="{78E54E38-FC0E-ECED-E5CA-A00DBACBE4B4}"/>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179532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Berenstain Bears GET THE GIMMIES - by Stan &amp; Jan Berenstain">
            <a:hlinkClick r:id="" action="ppaction://media"/>
            <a:extLst>
              <a:ext uri="{FF2B5EF4-FFF2-40B4-BE49-F238E27FC236}">
                <a16:creationId xmlns:a16="http://schemas.microsoft.com/office/drawing/2014/main" id="{3B9AE694-207B-2D32-7A94-3095CA08EE07}"/>
              </a:ext>
            </a:extLst>
          </p:cNvPr>
          <p:cNvPicPr>
            <a:picLocks noRot="1" noChangeAspect="1"/>
          </p:cNvPicPr>
          <p:nvPr>
            <a:videoFile r:link="rId1"/>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148345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5B70F-6DAA-FEA8-A94E-4321AD6DC6C5}"/>
              </a:ext>
            </a:extLst>
          </p:cNvPr>
          <p:cNvSpPr>
            <a:spLocks noGrp="1"/>
          </p:cNvSpPr>
          <p:nvPr>
            <p:ph type="title"/>
          </p:nvPr>
        </p:nvSpPr>
        <p:spPr/>
        <p:txBody>
          <a:bodyPr>
            <a:normAutofit fontScale="90000"/>
          </a:bodyPr>
          <a:lstStyle/>
          <a:p>
            <a:pPr algn="ctr"/>
            <a:r>
              <a:rPr lang="en-US" sz="9600" dirty="0"/>
              <a:t>I’m thirsty.</a:t>
            </a:r>
          </a:p>
        </p:txBody>
      </p:sp>
      <p:graphicFrame>
        <p:nvGraphicFramePr>
          <p:cNvPr id="5" name="Content Placeholder 4">
            <a:extLst>
              <a:ext uri="{FF2B5EF4-FFF2-40B4-BE49-F238E27FC236}">
                <a16:creationId xmlns:a16="http://schemas.microsoft.com/office/drawing/2014/main" id="{4E3CCE68-0391-E5EC-C750-D27F5122A105}"/>
              </a:ext>
            </a:extLst>
          </p:cNvPr>
          <p:cNvGraphicFramePr>
            <a:graphicFrameLocks noGrp="1"/>
          </p:cNvGraphicFramePr>
          <p:nvPr>
            <p:ph idx="1"/>
            <p:extLst>
              <p:ext uri="{D42A27DB-BD31-4B8C-83A1-F6EECF244321}">
                <p14:modId xmlns:p14="http://schemas.microsoft.com/office/powerpoint/2010/main" val="3716074350"/>
              </p:ext>
            </p:extLst>
          </p:nvPr>
        </p:nvGraphicFramePr>
        <p:xfrm>
          <a:off x="838200" y="1825625"/>
          <a:ext cx="10515600" cy="4402647"/>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5285946"/>
                    </a:ext>
                  </a:extLst>
                </a:gridCol>
                <a:gridCol w="5257800">
                  <a:extLst>
                    <a:ext uri="{9D8B030D-6E8A-4147-A177-3AD203B41FA5}">
                      <a16:colId xmlns:a16="http://schemas.microsoft.com/office/drawing/2014/main" val="1480419566"/>
                    </a:ext>
                  </a:extLst>
                </a:gridCol>
              </a:tblGrid>
              <a:tr h="1046645">
                <a:tc>
                  <a:txBody>
                    <a:bodyPr/>
                    <a:lstStyle/>
                    <a:p>
                      <a:pPr algn="ctr"/>
                      <a:r>
                        <a:rPr lang="en-US" sz="5400" dirty="0"/>
                        <a:t>Want</a:t>
                      </a:r>
                    </a:p>
                  </a:txBody>
                  <a:tcPr/>
                </a:tc>
                <a:tc>
                  <a:txBody>
                    <a:bodyPr/>
                    <a:lstStyle/>
                    <a:p>
                      <a:pPr algn="ctr"/>
                      <a:r>
                        <a:rPr lang="en-US" sz="5400" dirty="0"/>
                        <a:t>Good</a:t>
                      </a:r>
                    </a:p>
                  </a:txBody>
                  <a:tcPr/>
                </a:tc>
                <a:extLst>
                  <a:ext uri="{0D108BD9-81ED-4DB2-BD59-A6C34878D82A}">
                    <a16:rowId xmlns:a16="http://schemas.microsoft.com/office/drawing/2014/main" val="408704476"/>
                  </a:ext>
                </a:extLst>
              </a:tr>
              <a:tr h="3356002">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771074842"/>
                  </a:ext>
                </a:extLst>
              </a:tr>
            </a:tbl>
          </a:graphicData>
        </a:graphic>
      </p:graphicFrame>
    </p:spTree>
    <p:extLst>
      <p:ext uri="{BB962C8B-B14F-4D97-AF65-F5344CB8AC3E}">
        <p14:creationId xmlns:p14="http://schemas.microsoft.com/office/powerpoint/2010/main" val="2308878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8FE32-56AC-75B8-5078-4708241B6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DA9716-B8C8-92B3-8911-71EE9DB4A2B8}"/>
              </a:ext>
            </a:extLst>
          </p:cNvPr>
          <p:cNvSpPr>
            <a:spLocks noGrp="1"/>
          </p:cNvSpPr>
          <p:nvPr>
            <p:ph type="title"/>
          </p:nvPr>
        </p:nvSpPr>
        <p:spPr/>
        <p:txBody>
          <a:bodyPr>
            <a:normAutofit fontScale="90000"/>
          </a:bodyPr>
          <a:lstStyle/>
          <a:p>
            <a:pPr algn="ctr"/>
            <a:r>
              <a:rPr lang="en-US" sz="9600" dirty="0"/>
              <a:t>Read the story again.</a:t>
            </a:r>
          </a:p>
        </p:txBody>
      </p:sp>
      <p:graphicFrame>
        <p:nvGraphicFramePr>
          <p:cNvPr id="5" name="Content Placeholder 4">
            <a:extLst>
              <a:ext uri="{FF2B5EF4-FFF2-40B4-BE49-F238E27FC236}">
                <a16:creationId xmlns:a16="http://schemas.microsoft.com/office/drawing/2014/main" id="{5B03882B-3E94-0BD6-7A53-683C02B5BDFE}"/>
              </a:ext>
            </a:extLst>
          </p:cNvPr>
          <p:cNvGraphicFramePr>
            <a:graphicFrameLocks noGrp="1"/>
          </p:cNvGraphicFramePr>
          <p:nvPr>
            <p:ph idx="1"/>
            <p:extLst>
              <p:ext uri="{D42A27DB-BD31-4B8C-83A1-F6EECF244321}">
                <p14:modId xmlns:p14="http://schemas.microsoft.com/office/powerpoint/2010/main" val="943560155"/>
              </p:ext>
            </p:extLst>
          </p:nvPr>
        </p:nvGraphicFramePr>
        <p:xfrm>
          <a:off x="838200" y="1825625"/>
          <a:ext cx="10515600" cy="4551845"/>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5285946"/>
                    </a:ext>
                  </a:extLst>
                </a:gridCol>
                <a:gridCol w="5257800">
                  <a:extLst>
                    <a:ext uri="{9D8B030D-6E8A-4147-A177-3AD203B41FA5}">
                      <a16:colId xmlns:a16="http://schemas.microsoft.com/office/drawing/2014/main" val="1480419566"/>
                    </a:ext>
                  </a:extLst>
                </a:gridCol>
              </a:tblGrid>
              <a:tr h="1046645">
                <a:tc>
                  <a:txBody>
                    <a:bodyPr/>
                    <a:lstStyle/>
                    <a:p>
                      <a:pPr algn="ctr"/>
                      <a:r>
                        <a:rPr lang="en-US" sz="5400" dirty="0"/>
                        <a:t>Want</a:t>
                      </a:r>
                    </a:p>
                  </a:txBody>
                  <a:tcPr/>
                </a:tc>
                <a:tc>
                  <a:txBody>
                    <a:bodyPr/>
                    <a:lstStyle/>
                    <a:p>
                      <a:pPr algn="ctr"/>
                      <a:r>
                        <a:rPr lang="en-US" sz="5400" dirty="0"/>
                        <a:t>Good</a:t>
                      </a:r>
                    </a:p>
                  </a:txBody>
                  <a:tcPr/>
                </a:tc>
                <a:extLst>
                  <a:ext uri="{0D108BD9-81ED-4DB2-BD59-A6C34878D82A}">
                    <a16:rowId xmlns:a16="http://schemas.microsoft.com/office/drawing/2014/main" val="408704476"/>
                  </a:ext>
                </a:extLst>
              </a:tr>
              <a:tr h="3356002">
                <a:tc>
                  <a:txBody>
                    <a:bodyPr/>
                    <a:lstStyle/>
                    <a:p>
                      <a:pPr marL="285750" indent="-285750">
                        <a:buFont typeface="Arial" panose="020B0604020202020204" pitchFamily="34" charset="0"/>
                        <a:buChar char="•"/>
                      </a:pPr>
                      <a:r>
                        <a:rPr lang="en-US" sz="3200" dirty="0"/>
                        <a:t>Candy</a:t>
                      </a:r>
                    </a:p>
                    <a:p>
                      <a:pPr marL="0" indent="0">
                        <a:buFont typeface="Arial" panose="020B0604020202020204" pitchFamily="34" charset="0"/>
                        <a:buNone/>
                      </a:pPr>
                      <a:endParaRPr lang="en-US" sz="3200" dirty="0"/>
                    </a:p>
                    <a:p>
                      <a:pPr marL="285750" indent="-285750">
                        <a:buFont typeface="Arial" panose="020B0604020202020204" pitchFamily="34" charset="0"/>
                        <a:buChar char="•"/>
                      </a:pPr>
                      <a:r>
                        <a:rPr lang="en-US" sz="3200" dirty="0"/>
                        <a:t>Entertainment</a:t>
                      </a:r>
                    </a:p>
                    <a:p>
                      <a:pPr marL="285750" indent="-285750">
                        <a:buFont typeface="Arial" panose="020B0604020202020204" pitchFamily="34" charset="0"/>
                        <a:buChar char="•"/>
                      </a:pPr>
                      <a:r>
                        <a:rPr lang="en-US" sz="3200" dirty="0"/>
                        <a:t>Toys</a:t>
                      </a:r>
                    </a:p>
                    <a:p>
                      <a:pPr marL="285750" indent="-285750">
                        <a:buFont typeface="Arial" panose="020B0604020202020204" pitchFamily="34" charset="0"/>
                        <a:buChar char="•"/>
                      </a:pPr>
                      <a:r>
                        <a:rPr lang="en-US" sz="3200" dirty="0"/>
                        <a:t>Presents</a:t>
                      </a:r>
                    </a:p>
                    <a:p>
                      <a:pPr marL="285750" indent="-285750">
                        <a:buFont typeface="Arial" panose="020B0604020202020204" pitchFamily="34" charset="0"/>
                        <a:buChar char="•"/>
                      </a:pPr>
                      <a:r>
                        <a:rPr lang="en-US" sz="3200" dirty="0"/>
                        <a:t>Rewards for good behavior</a:t>
                      </a:r>
                    </a:p>
                  </a:txBody>
                  <a:tcPr/>
                </a:tc>
                <a:tc>
                  <a:txBody>
                    <a:bodyPr/>
                    <a:lstStyle/>
                    <a:p>
                      <a:pPr marL="285750" indent="-285750">
                        <a:buFont typeface="Arial" panose="020B0604020202020204" pitchFamily="34" charset="0"/>
                        <a:buChar char="•"/>
                      </a:pPr>
                      <a:r>
                        <a:rPr lang="en-US" sz="3200" dirty="0"/>
                        <a:t>Gummy Gumballs, Chewy </a:t>
                      </a:r>
                      <a:r>
                        <a:rPr lang="en-US" sz="3200" dirty="0" err="1"/>
                        <a:t>Chompers</a:t>
                      </a:r>
                      <a:endParaRPr lang="en-US" sz="3200" dirty="0"/>
                    </a:p>
                    <a:p>
                      <a:pPr marL="285750" indent="-285750">
                        <a:buFont typeface="Arial" panose="020B0604020202020204" pitchFamily="34" charset="0"/>
                        <a:buChar char="•"/>
                      </a:pPr>
                      <a:r>
                        <a:rPr lang="en-US" sz="3200" dirty="0"/>
                        <a:t>Ride on Bucking the Frog </a:t>
                      </a:r>
                    </a:p>
                    <a:p>
                      <a:pPr marL="285750" indent="-285750">
                        <a:buFont typeface="Arial" panose="020B0604020202020204" pitchFamily="34" charset="0"/>
                        <a:buChar char="•"/>
                      </a:pPr>
                      <a:r>
                        <a:rPr lang="en-US" sz="3200" dirty="0"/>
                        <a:t>Rubber cat toy</a:t>
                      </a:r>
                    </a:p>
                    <a:p>
                      <a:pPr marL="285750" indent="-285750">
                        <a:buFont typeface="Arial" panose="020B0604020202020204" pitchFamily="34" charset="0"/>
                        <a:buChar char="•"/>
                      </a:pPr>
                      <a:r>
                        <a:rPr lang="en-US" sz="3200" dirty="0"/>
                        <a:t>Puzzle, top</a:t>
                      </a:r>
                    </a:p>
                    <a:p>
                      <a:pPr marL="285750" indent="-285750">
                        <a:buFont typeface="Arial" panose="020B0604020202020204" pitchFamily="34" charset="0"/>
                        <a:buChar char="•"/>
                      </a:pPr>
                      <a:r>
                        <a:rPr lang="en-US" sz="3200" dirty="0"/>
                        <a:t>Book about dinosaurs, box of crayons</a:t>
                      </a:r>
                    </a:p>
                  </a:txBody>
                  <a:tcPr/>
                </a:tc>
                <a:extLst>
                  <a:ext uri="{0D108BD9-81ED-4DB2-BD59-A6C34878D82A}">
                    <a16:rowId xmlns:a16="http://schemas.microsoft.com/office/drawing/2014/main" val="2771074842"/>
                  </a:ext>
                </a:extLst>
              </a:tr>
            </a:tbl>
          </a:graphicData>
        </a:graphic>
      </p:graphicFrame>
    </p:spTree>
    <p:extLst>
      <p:ext uri="{BB962C8B-B14F-4D97-AF65-F5344CB8AC3E}">
        <p14:creationId xmlns:p14="http://schemas.microsoft.com/office/powerpoint/2010/main" val="358282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8C6A3-0128-5B9D-12E0-0CF4794F7FBD}"/>
              </a:ext>
            </a:extLst>
          </p:cNvPr>
          <p:cNvSpPr>
            <a:spLocks noGrp="1"/>
          </p:cNvSpPr>
          <p:nvPr>
            <p:ph type="title"/>
          </p:nvPr>
        </p:nvSpPr>
        <p:spPr/>
        <p:txBody>
          <a:bodyPr/>
          <a:lstStyle/>
          <a:p>
            <a:pPr algn="ctr"/>
            <a:r>
              <a:rPr lang="en-US" dirty="0"/>
              <a:t>Make a Word Web</a:t>
            </a:r>
          </a:p>
        </p:txBody>
      </p:sp>
      <p:pic>
        <p:nvPicPr>
          <p:cNvPr id="5" name="Picture 4">
            <a:extLst>
              <a:ext uri="{FF2B5EF4-FFF2-40B4-BE49-F238E27FC236}">
                <a16:creationId xmlns:a16="http://schemas.microsoft.com/office/drawing/2014/main" id="{77101010-6660-D3C1-707A-A23D03D6B0B9}"/>
              </a:ext>
            </a:extLst>
          </p:cNvPr>
          <p:cNvPicPr>
            <a:picLocks noChangeAspect="1"/>
          </p:cNvPicPr>
          <p:nvPr/>
        </p:nvPicPr>
        <p:blipFill>
          <a:blip r:embed="rId3"/>
          <a:stretch>
            <a:fillRect/>
          </a:stretch>
        </p:blipFill>
        <p:spPr>
          <a:xfrm>
            <a:off x="636314" y="1690688"/>
            <a:ext cx="10507531" cy="4783378"/>
          </a:xfrm>
          <a:prstGeom prst="rect">
            <a:avLst/>
          </a:prstGeom>
        </p:spPr>
      </p:pic>
      <p:pic>
        <p:nvPicPr>
          <p:cNvPr id="7" name="Picture 6">
            <a:extLst>
              <a:ext uri="{FF2B5EF4-FFF2-40B4-BE49-F238E27FC236}">
                <a16:creationId xmlns:a16="http://schemas.microsoft.com/office/drawing/2014/main" id="{E799A12B-356F-2AB0-D647-7B241A1E5239}"/>
              </a:ext>
            </a:extLst>
          </p:cNvPr>
          <p:cNvPicPr>
            <a:picLocks noChangeAspect="1"/>
          </p:cNvPicPr>
          <p:nvPr/>
        </p:nvPicPr>
        <p:blipFill>
          <a:blip r:embed="rId4"/>
          <a:stretch>
            <a:fillRect/>
          </a:stretch>
        </p:blipFill>
        <p:spPr>
          <a:xfrm>
            <a:off x="636314" y="1690688"/>
            <a:ext cx="10651330" cy="4814616"/>
          </a:xfrm>
          <a:prstGeom prst="rect">
            <a:avLst/>
          </a:prstGeom>
        </p:spPr>
      </p:pic>
      <p:pic>
        <p:nvPicPr>
          <p:cNvPr id="9" name="Picture 8">
            <a:extLst>
              <a:ext uri="{FF2B5EF4-FFF2-40B4-BE49-F238E27FC236}">
                <a16:creationId xmlns:a16="http://schemas.microsoft.com/office/drawing/2014/main" id="{2CFF533F-2D9B-DBD3-B766-2EACA805AAF6}"/>
              </a:ext>
            </a:extLst>
          </p:cNvPr>
          <p:cNvPicPr>
            <a:picLocks noChangeAspect="1"/>
          </p:cNvPicPr>
          <p:nvPr/>
        </p:nvPicPr>
        <p:blipFill>
          <a:blip r:embed="rId5"/>
          <a:stretch>
            <a:fillRect/>
          </a:stretch>
        </p:blipFill>
        <p:spPr>
          <a:xfrm>
            <a:off x="561989" y="1572361"/>
            <a:ext cx="11068021" cy="5051271"/>
          </a:xfrm>
          <a:prstGeom prst="rect">
            <a:avLst/>
          </a:prstGeom>
        </p:spPr>
      </p:pic>
    </p:spTree>
    <p:extLst>
      <p:ext uri="{BB962C8B-B14F-4D97-AF65-F5344CB8AC3E}">
        <p14:creationId xmlns:p14="http://schemas.microsoft.com/office/powerpoint/2010/main" val="2521861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4264-D04A-A92A-BC96-5FF405A90402}"/>
              </a:ext>
            </a:extLst>
          </p:cNvPr>
          <p:cNvSpPr>
            <a:spLocks noGrp="1"/>
          </p:cNvSpPr>
          <p:nvPr>
            <p:ph type="title"/>
          </p:nvPr>
        </p:nvSpPr>
        <p:spPr/>
        <p:txBody>
          <a:bodyPr>
            <a:normAutofit/>
          </a:bodyPr>
          <a:lstStyle/>
          <a:p>
            <a:pPr algn="ctr"/>
            <a:r>
              <a:rPr lang="en-US" sz="6600" b="1" dirty="0"/>
              <a:t>Choices          Alternatives      </a:t>
            </a:r>
          </a:p>
        </p:txBody>
      </p:sp>
      <p:sp>
        <p:nvSpPr>
          <p:cNvPr id="3" name="Content Placeholder 2">
            <a:extLst>
              <a:ext uri="{FF2B5EF4-FFF2-40B4-BE49-F238E27FC236}">
                <a16:creationId xmlns:a16="http://schemas.microsoft.com/office/drawing/2014/main" id="{5A27268C-5AF0-6CE5-76AC-8F93A1FAD5B3}"/>
              </a:ext>
            </a:extLst>
          </p:cNvPr>
          <p:cNvSpPr>
            <a:spLocks noGrp="1"/>
          </p:cNvSpPr>
          <p:nvPr>
            <p:ph idx="1"/>
          </p:nvPr>
        </p:nvSpPr>
        <p:spPr>
          <a:xfrm>
            <a:off x="345057" y="1825625"/>
            <a:ext cx="11697418" cy="4351338"/>
          </a:xfrm>
        </p:spPr>
        <p:txBody>
          <a:bodyPr>
            <a:normAutofit/>
          </a:bodyPr>
          <a:lstStyle/>
          <a:p>
            <a:pPr marL="0" indent="0">
              <a:buNone/>
            </a:pPr>
            <a:r>
              <a:rPr lang="en-US" sz="4800" dirty="0"/>
              <a:t>Your </a:t>
            </a:r>
            <a:r>
              <a:rPr lang="en-US" sz="4800" b="1" dirty="0"/>
              <a:t>wants</a:t>
            </a:r>
            <a:r>
              <a:rPr lang="en-US" sz="4800" dirty="0"/>
              <a:t> are unlimited, so you have to make </a:t>
            </a:r>
            <a:r>
              <a:rPr lang="en-US" sz="4800" b="1" dirty="0"/>
              <a:t>choices</a:t>
            </a:r>
            <a:r>
              <a:rPr lang="en-US" sz="4800" dirty="0"/>
              <a:t>.</a:t>
            </a:r>
          </a:p>
          <a:p>
            <a:pPr marL="0" indent="0">
              <a:buNone/>
            </a:pPr>
            <a:r>
              <a:rPr lang="en-US" sz="4800" dirty="0"/>
              <a:t>A </a:t>
            </a:r>
            <a:r>
              <a:rPr lang="en-US" sz="4800" b="1" dirty="0"/>
              <a:t>choice </a:t>
            </a:r>
            <a:r>
              <a:rPr lang="en-US" sz="4800" dirty="0"/>
              <a:t>is a decision made between two  or more </a:t>
            </a:r>
            <a:r>
              <a:rPr lang="en-US" sz="4800" b="1" dirty="0"/>
              <a:t>alternatives</a:t>
            </a:r>
            <a:r>
              <a:rPr lang="en-US" sz="4800" dirty="0"/>
              <a:t>.</a:t>
            </a:r>
          </a:p>
          <a:p>
            <a:pPr marL="0" indent="0">
              <a:buNone/>
            </a:pPr>
            <a:r>
              <a:rPr lang="en-US" sz="4800" dirty="0"/>
              <a:t>An </a:t>
            </a:r>
            <a:r>
              <a:rPr lang="en-US" sz="4800" b="1" dirty="0"/>
              <a:t>alternative</a:t>
            </a:r>
            <a:r>
              <a:rPr lang="en-US" sz="4800" dirty="0"/>
              <a:t> is a possible </a:t>
            </a:r>
            <a:r>
              <a:rPr lang="en-US" sz="4800" b="1" dirty="0"/>
              <a:t>choice</a:t>
            </a:r>
            <a:r>
              <a:rPr lang="en-US" sz="4800" dirty="0"/>
              <a:t> you can make.</a:t>
            </a:r>
          </a:p>
        </p:txBody>
      </p:sp>
    </p:spTree>
    <p:extLst>
      <p:ext uri="{BB962C8B-B14F-4D97-AF65-F5344CB8AC3E}">
        <p14:creationId xmlns:p14="http://schemas.microsoft.com/office/powerpoint/2010/main" val="2704653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3A67-CECB-E2F6-2023-58229FD8EBE5}"/>
              </a:ext>
            </a:extLst>
          </p:cNvPr>
          <p:cNvSpPr>
            <a:spLocks noGrp="1"/>
          </p:cNvSpPr>
          <p:nvPr>
            <p:ph type="title"/>
          </p:nvPr>
        </p:nvSpPr>
        <p:spPr/>
        <p:txBody>
          <a:bodyPr/>
          <a:lstStyle/>
          <a:p>
            <a:r>
              <a:rPr lang="en-US" dirty="0"/>
              <a:t>Stella has one hour of free time before dinner to either watch TV or play outside with friends.</a:t>
            </a:r>
          </a:p>
        </p:txBody>
      </p:sp>
      <p:sp>
        <p:nvSpPr>
          <p:cNvPr id="3" name="Content Placeholder 2">
            <a:extLst>
              <a:ext uri="{FF2B5EF4-FFF2-40B4-BE49-F238E27FC236}">
                <a16:creationId xmlns:a16="http://schemas.microsoft.com/office/drawing/2014/main" id="{00AE1DDA-1B94-EA17-0BF5-18D0FA7B5D96}"/>
              </a:ext>
            </a:extLst>
          </p:cNvPr>
          <p:cNvSpPr>
            <a:spLocks noGrp="1"/>
          </p:cNvSpPr>
          <p:nvPr>
            <p:ph idx="1"/>
          </p:nvPr>
        </p:nvSpPr>
        <p:spPr/>
        <p:txBody>
          <a:bodyPr>
            <a:normAutofit/>
          </a:bodyPr>
          <a:lstStyle/>
          <a:p>
            <a:pPr marL="914400" indent="-914400">
              <a:buAutoNum type="arabicPeriod"/>
            </a:pPr>
            <a:r>
              <a:rPr lang="en-US" sz="5400" dirty="0"/>
              <a:t>What is Stella’s problem? </a:t>
            </a:r>
          </a:p>
          <a:p>
            <a:pPr marL="0" indent="0">
              <a:buNone/>
            </a:pPr>
            <a:endParaRPr lang="en-US" sz="5400" dirty="0"/>
          </a:p>
          <a:p>
            <a:pPr marL="0" indent="0">
              <a:buNone/>
            </a:pPr>
            <a:r>
              <a:rPr lang="en-US" sz="5400" dirty="0"/>
              <a:t>2. What is scarce? </a:t>
            </a:r>
          </a:p>
        </p:txBody>
      </p:sp>
    </p:spTree>
    <p:extLst>
      <p:ext uri="{BB962C8B-B14F-4D97-AF65-F5344CB8AC3E}">
        <p14:creationId xmlns:p14="http://schemas.microsoft.com/office/powerpoint/2010/main" val="2452125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1FA98-EBF5-4A44-3A17-63D42A46EF1D}"/>
              </a:ext>
            </a:extLst>
          </p:cNvPr>
          <p:cNvSpPr>
            <a:spLocks noGrp="1"/>
          </p:cNvSpPr>
          <p:nvPr>
            <p:ph type="title"/>
          </p:nvPr>
        </p:nvSpPr>
        <p:spPr/>
        <p:txBody>
          <a:bodyPr>
            <a:normAutofit fontScale="90000"/>
          </a:bodyPr>
          <a:lstStyle/>
          <a:p>
            <a:r>
              <a:rPr lang="en-US" dirty="0"/>
              <a:t>Malaki has one piece of paper to use for a craft project. He wants to either make a paper airplane or draw a picture for his mother</a:t>
            </a:r>
          </a:p>
        </p:txBody>
      </p:sp>
      <p:sp>
        <p:nvSpPr>
          <p:cNvPr id="3" name="Content Placeholder 2">
            <a:extLst>
              <a:ext uri="{FF2B5EF4-FFF2-40B4-BE49-F238E27FC236}">
                <a16:creationId xmlns:a16="http://schemas.microsoft.com/office/drawing/2014/main" id="{0E1B178E-0C66-3395-41E0-36D4A7D8AAD8}"/>
              </a:ext>
            </a:extLst>
          </p:cNvPr>
          <p:cNvSpPr>
            <a:spLocks noGrp="1"/>
          </p:cNvSpPr>
          <p:nvPr>
            <p:ph idx="1"/>
          </p:nvPr>
        </p:nvSpPr>
        <p:spPr/>
        <p:txBody>
          <a:bodyPr>
            <a:normAutofit/>
          </a:bodyPr>
          <a:lstStyle/>
          <a:p>
            <a:pPr marL="514350" indent="-514350">
              <a:buAutoNum type="arabicPeriod"/>
            </a:pPr>
            <a:r>
              <a:rPr lang="en-US" sz="6000" dirty="0"/>
              <a:t>   What is Malaki’s problem? </a:t>
            </a:r>
          </a:p>
          <a:p>
            <a:pPr marL="0" indent="0">
              <a:buNone/>
            </a:pPr>
            <a:endParaRPr lang="en-US" sz="6000" dirty="0"/>
          </a:p>
          <a:p>
            <a:pPr marL="0" indent="0">
              <a:buNone/>
            </a:pPr>
            <a:r>
              <a:rPr lang="en-US" sz="6000" dirty="0"/>
              <a:t>2.   What is scarce? </a:t>
            </a:r>
          </a:p>
        </p:txBody>
      </p:sp>
    </p:spTree>
    <p:extLst>
      <p:ext uri="{BB962C8B-B14F-4D97-AF65-F5344CB8AC3E}">
        <p14:creationId xmlns:p14="http://schemas.microsoft.com/office/powerpoint/2010/main" val="1336545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21F44-74E5-9894-D8E2-6B67CE912535}"/>
              </a:ext>
            </a:extLst>
          </p:cNvPr>
          <p:cNvSpPr>
            <a:spLocks noGrp="1"/>
          </p:cNvSpPr>
          <p:nvPr>
            <p:ph type="title"/>
          </p:nvPr>
        </p:nvSpPr>
        <p:spPr>
          <a:xfrm>
            <a:off x="838200" y="21065"/>
            <a:ext cx="10515600" cy="1325563"/>
          </a:xfrm>
        </p:spPr>
        <p:txBody>
          <a:bodyPr>
            <a:normAutofit/>
          </a:bodyPr>
          <a:lstStyle/>
          <a:p>
            <a:pPr algn="ctr"/>
            <a:r>
              <a:rPr lang="en-US" sz="7200" dirty="0"/>
              <a:t>Opportunity Cost</a:t>
            </a:r>
          </a:p>
        </p:txBody>
      </p:sp>
      <p:graphicFrame>
        <p:nvGraphicFramePr>
          <p:cNvPr id="4" name="Content Placeholder 3">
            <a:extLst>
              <a:ext uri="{FF2B5EF4-FFF2-40B4-BE49-F238E27FC236}">
                <a16:creationId xmlns:a16="http://schemas.microsoft.com/office/drawing/2014/main" id="{0AD3B521-139A-49C5-A602-18A37EF200AF}"/>
              </a:ext>
            </a:extLst>
          </p:cNvPr>
          <p:cNvGraphicFramePr>
            <a:graphicFrameLocks noGrp="1"/>
          </p:cNvGraphicFramePr>
          <p:nvPr>
            <p:ph idx="1"/>
            <p:extLst>
              <p:ext uri="{D42A27DB-BD31-4B8C-83A1-F6EECF244321}">
                <p14:modId xmlns:p14="http://schemas.microsoft.com/office/powerpoint/2010/main" val="3725500572"/>
              </p:ext>
            </p:extLst>
          </p:nvPr>
        </p:nvGraphicFramePr>
        <p:xfrm>
          <a:off x="202720" y="1086643"/>
          <a:ext cx="7546408" cy="5253148"/>
        </p:xfrm>
        <a:graphic>
          <a:graphicData uri="http://schemas.openxmlformats.org/drawingml/2006/table">
            <a:tbl>
              <a:tblPr firstRow="1" bandRow="1">
                <a:tableStyleId>{5C22544A-7EE6-4342-B048-85BDC9FD1C3A}</a:tableStyleId>
              </a:tblPr>
              <a:tblGrid>
                <a:gridCol w="1886602">
                  <a:extLst>
                    <a:ext uri="{9D8B030D-6E8A-4147-A177-3AD203B41FA5}">
                      <a16:colId xmlns:a16="http://schemas.microsoft.com/office/drawing/2014/main" val="701788660"/>
                    </a:ext>
                  </a:extLst>
                </a:gridCol>
                <a:gridCol w="1886602">
                  <a:extLst>
                    <a:ext uri="{9D8B030D-6E8A-4147-A177-3AD203B41FA5}">
                      <a16:colId xmlns:a16="http://schemas.microsoft.com/office/drawing/2014/main" val="35387588"/>
                    </a:ext>
                  </a:extLst>
                </a:gridCol>
                <a:gridCol w="1886602">
                  <a:extLst>
                    <a:ext uri="{9D8B030D-6E8A-4147-A177-3AD203B41FA5}">
                      <a16:colId xmlns:a16="http://schemas.microsoft.com/office/drawing/2014/main" val="1525869500"/>
                    </a:ext>
                  </a:extLst>
                </a:gridCol>
                <a:gridCol w="1886602">
                  <a:extLst>
                    <a:ext uri="{9D8B030D-6E8A-4147-A177-3AD203B41FA5}">
                      <a16:colId xmlns:a16="http://schemas.microsoft.com/office/drawing/2014/main" val="1109148402"/>
                    </a:ext>
                  </a:extLst>
                </a:gridCol>
              </a:tblGrid>
              <a:tr h="2131915">
                <a:tc>
                  <a:txBody>
                    <a:bodyPr/>
                    <a:lstStyle/>
                    <a:p>
                      <a:pPr algn="ctr"/>
                      <a:r>
                        <a:rPr lang="en-US" sz="3600" dirty="0"/>
                        <a:t>Who</a:t>
                      </a:r>
                    </a:p>
                  </a:txBody>
                  <a:tcPr/>
                </a:tc>
                <a:tc>
                  <a:txBody>
                    <a:bodyPr/>
                    <a:lstStyle/>
                    <a:p>
                      <a:pPr algn="ctr"/>
                      <a:r>
                        <a:rPr lang="en-US" sz="3600" dirty="0"/>
                        <a:t>Want</a:t>
                      </a:r>
                    </a:p>
                  </a:txBody>
                  <a:tcPr/>
                </a:tc>
                <a:tc>
                  <a:txBody>
                    <a:bodyPr/>
                    <a:lstStyle/>
                    <a:p>
                      <a:pPr algn="ctr"/>
                      <a:r>
                        <a:rPr lang="en-US" sz="3600" dirty="0"/>
                        <a:t>Choice Taken</a:t>
                      </a:r>
                    </a:p>
                    <a:p>
                      <a:pPr algn="ctr"/>
                      <a:r>
                        <a:rPr lang="en-US" sz="3600" dirty="0">
                          <a:solidFill>
                            <a:srgbClr val="FFFF00"/>
                          </a:solidFill>
                        </a:rPr>
                        <a:t>1</a:t>
                      </a:r>
                      <a:r>
                        <a:rPr lang="en-US" sz="3600" baseline="30000" dirty="0">
                          <a:solidFill>
                            <a:srgbClr val="FFFF00"/>
                          </a:solidFill>
                        </a:rPr>
                        <a:t>st</a:t>
                      </a:r>
                      <a:r>
                        <a:rPr lang="en-US" sz="3600" dirty="0">
                          <a:solidFill>
                            <a:srgbClr val="FFFF00"/>
                          </a:solidFill>
                        </a:rPr>
                        <a:t> choice</a:t>
                      </a:r>
                    </a:p>
                  </a:txBody>
                  <a:tcPr/>
                </a:tc>
                <a:tc>
                  <a:txBody>
                    <a:bodyPr/>
                    <a:lstStyle/>
                    <a:p>
                      <a:pPr algn="ctr"/>
                      <a:r>
                        <a:rPr lang="en-US" sz="3600" dirty="0"/>
                        <a:t>Opportunity Cost</a:t>
                      </a:r>
                    </a:p>
                    <a:p>
                      <a:pPr algn="ctr"/>
                      <a:r>
                        <a:rPr lang="en-US" sz="3600" dirty="0">
                          <a:solidFill>
                            <a:srgbClr val="FFFF00"/>
                          </a:solidFill>
                        </a:rPr>
                        <a:t>2</a:t>
                      </a:r>
                      <a:r>
                        <a:rPr lang="en-US" sz="3600" baseline="30000" dirty="0">
                          <a:solidFill>
                            <a:srgbClr val="FFFF00"/>
                          </a:solidFill>
                        </a:rPr>
                        <a:t>nd</a:t>
                      </a:r>
                      <a:r>
                        <a:rPr lang="en-US" sz="3600" dirty="0">
                          <a:solidFill>
                            <a:srgbClr val="FFFF00"/>
                          </a:solidFill>
                        </a:rPr>
                        <a:t> choice</a:t>
                      </a:r>
                    </a:p>
                  </a:txBody>
                  <a:tcPr/>
                </a:tc>
                <a:extLst>
                  <a:ext uri="{0D108BD9-81ED-4DB2-BD59-A6C34878D82A}">
                    <a16:rowId xmlns:a16="http://schemas.microsoft.com/office/drawing/2014/main" val="1251155360"/>
                  </a:ext>
                </a:extLst>
              </a:tr>
              <a:tr h="120925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73053788"/>
                  </a:ext>
                </a:extLst>
              </a:tr>
              <a:tr h="1209254">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73108560"/>
                  </a:ext>
                </a:extLst>
              </a:tr>
            </a:tbl>
          </a:graphicData>
        </a:graphic>
      </p:graphicFrame>
      <p:sp>
        <p:nvSpPr>
          <p:cNvPr id="6" name="TextBox 5">
            <a:extLst>
              <a:ext uri="{FF2B5EF4-FFF2-40B4-BE49-F238E27FC236}">
                <a16:creationId xmlns:a16="http://schemas.microsoft.com/office/drawing/2014/main" id="{5A2B0BB2-E326-703D-9127-88D656B201E2}"/>
              </a:ext>
            </a:extLst>
          </p:cNvPr>
          <p:cNvSpPr txBox="1"/>
          <p:nvPr/>
        </p:nvSpPr>
        <p:spPr>
          <a:xfrm>
            <a:off x="192656" y="6339791"/>
            <a:ext cx="11999344" cy="369332"/>
          </a:xfrm>
          <a:prstGeom prst="rect">
            <a:avLst/>
          </a:prstGeom>
          <a:noFill/>
        </p:spPr>
        <p:txBody>
          <a:bodyPr wrap="square">
            <a:spAutoFit/>
          </a:bodyPr>
          <a:lstStyle/>
          <a:p>
            <a:r>
              <a:rPr lang="en-US" dirty="0"/>
              <a:t>Opportunity cost is whatever must be given up in order to obtain something else. In other words, it is your second choice.</a:t>
            </a:r>
          </a:p>
        </p:txBody>
      </p:sp>
      <p:pic>
        <p:nvPicPr>
          <p:cNvPr id="8" name="Picture 7">
            <a:extLst>
              <a:ext uri="{FF2B5EF4-FFF2-40B4-BE49-F238E27FC236}">
                <a16:creationId xmlns:a16="http://schemas.microsoft.com/office/drawing/2014/main" id="{F8E068E0-ADB9-BE53-8EA6-3DA0091A56ED}"/>
              </a:ext>
            </a:extLst>
          </p:cNvPr>
          <p:cNvPicPr>
            <a:picLocks noChangeAspect="1"/>
          </p:cNvPicPr>
          <p:nvPr/>
        </p:nvPicPr>
        <p:blipFill>
          <a:blip r:embed="rId3"/>
          <a:stretch>
            <a:fillRect/>
          </a:stretch>
        </p:blipFill>
        <p:spPr>
          <a:xfrm>
            <a:off x="7777447" y="1474858"/>
            <a:ext cx="4211833" cy="4446257"/>
          </a:xfrm>
          <a:prstGeom prst="rect">
            <a:avLst/>
          </a:prstGeom>
        </p:spPr>
      </p:pic>
    </p:spTree>
    <p:extLst>
      <p:ext uri="{BB962C8B-B14F-4D97-AF65-F5344CB8AC3E}">
        <p14:creationId xmlns:p14="http://schemas.microsoft.com/office/powerpoint/2010/main" val="1445719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AACD-1F4D-C2AF-FDCE-4B9D07E01CFF}"/>
              </a:ext>
            </a:extLst>
          </p:cNvPr>
          <p:cNvSpPr>
            <a:spLocks noGrp="1"/>
          </p:cNvSpPr>
          <p:nvPr>
            <p:ph type="title"/>
          </p:nvPr>
        </p:nvSpPr>
        <p:spPr/>
        <p:txBody>
          <a:bodyPr/>
          <a:lstStyle/>
          <a:p>
            <a:r>
              <a:rPr lang="en-US" dirty="0"/>
              <a:t>Vocabulary</a:t>
            </a:r>
          </a:p>
        </p:txBody>
      </p:sp>
      <p:sp>
        <p:nvSpPr>
          <p:cNvPr id="3" name="Content Placeholder 2">
            <a:extLst>
              <a:ext uri="{FF2B5EF4-FFF2-40B4-BE49-F238E27FC236}">
                <a16:creationId xmlns:a16="http://schemas.microsoft.com/office/drawing/2014/main" id="{73585342-0D90-0FE6-64E7-F0BDDEE74B86}"/>
              </a:ext>
            </a:extLst>
          </p:cNvPr>
          <p:cNvSpPr>
            <a:spLocks noGrp="1"/>
          </p:cNvSpPr>
          <p:nvPr>
            <p:ph idx="1"/>
          </p:nvPr>
        </p:nvSpPr>
        <p:spPr/>
        <p:txBody>
          <a:bodyPr>
            <a:normAutofit/>
          </a:bodyPr>
          <a:lstStyle/>
          <a:p>
            <a:r>
              <a:rPr lang="en-US" sz="4000" dirty="0"/>
              <a:t>What do you call a desire or wish to have something?</a:t>
            </a:r>
          </a:p>
          <a:p>
            <a:pPr marL="0" indent="0">
              <a:buNone/>
            </a:pPr>
            <a:r>
              <a:rPr lang="en-US" sz="4000" dirty="0"/>
              <a:t>• What do we use to satisfy our wants? </a:t>
            </a:r>
          </a:p>
          <a:p>
            <a:pPr marL="0" indent="0">
              <a:buNone/>
            </a:pPr>
            <a:r>
              <a:rPr lang="en-US" sz="4000" dirty="0"/>
              <a:t>• Because resources are scarce, what must we do? </a:t>
            </a:r>
          </a:p>
          <a:p>
            <a:pPr marL="0" indent="0">
              <a:buNone/>
            </a:pPr>
            <a:r>
              <a:rPr lang="en-US" sz="4000" dirty="0"/>
              <a:t>• When you choose one thing over another, what is given up is a cost to you. </a:t>
            </a:r>
          </a:p>
        </p:txBody>
      </p:sp>
    </p:spTree>
    <p:extLst>
      <p:ext uri="{BB962C8B-B14F-4D97-AF65-F5344CB8AC3E}">
        <p14:creationId xmlns:p14="http://schemas.microsoft.com/office/powerpoint/2010/main" val="1558864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4043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530CD0-94EA-AE93-E49A-724E0805BD80}"/>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Assessment</a:t>
            </a:r>
          </a:p>
        </p:txBody>
      </p:sp>
      <p:pic>
        <p:nvPicPr>
          <p:cNvPr id="5" name="Picture 4">
            <a:extLst>
              <a:ext uri="{FF2B5EF4-FFF2-40B4-BE49-F238E27FC236}">
                <a16:creationId xmlns:a16="http://schemas.microsoft.com/office/drawing/2014/main" id="{A9190F63-5B99-F58D-C5F4-FE90AF7FA1CD}"/>
              </a:ext>
            </a:extLst>
          </p:cNvPr>
          <p:cNvPicPr>
            <a:picLocks noChangeAspect="1"/>
          </p:cNvPicPr>
          <p:nvPr/>
        </p:nvPicPr>
        <p:blipFill>
          <a:blip r:embed="rId3"/>
          <a:stretch>
            <a:fillRect/>
          </a:stretch>
        </p:blipFill>
        <p:spPr>
          <a:xfrm>
            <a:off x="6005474" y="124136"/>
            <a:ext cx="4526279" cy="6858000"/>
          </a:xfrm>
          <a:prstGeom prst="rect">
            <a:avLst/>
          </a:prstGeom>
        </p:spPr>
      </p:pic>
    </p:spTree>
    <p:extLst>
      <p:ext uri="{BB962C8B-B14F-4D97-AF65-F5344CB8AC3E}">
        <p14:creationId xmlns:p14="http://schemas.microsoft.com/office/powerpoint/2010/main" val="1245166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4B48D-03A6-B979-1D0F-5BE25CD82C6A}"/>
              </a:ext>
            </a:extLst>
          </p:cNvPr>
          <p:cNvSpPr>
            <a:spLocks noGrp="1"/>
          </p:cNvSpPr>
          <p:nvPr>
            <p:ph type="title"/>
          </p:nvPr>
        </p:nvSpPr>
        <p:spPr>
          <a:xfrm>
            <a:off x="838200" y="-196578"/>
            <a:ext cx="10515600" cy="1325563"/>
          </a:xfrm>
        </p:spPr>
        <p:txBody>
          <a:bodyPr/>
          <a:lstStyle/>
          <a:p>
            <a:pPr algn="ctr"/>
            <a:r>
              <a:rPr lang="en-US" dirty="0">
                <a:hlinkClick r:id="rId2"/>
              </a:rPr>
              <a:t>Teachers - My First Nest Egg</a:t>
            </a:r>
            <a:endParaRPr lang="en-US" dirty="0"/>
          </a:p>
        </p:txBody>
      </p:sp>
      <p:pic>
        <p:nvPicPr>
          <p:cNvPr id="5" name="Content Placeholder 4">
            <a:extLst>
              <a:ext uri="{FF2B5EF4-FFF2-40B4-BE49-F238E27FC236}">
                <a16:creationId xmlns:a16="http://schemas.microsoft.com/office/drawing/2014/main" id="{13C53204-874E-53BD-1CD2-492CDF3398BF}"/>
              </a:ext>
            </a:extLst>
          </p:cNvPr>
          <p:cNvPicPr>
            <a:picLocks noGrp="1" noChangeAspect="1"/>
          </p:cNvPicPr>
          <p:nvPr>
            <p:ph idx="1"/>
          </p:nvPr>
        </p:nvPicPr>
        <p:blipFill>
          <a:blip r:embed="rId3"/>
          <a:stretch>
            <a:fillRect/>
          </a:stretch>
        </p:blipFill>
        <p:spPr>
          <a:xfrm>
            <a:off x="1306287" y="715029"/>
            <a:ext cx="4660012" cy="6032128"/>
          </a:xfrm>
        </p:spPr>
      </p:pic>
      <p:pic>
        <p:nvPicPr>
          <p:cNvPr id="7" name="Picture 6">
            <a:extLst>
              <a:ext uri="{FF2B5EF4-FFF2-40B4-BE49-F238E27FC236}">
                <a16:creationId xmlns:a16="http://schemas.microsoft.com/office/drawing/2014/main" id="{AC46D4DF-7427-7F5E-536F-E7FFF8753AFB}"/>
              </a:ext>
            </a:extLst>
          </p:cNvPr>
          <p:cNvPicPr>
            <a:picLocks noChangeAspect="1"/>
          </p:cNvPicPr>
          <p:nvPr/>
        </p:nvPicPr>
        <p:blipFill>
          <a:blip r:embed="rId4"/>
          <a:stretch>
            <a:fillRect/>
          </a:stretch>
        </p:blipFill>
        <p:spPr>
          <a:xfrm>
            <a:off x="6189348" y="715029"/>
            <a:ext cx="4701257" cy="6032128"/>
          </a:xfrm>
          <a:prstGeom prst="rect">
            <a:avLst/>
          </a:prstGeom>
        </p:spPr>
      </p:pic>
    </p:spTree>
    <p:extLst>
      <p:ext uri="{BB962C8B-B14F-4D97-AF65-F5344CB8AC3E}">
        <p14:creationId xmlns:p14="http://schemas.microsoft.com/office/powerpoint/2010/main" val="3174255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EBD8F16-74E8-1126-EA2A-81D104F7A32D}"/>
              </a:ext>
            </a:extLst>
          </p:cNvPr>
          <p:cNvPicPr>
            <a:picLocks noGrp="1" noChangeAspect="1"/>
          </p:cNvPicPr>
          <p:nvPr>
            <p:ph idx="1"/>
          </p:nvPr>
        </p:nvPicPr>
        <p:blipFill>
          <a:blip r:embed="rId3"/>
          <a:stretch>
            <a:fillRect/>
          </a:stretch>
        </p:blipFill>
        <p:spPr>
          <a:xfrm>
            <a:off x="771447" y="89589"/>
            <a:ext cx="5146263" cy="6678822"/>
          </a:xfrm>
        </p:spPr>
      </p:pic>
      <p:pic>
        <p:nvPicPr>
          <p:cNvPr id="7" name="Picture 6">
            <a:extLst>
              <a:ext uri="{FF2B5EF4-FFF2-40B4-BE49-F238E27FC236}">
                <a16:creationId xmlns:a16="http://schemas.microsoft.com/office/drawing/2014/main" id="{6CE9022A-B1C0-0608-F558-7337BF1B11B4}"/>
              </a:ext>
            </a:extLst>
          </p:cNvPr>
          <p:cNvPicPr>
            <a:picLocks noChangeAspect="1"/>
          </p:cNvPicPr>
          <p:nvPr/>
        </p:nvPicPr>
        <p:blipFill>
          <a:blip r:embed="rId4"/>
          <a:stretch>
            <a:fillRect/>
          </a:stretch>
        </p:blipFill>
        <p:spPr>
          <a:xfrm>
            <a:off x="6428756" y="89588"/>
            <a:ext cx="5146263" cy="6688177"/>
          </a:xfrm>
          <a:prstGeom prst="rect">
            <a:avLst/>
          </a:prstGeom>
        </p:spPr>
      </p:pic>
    </p:spTree>
    <p:extLst>
      <p:ext uri="{BB962C8B-B14F-4D97-AF65-F5344CB8AC3E}">
        <p14:creationId xmlns:p14="http://schemas.microsoft.com/office/powerpoint/2010/main" val="422567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A1DCBB-1021-7E5A-18B3-51CAC07D2EDD}"/>
              </a:ext>
            </a:extLst>
          </p:cNvPr>
          <p:cNvPicPr>
            <a:picLocks noChangeAspect="1"/>
          </p:cNvPicPr>
          <p:nvPr/>
        </p:nvPicPr>
        <p:blipFill>
          <a:blip r:embed="rId3"/>
          <a:stretch>
            <a:fillRect/>
          </a:stretch>
        </p:blipFill>
        <p:spPr>
          <a:xfrm>
            <a:off x="1094677" y="194811"/>
            <a:ext cx="5001323" cy="6468378"/>
          </a:xfrm>
          <a:prstGeom prst="rect">
            <a:avLst/>
          </a:prstGeom>
        </p:spPr>
      </p:pic>
      <p:pic>
        <p:nvPicPr>
          <p:cNvPr id="5" name="Picture 4">
            <a:extLst>
              <a:ext uri="{FF2B5EF4-FFF2-40B4-BE49-F238E27FC236}">
                <a16:creationId xmlns:a16="http://schemas.microsoft.com/office/drawing/2014/main" id="{98DF2F49-B974-315D-0629-C9B8B8307A02}"/>
              </a:ext>
            </a:extLst>
          </p:cNvPr>
          <p:cNvPicPr>
            <a:picLocks noChangeAspect="1"/>
          </p:cNvPicPr>
          <p:nvPr/>
        </p:nvPicPr>
        <p:blipFill>
          <a:blip r:embed="rId4"/>
          <a:stretch>
            <a:fillRect/>
          </a:stretch>
        </p:blipFill>
        <p:spPr>
          <a:xfrm>
            <a:off x="6558062" y="175759"/>
            <a:ext cx="5010849" cy="6487430"/>
          </a:xfrm>
          <a:prstGeom prst="rect">
            <a:avLst/>
          </a:prstGeom>
        </p:spPr>
      </p:pic>
    </p:spTree>
    <p:extLst>
      <p:ext uri="{BB962C8B-B14F-4D97-AF65-F5344CB8AC3E}">
        <p14:creationId xmlns:p14="http://schemas.microsoft.com/office/powerpoint/2010/main" val="1400256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C763A3-55AB-E672-8C5D-3885FEABBD7B}"/>
              </a:ext>
            </a:extLst>
          </p:cNvPr>
          <p:cNvPicPr>
            <a:picLocks noChangeAspect="1"/>
          </p:cNvPicPr>
          <p:nvPr/>
        </p:nvPicPr>
        <p:blipFill>
          <a:blip r:embed="rId3"/>
          <a:stretch>
            <a:fillRect/>
          </a:stretch>
        </p:blipFill>
        <p:spPr>
          <a:xfrm>
            <a:off x="1094677" y="147179"/>
            <a:ext cx="5001323" cy="6563641"/>
          </a:xfrm>
          <a:prstGeom prst="rect">
            <a:avLst/>
          </a:prstGeom>
        </p:spPr>
      </p:pic>
      <p:pic>
        <p:nvPicPr>
          <p:cNvPr id="7" name="Picture 6">
            <a:extLst>
              <a:ext uri="{FF2B5EF4-FFF2-40B4-BE49-F238E27FC236}">
                <a16:creationId xmlns:a16="http://schemas.microsoft.com/office/drawing/2014/main" id="{565A8D6B-3781-8094-7BF0-81CA66C3236E}"/>
              </a:ext>
            </a:extLst>
          </p:cNvPr>
          <p:cNvPicPr>
            <a:picLocks noChangeAspect="1"/>
          </p:cNvPicPr>
          <p:nvPr/>
        </p:nvPicPr>
        <p:blipFill>
          <a:blip r:embed="rId4"/>
          <a:stretch>
            <a:fillRect/>
          </a:stretch>
        </p:blipFill>
        <p:spPr>
          <a:xfrm>
            <a:off x="7032252" y="404390"/>
            <a:ext cx="4925112" cy="6306430"/>
          </a:xfrm>
          <a:prstGeom prst="rect">
            <a:avLst/>
          </a:prstGeom>
        </p:spPr>
      </p:pic>
    </p:spTree>
    <p:extLst>
      <p:ext uri="{BB962C8B-B14F-4D97-AF65-F5344CB8AC3E}">
        <p14:creationId xmlns:p14="http://schemas.microsoft.com/office/powerpoint/2010/main" val="806203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1692</TotalTime>
  <Words>1517</Words>
  <Application>Microsoft Office PowerPoint</Application>
  <PresentationFormat>Widescreen</PresentationFormat>
  <Paragraphs>109</Paragraphs>
  <Slides>21</Slides>
  <Notes>14</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Amazon Ember</vt:lpstr>
      <vt:lpstr>Aptos</vt:lpstr>
      <vt:lpstr>Aptos Display</vt:lpstr>
      <vt:lpstr>Arial</vt:lpstr>
      <vt:lpstr>Calibri</vt:lpstr>
      <vt:lpstr>Roboto</vt:lpstr>
      <vt:lpstr>Office Theme</vt:lpstr>
      <vt:lpstr>Wants vs, Needs</vt:lpstr>
      <vt:lpstr>PowerPoint Presentation</vt:lpstr>
      <vt:lpstr>Objectives</vt:lpstr>
      <vt:lpstr>PowerPoint Presentation</vt:lpstr>
      <vt:lpstr>PowerPoint Presentation</vt:lpstr>
      <vt:lpstr>PowerPoint Presentation</vt:lpstr>
      <vt:lpstr>PowerPoint Presentation</vt:lpstr>
      <vt:lpstr>PowerPoint Presentation</vt:lpstr>
      <vt:lpstr>I’m thirsty.</vt:lpstr>
      <vt:lpstr>Read the story again.</vt:lpstr>
      <vt:lpstr>Make a Word Web</vt:lpstr>
      <vt:lpstr>Choices          Alternatives      </vt:lpstr>
      <vt:lpstr>Stella has one hour of free time before dinner to either watch TV or play outside with friends.</vt:lpstr>
      <vt:lpstr>Malaki has one piece of paper to use for a craft project. He wants to either make a paper airplane or draw a picture for his mother</vt:lpstr>
      <vt:lpstr>Opportunity Cost</vt:lpstr>
      <vt:lpstr>Vocabulary</vt:lpstr>
      <vt:lpstr>Assessment</vt:lpstr>
      <vt:lpstr>Teachers - My First Nest Egg</vt:lpstr>
      <vt:lpstr>PowerPoint Presentation</vt:lpstr>
      <vt:lpstr>PowerPoint Presentation</vt:lpstr>
      <vt:lpstr>PowerPoint Presentation</vt:lpstr>
    </vt:vector>
  </TitlesOfParts>
  <Company>Hillsborough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Danger</dc:creator>
  <cp:lastModifiedBy>Christine Danger</cp:lastModifiedBy>
  <cp:revision>4</cp:revision>
  <dcterms:created xsi:type="dcterms:W3CDTF">2024-11-04T15:10:15Z</dcterms:created>
  <dcterms:modified xsi:type="dcterms:W3CDTF">2024-11-05T19:22:46Z</dcterms:modified>
</cp:coreProperties>
</file>