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0" r:id="rId1"/>
  </p:sldMasterIdLst>
  <p:notesMasterIdLst>
    <p:notesMasterId r:id="rId12"/>
  </p:notesMasterIdLst>
  <p:handoutMasterIdLst>
    <p:handoutMasterId r:id="rId13"/>
  </p:handoutMasterIdLst>
  <p:sldIdLst>
    <p:sldId id="257" r:id="rId2"/>
    <p:sldId id="300" r:id="rId3"/>
    <p:sldId id="301" r:id="rId4"/>
    <p:sldId id="302" r:id="rId5"/>
    <p:sldId id="303" r:id="rId6"/>
    <p:sldId id="304" r:id="rId7"/>
    <p:sldId id="305" r:id="rId8"/>
    <p:sldId id="306" r:id="rId9"/>
    <p:sldId id="307" r:id="rId10"/>
    <p:sldId id="308" r:id="rId11"/>
  </p:sldIdLst>
  <p:sldSz cx="12192000" cy="6858000"/>
  <p:notesSz cx="6797675" cy="99282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5959" autoAdjust="0"/>
  </p:normalViewPr>
  <p:slideViewPr>
    <p:cSldViewPr snapToGrid="0">
      <p:cViewPr varScale="1">
        <p:scale>
          <a:sx n="67" d="100"/>
          <a:sy n="67" d="100"/>
        </p:scale>
        <p:origin x="101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55" d="100"/>
          <a:sy n="55" d="100"/>
        </p:scale>
        <p:origin x="3102" y="7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ABFECEC0-9A1B-442A-9189-A25263975121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4E1C71D4-79F8-4030-9B5B-792518D101CA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773398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5659" cy="498135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50444" y="1"/>
            <a:ext cx="2945659" cy="498135"/>
          </a:xfrm>
          <a:prstGeom prst="rect">
            <a:avLst/>
          </a:prstGeom>
        </p:spPr>
        <p:txBody>
          <a:bodyPr vert="horz" lIns="90727" tIns="45363" rIns="90727" bIns="45363" rtlCol="0"/>
          <a:lstStyle>
            <a:lvl1pPr algn="r">
              <a:defRPr sz="1200"/>
            </a:lvl1pPr>
          </a:lstStyle>
          <a:p>
            <a:fld id="{56071E8E-127B-4E72-A18C-079BDD5A1756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0727" tIns="45363" rIns="90727" bIns="45363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768" y="4777959"/>
            <a:ext cx="5438140" cy="3909239"/>
          </a:xfrm>
          <a:prstGeom prst="rect">
            <a:avLst/>
          </a:prstGeom>
        </p:spPr>
        <p:txBody>
          <a:bodyPr vert="horz" lIns="90727" tIns="45363" rIns="90727" bIns="45363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1" y="9430091"/>
            <a:ext cx="2945659" cy="498134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50444" y="9430091"/>
            <a:ext cx="2945659" cy="498134"/>
          </a:xfrm>
          <a:prstGeom prst="rect">
            <a:avLst/>
          </a:prstGeom>
        </p:spPr>
        <p:txBody>
          <a:bodyPr vert="horz" lIns="90727" tIns="45363" rIns="90727" bIns="45363" rtlCol="0" anchor="b"/>
          <a:lstStyle>
            <a:lvl1pPr algn="r">
              <a:defRPr sz="1200"/>
            </a:lvl1pPr>
          </a:lstStyle>
          <a:p>
            <a:fld id="{BF55A672-41C9-4A28-B32B-E5BFE64A7DB5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47031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b="0" i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5FD22530-B762-4361-98EE-C933CBEC8B13}" type="slidenum">
              <a:rPr lang="en-GB" smtClean="0"/>
              <a:pPr>
                <a:defRPr/>
              </a:pPr>
              <a:t>5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129163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accent1"/>
          </a:solidFill>
          <a:ln w="12700">
            <a:solidFill>
              <a:srgbClr val="FFFF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09980" y="882376"/>
            <a:ext cx="9966960" cy="2926080"/>
          </a:xfrm>
        </p:spPr>
        <p:txBody>
          <a:bodyPr anchor="b">
            <a:normAutofit/>
          </a:bodyPr>
          <a:lstStyle>
            <a:lvl1pPr algn="ctr">
              <a:lnSpc>
                <a:spcPct val="85000"/>
              </a:lnSpc>
              <a:defRPr sz="7200" b="1" cap="all" baseline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09530" y="3869634"/>
            <a:ext cx="8767860" cy="1388165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rgbClr val="FFFFFF"/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  <p:cxnSp>
        <p:nvCxnSpPr>
          <p:cNvPr id="8" name="Straight Connector 7"/>
          <p:cNvCxnSpPr/>
          <p:nvPr/>
        </p:nvCxnSpPr>
        <p:spPr>
          <a:xfrm>
            <a:off x="1978660" y="3733800"/>
            <a:ext cx="8229601" cy="0"/>
          </a:xfrm>
          <a:prstGeom prst="line">
            <a:avLst/>
          </a:prstGeom>
          <a:ln>
            <a:solidFill>
              <a:srgbClr val="FFFF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707785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7881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6424" y="1173575"/>
            <a:ext cx="9966960" cy="2926080"/>
          </a:xfrm>
        </p:spPr>
        <p:txBody>
          <a:bodyPr anchor="b">
            <a:noAutofit/>
          </a:bodyPr>
          <a:lstStyle>
            <a:lvl1pPr algn="ctr">
              <a:lnSpc>
                <a:spcPct val="85000"/>
              </a:lnSpc>
              <a:defRPr sz="7200" b="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709928" y="4154520"/>
            <a:ext cx="8769096" cy="1363806"/>
          </a:xfrm>
        </p:spPr>
        <p:txBody>
          <a:bodyPr anchor="t">
            <a:normAutofit/>
          </a:bodyPr>
          <a:lstStyle>
            <a:lvl1pPr marL="0" indent="0" algn="ctr">
              <a:buNone/>
              <a:defRPr sz="2200">
                <a:solidFill>
                  <a:schemeClr val="accent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  <p:cxnSp>
        <p:nvCxnSpPr>
          <p:cNvPr id="7" name="Straight Connector 6"/>
          <p:cNvCxnSpPr/>
          <p:nvPr/>
        </p:nvCxnSpPr>
        <p:spPr>
          <a:xfrm>
            <a:off x="1981200" y="4020408"/>
            <a:ext cx="8229601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943740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43000" y="2057399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67612" y="2057400"/>
            <a:ext cx="4754880" cy="402336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1945207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01511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43000" y="2721483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69173" y="1999032"/>
            <a:ext cx="4754880" cy="777240"/>
          </a:xfrm>
        </p:spPr>
        <p:txBody>
          <a:bodyPr anchor="ctr"/>
          <a:lstStyle>
            <a:lvl1pPr marL="0" indent="0">
              <a:spcBef>
                <a:spcPts val="0"/>
              </a:spcBef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69173" y="2719322"/>
            <a:ext cx="4754880" cy="3383280"/>
          </a:xfrm>
        </p:spPr>
        <p:txBody>
          <a:bodyPr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970513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652352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91848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52159" y="1097280"/>
            <a:ext cx="5212080" cy="46634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301752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68128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3000" y="1097280"/>
            <a:ext cx="3931920" cy="173736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4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413248" y="1069847"/>
            <a:ext cx="6099048" cy="4800600"/>
          </a:xfrm>
        </p:spPr>
        <p:txBody>
          <a:bodyPr lIns="274320" tIns="182880" anchor="t"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43000" y="2834640"/>
            <a:ext cx="3931920" cy="2880360"/>
          </a:xfrm>
        </p:spPr>
        <p:txBody>
          <a:bodyPr>
            <a:normAutofit/>
          </a:bodyPr>
          <a:lstStyle>
            <a:lvl1pPr marL="0" indent="0">
              <a:lnSpc>
                <a:spcPct val="100000"/>
              </a:lnSpc>
              <a:spcBef>
                <a:spcPts val="1000"/>
              </a:spcBef>
              <a:buNone/>
              <a:defRPr sz="17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00230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48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762000"/>
            <a:ext cx="2324100" cy="54102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43000" y="762000"/>
            <a:ext cx="7429500" cy="54102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142996" y="6223828"/>
            <a:ext cx="2329074" cy="365125"/>
          </a:xfrm>
          <a:prstGeom prst="rect">
            <a:avLst/>
          </a:prstGeom>
        </p:spPr>
        <p:txBody>
          <a:bodyPr/>
          <a:lstStyle/>
          <a:p>
            <a:fld id="{0E552226-CA5E-4BD6-9987-5B4F79D4CCCD}" type="datetimeFigureOut">
              <a:rPr lang="en-GB" smtClean="0"/>
              <a:t>26/10/2015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49148" y="6223828"/>
            <a:ext cx="4717774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329530" y="6223828"/>
            <a:ext cx="1706217" cy="365125"/>
          </a:xfrm>
          <a:prstGeom prst="rect">
            <a:avLst/>
          </a:prstGeom>
        </p:spPr>
        <p:txBody>
          <a:bodyPr/>
          <a:lstStyle/>
          <a:p>
            <a:fld id="{A4BB6D5F-0C49-4DEF-B914-D25CA4B018E7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317711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231140" y="243840"/>
            <a:ext cx="11724640" cy="6377939"/>
          </a:xfrm>
          <a:prstGeom prst="rect">
            <a:avLst/>
          </a:prstGeom>
          <a:solidFill>
            <a:schemeClr val="bg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43000" y="609600"/>
            <a:ext cx="8294914" cy="135636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3000" y="2057400"/>
            <a:ext cx="9872871" cy="4038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3"/>
          <a:stretch>
            <a:fillRect/>
          </a:stretch>
        </p:blipFill>
        <p:spPr>
          <a:xfrm>
            <a:off x="9538990" y="609601"/>
            <a:ext cx="2030528" cy="13563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45335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1" r:id="rId1"/>
    <p:sldLayoutId id="2147483692" r:id="rId2"/>
    <p:sldLayoutId id="2147483693" r:id="rId3"/>
    <p:sldLayoutId id="2147483694" r:id="rId4"/>
    <p:sldLayoutId id="2147483695" r:id="rId5"/>
    <p:sldLayoutId id="2147483696" r:id="rId6"/>
    <p:sldLayoutId id="2147483697" r:id="rId7"/>
    <p:sldLayoutId id="2147483698" r:id="rId8"/>
    <p:sldLayoutId id="2147483699" r:id="rId9"/>
    <p:sldLayoutId id="2147483700" r:id="rId10"/>
    <p:sldLayoutId id="214748370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228600" indent="-182880" algn="l" defTabSz="914400" rtl="0" eaLnBrk="1" latinLnBrk="0" hangingPunct="1">
        <a:lnSpc>
          <a:spcPct val="90000"/>
        </a:lnSpc>
        <a:spcBef>
          <a:spcPts val="1400"/>
        </a:spcBef>
        <a:buClr>
          <a:schemeClr val="accent1"/>
        </a:buClr>
        <a:buSzPct val="80000"/>
        <a:buFont typeface="Corbel" pitchFamily="34" charset="0"/>
        <a:buChar char="•"/>
        <a:defRPr sz="2200" kern="1200">
          <a:solidFill>
            <a:schemeClr val="accent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2000" kern="1200">
          <a:solidFill>
            <a:schemeClr val="accent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8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SzPct val="80000"/>
        <a:buFont typeface="Corbel" pitchFamily="34" charset="0"/>
        <a:buChar char="•"/>
        <a:defRPr sz="1600" kern="1200">
          <a:solidFill>
            <a:schemeClr val="accent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staugustinescentrehalifax.org.uk/" TargetMode="External"/><Relationship Id="rId2" Type="http://schemas.openxmlformats.org/officeDocument/2006/relationships/hyperlink" Target="mailto:Vicky.Ledwidge@staugustinescentrehalifax.org.uk" TargetMode="Externa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hyperlink" Target="http://naccom.org.uk/" TargetMode="Externa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274320" lvl="1" indent="0" algn="ctr">
              <a:lnSpc>
                <a:spcPct val="100000"/>
              </a:lnSpc>
              <a:buNone/>
            </a:pPr>
            <a:r>
              <a:rPr lang="en-GB" sz="6600" b="1" dirty="0" smtClean="0"/>
              <a:t>St</a:t>
            </a:r>
            <a:r>
              <a:rPr lang="en-GB" sz="6600" b="1" dirty="0"/>
              <a:t>. Augustine’s </a:t>
            </a:r>
            <a:r>
              <a:rPr lang="en-GB" sz="6600" b="1" dirty="0" smtClean="0"/>
              <a:t>Centre</a:t>
            </a:r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n-GB" sz="6600" b="1" dirty="0" smtClean="0"/>
              <a:t>Vicky Ledwidge</a:t>
            </a:r>
          </a:p>
          <a:p>
            <a:pPr marL="274320" lvl="1" indent="0" algn="ctr">
              <a:lnSpc>
                <a:spcPct val="100000"/>
              </a:lnSpc>
              <a:buNone/>
            </a:pPr>
            <a:endParaRPr lang="en-GB" sz="6600" b="1" dirty="0" smtClean="0"/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n-GB" sz="4100" b="1" dirty="0" smtClean="0">
                <a:hlinkClick r:id="rId2"/>
              </a:rPr>
              <a:t>Vicky.Ledwidge@staugustinescentrehalifax.org.uk</a:t>
            </a:r>
            <a:endParaRPr lang="en-GB" sz="4100" b="1" dirty="0"/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n-GB" sz="5700" b="1" dirty="0">
                <a:hlinkClick r:id="rId3"/>
              </a:rPr>
              <a:t>www.staugustinescentrehalifax.org.uk</a:t>
            </a:r>
            <a:endParaRPr lang="en-GB" sz="5700" b="1" dirty="0"/>
          </a:p>
          <a:p>
            <a:pPr marL="274320" lvl="1" indent="0" algn="ctr">
              <a:lnSpc>
                <a:spcPct val="100000"/>
              </a:lnSpc>
              <a:buNone/>
            </a:pPr>
            <a:r>
              <a:rPr lang="en-GB" sz="5700" b="1" dirty="0"/>
              <a:t>Twitter - </a:t>
            </a:r>
            <a:r>
              <a:rPr lang="en-GB" sz="5700" b="1" dirty="0" err="1"/>
              <a:t>infostaugs</a:t>
            </a:r>
            <a:endParaRPr lang="en-GB" sz="5700" b="1" dirty="0"/>
          </a:p>
          <a:p>
            <a:pPr marL="274320" lvl="1" indent="0" algn="ctr">
              <a:lnSpc>
                <a:spcPct val="100000"/>
              </a:lnSpc>
              <a:buNone/>
            </a:pPr>
            <a:endParaRPr lang="en-GB" sz="6600" b="1" dirty="0" smtClean="0"/>
          </a:p>
        </p:txBody>
      </p:sp>
    </p:spTree>
    <p:extLst>
      <p:ext uri="{BB962C8B-B14F-4D97-AF65-F5344CB8AC3E}">
        <p14:creationId xmlns:p14="http://schemas.microsoft.com/office/powerpoint/2010/main" val="19926671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 what’s going on?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274320" lvl="1" indent="0">
              <a:buNone/>
            </a:pPr>
            <a:r>
              <a:rPr lang="en-GB" sz="4000" i="1" dirty="0" smtClean="0">
                <a:latin typeface="+mj-lt"/>
                <a:ea typeface="+mj-ea"/>
                <a:cs typeface="+mj-cs"/>
              </a:rPr>
              <a:t>It’s complicated and the media aren’t helping</a:t>
            </a:r>
          </a:p>
          <a:p>
            <a:pPr marL="274320" lvl="1" indent="0">
              <a:buNone/>
            </a:pPr>
            <a:endParaRPr lang="en-GB" sz="2400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r>
              <a:rPr lang="en-GB" sz="2800" dirty="0" smtClean="0">
                <a:latin typeface="+mj-lt"/>
                <a:ea typeface="+mj-ea"/>
                <a:cs typeface="+mj-cs"/>
              </a:rPr>
              <a:t>UNHCR (UN Refugee Agency) </a:t>
            </a:r>
            <a:r>
              <a:rPr lang="en-GB" sz="2800" dirty="0" smtClean="0">
                <a:latin typeface="+mj-lt"/>
                <a:ea typeface="+mj-ea"/>
                <a:cs typeface="+mj-cs"/>
              </a:rPr>
              <a:t>say in 2015:</a:t>
            </a:r>
            <a:endParaRPr lang="en-GB" sz="2800" dirty="0" smtClean="0">
              <a:latin typeface="+mj-lt"/>
              <a:ea typeface="+mj-ea"/>
              <a:cs typeface="+mj-cs"/>
            </a:endParaRPr>
          </a:p>
          <a:p>
            <a:pPr lvl="1"/>
            <a:r>
              <a:rPr lang="en-GB" sz="2800" dirty="0" smtClean="0">
                <a:latin typeface="+mj-lt"/>
                <a:ea typeface="+mj-ea"/>
                <a:cs typeface="+mj-cs"/>
              </a:rPr>
              <a:t>644,038 arrivals by sea</a:t>
            </a:r>
          </a:p>
          <a:p>
            <a:pPr lvl="1"/>
            <a:r>
              <a:rPr lang="en-GB" sz="2800" dirty="0" smtClean="0">
                <a:latin typeface="+mj-lt"/>
                <a:ea typeface="+mj-ea"/>
                <a:cs typeface="+mj-cs"/>
              </a:rPr>
              <a:t>3150 dead or missing</a:t>
            </a:r>
          </a:p>
          <a:p>
            <a:pPr lvl="1"/>
            <a:r>
              <a:rPr lang="en-GB" sz="2800" dirty="0" smtClean="0">
                <a:latin typeface="+mj-lt"/>
                <a:ea typeface="+mj-ea"/>
                <a:cs typeface="+mj-cs"/>
              </a:rPr>
              <a:t>84% of arrivals come from the world’s top 10 refugee-producing countries</a:t>
            </a:r>
          </a:p>
          <a:p>
            <a:pPr lvl="1"/>
            <a:r>
              <a:rPr lang="en-GB" sz="2800" dirty="0" smtClean="0">
                <a:latin typeface="+mj-lt"/>
                <a:ea typeface="+mj-ea"/>
                <a:cs typeface="+mj-cs"/>
              </a:rPr>
              <a:t>20% children, 15% women, 65% men</a:t>
            </a:r>
          </a:p>
          <a:p>
            <a:pPr marL="274320" lvl="1" indent="0">
              <a:buNone/>
            </a:pPr>
            <a:endParaRPr lang="en-GB" sz="4000" b="1" i="1" dirty="0" smtClean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i="1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8008069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 what’s going on?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/>
            <a:r>
              <a:rPr lang="en-GB" sz="2800" dirty="0">
                <a:latin typeface="+mj-lt"/>
                <a:ea typeface="+mj-ea"/>
                <a:cs typeface="+mj-cs"/>
              </a:rPr>
              <a:t>Bottlenecks across migration routes</a:t>
            </a:r>
          </a:p>
          <a:p>
            <a:pPr lvl="1"/>
            <a:r>
              <a:rPr lang="en-GB" sz="2800" dirty="0">
                <a:latin typeface="+mj-lt"/>
                <a:ea typeface="+mj-ea"/>
                <a:cs typeface="+mj-cs"/>
              </a:rPr>
              <a:t>6000 now in the Jungle in Calais</a:t>
            </a:r>
          </a:p>
          <a:p>
            <a:pPr lvl="1"/>
            <a:r>
              <a:rPr lang="en-GB" sz="2800" dirty="0">
                <a:latin typeface="+mj-lt"/>
                <a:ea typeface="+mj-ea"/>
                <a:cs typeface="+mj-cs"/>
              </a:rPr>
              <a:t>Over 1 million displaced Syrians in refugee camps in Lebanon and Jordan</a:t>
            </a:r>
          </a:p>
          <a:p>
            <a:pPr marL="274320" lvl="1" indent="0">
              <a:buNone/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lvl="1"/>
            <a:r>
              <a:rPr lang="en-GB" sz="2800" dirty="0">
                <a:latin typeface="+mj-lt"/>
                <a:ea typeface="+mj-ea"/>
                <a:cs typeface="+mj-cs"/>
              </a:rPr>
              <a:t>Groundswell of public interest – but the media aren’t helping…..</a:t>
            </a:r>
          </a:p>
          <a:p>
            <a:pPr marL="274320" lvl="1" indent="0">
              <a:buNone/>
            </a:pPr>
            <a:endParaRPr lang="en-GB" sz="4000" b="1" i="1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062910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Is terminology important?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1">
              <a:lnSpc>
                <a:spcPct val="100000"/>
              </a:lnSpc>
            </a:pPr>
            <a:r>
              <a:rPr lang="en-GB" sz="2800" dirty="0">
                <a:latin typeface="+mj-lt"/>
                <a:ea typeface="+mj-ea"/>
                <a:cs typeface="+mj-cs"/>
              </a:rPr>
              <a:t>It’s crucial</a:t>
            </a:r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lvl="1">
              <a:lnSpc>
                <a:spcPct val="100000"/>
              </a:lnSpc>
            </a:pPr>
            <a:r>
              <a:rPr lang="en-GB" sz="2800" dirty="0">
                <a:latin typeface="+mj-lt"/>
                <a:ea typeface="+mj-ea"/>
                <a:cs typeface="+mj-cs"/>
              </a:rPr>
              <a:t>Different rights for different people depending on their status</a:t>
            </a:r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lvl="1">
              <a:lnSpc>
                <a:spcPct val="100000"/>
              </a:lnSpc>
            </a:pPr>
            <a:r>
              <a:rPr lang="en-GB" sz="2800" dirty="0">
                <a:latin typeface="+mj-lt"/>
                <a:ea typeface="+mj-ea"/>
                <a:cs typeface="+mj-cs"/>
              </a:rPr>
              <a:t>Terms are not interchangeable</a:t>
            </a:r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lvl="1">
              <a:lnSpc>
                <a:spcPct val="100000"/>
              </a:lnSpc>
            </a:pPr>
            <a:r>
              <a:rPr lang="en-GB" sz="2800" dirty="0">
                <a:latin typeface="+mj-lt"/>
                <a:ea typeface="+mj-ea"/>
                <a:cs typeface="+mj-cs"/>
              </a:rPr>
              <a:t>And – they’re people first and foremost!</a:t>
            </a: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5418682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/>
          <p:cNvSpPr>
            <a:spLocks noGrp="1"/>
          </p:cNvSpPr>
          <p:nvPr>
            <p:ph sz="half" idx="1"/>
          </p:nvPr>
        </p:nvSpPr>
        <p:spPr>
          <a:xfrm>
            <a:off x="503583" y="0"/>
            <a:ext cx="3864225" cy="6533322"/>
          </a:xfrm>
          <a:noFill/>
        </p:spPr>
        <p:txBody>
          <a:bodyPr>
            <a:normAutofit/>
          </a:bodyPr>
          <a:lstStyle/>
          <a:p>
            <a:pPr marL="0" indent="0" algn="r" fontAlgn="t">
              <a:buNone/>
            </a:pPr>
            <a:endParaRPr lang="en-GB" sz="2400" dirty="0"/>
          </a:p>
          <a:p>
            <a:pPr marL="0" indent="0" fontAlgn="t">
              <a:buNone/>
            </a:pPr>
            <a:endParaRPr lang="en-GB" sz="2400" b="1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r>
              <a:rPr lang="en-GB" sz="2400" b="1" dirty="0">
                <a:solidFill>
                  <a:schemeClr val="tx1"/>
                </a:solidFill>
              </a:rPr>
              <a:t>Third country national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endParaRPr lang="en-GB" sz="200" b="1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r>
              <a:rPr lang="en-GB" sz="2400" b="1" dirty="0">
                <a:solidFill>
                  <a:schemeClr val="tx1"/>
                </a:solidFill>
              </a:rPr>
              <a:t>EEA national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endParaRPr lang="en-GB" sz="2000" b="1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r>
              <a:rPr lang="en-GB" sz="2400" b="1" dirty="0">
                <a:solidFill>
                  <a:schemeClr val="tx1"/>
                </a:solidFill>
              </a:rPr>
              <a:t>Asylum seeker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endParaRPr lang="en-GB" sz="2400" b="1" dirty="0" smtClean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endParaRPr lang="en-GB" sz="2400" b="1" dirty="0" smtClean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r>
              <a:rPr lang="en-GB" sz="2400" b="1" dirty="0" smtClean="0">
                <a:solidFill>
                  <a:schemeClr val="tx1"/>
                </a:solidFill>
              </a:rPr>
              <a:t>Refugee</a:t>
            </a:r>
            <a:endParaRPr lang="en-GB" sz="2400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endParaRPr lang="en-GB" sz="2400" b="1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endParaRPr lang="en-GB" sz="3400" b="1" dirty="0">
              <a:solidFill>
                <a:schemeClr val="tx1"/>
              </a:solidFill>
            </a:endParaRPr>
          </a:p>
          <a:p>
            <a:pPr marL="0" indent="0" algn="r" fontAlgn="t">
              <a:buNone/>
            </a:pPr>
            <a:r>
              <a:rPr lang="en-GB" sz="2400" b="1" dirty="0">
                <a:solidFill>
                  <a:schemeClr val="tx1"/>
                </a:solidFill>
              </a:rPr>
              <a:t>Undocumented migrant</a:t>
            </a:r>
            <a:endParaRPr lang="en-GB" sz="2400" dirty="0">
              <a:solidFill>
                <a:schemeClr val="tx1"/>
              </a:solidFill>
            </a:endParaRPr>
          </a:p>
          <a:p>
            <a:endParaRPr lang="en-GB" sz="2400" dirty="0"/>
          </a:p>
        </p:txBody>
      </p:sp>
      <p:sp>
        <p:nvSpPr>
          <p:cNvPr id="8" name="Content Placeholder 7"/>
          <p:cNvSpPr>
            <a:spLocks noGrp="1"/>
          </p:cNvSpPr>
          <p:nvPr>
            <p:ph sz="half" idx="2"/>
          </p:nvPr>
        </p:nvSpPr>
        <p:spPr>
          <a:xfrm>
            <a:off x="4367808" y="0"/>
            <a:ext cx="5783357" cy="6533322"/>
          </a:xfrm>
          <a:noFill/>
        </p:spPr>
        <p:txBody>
          <a:bodyPr>
            <a:normAutofit/>
          </a:bodyPr>
          <a:lstStyle/>
          <a:p>
            <a:pPr marL="0" indent="0">
              <a:buNone/>
            </a:pPr>
            <a:endParaRPr lang="en-GB" sz="2400" dirty="0" smtClean="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en-GB" sz="2400" dirty="0">
              <a:solidFill>
                <a:schemeClr val="tx1"/>
              </a:solidFill>
            </a:endParaRPr>
          </a:p>
          <a:p>
            <a:r>
              <a:rPr lang="en-GB" sz="2400" dirty="0">
                <a:solidFill>
                  <a:schemeClr val="tx1"/>
                </a:solidFill>
              </a:rPr>
              <a:t>A person from outside the European Economic Area</a:t>
            </a:r>
          </a:p>
          <a:p>
            <a:r>
              <a:rPr lang="en-GB" sz="2400" dirty="0">
                <a:solidFill>
                  <a:schemeClr val="tx1"/>
                </a:solidFill>
              </a:rPr>
              <a:t>A person from a member state of the European Economic Area</a:t>
            </a:r>
          </a:p>
          <a:p>
            <a:r>
              <a:rPr lang="en-GB" sz="2400" dirty="0">
                <a:solidFill>
                  <a:schemeClr val="tx1"/>
                </a:solidFill>
              </a:rPr>
              <a:t>A person who has applied for protection from persecution under the UN Convention and is awaiting a decision from the Home Office on this application </a:t>
            </a:r>
          </a:p>
          <a:p>
            <a:r>
              <a:rPr lang="en-GB" sz="2400" dirty="0">
                <a:solidFill>
                  <a:schemeClr val="tx1"/>
                </a:solidFill>
              </a:rPr>
              <a:t>A person given permission to stay in the UK as a result of a process which began with a claim and/or assessment for protection under the UN Convention</a:t>
            </a:r>
          </a:p>
          <a:p>
            <a:r>
              <a:rPr lang="en-GB" sz="2400" dirty="0">
                <a:solidFill>
                  <a:schemeClr val="tx1"/>
                </a:solidFill>
              </a:rPr>
              <a:t>A person who does not have permission from the Home Office to be in the UK</a:t>
            </a:r>
          </a:p>
        </p:txBody>
      </p:sp>
    </p:spTree>
    <p:extLst>
      <p:ext uri="{BB962C8B-B14F-4D97-AF65-F5344CB8AC3E}">
        <p14:creationId xmlns:p14="http://schemas.microsoft.com/office/powerpoint/2010/main" val="34308314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The Asylum Process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Who </a:t>
            </a:r>
            <a:r>
              <a:rPr lang="en-GB" b="1" dirty="0"/>
              <a:t>is a refugee?</a:t>
            </a:r>
            <a:endParaRPr lang="en-GB" dirty="0"/>
          </a:p>
          <a:p>
            <a:pPr marL="45720" indent="0">
              <a:buNone/>
            </a:pPr>
            <a:r>
              <a:rPr lang="en-GB" dirty="0"/>
              <a:t>Article 1A of the 1951 UN Convention Relating to the Status of Refugees (known as the Refugee Convention or Geneva Convention) states that a refugee is someone who has a well-founded </a:t>
            </a:r>
            <a:r>
              <a:rPr lang="en-GB" i="1" dirty="0"/>
              <a:t>fear </a:t>
            </a:r>
            <a:r>
              <a:rPr lang="en-GB" dirty="0"/>
              <a:t>of being </a:t>
            </a:r>
            <a:r>
              <a:rPr lang="en-GB" i="1" dirty="0"/>
              <a:t>persecuted </a:t>
            </a:r>
            <a:r>
              <a:rPr lang="en-GB" dirty="0"/>
              <a:t>for one of the following convention reasons race, religion, nationality, political opinion, membership of a “particular social group” AND is outside their home country; AND the State is either </a:t>
            </a:r>
            <a:r>
              <a:rPr lang="en-GB" i="1" dirty="0"/>
              <a:t>unwilling </a:t>
            </a:r>
            <a:r>
              <a:rPr lang="en-GB" dirty="0"/>
              <a:t>or </a:t>
            </a:r>
            <a:r>
              <a:rPr lang="en-GB" i="1" dirty="0"/>
              <a:t>unable </a:t>
            </a:r>
            <a:r>
              <a:rPr lang="en-GB" dirty="0"/>
              <a:t>to protect them from the persecution.</a:t>
            </a:r>
          </a:p>
          <a:p>
            <a:r>
              <a:rPr lang="en-GB" b="1" dirty="0"/>
              <a:t>Who is an asylum seeker?</a:t>
            </a:r>
            <a:br>
              <a:rPr lang="en-GB" b="1" dirty="0"/>
            </a:br>
            <a:r>
              <a:rPr lang="en-GB" dirty="0"/>
              <a:t/>
            </a:r>
            <a:br>
              <a:rPr lang="en-GB" dirty="0"/>
            </a:br>
            <a:r>
              <a:rPr lang="en-GB" dirty="0"/>
              <a:t>Someone who has applied for protection in another country for the reasons above, and has not yet been given a decision.</a:t>
            </a:r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9488087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Asylum Support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b="1" dirty="0" smtClean="0"/>
              <a:t>Bed in a room in a house</a:t>
            </a:r>
          </a:p>
          <a:p>
            <a:r>
              <a:rPr lang="en-GB" b="1" dirty="0" smtClean="0"/>
              <a:t>They don’t get to choose where they live</a:t>
            </a:r>
          </a:p>
          <a:p>
            <a:r>
              <a:rPr lang="en-GB" b="1" dirty="0" smtClean="0"/>
              <a:t>£5.27 a day on a pre-paid card</a:t>
            </a:r>
          </a:p>
          <a:p>
            <a:r>
              <a:rPr lang="en-GB" b="1" dirty="0" smtClean="0"/>
              <a:t>No access to cash</a:t>
            </a:r>
          </a:p>
          <a:p>
            <a:r>
              <a:rPr lang="en-GB" b="1" dirty="0" smtClean="0"/>
              <a:t>Heavily reliant on charities</a:t>
            </a:r>
          </a:p>
          <a:p>
            <a:r>
              <a:rPr lang="en-GB" b="1" dirty="0" smtClean="0"/>
              <a:t>People can get stuck in the system for a long time</a:t>
            </a:r>
            <a:endParaRPr lang="en-GB" dirty="0"/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5226566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How do people end up on the streets?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dirty="0" smtClean="0"/>
              <a:t>Positive decision – can mean forced destitution:</a:t>
            </a:r>
          </a:p>
          <a:p>
            <a:pPr lvl="1"/>
            <a:r>
              <a:rPr lang="en-GB" dirty="0" smtClean="0"/>
              <a:t>28 days to leave their accommodation</a:t>
            </a:r>
          </a:p>
          <a:p>
            <a:pPr lvl="1"/>
            <a:r>
              <a:rPr lang="en-GB" dirty="0" smtClean="0"/>
              <a:t>Varying levels of support from local councils</a:t>
            </a:r>
          </a:p>
          <a:p>
            <a:pPr lvl="1"/>
            <a:r>
              <a:rPr lang="en-GB" dirty="0" smtClean="0"/>
              <a:t>Not enough time to sort out benefits, accommodation, and to become self sufficient</a:t>
            </a:r>
          </a:p>
          <a:p>
            <a:pPr lvl="1"/>
            <a:endParaRPr lang="en-GB" dirty="0"/>
          </a:p>
          <a:p>
            <a:r>
              <a:rPr lang="en-GB" dirty="0" smtClean="0"/>
              <a:t>Negative </a:t>
            </a:r>
            <a:r>
              <a:rPr lang="en-GB" dirty="0"/>
              <a:t>decision – can mean forced destitution:</a:t>
            </a:r>
          </a:p>
          <a:p>
            <a:pPr lvl="1"/>
            <a:r>
              <a:rPr lang="en-GB" dirty="0" smtClean="0"/>
              <a:t>21 </a:t>
            </a:r>
            <a:r>
              <a:rPr lang="en-GB" dirty="0"/>
              <a:t>days to leave their accommodation</a:t>
            </a:r>
          </a:p>
          <a:p>
            <a:pPr lvl="1"/>
            <a:r>
              <a:rPr lang="en-GB" dirty="0" smtClean="0"/>
              <a:t>No recourse to public funds</a:t>
            </a:r>
            <a:endParaRPr lang="en-GB" dirty="0"/>
          </a:p>
          <a:p>
            <a:pPr lvl="1"/>
            <a:r>
              <a:rPr lang="en-GB" dirty="0" smtClean="0"/>
              <a:t>Not priority for </a:t>
            </a:r>
            <a:r>
              <a:rPr lang="en-GB" dirty="0" err="1" smtClean="0"/>
              <a:t>nightshelters</a:t>
            </a:r>
            <a:endParaRPr lang="en-GB" dirty="0" smtClean="0"/>
          </a:p>
          <a:p>
            <a:pPr lvl="1"/>
            <a:endParaRPr lang="en-GB" dirty="0"/>
          </a:p>
          <a:p>
            <a:pPr lvl="1"/>
            <a:r>
              <a:rPr lang="en-GB" dirty="0" smtClean="0"/>
              <a:t>Language is the prime barrier to accessing support</a:t>
            </a:r>
            <a:endParaRPr lang="en-GB" dirty="0"/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869371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So what can you do?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Sadly, not a lot.</a:t>
            </a:r>
          </a:p>
          <a:p>
            <a:r>
              <a:rPr lang="en-GB" dirty="0" smtClean="0"/>
              <a:t>Asylum seekers are likely to be linked to their local NACCOM charity if they are destitute OR will have a local G4S officer if they are still under their care.</a:t>
            </a:r>
          </a:p>
          <a:p>
            <a:r>
              <a:rPr lang="en-GB" dirty="0" smtClean="0"/>
              <a:t>Refugees will be trying to navigate the system</a:t>
            </a:r>
          </a:p>
          <a:p>
            <a:r>
              <a:rPr lang="en-GB" dirty="0" smtClean="0"/>
              <a:t>Educate yourselves on the situation in your local area, and link up to your local </a:t>
            </a:r>
            <a:r>
              <a:rPr lang="en-GB" dirty="0"/>
              <a:t>NACCOM project - </a:t>
            </a:r>
            <a:r>
              <a:rPr lang="en-GB" dirty="0">
                <a:hlinkClick r:id="rId2"/>
              </a:rPr>
              <a:t>http://naccom.org.uk</a:t>
            </a:r>
            <a:r>
              <a:rPr lang="en-GB" dirty="0" smtClean="0">
                <a:hlinkClick r:id="rId2"/>
              </a:rPr>
              <a:t>/</a:t>
            </a:r>
            <a:r>
              <a:rPr lang="en-GB" dirty="0" smtClean="0"/>
              <a:t> and national &amp; regional agencies such as Refugee Action</a:t>
            </a:r>
          </a:p>
          <a:p>
            <a:r>
              <a:rPr lang="en-GB" dirty="0" smtClean="0"/>
              <a:t>Read, read and read some more from reputable sources</a:t>
            </a:r>
          </a:p>
          <a:p>
            <a:pPr lvl="1"/>
            <a:r>
              <a:rPr lang="en-GB" dirty="0" smtClean="0"/>
              <a:t>UNCHR</a:t>
            </a:r>
          </a:p>
          <a:p>
            <a:pPr lvl="1"/>
            <a:r>
              <a:rPr lang="en-GB" dirty="0" smtClean="0"/>
              <a:t>Red Cross</a:t>
            </a:r>
          </a:p>
          <a:p>
            <a:pPr lvl="1"/>
            <a:r>
              <a:rPr lang="en-GB" dirty="0" smtClean="0"/>
              <a:t>BBC &amp; Guardian (sometimes!)</a:t>
            </a:r>
          </a:p>
          <a:p>
            <a:pPr marL="45720" indent="0">
              <a:buNone/>
            </a:pPr>
            <a:endParaRPr lang="en-GB" b="1" dirty="0"/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789823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b="1" dirty="0" smtClean="0"/>
              <a:t>What shouldn’t you do?</a:t>
            </a:r>
            <a:endParaRPr lang="en-GB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GB" sz="2400" dirty="0"/>
              <a:t>Nobody should give immigration advice to migrants unless they are qualified and registered with the Office of the Immigration Services Commissioner (OISC)</a:t>
            </a:r>
          </a:p>
          <a:p>
            <a:r>
              <a:rPr lang="en-GB" sz="2400" dirty="0"/>
              <a:t>Some migrants suffer from poor advice giving (even if well-intentioned)</a:t>
            </a:r>
          </a:p>
          <a:p>
            <a:r>
              <a:rPr lang="en-GB" sz="2400" dirty="0"/>
              <a:t>Start up any kind of outreach or projects without contacting your local ‘expert’ agencies</a:t>
            </a:r>
          </a:p>
          <a:p>
            <a:r>
              <a:rPr lang="en-GB" sz="2400" dirty="0"/>
              <a:t>Assume people are the same</a:t>
            </a:r>
          </a:p>
          <a:p>
            <a:pPr marL="45720" indent="0">
              <a:buNone/>
            </a:pPr>
            <a:endParaRPr lang="en-GB" dirty="0" smtClean="0"/>
          </a:p>
          <a:p>
            <a:pPr marL="45720" indent="0">
              <a:buNone/>
            </a:pPr>
            <a:endParaRPr lang="en-GB" b="1" dirty="0"/>
          </a:p>
          <a:p>
            <a:pPr lvl="1">
              <a:lnSpc>
                <a:spcPct val="100000"/>
              </a:lnSpc>
            </a:pPr>
            <a:endParaRPr lang="en-GB" sz="2800" dirty="0">
              <a:latin typeface="+mj-lt"/>
              <a:ea typeface="+mj-ea"/>
              <a:cs typeface="+mj-cs"/>
            </a:endParaRPr>
          </a:p>
          <a:p>
            <a:pPr marL="274320" lvl="1" indent="0">
              <a:buNone/>
            </a:pPr>
            <a:endParaRPr lang="en-GB" sz="4000" b="1" dirty="0"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35615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asis">
  <a:themeElements>
    <a:clrScheme name="Blue Green">
      <a:dk1>
        <a:sysClr val="windowText" lastClr="000000"/>
      </a:dk1>
      <a:lt1>
        <a:sysClr val="window" lastClr="FFFFFF"/>
      </a:lt1>
      <a:dk2>
        <a:srgbClr val="373545"/>
      </a:dk2>
      <a:lt2>
        <a:srgbClr val="CEDBE6"/>
      </a:lt2>
      <a:accent1>
        <a:srgbClr val="3494BA"/>
      </a:accent1>
      <a:accent2>
        <a:srgbClr val="58B6C0"/>
      </a:accent2>
      <a:accent3>
        <a:srgbClr val="75BDA7"/>
      </a:accent3>
      <a:accent4>
        <a:srgbClr val="7A8C8E"/>
      </a:accent4>
      <a:accent5>
        <a:srgbClr val="84ACB6"/>
      </a:accent5>
      <a:accent6>
        <a:srgbClr val="2683C6"/>
      </a:accent6>
      <a:hlink>
        <a:srgbClr val="6B9F25"/>
      </a:hlink>
      <a:folHlink>
        <a:srgbClr val="9F6715"/>
      </a:folHlink>
    </a:clrScheme>
    <a:fontScheme name="Basis">
      <a:maj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Basis">
      <a:fillStyleLst>
        <a:solidFill>
          <a:schemeClr val="phClr"/>
        </a:solidFill>
        <a:solidFill>
          <a:schemeClr val="phClr">
            <a:tint val="55000"/>
            <a:satMod val="130000"/>
          </a:schemeClr>
        </a:solidFill>
        <a:gradFill rotWithShape="1">
          <a:gsLst>
            <a:gs pos="0">
              <a:schemeClr val="phClr"/>
            </a:gs>
            <a:gs pos="90000">
              <a:schemeClr val="phClr">
                <a:shade val="100000"/>
                <a:satMod val="105000"/>
              </a:schemeClr>
            </a:gs>
            <a:gs pos="100000">
              <a:schemeClr val="phClr">
                <a:shade val="80000"/>
                <a:satMod val="12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53975" cap="flat" cmpd="dbl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rightRoom" dir="t"/>
          </a:scene3d>
          <a:sp3d extrusionH="12700" contourW="25400" prstMaterial="flat">
            <a:bevelT w="63500" h="152400" prst="angle"/>
            <a:contourClr>
              <a:schemeClr val="phClr">
                <a:shade val="27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95000"/>
            <a:satMod val="140000"/>
          </a:schemeClr>
        </a:solidFill>
        <a:solidFill>
          <a:schemeClr val="phClr">
            <a:tint val="90000"/>
            <a:shade val="85000"/>
            <a:satMod val="160000"/>
            <a:lumMod val="110000"/>
          </a:schemeClr>
        </a:soli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asis" id="{5665723A-49BA-4B57-8411-A56F8F207965}" vid="{90E45F77-AEFC-46EF-A7C1-5B338C297B02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TM03457444[[fn=Basis]]</Template>
  <TotalTime>507</TotalTime>
  <Words>610</Words>
  <Application>Microsoft Office PowerPoint</Application>
  <PresentationFormat>Widescreen</PresentationFormat>
  <Paragraphs>90</Paragraphs>
  <Slides>10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Calibri</vt:lpstr>
      <vt:lpstr>Corbel</vt:lpstr>
      <vt:lpstr>Basis</vt:lpstr>
      <vt:lpstr>PowerPoint Presentation</vt:lpstr>
      <vt:lpstr>So what’s going on?</vt:lpstr>
      <vt:lpstr>So what’s going on?</vt:lpstr>
      <vt:lpstr>Is terminology important?</vt:lpstr>
      <vt:lpstr>PowerPoint Presentation</vt:lpstr>
      <vt:lpstr>The Asylum Process</vt:lpstr>
      <vt:lpstr>Asylum Support</vt:lpstr>
      <vt:lpstr>How do people end up on the streets?</vt:lpstr>
      <vt:lpstr>So what can you do?</vt:lpstr>
      <vt:lpstr>What shouldn’t you do?</vt:lpstr>
    </vt:vector>
  </TitlesOfParts>
  <Company>Hewlett-Packard Company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Asylum – what is it?</dc:title>
  <dc:creator>Vicky Ledwidge</dc:creator>
  <cp:lastModifiedBy>Vicky Ledwidge</cp:lastModifiedBy>
  <cp:revision>43</cp:revision>
  <cp:lastPrinted>2015-06-03T08:59:57Z</cp:lastPrinted>
  <dcterms:created xsi:type="dcterms:W3CDTF">2015-01-08T14:08:56Z</dcterms:created>
  <dcterms:modified xsi:type="dcterms:W3CDTF">2015-10-26T09:36:21Z</dcterms:modified>
</cp:coreProperties>
</file>