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emf" ContentType="image/x-emf"/>
  <Default Extension="mp4" ContentType="video/unknown"/>
  <Default Extension="rels" ContentType="application/vnd.openxmlformats-package.relationships+xml"/>
  <Default Extension="gif" ContentType="image/gi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462" r:id="rId2"/>
    <p:sldId id="313" r:id="rId3"/>
    <p:sldId id="458" r:id="rId4"/>
    <p:sldId id="423" r:id="rId5"/>
    <p:sldId id="477" r:id="rId6"/>
    <p:sldId id="424" r:id="rId7"/>
    <p:sldId id="430" r:id="rId8"/>
    <p:sldId id="431" r:id="rId9"/>
    <p:sldId id="432" r:id="rId10"/>
    <p:sldId id="433" r:id="rId11"/>
    <p:sldId id="434" r:id="rId12"/>
    <p:sldId id="436" r:id="rId13"/>
    <p:sldId id="470" r:id="rId14"/>
    <p:sldId id="437" r:id="rId15"/>
    <p:sldId id="452" r:id="rId16"/>
    <p:sldId id="453" r:id="rId17"/>
    <p:sldId id="438" r:id="rId18"/>
    <p:sldId id="445" r:id="rId19"/>
    <p:sldId id="460" r:id="rId20"/>
    <p:sldId id="439" r:id="rId21"/>
    <p:sldId id="440" r:id="rId22"/>
    <p:sldId id="447" r:id="rId23"/>
    <p:sldId id="448" r:id="rId24"/>
    <p:sldId id="454" r:id="rId25"/>
    <p:sldId id="476" r:id="rId26"/>
    <p:sldId id="457" r:id="rId27"/>
    <p:sldId id="446" r:id="rId28"/>
    <p:sldId id="441" r:id="rId29"/>
    <p:sldId id="442" r:id="rId30"/>
    <p:sldId id="450" r:id="rId31"/>
    <p:sldId id="456" r:id="rId32"/>
    <p:sldId id="474" r:id="rId33"/>
    <p:sldId id="444" r:id="rId34"/>
    <p:sldId id="375" r:id="rId35"/>
    <p:sldId id="362" r:id="rId36"/>
    <p:sldId id="319" r:id="rId37"/>
    <p:sldId id="475" r:id="rId38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6A397"/>
    <a:srgbClr val="701CE8"/>
    <a:srgbClr val="FF7BE9"/>
    <a:srgbClr val="B2B2B2"/>
    <a:srgbClr val="D45500"/>
    <a:srgbClr val="B8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002" autoAdjust="0"/>
  </p:normalViewPr>
  <p:slideViewPr>
    <p:cSldViewPr>
      <p:cViewPr>
        <p:scale>
          <a:sx n="100" d="100"/>
          <a:sy n="100" d="100"/>
        </p:scale>
        <p:origin x="-632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0CD94FC1-2E04-8543-92B1-E11446D35A1A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B83EED6E-A821-B742-998F-909C6A6D97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0500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EABDE6B1-0DDA-7940-9AD9-6F34CD5B35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8985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ＭＳ Ｐゴシック" pitchFamily="-9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0BA2B-C910-2946-ABD3-F71D0F89070F}" type="slidenum">
              <a:rPr lang="en-US"/>
              <a:pPr/>
              <a:t>2</a:t>
            </a:fld>
            <a:endParaRPr lang="en-US"/>
          </a:p>
        </p:txBody>
      </p:sp>
      <p:sp>
        <p:nvSpPr>
          <p:cNvPr id="716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0BA2B-C910-2946-ABD3-F71D0F89070F}" type="slidenum">
              <a:rPr lang="en-US"/>
              <a:pPr/>
              <a:t>3</a:t>
            </a:fld>
            <a:endParaRPr lang="en-US"/>
          </a:p>
        </p:txBody>
      </p:sp>
      <p:sp>
        <p:nvSpPr>
          <p:cNvPr id="716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4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7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9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10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14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17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19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20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24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27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29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30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C9244-447E-E048-B074-500381691D42}" type="slidenum">
              <a:rPr lang="en-US"/>
              <a:pPr/>
              <a:t>31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C9244-447E-E048-B074-500381691D42}" type="slidenum">
              <a:rPr lang="en-US"/>
              <a:pPr/>
              <a:t>32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DE341-6EC1-F948-8A89-3ACD3534EF9D}" type="slidenum">
              <a:rPr lang="en-US"/>
              <a:pPr/>
              <a:t>34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B7429C-34F4-3548-B27A-924FDEBED601}" type="slidenum">
              <a:rPr lang="en-US"/>
              <a:pPr/>
              <a:t>35</a:t>
            </a:fld>
            <a:endParaRPr lang="en-US"/>
          </a:p>
        </p:txBody>
      </p:sp>
      <p:sp>
        <p:nvSpPr>
          <p:cNvPr id="737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E501E2-E099-354D-B0CC-B89E9BC9E21E}" type="slidenum">
              <a:rPr lang="en-US"/>
              <a:pPr/>
              <a:t>36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627D0-CF49-1A4F-8F28-F57DA32BA885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85E353-07CD-694D-9197-F2D2605B7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D32C7-A404-BD43-9169-5DCAFCC1A4E8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1496-C466-1F47-A1FA-DB3841004C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1D602-364C-9041-8FD3-679C25DC0FC9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946FD-E723-4E42-9FF8-8C1190ADC9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FE6D2-FFB9-A948-8BF0-82042E705BC5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672B6-6357-9343-8817-5CDC2E05BC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7BB20-5285-744B-83CF-C26953F1E359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D289B-E7BC-4C4E-81BE-101C523086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00D81-6AE3-D441-AB0E-793E4B1760B6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86321-6863-5040-901B-CC96BF183A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8BA80-9078-D442-8149-68176AED67FF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D67A8-31FB-7D42-A234-7227DC0160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FD442-B523-B149-87C1-D2F958CB62E4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03A3F-736B-BD44-B1EA-5F85F90C53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121A4-3621-EE4C-BC11-85B953B4EBFB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8C306-5108-644B-A3FF-9905B15E5B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74099-5147-0E4E-95F7-0BA1575E53B0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F48E4-F0AA-BC41-B8D0-2AA728F915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4E6C0-0E61-1046-9586-A168CA0134F8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DD6F3-5052-4347-A965-52B5017CFC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5000">
              <a:schemeClr val="bg1">
                <a:tint val="80000"/>
                <a:satMod val="300000"/>
              </a:schemeClr>
            </a:gs>
            <a:gs pos="100000">
              <a:srgbClr val="FF6600">
                <a:alpha val="42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70A3E23-9A07-9D46-8ACF-599C3D965558}" type="datetime1">
              <a:rPr lang="en-US"/>
              <a:pPr>
                <a:defRPr/>
              </a:pPr>
              <a:t>6/14/17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0F0E3BC-3AF3-2D40-AF14-8ABECB531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4" Type="http://schemas.openxmlformats.org/officeDocument/2006/relationships/image" Target="../media/image27.gif"/><Relationship Id="rId5" Type="http://schemas.openxmlformats.org/officeDocument/2006/relationships/image" Target="../media/image28.gif"/><Relationship Id="rId6" Type="http://schemas.openxmlformats.org/officeDocument/2006/relationships/image" Target="../media/image29.gif"/><Relationship Id="rId7" Type="http://schemas.openxmlformats.org/officeDocument/2006/relationships/image" Target="../media/image30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2.emf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4" Type="http://schemas.openxmlformats.org/officeDocument/2006/relationships/audio" Target="../media/media2.mp3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4" Type="http://schemas.openxmlformats.org/officeDocument/2006/relationships/audio" Target="../media/media2.mp3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jpeg"/><Relationship Id="rId5" Type="http://schemas.openxmlformats.org/officeDocument/2006/relationships/image" Target="../media/image44.jpeg"/><Relationship Id="rId6" Type="http://schemas.openxmlformats.org/officeDocument/2006/relationships/image" Target="../media/image45.jpeg"/><Relationship Id="rId7" Type="http://schemas.openxmlformats.org/officeDocument/2006/relationships/image" Target="../media/image46.jpeg"/><Relationship Id="rId8" Type="http://schemas.openxmlformats.org/officeDocument/2006/relationships/image" Target="../media/image47.jpeg"/><Relationship Id="rId9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Relationship Id="rId5" Type="http://schemas.openxmlformats.org/officeDocument/2006/relationships/image" Target="../media/image51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4" Type="http://schemas.openxmlformats.org/officeDocument/2006/relationships/image" Target="../media/image53.jpeg"/><Relationship Id="rId5" Type="http://schemas.openxmlformats.org/officeDocument/2006/relationships/image" Target="../media/image54.jpeg"/><Relationship Id="rId6" Type="http://schemas.openxmlformats.org/officeDocument/2006/relationships/image" Target="../media/image55.jpeg"/><Relationship Id="rId7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5.xml"/><Relationship Id="rId5" Type="http://schemas.openxmlformats.org/officeDocument/2006/relationships/image" Target="../media/image57.png"/><Relationship Id="rId1" Type="http://schemas.microsoft.com/office/2007/relationships/media" Target="../media/media4.mov"/><Relationship Id="rId2" Type="http://schemas.openxmlformats.org/officeDocument/2006/relationships/video" Target="../media/media4.mo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3810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72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From Zero to Mariachi!</a:t>
            </a:r>
            <a:endParaRPr lang="en-US" sz="72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0" y="56460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June 14, 2017</a:t>
            </a:r>
          </a:p>
          <a:p>
            <a:pPr>
              <a:defRPr/>
            </a:pPr>
            <a:r>
              <a:rPr lang="en-US" b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Golden Nugget Hotel  --</a:t>
            </a:r>
            <a:r>
              <a:rPr lang="en-US" b="1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b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Las Vegas, NV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2017 Western Division</a:t>
            </a:r>
            <a:r>
              <a:rPr lang="en-US" sz="3600" baseline="0" dirty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Leadership Conference</a:t>
            </a: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0" y="4561582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Marcia Neel</a:t>
            </a:r>
          </a:p>
          <a:p>
            <a:pPr>
              <a:defRPr/>
            </a:pPr>
            <a:r>
              <a:rPr lang="en-US" sz="32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Education Consultants, Inc.</a:t>
            </a:r>
          </a:p>
        </p:txBody>
      </p:sp>
      <p:pic>
        <p:nvPicPr>
          <p:cNvPr id="3" name="Picture 2" descr="Screen Shot 2017-06-13 at 4.59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524000"/>
            <a:ext cx="4648200" cy="3055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8521700" y="4102100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70659" name="Rectangle 8"/>
          <p:cNvSpPr>
            <a:spLocks noChangeArrowheads="1"/>
          </p:cNvSpPr>
          <p:nvPr/>
        </p:nvSpPr>
        <p:spPr bwMode="auto">
          <a:xfrm>
            <a:off x="1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Benefits of a School Mariachi Program</a:t>
            </a:r>
            <a:endParaRPr lang="en-US" sz="6000" b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70660" name="Rectangle 9"/>
          <p:cNvSpPr>
            <a:spLocks noChangeArrowheads="1"/>
          </p:cNvSpPr>
          <p:nvPr/>
        </p:nvSpPr>
        <p:spPr bwMode="auto">
          <a:xfrm>
            <a:off x="304800" y="990600"/>
            <a:ext cx="8382000" cy="569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>
                <a:solidFill>
                  <a:srgbClr val="B80101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Involves More Students in </a:t>
            </a: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Music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Helps keep students in school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Uses multiple intelligences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Teaches life-long skills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Provides opportunities for students to serve as role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800" b="1" baseline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        models to younger students 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Increases student self-esteem and self-confidence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Provides effective bridge to parental involvement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Celebrates/Recognizes culture and heritage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Creates a school “Mosaic of Musical Experiences”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Allows for entry-level music experiences at any time</a:t>
            </a:r>
          </a:p>
        </p:txBody>
      </p:sp>
      <p:pic>
        <p:nvPicPr>
          <p:cNvPr id="70662" name="Picture 5" descr="Screen Shot 2012-09-26 at 5.19.13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841187"/>
            <a:ext cx="2743200" cy="2359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70659" name="Rectangle 8"/>
          <p:cNvSpPr>
            <a:spLocks noChangeArrowheads="1"/>
          </p:cNvSpPr>
          <p:nvPr/>
        </p:nvSpPr>
        <p:spPr bwMode="auto">
          <a:xfrm>
            <a:off x="1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Benefits of a School Mariachi Program</a:t>
            </a:r>
            <a:endParaRPr lang="en-US" sz="6000" b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70660" name="Rectangle 9"/>
          <p:cNvSpPr>
            <a:spLocks noChangeArrowheads="1"/>
          </p:cNvSpPr>
          <p:nvPr/>
        </p:nvSpPr>
        <p:spPr bwMode="auto">
          <a:xfrm>
            <a:off x="304800" y="990600"/>
            <a:ext cx="8382000" cy="569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>
                <a:solidFill>
                  <a:srgbClr val="E6A397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>
                <a:solidFill>
                  <a:srgbClr val="E6A397"/>
                </a:solidFill>
                <a:latin typeface="Times New Roman"/>
                <a:cs typeface="Times New Roman"/>
              </a:rPr>
              <a:t>Involves More Students in </a:t>
            </a: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Music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Helps keep students in school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Uses multiple intelligences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Teaches life-long skills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Provides opportunities for students to serve as role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        models to younger students 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Increases student self-esteem and self-confidence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Provides effective bridge to parental involvement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Celebrates/Recognizes culture and heritage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Creates a school “Mosaic of Musical Experiences”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Allows for entry-level music experiences at any time</a:t>
            </a:r>
          </a:p>
        </p:txBody>
      </p:sp>
      <p:pic>
        <p:nvPicPr>
          <p:cNvPr id="70662" name="Picture 5" descr="Screen Shot 2012-09-26 at 5.19.13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841187"/>
            <a:ext cx="2743200" cy="2359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04800" y="1828800"/>
            <a:ext cx="7772400" cy="4495800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pPr algn="l"/>
            <a:r>
              <a:rPr lang="en-US" sz="287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It’s Fun!</a:t>
            </a:r>
            <a:endParaRPr lang="en-US" sz="287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Picture 1" descr="Screen Shot 2017-06-14 at 9.58.2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2916"/>
            <a:ext cx="9144000" cy="61250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0613" y="77530"/>
            <a:ext cx="7211990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4000" b="1" dirty="0">
                <a:solidFill>
                  <a:srgbClr val="800000"/>
                </a:solidFill>
                <a:latin typeface="Calibri"/>
                <a:cs typeface="Calibri"/>
              </a:rPr>
              <a:t>https://doi.org/10.1080/10632913.2017.1291457 </a:t>
            </a:r>
          </a:p>
          <a:p>
            <a:endParaRPr lang="en-US" sz="4000" b="1" dirty="0">
              <a:solidFill>
                <a:srgbClr val="80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645" y="152400"/>
            <a:ext cx="5961955" cy="2057400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55626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musicmakesus.org</a:t>
            </a:r>
            <a:r>
              <a:rPr lang="en-US" sz="4800" b="1" dirty="0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/resources/research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1447800"/>
            <a:ext cx="62484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FF6600"/>
              </a:solidFill>
              <a:latin typeface="Zapfino"/>
              <a:cs typeface="Zapfino"/>
            </a:endParaRPr>
          </a:p>
          <a:p>
            <a:r>
              <a:rPr lang="en-US" sz="3600" b="1" dirty="0">
                <a:solidFill>
                  <a:srgbClr val="FF6600"/>
                </a:solidFill>
                <a:latin typeface="Zapfino"/>
                <a:cs typeface="Zapfino"/>
              </a:rPr>
              <a:t>Prelude:</a:t>
            </a:r>
          </a:p>
          <a:p>
            <a:endParaRPr lang="en-US" sz="3600" b="1" dirty="0">
              <a:solidFill>
                <a:srgbClr val="FF6600"/>
              </a:solidFill>
              <a:latin typeface="Zapfino"/>
              <a:cs typeface="Zapfino"/>
            </a:endParaRPr>
          </a:p>
          <a:p>
            <a:r>
              <a:rPr lang="en-US" sz="3600" b="1" dirty="0">
                <a:cs typeface="Zapfino"/>
              </a:rPr>
              <a:t>Music Makes Us Baseline Research </a:t>
            </a:r>
            <a:r>
              <a:rPr lang="en-US" sz="3600" b="1" dirty="0" smtClean="0">
                <a:cs typeface="Zapfino"/>
              </a:rPr>
              <a:t>Report</a:t>
            </a:r>
          </a:p>
          <a:p>
            <a:endParaRPr lang="en-US" sz="3600" b="1" dirty="0">
              <a:cs typeface="Zapfino"/>
            </a:endParaRPr>
          </a:p>
          <a:p>
            <a:r>
              <a:rPr lang="en-US" dirty="0"/>
              <a:t>Becky J. A. Eason, Ph.D.</a:t>
            </a:r>
            <a:br>
              <a:rPr lang="en-US" dirty="0"/>
            </a:br>
            <a:r>
              <a:rPr lang="en-US" dirty="0"/>
              <a:t>Center for Public Partnerships &amp; Research</a:t>
            </a:r>
            <a:br>
              <a:rPr lang="en-US" dirty="0"/>
            </a:br>
            <a:r>
              <a:rPr lang="en-US" dirty="0"/>
              <a:t>The University of Kansas</a:t>
            </a:r>
          </a:p>
          <a:p>
            <a:endParaRPr lang="en-US" dirty="0" smtClean="0"/>
          </a:p>
          <a:p>
            <a:r>
              <a:rPr lang="en-US" dirty="0" smtClean="0"/>
              <a:t>Christopher </a:t>
            </a:r>
            <a:r>
              <a:rPr lang="en-US" dirty="0"/>
              <a:t>M. Johnson, Ph.D.</a:t>
            </a:r>
            <a:br>
              <a:rPr lang="en-US" dirty="0"/>
            </a:br>
            <a:r>
              <a:rPr lang="en-US" dirty="0"/>
              <a:t>Music Research Institute</a:t>
            </a:r>
            <a:br>
              <a:rPr lang="en-US" dirty="0"/>
            </a:br>
            <a:r>
              <a:rPr lang="en-US" dirty="0"/>
              <a:t>The University of Kansas</a:t>
            </a:r>
          </a:p>
          <a:p>
            <a:endParaRPr lang="en-US" sz="3600" b="1" dirty="0">
              <a:cs typeface="Zapfino"/>
            </a:endParaRPr>
          </a:p>
          <a:p>
            <a:endParaRPr lang="en-US" dirty="0"/>
          </a:p>
        </p:txBody>
      </p:sp>
      <p:pic>
        <p:nvPicPr>
          <p:cNvPr id="6" name="Picture 5" descr="Screen Shot 2015-02-03 at 8.06.13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3429000"/>
            <a:ext cx="1973325" cy="1968500"/>
          </a:xfrm>
          <a:prstGeom prst="rect">
            <a:avLst/>
          </a:prstGeom>
        </p:spPr>
      </p:pic>
      <p:pic>
        <p:nvPicPr>
          <p:cNvPr id="8" name="Picture 7" descr="Screen Shot 2015-02-03 at 8.05.37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429000"/>
            <a:ext cx="1981200" cy="194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106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Findings: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Attendance Rates</a:t>
            </a:r>
          </a:p>
        </p:txBody>
      </p:sp>
      <p:pic>
        <p:nvPicPr>
          <p:cNvPr id="8" name="Picture 7" descr="Figure 7 School Attendance Rat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92200"/>
            <a:ext cx="8597900" cy="4013200"/>
          </a:xfrm>
          <a:prstGeom prst="rect">
            <a:avLst/>
          </a:prstGeom>
        </p:spPr>
      </p:pic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5410200"/>
            <a:ext cx="3819178" cy="13179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Findings: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Discipline Referrals</a:t>
            </a:r>
          </a:p>
        </p:txBody>
      </p:sp>
      <p:pic>
        <p:nvPicPr>
          <p:cNvPr id="8" name="Picture 7" descr="Figure 7 School Attendance Rat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92200"/>
            <a:ext cx="8597900" cy="4013200"/>
          </a:xfrm>
          <a:prstGeom prst="rect">
            <a:avLst/>
          </a:prstGeom>
        </p:spPr>
      </p:pic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5410200"/>
            <a:ext cx="3819178" cy="1317953"/>
          </a:xfrm>
          <a:prstGeom prst="rect">
            <a:avLst/>
          </a:prstGeom>
        </p:spPr>
      </p:pic>
      <p:pic>
        <p:nvPicPr>
          <p:cNvPr id="9" name="Picture 8" descr="Figure 9 Discipline Referrals by Et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147320"/>
            <a:ext cx="8280400" cy="3958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Findings: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Grade Point Average</a:t>
            </a:r>
          </a:p>
        </p:txBody>
      </p:sp>
      <p:pic>
        <p:nvPicPr>
          <p:cNvPr id="8" name="Picture 7" descr="Figure 7 School Attendance Rat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92200"/>
            <a:ext cx="8597900" cy="4013200"/>
          </a:xfrm>
          <a:prstGeom prst="rect">
            <a:avLst/>
          </a:prstGeom>
        </p:spPr>
      </p:pic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5410200"/>
            <a:ext cx="3819178" cy="1317953"/>
          </a:xfrm>
          <a:prstGeom prst="rect">
            <a:avLst/>
          </a:prstGeom>
        </p:spPr>
      </p:pic>
      <p:pic>
        <p:nvPicPr>
          <p:cNvPr id="9" name="Picture 8" descr="Figure 9 Discipline Referrals by Et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147320"/>
            <a:ext cx="8280400" cy="3958080"/>
          </a:xfrm>
          <a:prstGeom prst="rect">
            <a:avLst/>
          </a:prstGeom>
        </p:spPr>
      </p:pic>
      <p:pic>
        <p:nvPicPr>
          <p:cNvPr id="11" name="Picture 10" descr="Figure 11 GPA by Et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1066800"/>
            <a:ext cx="8915400" cy="421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Findings: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On Time Graduation Rates</a:t>
            </a:r>
          </a:p>
        </p:txBody>
      </p:sp>
      <p:pic>
        <p:nvPicPr>
          <p:cNvPr id="8" name="Picture 7" descr="Figure 7 School Attendance Rat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92200"/>
            <a:ext cx="8597900" cy="4013200"/>
          </a:xfrm>
          <a:prstGeom prst="rect">
            <a:avLst/>
          </a:prstGeom>
        </p:spPr>
      </p:pic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5410200"/>
            <a:ext cx="3819178" cy="1317953"/>
          </a:xfrm>
          <a:prstGeom prst="rect">
            <a:avLst/>
          </a:prstGeom>
        </p:spPr>
      </p:pic>
      <p:pic>
        <p:nvPicPr>
          <p:cNvPr id="9" name="Picture 8" descr="Figure 9 Discipline Referrals by Et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147320"/>
            <a:ext cx="8280400" cy="3958080"/>
          </a:xfrm>
          <a:prstGeom prst="rect">
            <a:avLst/>
          </a:prstGeom>
        </p:spPr>
      </p:pic>
      <p:pic>
        <p:nvPicPr>
          <p:cNvPr id="11" name="Picture 10" descr="Figure 11 GPA by Et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1066800"/>
            <a:ext cx="8915400" cy="4216400"/>
          </a:xfrm>
          <a:prstGeom prst="rect">
            <a:avLst/>
          </a:prstGeom>
        </p:spPr>
      </p:pic>
      <p:pic>
        <p:nvPicPr>
          <p:cNvPr id="12" name="Picture 11" descr="Figure 13 On-time Grade Rates by Et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" y="1131332"/>
            <a:ext cx="8915400" cy="4126468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 bwMode="auto">
          <a:xfrm>
            <a:off x="6019800" y="914400"/>
            <a:ext cx="500380" cy="1008380"/>
          </a:xfrm>
          <a:prstGeom prst="downArrow">
            <a:avLst/>
          </a:prstGeom>
          <a:solidFill>
            <a:srgbClr val="33CC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Findings: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ACT Scores</a:t>
            </a:r>
          </a:p>
        </p:txBody>
      </p:sp>
      <p:pic>
        <p:nvPicPr>
          <p:cNvPr id="13" name="Picture 12" descr="Figure 15 ACT English Scor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38200"/>
            <a:ext cx="7848600" cy="3200143"/>
          </a:xfrm>
          <a:prstGeom prst="rect">
            <a:avLst/>
          </a:prstGeom>
        </p:spPr>
      </p:pic>
      <p:pic>
        <p:nvPicPr>
          <p:cNvPr id="14" name="Picture 13" descr="Figure 15 ACT Math Scores by E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633840"/>
            <a:ext cx="7848600" cy="3071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Summary: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Was Learned?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0" y="121920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</a:t>
            </a: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MORE </a:t>
            </a: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 student participates in </a:t>
            </a:r>
          </a:p>
          <a:p>
            <a:pPr>
              <a:defRPr/>
            </a:pP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</a:t>
            </a: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</a:t>
            </a:r>
          </a:p>
          <a:p>
            <a:pPr>
              <a:defRPr/>
            </a:pP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more </a:t>
            </a: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POSITIVE</a:t>
            </a:r>
          </a:p>
          <a:p>
            <a:pPr>
              <a:defRPr/>
            </a:pP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</a:t>
            </a: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BENEFITS </a:t>
            </a: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become. 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823" y="4508500"/>
            <a:ext cx="5961955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76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6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</a:t>
            </a:r>
            <a:r>
              <a:rPr lang="en-US" sz="3600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During the School Day</a:t>
            </a:r>
          </a:p>
        </p:txBody>
      </p:sp>
      <p:pic>
        <p:nvPicPr>
          <p:cNvPr id="9" name="Picture 8" descr="Mariachi Boy Playing Guitarr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4311233"/>
            <a:ext cx="2133600" cy="23181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0" y="6858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Methodology:  Same as Band or Orchestra</a:t>
            </a:r>
            <a:endParaRPr lang="en-US" sz="32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81000" y="1981200"/>
            <a:ext cx="8763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Year 1: Start simply with only 2 classes</a:t>
            </a:r>
          </a:p>
          <a:p>
            <a:pPr algn="l">
              <a:defRPr/>
            </a:pPr>
            <a:r>
              <a:rPr lang="en-US" sz="40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a. Beg. Trumpet/Violin (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Melodia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</a:t>
            </a:r>
          </a:p>
          <a:p>
            <a:pPr algn="l">
              <a:defRPr/>
            </a:pP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Beg. Guitar/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Vihuela/Guitarron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(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Armonia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81000" y="3776008"/>
            <a:ext cx="8610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Schedule classes to meet daily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81000" y="4461808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4. Use a structured, standards-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based curriculum that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focuses on literacy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" y="1371600"/>
            <a:ext cx="8763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Articulate between HS (2) &amp; MS (2-3)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6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</a:t>
            </a:r>
            <a:r>
              <a:rPr lang="en-US" sz="3600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After School Program</a:t>
            </a:r>
            <a:endParaRPr lang="en-US" sz="3600" i="1" u="sng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9" name="Picture 8" descr="Mariachi Boy Playing Guitarr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4419600"/>
            <a:ext cx="2133600" cy="23181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0" y="6096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Methodology:  Same as Band or Orchestra</a:t>
            </a:r>
            <a:endParaRPr lang="en-US" sz="32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3400" y="1371600"/>
            <a:ext cx="8763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Organize by instrument type: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     </a:t>
            </a:r>
            <a:r>
              <a:rPr lang="en-US" sz="4000" b="1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Armonia</a:t>
            </a:r>
            <a:r>
              <a:rPr lang="en-US" sz="4000" b="1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</a:t>
            </a:r>
            <a:r>
              <a:rPr lang="en-US" sz="4000" b="1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Melodia</a:t>
            </a:r>
            <a:r>
              <a:rPr lang="en-US" sz="4000" b="1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classes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33400" y="2667000"/>
            <a:ext cx="8610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Rehearse classes every other day  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33400" y="3429000"/>
            <a:ext cx="8763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Provide guided practice on alternate  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     day with assistant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33400" y="4614208"/>
            <a:ext cx="8763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4. Conduct full ensemble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rehearsal on Fridays with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increases as appropriate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Staff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0" name="Picture 19" descr="Mariachi Teachers P9300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314450"/>
            <a:ext cx="7086600" cy="5314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243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990600"/>
            <a:ext cx="7010400" cy="526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Staffing: In-school</a:t>
            </a:r>
          </a:p>
          <a:p>
            <a:pPr>
              <a:defRPr/>
            </a:pPr>
            <a:endParaRPr lang="en-US" sz="4000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Start:</a:t>
            </a:r>
          </a:p>
          <a:p>
            <a:pPr algn="l"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 Itinerant teacher split between high school and middle school </a:t>
            </a:r>
          </a:p>
          <a:p>
            <a:pPr algn="l">
              <a:defRPr/>
            </a:pPr>
            <a:endParaRPr lang="en-US" sz="3600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l"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 Assign a class to current music educator(s) already on staff.</a:t>
            </a:r>
          </a:p>
          <a:p>
            <a:pPr algn="l">
              <a:defRPr/>
            </a:pPr>
            <a:endParaRPr lang="en-US" sz="3600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243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990601"/>
            <a:ext cx="7620000" cy="569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Staffing: After-school</a:t>
            </a:r>
          </a:p>
          <a:p>
            <a:pPr algn="l"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 Teacher</a:t>
            </a:r>
          </a:p>
          <a:p>
            <a:pPr algn="l"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 Assistant for guided practice days</a:t>
            </a:r>
          </a:p>
          <a:p>
            <a:pPr lvl="1" algn="l">
              <a:buFont typeface="Arial"/>
              <a:buChar char="•"/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Other district faculty/staff</a:t>
            </a:r>
          </a:p>
          <a:p>
            <a:pPr lvl="1" algn="l">
              <a:buFont typeface="Arial"/>
              <a:buChar char="•"/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University student</a:t>
            </a:r>
          </a:p>
          <a:p>
            <a:pPr lvl="1" algn="l">
              <a:buFont typeface="Arial"/>
              <a:buChar char="•"/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Community member</a:t>
            </a:r>
          </a:p>
          <a:p>
            <a:pPr lvl="1" algn="l">
              <a:buFont typeface="Arial"/>
              <a:buChar char="•"/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Graduated music student</a:t>
            </a:r>
          </a:p>
          <a:p>
            <a:pPr lvl="1" algn="l">
              <a:buFont typeface="Arial"/>
              <a:buChar char="•"/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Peer coaching?</a:t>
            </a:r>
          </a:p>
          <a:p>
            <a:pPr lvl="1" algn="l">
              <a:defRPr/>
            </a:pPr>
            <a:endParaRPr lang="en-US" sz="3600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l">
              <a:defRPr/>
            </a:pPr>
            <a:endParaRPr lang="en-US" sz="3600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243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7399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Instruments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9" descr="Screen Shot 2015-02-03 at 10.36.51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810000"/>
            <a:ext cx="3048000" cy="2438400"/>
          </a:xfrm>
          <a:prstGeom prst="rect">
            <a:avLst/>
          </a:prstGeom>
        </p:spPr>
      </p:pic>
      <p:pic>
        <p:nvPicPr>
          <p:cNvPr id="11" name="Picture 10" descr="Screen Shot 2015-02-03 at 10.34.45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666" y="3657600"/>
            <a:ext cx="2910134" cy="2683984"/>
          </a:xfrm>
          <a:prstGeom prst="rect">
            <a:avLst/>
          </a:prstGeom>
        </p:spPr>
      </p:pic>
      <p:pic>
        <p:nvPicPr>
          <p:cNvPr id="17" name="Picture 16" descr="Screen Shot 2015-02-03 at 10.34.16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3657600"/>
            <a:ext cx="2918884" cy="2667000"/>
          </a:xfrm>
          <a:prstGeom prst="rect">
            <a:avLst/>
          </a:prstGeom>
        </p:spPr>
      </p:pic>
      <p:pic>
        <p:nvPicPr>
          <p:cNvPr id="18" name="Picture 17" descr="Screen Shot 2015-02-03 at 10.35.07 A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1447800"/>
            <a:ext cx="2819400" cy="2095569"/>
          </a:xfrm>
          <a:prstGeom prst="rect">
            <a:avLst/>
          </a:prstGeom>
        </p:spPr>
      </p:pic>
      <p:pic>
        <p:nvPicPr>
          <p:cNvPr id="19" name="Picture 18" descr="Screen Shot 2015-02-03 at 10.35.36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323" y="1447800"/>
            <a:ext cx="3253877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243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7399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Instruments: Know Your Vendor!!!!!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30362"/>
            <a:ext cx="297180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1630362"/>
            <a:ext cx="3581400" cy="366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1630362"/>
            <a:ext cx="2590800" cy="370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0" y="54864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="1" i="1" u="sng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ALWAYS</a:t>
            </a:r>
            <a:r>
              <a:rPr lang="en-US" sz="4000" b="1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buy from a </a:t>
            </a:r>
            <a:r>
              <a:rPr lang="en-US" sz="4000" b="1" i="1" u="sng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Reputable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Dealer!!!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243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7399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Instruments: Know Your Vendor!!!!!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0" y="54864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="1" i="1" u="sng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ALWAYS</a:t>
            </a:r>
            <a:r>
              <a:rPr lang="en-US" sz="4000" b="1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buy from a </a:t>
            </a:r>
            <a:r>
              <a:rPr lang="en-US" sz="4000" b="1" i="1" u="sng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Reputable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Dealer!!!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9" descr="West Music Mariachi Logo Trans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2057400"/>
            <a:ext cx="5257800" cy="1752600"/>
          </a:xfrm>
          <a:prstGeom prst="rect">
            <a:avLst/>
          </a:prstGeom>
          <a:effectLst>
            <a:reflection stA="44000" endPos="94000" dir="5400000" sy="-100000" algn="bl" rotWithShape="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5" name="Picture 14" descr="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520652"/>
            <a:ext cx="3886200" cy="5184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1 Lesson Plan Sample.pd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990600"/>
            <a:ext cx="5334000" cy="600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Cielito Lind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1600200"/>
            <a:ext cx="1828800" cy="2438400"/>
          </a:xfrm>
          <a:prstGeom prst="rect">
            <a:avLst/>
          </a:prstGeom>
        </p:spPr>
      </p:pic>
      <p:pic>
        <p:nvPicPr>
          <p:cNvPr id="14" name="Picture 13" descr="Mariet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4191000"/>
            <a:ext cx="1790700" cy="2387600"/>
          </a:xfrm>
          <a:prstGeom prst="rect">
            <a:avLst/>
          </a:prstGeom>
        </p:spPr>
      </p:pic>
      <p:pic>
        <p:nvPicPr>
          <p:cNvPr id="17" name="Picture 16" descr="El Son de La Negra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3276600"/>
            <a:ext cx="1714500" cy="2286000"/>
          </a:xfrm>
          <a:prstGeom prst="rect">
            <a:avLst/>
          </a:prstGeom>
        </p:spPr>
      </p:pic>
      <p:pic>
        <p:nvPicPr>
          <p:cNvPr id="18" name="Picture 17" descr="Por Un Amor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1600200"/>
            <a:ext cx="1828800" cy="2438400"/>
          </a:xfrm>
          <a:prstGeom prst="rect">
            <a:avLst/>
          </a:prstGeom>
        </p:spPr>
      </p:pic>
      <p:pic>
        <p:nvPicPr>
          <p:cNvPr id="19" name="Picture 18" descr="Tuna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000" y="4191000"/>
            <a:ext cx="1828800" cy="24384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0" y="1600200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Arranged by </a:t>
            </a:r>
          </a:p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Jose Hernandez</a:t>
            </a:r>
            <a:endParaRPr lang="en-US" sz="5400" b="1" i="1" dirty="0">
              <a:solidFill>
                <a:srgbClr val="B8010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" name="Picture 14" descr="PorUnAmor copy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-228600"/>
            <a:ext cx="5861050" cy="7306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PorUnAmor copy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850" y="-228600"/>
            <a:ext cx="5543550" cy="739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43400" y="1447800"/>
            <a:ext cx="457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Arranged by </a:t>
            </a:r>
          </a:p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Jose Hernandez</a:t>
            </a:r>
            <a:endParaRPr lang="en-US" sz="5400" b="1" i="1" dirty="0">
              <a:solidFill>
                <a:srgbClr val="B8010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1000" y="3048000"/>
            <a:ext cx="4953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Traditional Mexican Songs for the </a:t>
            </a:r>
          </a:p>
          <a:p>
            <a:r>
              <a:rPr lang="en-US" sz="5400" b="1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Elementary</a:t>
            </a:r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 Music Class</a:t>
            </a:r>
            <a:endParaRPr lang="en-US" sz="5400" b="1" i="1" dirty="0">
              <a:solidFill>
                <a:srgbClr val="B80101"/>
              </a:solidFill>
            </a:endParaRPr>
          </a:p>
        </p:txBody>
      </p:sp>
      <p:pic>
        <p:nvPicPr>
          <p:cNvPr id="22" name="Picture 21" descr="getDynamicImage.aspx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28600" y="1447800"/>
            <a:ext cx="4876800" cy="48768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181600" y="5257800"/>
            <a:ext cx="1295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Cielito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</a:p>
          <a:p>
            <a:r>
              <a:rPr lang="en-US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Lindo</a:t>
            </a:r>
            <a:endParaRPr lang="en-US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62800" y="5257800"/>
            <a:ext cx="1295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Noche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de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Paz</a:t>
            </a:r>
            <a:endParaRPr lang="en-US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CielitoLindo cop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62600" y="6019800"/>
            <a:ext cx="482600" cy="482600"/>
          </a:xfrm>
          <a:prstGeom prst="rect">
            <a:avLst/>
          </a:prstGeom>
        </p:spPr>
      </p:pic>
      <p:pic>
        <p:nvPicPr>
          <p:cNvPr id="5" name="NocheDePaz copy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0000" y="6019800"/>
            <a:ext cx="482600" cy="48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2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08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43400" y="1447800"/>
            <a:ext cx="457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Arranged by </a:t>
            </a:r>
          </a:p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Jose Hernandez</a:t>
            </a:r>
            <a:endParaRPr lang="en-US" sz="5400" b="1" i="1" dirty="0">
              <a:solidFill>
                <a:srgbClr val="B8010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1000" y="3048000"/>
            <a:ext cx="4953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Traditional Mexican Songs for the </a:t>
            </a:r>
          </a:p>
          <a:p>
            <a:r>
              <a:rPr lang="en-US" sz="5400" b="1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Elementary</a:t>
            </a:r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 Music Class</a:t>
            </a:r>
            <a:endParaRPr lang="en-US" sz="5400" b="1" i="1" dirty="0">
              <a:solidFill>
                <a:srgbClr val="B80101"/>
              </a:solidFill>
            </a:endParaRPr>
          </a:p>
        </p:txBody>
      </p:sp>
      <p:pic>
        <p:nvPicPr>
          <p:cNvPr id="22" name="Picture 21" descr="getDynamicImage.aspx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28600" y="1447800"/>
            <a:ext cx="4876800" cy="48768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181600" y="5257800"/>
            <a:ext cx="1295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Cielito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</a:p>
          <a:p>
            <a:r>
              <a:rPr lang="en-US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Lindo</a:t>
            </a:r>
            <a:endParaRPr lang="en-US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62800" y="5257800"/>
            <a:ext cx="1295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Noche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de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Paz</a:t>
            </a:r>
            <a:endParaRPr lang="en-US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CielitoLindo cop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62600" y="6019800"/>
            <a:ext cx="482600" cy="482600"/>
          </a:xfrm>
          <a:prstGeom prst="rect">
            <a:avLst/>
          </a:prstGeom>
        </p:spPr>
      </p:pic>
      <p:pic>
        <p:nvPicPr>
          <p:cNvPr id="5" name="NocheDePaz copy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0000" y="6019800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11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2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08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Screen Shot 2016-09-09 at 7.11.2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 bwMode="auto">
          <a:xfrm>
            <a:off x="2667000" y="3200400"/>
            <a:ext cx="1127760" cy="228600"/>
          </a:xfrm>
          <a:prstGeom prst="rightArrow">
            <a:avLst/>
          </a:prstGeom>
          <a:solidFill>
            <a:srgbClr val="D455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19" name="Right Arrow 18"/>
          <p:cNvSpPr/>
          <p:nvPr/>
        </p:nvSpPr>
        <p:spPr bwMode="auto">
          <a:xfrm>
            <a:off x="2667000" y="3581400"/>
            <a:ext cx="1127760" cy="228600"/>
          </a:xfrm>
          <a:prstGeom prst="rightArrow">
            <a:avLst/>
          </a:prstGeom>
          <a:solidFill>
            <a:srgbClr val="D455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20" name="Right Arrow 19"/>
          <p:cNvSpPr/>
          <p:nvPr/>
        </p:nvSpPr>
        <p:spPr bwMode="auto">
          <a:xfrm>
            <a:off x="2667000" y="3962400"/>
            <a:ext cx="1127760" cy="228600"/>
          </a:xfrm>
          <a:prstGeom prst="rightArrow">
            <a:avLst/>
          </a:prstGeom>
          <a:solidFill>
            <a:srgbClr val="D455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23" name="Right Arrow 22"/>
          <p:cNvSpPr/>
          <p:nvPr/>
        </p:nvSpPr>
        <p:spPr bwMode="auto">
          <a:xfrm>
            <a:off x="2682240" y="4343400"/>
            <a:ext cx="1127760" cy="228600"/>
          </a:xfrm>
          <a:prstGeom prst="rightArrow">
            <a:avLst/>
          </a:prstGeom>
          <a:solidFill>
            <a:srgbClr val="D455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8" name="Picture 7" descr="Full Score, Book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447800"/>
            <a:ext cx="2895600" cy="380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Foundations of Mariachi Ed 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2641600"/>
            <a:ext cx="27432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Mariachi Music in America 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955180"/>
            <a:ext cx="2743200" cy="398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4. Supplies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209800" y="1447800"/>
            <a:ext cx="4876800" cy="5714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400" dirty="0" smtClean="0">
                <a:latin typeface="Times New Roman"/>
                <a:cs typeface="Times New Roman"/>
              </a:rPr>
              <a:t>Sets of Violin Strings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Shoulder Rests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Sets of Guitar Strings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Heavy Gauge Guitar Picks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Classical Guitar/</a:t>
            </a:r>
            <a:r>
              <a:rPr lang="en-US" sz="4400" dirty="0" err="1" smtClean="0">
                <a:latin typeface="Times New Roman"/>
                <a:cs typeface="Times New Roman"/>
              </a:rPr>
              <a:t>Vihuela</a:t>
            </a:r>
            <a:r>
              <a:rPr lang="en-US" sz="4400" dirty="0" smtClean="0">
                <a:latin typeface="Times New Roman"/>
                <a:cs typeface="Times New Roman"/>
              </a:rPr>
              <a:t> Straps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Sets of </a:t>
            </a:r>
            <a:r>
              <a:rPr lang="en-US" sz="4400" dirty="0" err="1" smtClean="0">
                <a:latin typeface="Times New Roman"/>
                <a:cs typeface="Times New Roman"/>
              </a:rPr>
              <a:t>Vihuela</a:t>
            </a:r>
            <a:r>
              <a:rPr lang="en-US" sz="4400" dirty="0" smtClean="0">
                <a:latin typeface="Times New Roman"/>
                <a:cs typeface="Times New Roman"/>
              </a:rPr>
              <a:t> Strings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Finger Picks for </a:t>
            </a:r>
            <a:r>
              <a:rPr lang="en-US" sz="4400" dirty="0" err="1" smtClean="0">
                <a:latin typeface="Times New Roman"/>
                <a:cs typeface="Times New Roman"/>
              </a:rPr>
              <a:t>Vihuelas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Sets of </a:t>
            </a:r>
            <a:r>
              <a:rPr lang="en-US" sz="4400" dirty="0" err="1" smtClean="0">
                <a:latin typeface="Times New Roman"/>
                <a:cs typeface="Times New Roman"/>
              </a:rPr>
              <a:t>Guitarron</a:t>
            </a:r>
            <a:r>
              <a:rPr lang="en-US" sz="4400" dirty="0" smtClean="0">
                <a:latin typeface="Times New Roman"/>
                <a:cs typeface="Times New Roman"/>
              </a:rPr>
              <a:t> Strings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Bottles of Valve Oil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Bass Guitar Straps </a:t>
            </a:r>
          </a:p>
          <a:p>
            <a:r>
              <a:rPr lang="en-US" sz="3600" dirty="0" smtClean="0">
                <a:latin typeface="Times New Roman"/>
                <a:cs typeface="Times New Roman"/>
              </a:rPr>
              <a:t/>
            </a:r>
            <a:br>
              <a:rPr lang="en-US" sz="3600" dirty="0" smtClean="0">
                <a:latin typeface="Times New Roman"/>
                <a:cs typeface="Times New Roman"/>
              </a:rPr>
            </a:br>
            <a:r>
              <a:rPr lang="en-US" sz="3600" dirty="0" smtClean="0">
                <a:latin typeface="Times New Roman"/>
                <a:cs typeface="Times New Roman"/>
              </a:rPr>
              <a:t/>
            </a:r>
            <a:br>
              <a:rPr lang="en-US" sz="3600" dirty="0" smtClean="0">
                <a:latin typeface="Times New Roman"/>
                <a:cs typeface="Times New Roman"/>
              </a:rPr>
            </a:br>
            <a:endParaRPr lang="en-US" sz="36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5. Uniforms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0" y="1143000"/>
            <a:ext cx="9144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a.  White </a:t>
            </a:r>
            <a:r>
              <a:rPr lang="en-US" sz="3200" dirty="0">
                <a:latin typeface="Times New Roman"/>
                <a:cs typeface="Times New Roman"/>
              </a:rPr>
              <a:t>s</a:t>
            </a:r>
            <a:r>
              <a:rPr lang="en-US" sz="3200" dirty="0" smtClean="0">
                <a:latin typeface="Times New Roman"/>
                <a:cs typeface="Times New Roman"/>
              </a:rPr>
              <a:t>hirt </a:t>
            </a:r>
            <a:r>
              <a:rPr lang="en-US" sz="3200" dirty="0">
                <a:latin typeface="Times New Roman"/>
                <a:cs typeface="Times New Roman"/>
              </a:rPr>
              <a:t>and</a:t>
            </a:r>
            <a:r>
              <a:rPr lang="en-US" sz="3200" dirty="0" smtClean="0">
                <a:latin typeface="Times New Roman"/>
                <a:cs typeface="Times New Roman"/>
              </a:rPr>
              <a:t> black </a:t>
            </a:r>
            <a:r>
              <a:rPr lang="en-US" sz="3200" dirty="0">
                <a:latin typeface="Times New Roman"/>
                <a:cs typeface="Times New Roman"/>
              </a:rPr>
              <a:t>p</a:t>
            </a:r>
            <a:r>
              <a:rPr lang="en-US" sz="3200" dirty="0" smtClean="0">
                <a:latin typeface="Times New Roman"/>
                <a:cs typeface="Times New Roman"/>
              </a:rPr>
              <a:t>ant </a:t>
            </a:r>
            <a:r>
              <a:rPr lang="en-US" sz="3200" dirty="0">
                <a:latin typeface="Times New Roman"/>
                <a:cs typeface="Times New Roman"/>
              </a:rPr>
              <a:t>with</a:t>
            </a:r>
            <a:r>
              <a:rPr lang="en-US" sz="3200" dirty="0" smtClean="0">
                <a:latin typeface="Times New Roman"/>
                <a:cs typeface="Times New Roman"/>
              </a:rPr>
              <a:t> basic </a:t>
            </a:r>
            <a:r>
              <a:rPr lang="en-US" sz="32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mo</a:t>
            </a:r>
            <a:r>
              <a:rPr lang="en-US" altLang="ja-JP" sz="32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ño</a:t>
            </a:r>
            <a:r>
              <a:rPr lang="en-US" altLang="ja-JP"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altLang="ja-JP" sz="3200" dirty="0" smtClean="0">
                <a:latin typeface="Times New Roman"/>
                <a:cs typeface="Times New Roman"/>
              </a:rPr>
              <a:t>(tie)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76200" y="2133600"/>
            <a:ext cx="2743200" cy="214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lang="en-US" sz="3200" baseline="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Vaquero </a:t>
            </a:r>
            <a:r>
              <a:rPr lang="en-US" sz="3200" dirty="0">
                <a:solidFill>
                  <a:srgbClr val="FF0000"/>
                </a:solidFill>
                <a:latin typeface="Times New Roman"/>
                <a:cs typeface="Times New Roman"/>
              </a:rPr>
              <a:t>Uniform </a:t>
            </a:r>
            <a:endParaRPr lang="en-US" sz="32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(Ranch</a:t>
            </a:r>
            <a:r>
              <a:rPr lang="en-US" sz="3200" dirty="0">
                <a:latin typeface="Times New Roman"/>
                <a:cs typeface="Times New Roman"/>
              </a:rPr>
              <a:t>/Cowboy)</a:t>
            </a:r>
            <a:endParaRPr lang="en-US" sz="3200" dirty="0" smtClean="0"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Decorative </a:t>
            </a:r>
            <a:r>
              <a:rPr lang="en-US" sz="3200" dirty="0">
                <a:latin typeface="Times New Roman"/>
                <a:cs typeface="Times New Roman"/>
              </a:rPr>
              <a:t>pant/skirt </a:t>
            </a:r>
            <a:endParaRPr lang="en-US" sz="3200" dirty="0" smtClean="0"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  &amp; shirt </a:t>
            </a:r>
            <a:r>
              <a:rPr lang="en-US" sz="3200" dirty="0">
                <a:latin typeface="Times New Roman"/>
                <a:cs typeface="Times New Roman"/>
              </a:rPr>
              <a:t>with </a:t>
            </a:r>
            <a:endParaRPr lang="en-US" sz="3200" dirty="0" smtClean="0"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  coordinating </a:t>
            </a:r>
            <a:r>
              <a:rPr lang="en-US" sz="3200" dirty="0" err="1">
                <a:latin typeface="Times New Roman"/>
                <a:cs typeface="Times New Roman"/>
              </a:rPr>
              <a:t>m</a:t>
            </a:r>
            <a:r>
              <a:rPr lang="en-US" sz="3200" dirty="0" err="1" smtClean="0">
                <a:latin typeface="Times New Roman"/>
                <a:cs typeface="Times New Roman"/>
              </a:rPr>
              <a:t>o</a:t>
            </a:r>
            <a:r>
              <a:rPr lang="en-US" altLang="ja-JP" sz="3200" dirty="0" err="1" smtClean="0">
                <a:latin typeface="Times New Roman"/>
                <a:cs typeface="Times New Roman"/>
              </a:rPr>
              <a:t>ño</a:t>
            </a:r>
            <a:endParaRPr lang="en-US" sz="3200" dirty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17" name="Picture 16" descr="P93001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676400"/>
            <a:ext cx="3276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6248400" y="2297747"/>
            <a:ext cx="2917825" cy="198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</a:t>
            </a:r>
            <a:r>
              <a:rPr lang="en-US" sz="32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Traje</a:t>
            </a:r>
            <a:r>
              <a:rPr lang="en-US"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/>
                <a:cs typeface="Times New Roman"/>
              </a:rPr>
              <a:t>de Gala </a:t>
            </a:r>
            <a:endParaRPr lang="en-US" sz="32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(</a:t>
            </a:r>
            <a:r>
              <a:rPr lang="en-US" sz="3200" dirty="0">
                <a:latin typeface="Times New Roman"/>
                <a:cs typeface="Times New Roman"/>
              </a:rPr>
              <a:t>Full</a:t>
            </a:r>
            <a:r>
              <a:rPr lang="en-US" sz="3200" dirty="0" smtClean="0">
                <a:latin typeface="Times New Roman"/>
                <a:cs typeface="Times New Roman"/>
              </a:rPr>
              <a:t> Mariachi Suit)</a:t>
            </a: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Decorative </a:t>
            </a:r>
            <a:r>
              <a:rPr lang="en-US" sz="3200" dirty="0">
                <a:latin typeface="Times New Roman"/>
                <a:cs typeface="Times New Roman"/>
              </a:rPr>
              <a:t>j</a:t>
            </a:r>
            <a:r>
              <a:rPr lang="en-US" sz="3200" dirty="0" smtClean="0">
                <a:latin typeface="Times New Roman"/>
                <a:cs typeface="Times New Roman"/>
              </a:rPr>
              <a:t>acket </a:t>
            </a: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 with </a:t>
            </a:r>
            <a:r>
              <a:rPr lang="en-US" sz="3200" dirty="0">
                <a:latin typeface="Times New Roman"/>
                <a:cs typeface="Times New Roman"/>
              </a:rPr>
              <a:t>pant/skirt </a:t>
            </a:r>
            <a:endParaRPr lang="en-US" sz="3200" dirty="0" smtClean="0"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&amp; coordinating </a:t>
            </a:r>
            <a:r>
              <a:rPr lang="en-US" sz="3200" dirty="0" err="1">
                <a:latin typeface="Times New Roman"/>
                <a:cs typeface="Times New Roman"/>
              </a:rPr>
              <a:t>m</a:t>
            </a:r>
            <a:r>
              <a:rPr lang="en-US" sz="3200" dirty="0" err="1" smtClean="0">
                <a:latin typeface="Times New Roman"/>
                <a:cs typeface="Times New Roman"/>
              </a:rPr>
              <a:t>o</a:t>
            </a:r>
            <a:r>
              <a:rPr lang="en-US" altLang="ja-JP" sz="3200" dirty="0" err="1" smtClean="0">
                <a:latin typeface="Times New Roman"/>
                <a:cs typeface="Times New Roman"/>
              </a:rPr>
              <a:t>ño</a:t>
            </a:r>
            <a:r>
              <a:rPr lang="en-US" altLang="ja-JP" sz="3200" dirty="0">
                <a:latin typeface="Times New Roman"/>
                <a:cs typeface="Times New Roman"/>
              </a:rPr>
              <a:t>.</a:t>
            </a:r>
            <a:endParaRPr lang="en-US" sz="3200" dirty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19" name="Picture 18" descr="Screen Shot 2012-09-24 at 9.09.38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14800"/>
            <a:ext cx="4800600" cy="305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Screen Shot 2012-09-24 at 8.52.01 PM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4119562"/>
            <a:ext cx="4114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6. Professional Development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1" name="Picture 10" descr="Screen Shot 2015-02-03 at 9.28.4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58686"/>
            <a:ext cx="3962400" cy="3418114"/>
          </a:xfrm>
          <a:prstGeom prst="rect">
            <a:avLst/>
          </a:prstGeom>
        </p:spPr>
      </p:pic>
      <p:pic>
        <p:nvPicPr>
          <p:cNvPr id="12" name="Picture 11" descr="2 Worksh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30400"/>
            <a:ext cx="3352800" cy="4470400"/>
          </a:xfrm>
          <a:prstGeom prst="rect">
            <a:avLst/>
          </a:prstGeom>
        </p:spPr>
      </p:pic>
      <p:pic>
        <p:nvPicPr>
          <p:cNvPr id="16" name="Picture 15" descr="3 Worksho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1447800"/>
            <a:ext cx="2971800" cy="3962400"/>
          </a:xfrm>
          <a:prstGeom prst="rect">
            <a:avLst/>
          </a:prstGeom>
        </p:spPr>
      </p:pic>
      <p:pic>
        <p:nvPicPr>
          <p:cNvPr id="17" name="Picture 16" descr="4 Workshop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400" y="1676400"/>
            <a:ext cx="3305175" cy="4406900"/>
          </a:xfrm>
          <a:prstGeom prst="rect">
            <a:avLst/>
          </a:prstGeom>
        </p:spPr>
      </p:pic>
      <p:pic>
        <p:nvPicPr>
          <p:cNvPr id="18" name="Picture 17" descr="IMG_994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99" y="1447800"/>
            <a:ext cx="6960171" cy="5105400"/>
          </a:xfrm>
          <a:prstGeom prst="rect">
            <a:avLst/>
          </a:prstGeom>
        </p:spPr>
      </p:pic>
      <p:pic>
        <p:nvPicPr>
          <p:cNvPr id="14" name="Picture 13" descr="7 Workshop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5875" y="1435100"/>
            <a:ext cx="3829050" cy="5105400"/>
          </a:xfrm>
          <a:prstGeom prst="rect">
            <a:avLst/>
          </a:prstGeom>
        </p:spPr>
      </p:pic>
      <p:pic>
        <p:nvPicPr>
          <p:cNvPr id="15" name="Picture 14" descr="6 Workshop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" y="1295400"/>
            <a:ext cx="8991600" cy="54884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35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93188" name="Picture 5" descr="USE:GN The Tan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161708"/>
            <a:ext cx="9067800" cy="6391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baseline="0" dirty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Fabulous Golden Nugget </a:t>
            </a:r>
          </a:p>
          <a:p>
            <a:pPr>
              <a:defRPr/>
            </a:pPr>
            <a:r>
              <a:rPr lang="en-US" sz="4400" b="1" baseline="0" dirty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Hotel and Casino Las Vegas</a:t>
            </a:r>
            <a:r>
              <a:rPr lang="en-US" sz="4400" b="1" baseline="0" dirty="0" smtClean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endParaRPr lang="en-US" sz="3200" b="1" baseline="0" dirty="0" smtClean="0">
              <a:solidFill>
                <a:srgbClr val="FFFF00"/>
              </a:solidFill>
              <a:effectLst>
                <a:outerShdw blurRad="50800" dist="38100" dir="18900000" algn="tr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44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400" b="1" baseline="0" dirty="0" smtClean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National Mariachi Workshops </a:t>
            </a:r>
          </a:p>
          <a:p>
            <a:pPr>
              <a:defRPr/>
            </a:pPr>
            <a:r>
              <a:rPr lang="en-US" sz="4400" b="1" baseline="0" dirty="0" smtClean="0">
                <a:solidFill>
                  <a:srgbClr val="FFFF00"/>
                </a:solidFill>
                <a:effectLst>
                  <a:outerShdw blurRad="50800" dist="38100" dir="16200000" algn="t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for Educators</a:t>
            </a:r>
            <a:r>
              <a:rPr lang="en-US" sz="2800" b="1" baseline="30000" dirty="0" smtClean="0">
                <a:solidFill>
                  <a:srgbClr val="FFFF00"/>
                </a:solidFill>
                <a:effectLst>
                  <a:outerShdw blurRad="50800" dist="38100" dir="16200000" algn="t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®</a:t>
            </a:r>
          </a:p>
          <a:p>
            <a:pPr>
              <a:defRPr/>
            </a:pPr>
            <a:r>
              <a:rPr lang="en-US" sz="6000" b="1" u="sng" dirty="0" smtClean="0">
                <a:solidFill>
                  <a:srgbClr val="FFFF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 Graduate Credits Available</a:t>
            </a:r>
          </a:p>
          <a:p>
            <a:pPr>
              <a:defRPr/>
            </a:pPr>
            <a:endParaRPr lang="en-US" sz="3200" baseline="0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400" b="1" baseline="0" dirty="0" smtClean="0">
                <a:solidFill>
                  <a:srgbClr val="FFFF00"/>
                </a:solidFill>
                <a:effectLst>
                  <a:outerShdw blurRad="50800" dist="38100" dir="13500000" algn="tl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June 26-30, 2017</a:t>
            </a:r>
          </a:p>
          <a:p>
            <a:r>
              <a:rPr lang="en-US" sz="4400" b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www.musicedconsultants.net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</a:t>
            </a:r>
          </a:p>
          <a:p>
            <a:r>
              <a:rPr lang="en-US" sz="4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2017-mariachi-workshops </a:t>
            </a:r>
          </a:p>
          <a:p>
            <a:pPr>
              <a:defRPr/>
            </a:pPr>
            <a:endParaRPr lang="en-US" sz="4400" b="1" dirty="0">
              <a:solidFill>
                <a:srgbClr val="FFFF00"/>
              </a:solidFill>
              <a:effectLst>
                <a:outerShdw blurRad="50800" dist="38100" dir="13500000" algn="tl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6" name="Picture 5" descr="Mariachi Ma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9507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7. Student Workshops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" name="Clark County School District International Mariachi Convention and Festival cop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" y="1524000"/>
            <a:ext cx="67564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33528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5" name="TextBox 4"/>
          <p:cNvSpPr txBox="1"/>
          <p:nvPr/>
        </p:nvSpPr>
        <p:spPr>
          <a:xfrm>
            <a:off x="609600" y="1066800"/>
            <a:ext cx="774923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EVERYONE SINGS</a:t>
            </a:r>
            <a:r>
              <a:rPr lang="en-US" sz="96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!</a:t>
            </a:r>
          </a:p>
          <a:p>
            <a:endParaRPr lang="en-US" sz="9600" b="1" dirty="0" smtClean="0">
              <a:solidFill>
                <a:srgbClr val="FF660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5" descr="Nationals_8-9-BEACH_0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04800"/>
            <a:ext cx="2895600" cy="4346419"/>
          </a:xfrm>
          <a:prstGeom prst="rect">
            <a:avLst/>
          </a:prstGeom>
        </p:spPr>
      </p:pic>
      <p:pic>
        <p:nvPicPr>
          <p:cNvPr id="7" name="Picture 6" descr="Nationals_8-9-BEACH_029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396884"/>
            <a:ext cx="3276600" cy="4918316"/>
          </a:xfrm>
          <a:prstGeom prst="rect">
            <a:avLst/>
          </a:prstGeom>
        </p:spPr>
      </p:pic>
      <p:pic>
        <p:nvPicPr>
          <p:cNvPr id="8" name="Picture 7" descr="Nationals_8-9-BEACH_04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010" y="381000"/>
            <a:ext cx="2893590" cy="4343400"/>
          </a:xfrm>
          <a:prstGeom prst="rect">
            <a:avLst/>
          </a:prstGeom>
        </p:spPr>
      </p:pic>
      <p:pic>
        <p:nvPicPr>
          <p:cNvPr id="10" name="Picture 9" descr="Nationals_8-9-BEACH_04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914400"/>
            <a:ext cx="3048000" cy="4232037"/>
          </a:xfrm>
          <a:prstGeom prst="rect">
            <a:avLst/>
          </a:prstGeom>
        </p:spPr>
      </p:pic>
      <p:pic>
        <p:nvPicPr>
          <p:cNvPr id="11" name="Picture 10" descr="Screen Shot 2013-01-17 at 10.08.23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0" y="4161702"/>
            <a:ext cx="5943600" cy="26962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00400" y="115669"/>
            <a:ext cx="2570986" cy="646331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en-US" sz="5400" b="1" dirty="0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ALL  AGES</a:t>
            </a:r>
            <a:endParaRPr lang="en-US" sz="5400" b="1" dirty="0">
              <a:solidFill>
                <a:srgbClr val="B8010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72707" name="Rectangle 8"/>
          <p:cNvSpPr>
            <a:spLocks noChangeArrowheads="1"/>
          </p:cNvSpPr>
          <p:nvPr/>
        </p:nvSpPr>
        <p:spPr bwMode="auto">
          <a:xfrm>
            <a:off x="0" y="0"/>
            <a:ext cx="9144000" cy="54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4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Bailey Middle School Mariachi Program – Year Two</a:t>
            </a:r>
            <a:endParaRPr lang="en-US" sz="4400" b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1 Mariachi Performance/Bailey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400" y="762000"/>
            <a:ext cx="8229600" cy="5554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0" name="Text Box 8"/>
          <p:cNvSpPr txBox="1">
            <a:spLocks noChangeArrowheads="1"/>
          </p:cNvSpPr>
          <p:nvPr/>
        </p:nvSpPr>
        <p:spPr bwMode="auto">
          <a:xfrm>
            <a:off x="0" y="1219200"/>
            <a:ext cx="9144000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54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Q &amp; A</a:t>
            </a:r>
            <a:endParaRPr lang="en-US" sz="3600" b="1" i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99331" name="Rectangle 9"/>
          <p:cNvSpPr>
            <a:spLocks noChangeArrowheads="1"/>
          </p:cNvSpPr>
          <p:nvPr/>
        </p:nvSpPr>
        <p:spPr bwMode="auto">
          <a:xfrm>
            <a:off x="0" y="5867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800" b="1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marcia</a:t>
            </a:r>
            <a:r>
              <a:rPr lang="en-US" sz="4800" b="1" dirty="0" err="1">
                <a:solidFill>
                  <a:srgbClr val="B80101"/>
                </a:solidFill>
                <a:latin typeface="Times New Roman"/>
                <a:cs typeface="Times New Roman"/>
              </a:rPr>
              <a:t>@musicedconsultants.net</a:t>
            </a:r>
            <a:endParaRPr lang="en-US" sz="48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10" name="Picture 9" descr="Screen Shot 2012-09-24 at 8.44.0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235" y="2102816"/>
            <a:ext cx="3682365" cy="2926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5029200"/>
            <a:ext cx="1170095" cy="742720"/>
          </a:xfrm>
          <a:prstGeom prst="rect">
            <a:avLst/>
          </a:prstGeom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4953000" y="4800600"/>
            <a:ext cx="3581400" cy="99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Marcia Neel</a:t>
            </a:r>
          </a:p>
          <a:p>
            <a:pPr algn="l"/>
            <a:r>
              <a:rPr lang="en-US" sz="4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@</a:t>
            </a:r>
            <a:r>
              <a:rPr lang="en-US" sz="4400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MusicEdConsult</a:t>
            </a:r>
            <a:endParaRPr lang="en-US" sz="4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-76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5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Presentation and Materials posted at: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533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800" b="1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www.musicedconsultants.net</a:t>
            </a:r>
            <a:r>
              <a:rPr lang="en-US" sz="48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/conference-materials</a:t>
            </a:r>
          </a:p>
        </p:txBody>
      </p:sp>
      <p:pic>
        <p:nvPicPr>
          <p:cNvPr id="11" name="Picture 10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1068" y="1752600"/>
            <a:ext cx="1162932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 up for e-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736600"/>
            <a:ext cx="5054600" cy="5054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7397" y="-76200"/>
            <a:ext cx="8088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Got QR Scanner? Sign up for </a:t>
            </a:r>
            <a:r>
              <a:rPr lang="en-US" sz="4000" b="1" i="1" baseline="0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e</a:t>
            </a:r>
            <a:r>
              <a:rPr lang="en-US" sz="40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-news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68441" y="5791200"/>
            <a:ext cx="84079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baseline="0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www.musicedconsultants.net/sign-up-for-e-news</a:t>
            </a:r>
            <a:endParaRPr lang="en-US" sz="3200" dirty="0"/>
          </a:p>
        </p:txBody>
      </p:sp>
      <p:pic>
        <p:nvPicPr>
          <p:cNvPr id="8" name="Picture 7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838200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97" charset="0"/>
            <a:ea typeface="ＭＳ Ｐゴシック" pitchFamily="-97" charset="-128"/>
            <a:cs typeface="ＭＳ Ｐゴシック" pitchFamily="-9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97" charset="0"/>
            <a:ea typeface="ＭＳ Ｐゴシック" pitchFamily="-97" charset="-128"/>
            <a:cs typeface="ＭＳ Ｐゴシック" pitchFamily="-97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7472</TotalTime>
  <Words>903</Words>
  <Application>Microsoft Macintosh PowerPoint</Application>
  <PresentationFormat>On-screen Show (4:3)</PresentationFormat>
  <Paragraphs>232</Paragraphs>
  <Slides>37</Slides>
  <Notes>36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Marcia Neel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¡Simplemente Mariachi!</dc:title>
  <dc:creator>Marcia Neel</dc:creator>
  <cp:keywords/>
  <cp:lastModifiedBy>Marcia Neel</cp:lastModifiedBy>
  <cp:revision>1542</cp:revision>
  <cp:lastPrinted>2013-10-24T21:12:29Z</cp:lastPrinted>
  <dcterms:created xsi:type="dcterms:W3CDTF">2016-09-11T14:43:52Z</dcterms:created>
  <dcterms:modified xsi:type="dcterms:W3CDTF">2017-06-14T23:01:18Z</dcterms:modified>
</cp:coreProperties>
</file>