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1" r:id="rId1"/>
  </p:sldMasterIdLst>
  <p:notesMasterIdLst>
    <p:notesMasterId r:id="rId59"/>
  </p:notesMasterIdLst>
  <p:sldIdLst>
    <p:sldId id="256" r:id="rId2"/>
    <p:sldId id="263" r:id="rId3"/>
    <p:sldId id="402" r:id="rId4"/>
    <p:sldId id="403" r:id="rId5"/>
    <p:sldId id="259" r:id="rId6"/>
    <p:sldId id="401" r:id="rId7"/>
    <p:sldId id="391" r:id="rId8"/>
    <p:sldId id="397" r:id="rId9"/>
    <p:sldId id="398" r:id="rId10"/>
    <p:sldId id="404" r:id="rId11"/>
    <p:sldId id="399" r:id="rId12"/>
    <p:sldId id="412" r:id="rId13"/>
    <p:sldId id="413" r:id="rId14"/>
    <p:sldId id="414" r:id="rId15"/>
    <p:sldId id="415" r:id="rId16"/>
    <p:sldId id="416" r:id="rId17"/>
    <p:sldId id="417" r:id="rId18"/>
    <p:sldId id="422" r:id="rId19"/>
    <p:sldId id="418" r:id="rId20"/>
    <p:sldId id="419" r:id="rId21"/>
    <p:sldId id="431" r:id="rId22"/>
    <p:sldId id="421" r:id="rId23"/>
    <p:sldId id="396" r:id="rId24"/>
    <p:sldId id="264" r:id="rId25"/>
    <p:sldId id="432" r:id="rId26"/>
    <p:sldId id="423" r:id="rId27"/>
    <p:sldId id="405" r:id="rId28"/>
    <p:sldId id="334" r:id="rId29"/>
    <p:sldId id="342" r:id="rId30"/>
    <p:sldId id="343" r:id="rId31"/>
    <p:sldId id="344" r:id="rId32"/>
    <p:sldId id="345" r:id="rId33"/>
    <p:sldId id="347" r:id="rId34"/>
    <p:sldId id="368" r:id="rId35"/>
    <p:sldId id="369" r:id="rId36"/>
    <p:sldId id="377" r:id="rId37"/>
    <p:sldId id="357" r:id="rId38"/>
    <p:sldId id="358" r:id="rId39"/>
    <p:sldId id="366" r:id="rId40"/>
    <p:sldId id="359" r:id="rId41"/>
    <p:sldId id="346" r:id="rId42"/>
    <p:sldId id="365" r:id="rId43"/>
    <p:sldId id="380" r:id="rId44"/>
    <p:sldId id="383" r:id="rId45"/>
    <p:sldId id="350" r:id="rId46"/>
    <p:sldId id="426" r:id="rId47"/>
    <p:sldId id="425" r:id="rId48"/>
    <p:sldId id="407" r:id="rId49"/>
    <p:sldId id="427" r:id="rId50"/>
    <p:sldId id="429" r:id="rId51"/>
    <p:sldId id="408" r:id="rId52"/>
    <p:sldId id="409" r:id="rId53"/>
    <p:sldId id="410" r:id="rId54"/>
    <p:sldId id="433" r:id="rId55"/>
    <p:sldId id="400" r:id="rId56"/>
    <p:sldId id="411" r:id="rId57"/>
    <p:sldId id="258" r:id="rId5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566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424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AB28A3-358A-F64C-A903-12ADC9BB77DC}" type="datetimeFigureOut">
              <a:rPr lang="en-US" smtClean="0"/>
              <a:pPr/>
              <a:t>3/24/19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4EC521-D727-F747-A268-6329D96DA7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8838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CD09CA-963B-2B40-B397-71E9B1C07EED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976917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CD09CA-963B-2B40-B397-71E9B1C07EED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03689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CD09CA-963B-2B40-B397-71E9B1C07EED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4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443321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F9E4657-4E06-3349-94F7-A7E49DC671CF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24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610129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F9E4657-4E06-3349-94F7-A7E49DC671CF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25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610129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46EF84-7A06-E948-BE90-A23D85005DA6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28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291622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46EF84-7A06-E948-BE90-A23D85005DA6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29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983695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46EF84-7A06-E948-BE90-A23D85005DA6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30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218321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46EF84-7A06-E948-BE90-A23D85005DA6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31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08196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46EF84-7A06-E948-BE90-A23D85005DA6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32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899903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46EF84-7A06-E948-BE90-A23D85005DA6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33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566680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46EF84-7A06-E948-BE90-A23D85005DA6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34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651083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46EF84-7A06-E948-BE90-A23D85005DA6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35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529302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46EF84-7A06-E948-BE90-A23D85005DA6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36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92266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46EF84-7A06-E948-BE90-A23D85005DA6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37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672922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46EF84-7A06-E948-BE90-A23D85005DA6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38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057376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46EF84-7A06-E948-BE90-A23D85005DA6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39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010337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46EF84-7A06-E948-BE90-A23D85005DA6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40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305499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46EF84-7A06-E948-BE90-A23D85005DA6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41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744172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46EF84-7A06-E948-BE90-A23D85005DA6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42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583359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46EF84-7A06-E948-BE90-A23D85005DA6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43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535139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46EF84-7A06-E948-BE90-A23D85005DA6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44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10721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46EF84-7A06-E948-BE90-A23D85005DA6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45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945147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6600" spc="-9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" y="4206876"/>
            <a:ext cx="6921151" cy="164592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BB05CC16-1876-45B7-91B9-48078A3A7CE2}" type="datetimeFigureOut">
              <a:rPr lang="en-US" smtClean="0"/>
              <a:pPr/>
              <a:t>3/24/19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925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5CC16-1876-45B7-91B9-48078A3A7CE2}" type="datetimeFigureOut">
              <a:rPr lang="en-US" smtClean="0"/>
              <a:pPr/>
              <a:t>3/24/19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253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628" y="767419"/>
            <a:ext cx="8085582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634" y="4204209"/>
            <a:ext cx="6919722" cy="1645920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  <a:latin typeface="+mj-lt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5CC16-1876-45B7-91B9-48078A3A7CE2}" type="datetimeFigureOut">
              <a:rPr lang="en-US" smtClean="0"/>
              <a:pPr/>
              <a:t>3/24/19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789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7492" y="1998134"/>
            <a:ext cx="3497580" cy="376732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08498" y="1998134"/>
            <a:ext cx="3497580" cy="376732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5CC16-1876-45B7-91B9-48078A3A7CE2}" type="datetimeFigureOut">
              <a:rPr lang="en-US" smtClean="0"/>
              <a:pPr/>
              <a:t>3/24/19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728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492" y="2040467"/>
            <a:ext cx="349758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165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7492" y="2753084"/>
            <a:ext cx="3497580" cy="3200400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05706" y="2038435"/>
            <a:ext cx="349758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165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05706" y="2750990"/>
            <a:ext cx="3497580" cy="3200400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5CC16-1876-45B7-91B9-48078A3A7CE2}" type="datetimeFigureOut">
              <a:rPr lang="en-US" smtClean="0"/>
              <a:pPr/>
              <a:t>3/24/19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706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5CC16-1876-45B7-91B9-48078A3A7CE2}" type="datetimeFigureOut">
              <a:rPr lang="en-US" smtClean="0"/>
              <a:pPr/>
              <a:t>3/24/19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343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5CC16-1876-45B7-91B9-48078A3A7CE2}" type="datetimeFigureOut">
              <a:rPr lang="en-US" smtClean="0"/>
              <a:pPr/>
              <a:t>3/24/19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130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0"/>
            <a:ext cx="342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96053" y="542282"/>
            <a:ext cx="253746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762000"/>
            <a:ext cx="4572000" cy="45720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06987" y="2511813"/>
            <a:ext cx="2548890" cy="3126987"/>
          </a:xfrm>
        </p:spPr>
        <p:txBody>
          <a:bodyPr>
            <a:normAutofit/>
          </a:bodyPr>
          <a:lstStyle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>
                <a:solidFill>
                  <a:srgbClr val="262626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10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5CC16-1876-45B7-91B9-48078A3A7CE2}" type="datetimeFigureOut">
              <a:rPr lang="en-US" smtClean="0"/>
              <a:pPr/>
              <a:t>3/24/19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76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18" y="5418668"/>
            <a:ext cx="8085582" cy="613283"/>
          </a:xfrm>
        </p:spPr>
        <p:txBody>
          <a:bodyPr anchor="b">
            <a:normAutofit/>
          </a:bodyPr>
          <a:lstStyle>
            <a:lvl1pPr>
              <a:defRPr sz="24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144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600"/>
              </a:spcBef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492" y="5909735"/>
            <a:ext cx="6922008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050">
                <a:solidFill>
                  <a:srgbClr val="262626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BB05CC16-1876-45B7-91B9-48078A3A7CE2}" type="datetimeFigureOut">
              <a:rPr lang="en-US" smtClean="0"/>
              <a:pPr/>
              <a:t>3/24/19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938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5CC16-1876-45B7-91B9-48078A3A7CE2}" type="datetimeFigureOut">
              <a:rPr lang="en-US" smtClean="0"/>
              <a:pPr/>
              <a:t>3/24/19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186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7963" y="695325"/>
            <a:ext cx="1971675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714376"/>
            <a:ext cx="5800725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5CC16-1876-45B7-91B9-48078A3A7CE2}" type="datetimeFigureOut">
              <a:rPr lang="en-US" smtClean="0"/>
              <a:pPr/>
              <a:t>3/24/19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945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2919" y="499533"/>
            <a:ext cx="8079581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492" y="2011680"/>
            <a:ext cx="8065294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4350" y="6412447"/>
            <a:ext cx="30861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13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BB05CC16-1876-45B7-91B9-48078A3A7CE2}" type="datetimeFigureOut">
              <a:rPr lang="en-US" smtClean="0"/>
              <a:pPr/>
              <a:t>3/24/19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0" y="6554697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13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72945" y="5876413"/>
            <a:ext cx="219456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7725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535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685800" rtl="0" eaLnBrk="1" latinLnBrk="0" hangingPunct="1">
        <a:lnSpc>
          <a:spcPct val="85000"/>
        </a:lnSpc>
        <a:spcBef>
          <a:spcPct val="0"/>
        </a:spcBef>
        <a:buNone/>
        <a:defRPr sz="4050" kern="1200" spc="-9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68580" indent="-68580" algn="l" defTabSz="685800" rtl="0" eaLnBrk="1" latinLnBrk="0" hangingPunct="1">
        <a:lnSpc>
          <a:spcPct val="85000"/>
        </a:lnSpc>
        <a:spcBef>
          <a:spcPts val="975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260604" indent="-257175" algn="l" defTabSz="685800" rtl="0" eaLnBrk="1" latinLnBrk="0" hangingPunct="1">
        <a:lnSpc>
          <a:spcPct val="85000"/>
        </a:lnSpc>
        <a:spcBef>
          <a:spcPts val="45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411480" indent="-411480" algn="l" defTabSz="685800" rtl="0" eaLnBrk="1" latinLnBrk="0" hangingPunct="1">
        <a:lnSpc>
          <a:spcPct val="85000"/>
        </a:lnSpc>
        <a:spcBef>
          <a:spcPts val="450"/>
        </a:spcBef>
        <a:buFont typeface="Arial" pitchFamily="34" charset="0"/>
        <a:buChar char=" "/>
        <a:defRPr sz="15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617220" indent="-617220" algn="l" defTabSz="685800" rtl="0" eaLnBrk="1" latinLnBrk="0" hangingPunct="1">
        <a:lnSpc>
          <a:spcPct val="85000"/>
        </a:lnSpc>
        <a:spcBef>
          <a:spcPts val="450"/>
        </a:spcBef>
        <a:buFont typeface="Arial" pitchFamily="34" charset="0"/>
        <a:buChar char=" "/>
        <a:defRPr sz="13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822960" indent="-822960" algn="l" defTabSz="685800" rtl="0" eaLnBrk="1" latinLnBrk="0" hangingPunct="1">
        <a:lnSpc>
          <a:spcPct val="85000"/>
        </a:lnSpc>
        <a:spcBef>
          <a:spcPts val="450"/>
        </a:spcBef>
        <a:buFont typeface="Arial" pitchFamily="34" charset="0"/>
        <a:buChar char=" "/>
        <a:defRPr sz="13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900000" indent="-171450" algn="l" defTabSz="685800" rtl="0" eaLnBrk="1" latinLnBrk="0" hangingPunct="1">
        <a:lnSpc>
          <a:spcPct val="85000"/>
        </a:lnSpc>
        <a:spcBef>
          <a:spcPts val="450"/>
        </a:spcBef>
        <a:buFont typeface="Arial" pitchFamily="34" charset="0"/>
        <a:buChar char=" "/>
        <a:defRPr sz="13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050000" indent="-171450" algn="l" defTabSz="685800" rtl="0" eaLnBrk="1" latinLnBrk="0" hangingPunct="1">
        <a:lnSpc>
          <a:spcPct val="85000"/>
        </a:lnSpc>
        <a:spcBef>
          <a:spcPts val="450"/>
        </a:spcBef>
        <a:buFont typeface="Arial" pitchFamily="34" charset="0"/>
        <a:buChar char=" "/>
        <a:defRPr sz="13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200000" indent="-171450" algn="l" defTabSz="685800" rtl="0" eaLnBrk="1" latinLnBrk="0" hangingPunct="1">
        <a:lnSpc>
          <a:spcPct val="85000"/>
        </a:lnSpc>
        <a:spcBef>
          <a:spcPts val="450"/>
        </a:spcBef>
        <a:buFont typeface="Arial" pitchFamily="34" charset="0"/>
        <a:buChar char=" "/>
        <a:defRPr sz="13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350000" indent="-171450" algn="l" defTabSz="685800" rtl="0" eaLnBrk="1" latinLnBrk="0" hangingPunct="1">
        <a:lnSpc>
          <a:spcPct val="85000"/>
        </a:lnSpc>
        <a:spcBef>
          <a:spcPts val="450"/>
        </a:spcBef>
        <a:buFont typeface="Arial" pitchFamily="34" charset="0"/>
        <a:buChar char=" "/>
        <a:defRPr sz="13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7.png"/><Relationship Id="rId4" Type="http://schemas.openxmlformats.org/officeDocument/2006/relationships/notesSlide" Target="../notesSlides/notesSlide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tif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tif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8.tiff"/><Relationship Id="rId4" Type="http://schemas.openxmlformats.org/officeDocument/2006/relationships/image" Target="../media/image57.tiff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tiff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14" y="2493960"/>
            <a:ext cx="4618258" cy="2122510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Helvetica" panose="020B0604020202020204" pitchFamily="34" charset="0"/>
                <a:cs typeface="Helvetica" panose="020B0604020202020204" pitchFamily="34" charset="0"/>
              </a:rPr>
              <a:t>Marcia Neel </a:t>
            </a:r>
            <a:br>
              <a:rPr lang="en-US" sz="3600" dirty="0">
                <a:latin typeface="Helvetica" panose="020B0604020202020204" pitchFamily="34" charset="0"/>
                <a:cs typeface="Helvetica" panose="020B0604020202020204" pitchFamily="34" charset="0"/>
              </a:rPr>
            </a:br>
            <a:br>
              <a:rPr lang="en-US" sz="3600" dirty="0">
                <a:latin typeface="High Tower Text" panose="02040502050506030303" pitchFamily="18" charset="0"/>
              </a:rPr>
            </a:br>
            <a:r>
              <a:rPr lang="en-US" sz="3600" dirty="0">
                <a:latin typeface="High Tower Text" panose="02040502050506030303" pitchFamily="18" charset="0"/>
              </a:rPr>
              <a:t>        </a:t>
            </a:r>
            <a:br>
              <a:rPr lang="en-US" sz="3600" dirty="0">
                <a:latin typeface="High Tower Text" panose="02040502050506030303" pitchFamily="18" charset="0"/>
              </a:rPr>
            </a:br>
            <a:r>
              <a:rPr lang="en-US" sz="3600" dirty="0">
                <a:latin typeface="Helvetica" panose="020B0604020202020204" pitchFamily="34" charset="0"/>
                <a:cs typeface="Helvetica" panose="020B0604020202020204" pitchFamily="34" charset="0"/>
              </a:rPr>
              <a:t>Master Educator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7999" y="2479074"/>
            <a:ext cx="2510227" cy="251022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4855" y="3370289"/>
            <a:ext cx="2002568" cy="52991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l="1321" t="-1" r="486" b="-69"/>
          <a:stretch/>
        </p:blipFill>
        <p:spPr>
          <a:xfrm>
            <a:off x="-38747" y="5289963"/>
            <a:ext cx="9221495" cy="9906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825C4B2-F223-9C41-A93F-9AFAA6CABFB7}"/>
              </a:ext>
            </a:extLst>
          </p:cNvPr>
          <p:cNvSpPr txBox="1"/>
          <p:nvPr/>
        </p:nvSpPr>
        <p:spPr>
          <a:xfrm>
            <a:off x="0" y="13707"/>
            <a:ext cx="9144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US" sz="4800" dirty="0">
                <a:solidFill>
                  <a:srgbClr val="FFFF00"/>
                </a:solidFill>
              </a:rPr>
              <a:t>Crossing Over to the </a:t>
            </a:r>
          </a:p>
          <a:p>
            <a:pPr lvl="1" algn="ctr"/>
            <a:r>
              <a:rPr lang="en-US" sz="4800" dirty="0">
                <a:solidFill>
                  <a:srgbClr val="FFFF00"/>
                </a:solidFill>
              </a:rPr>
              <a:t>Other Side of the Podium: </a:t>
            </a:r>
          </a:p>
          <a:p>
            <a:pPr lvl="1" algn="ctr"/>
            <a:r>
              <a:rPr lang="en-US" sz="4800" i="1" dirty="0">
                <a:solidFill>
                  <a:srgbClr val="FFFF00"/>
                </a:solidFill>
              </a:rPr>
              <a:t>Lessons in Body Language </a:t>
            </a:r>
          </a:p>
          <a:p>
            <a:pPr lvl="1" algn="ctr"/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076898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-53412" y="659328"/>
            <a:ext cx="8686800" cy="6863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endParaRPr lang="en-US" sz="40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  <a:p>
            <a:pPr lvl="1"/>
            <a:r>
              <a:rPr lang="en-US" sz="40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Ability to </a:t>
            </a:r>
            <a:r>
              <a:rPr lang="en-US" sz="4000" u="sng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listen</a:t>
            </a:r>
            <a:r>
              <a:rPr lang="en-US" sz="4000" dirty="0">
                <a:solidFill>
                  <a:srgbClr val="FCD80B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</a:t>
            </a:r>
          </a:p>
          <a:p>
            <a:pPr lvl="1"/>
            <a:r>
              <a:rPr lang="en-US" sz="40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effectively</a:t>
            </a:r>
          </a:p>
          <a:p>
            <a:pPr lvl="1" algn="l"/>
            <a:endParaRPr lang="en-US" sz="40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  <a:p>
            <a:pPr lvl="1" algn="l"/>
            <a:r>
              <a:rPr lang="en-US" sz="40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Ability to </a:t>
            </a:r>
            <a:r>
              <a:rPr lang="en-US" sz="4000" u="sng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express</a:t>
            </a:r>
            <a:r>
              <a:rPr lang="en-US" sz="4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</a:t>
            </a:r>
          </a:p>
          <a:p>
            <a:pPr lvl="1" algn="l"/>
            <a:r>
              <a:rPr lang="en-US" sz="4000" u="sng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thoughts</a:t>
            </a:r>
            <a:r>
              <a:rPr lang="en-US" sz="4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sz="40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effectively </a:t>
            </a:r>
          </a:p>
          <a:p>
            <a:pPr lvl="1" algn="l"/>
            <a:r>
              <a:rPr lang="en-US" sz="40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with others – </a:t>
            </a:r>
          </a:p>
          <a:p>
            <a:pPr lvl="1" algn="l"/>
            <a:r>
              <a:rPr lang="en-US" sz="40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both verbally </a:t>
            </a:r>
            <a:r>
              <a:rPr lang="en-US" sz="4000" b="1" i="1" u="sng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and </a:t>
            </a:r>
          </a:p>
          <a:p>
            <a:pPr lvl="1" algn="l"/>
            <a:r>
              <a:rPr lang="en-US" sz="4000" b="1" i="1" u="sng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non-verbally</a:t>
            </a:r>
          </a:p>
          <a:p>
            <a:pPr lvl="1" algn="l"/>
            <a:endParaRPr lang="en-US" sz="40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  <a:p>
            <a:pPr lvl="1" algn="l"/>
            <a:endParaRPr lang="en-US" sz="40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26629" name="Picture 9" descr="1459055735_3480b4050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47286" y="1527681"/>
            <a:ext cx="4303907" cy="345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9DC751-9C9E-B94C-A751-76CB5A2F8A67}"/>
              </a:ext>
            </a:extLst>
          </p:cNvPr>
          <p:cNvSpPr txBox="1"/>
          <p:nvPr/>
        </p:nvSpPr>
        <p:spPr>
          <a:xfrm>
            <a:off x="-24713" y="159388"/>
            <a:ext cx="91439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Communication</a:t>
            </a:r>
          </a:p>
          <a:p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348997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228599" y="1203026"/>
            <a:ext cx="8686800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lvl="1" algn="l"/>
            <a:endParaRPr lang="en-US" sz="32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  <a:p>
            <a:pPr lvl="1" algn="l"/>
            <a:endParaRPr lang="en-US" sz="20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9DC751-9C9E-B94C-A751-76CB5A2F8A67}"/>
              </a:ext>
            </a:extLst>
          </p:cNvPr>
          <p:cNvSpPr txBox="1"/>
          <p:nvPr/>
        </p:nvSpPr>
        <p:spPr>
          <a:xfrm>
            <a:off x="0" y="111933"/>
            <a:ext cx="91439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Big Bang Body Language</a:t>
            </a:r>
          </a:p>
          <a:p>
            <a:endParaRPr lang="en-US" sz="6000" dirty="0">
              <a:solidFill>
                <a:srgbClr val="FFFF00"/>
              </a:solidFill>
            </a:endParaRPr>
          </a:p>
        </p:txBody>
      </p:sp>
      <p:pic>
        <p:nvPicPr>
          <p:cNvPr id="5" name="Picture 4" descr="A person standing in a kitchen&#10;&#10;Description automatically generated">
            <a:extLst>
              <a:ext uri="{FF2B5EF4-FFF2-40B4-BE49-F238E27FC236}">
                <a16:creationId xmlns:a16="http://schemas.microsoft.com/office/drawing/2014/main" id="{791157AA-8925-C64F-8FF8-2AD7A48E51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4997"/>
            <a:ext cx="9144000" cy="5269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344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228599" y="1203026"/>
            <a:ext cx="8686800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lvl="1" algn="l"/>
            <a:endParaRPr lang="en-US" sz="32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  <a:p>
            <a:pPr lvl="1" algn="l"/>
            <a:endParaRPr lang="en-US" sz="20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9DC751-9C9E-B94C-A751-76CB5A2F8A67}"/>
              </a:ext>
            </a:extLst>
          </p:cNvPr>
          <p:cNvSpPr txBox="1"/>
          <p:nvPr/>
        </p:nvSpPr>
        <p:spPr>
          <a:xfrm>
            <a:off x="0" y="111933"/>
            <a:ext cx="91439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Big Bang Body Language</a:t>
            </a:r>
          </a:p>
          <a:p>
            <a:endParaRPr lang="en-US" sz="6000" dirty="0"/>
          </a:p>
        </p:txBody>
      </p:sp>
      <p:pic>
        <p:nvPicPr>
          <p:cNvPr id="3" name="Big Bang Theory on Body Language.mp4">
            <a:hlinkClick r:id="" action="ppaction://media"/>
            <a:extLst>
              <a:ext uri="{FF2B5EF4-FFF2-40B4-BE49-F238E27FC236}">
                <a16:creationId xmlns:a16="http://schemas.microsoft.com/office/drawing/2014/main" id="{551D5F7B-CD91-4C41-BA7A-A215F4AD1B3A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3087" y="1285101"/>
            <a:ext cx="9143999" cy="514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406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5792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1126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FEF68E-EF4D-6E43-887E-861CBE3FE37E}"/>
              </a:ext>
            </a:extLst>
          </p:cNvPr>
          <p:cNvSpPr txBox="1"/>
          <p:nvPr/>
        </p:nvSpPr>
        <p:spPr>
          <a:xfrm>
            <a:off x="612068" y="263440"/>
            <a:ext cx="839582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Body Language:  The ultimate truth </a:t>
            </a:r>
          </a:p>
          <a:p>
            <a:r>
              <a:rPr lang="en-US" sz="4000" dirty="0"/>
              <a:t>about who you are and what you think.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1A19F2-7581-D648-A7B8-40B4CC2C1603}"/>
              </a:ext>
            </a:extLst>
          </p:cNvPr>
          <p:cNvSpPr txBox="1"/>
          <p:nvPr/>
        </p:nvSpPr>
        <p:spPr>
          <a:xfrm>
            <a:off x="-9154" y="1586879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FFFF00"/>
                </a:solidFill>
              </a:rPr>
              <a:t>The Bad News. . .</a:t>
            </a:r>
          </a:p>
          <a:p>
            <a:endParaRPr lang="en-US" sz="6000" dirty="0">
              <a:solidFill>
                <a:srgbClr val="FFFF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DA7228-6438-FE48-996C-9A4DB60E3638}"/>
              </a:ext>
            </a:extLst>
          </p:cNvPr>
          <p:cNvSpPr txBox="1"/>
          <p:nvPr/>
        </p:nvSpPr>
        <p:spPr>
          <a:xfrm>
            <a:off x="3134" y="5516755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FFFF00"/>
                </a:solidFill>
              </a:rPr>
              <a:t>You Tell on Yourself!</a:t>
            </a:r>
          </a:p>
        </p:txBody>
      </p:sp>
      <p:pic>
        <p:nvPicPr>
          <p:cNvPr id="6" name="Picture 5" descr="A picture containing toy&#10;&#10;Description automatically generated">
            <a:extLst>
              <a:ext uri="{FF2B5EF4-FFF2-40B4-BE49-F238E27FC236}">
                <a16:creationId xmlns:a16="http://schemas.microsoft.com/office/drawing/2014/main" id="{421BE01C-1CA8-C94A-8265-C39F907102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951" y="2568901"/>
            <a:ext cx="4361790" cy="2907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239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EDAFA9A5-03CC-4F94-B964-70682CDB0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5D48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FEF68E-EF4D-6E43-887E-861CBE3FE37E}"/>
              </a:ext>
            </a:extLst>
          </p:cNvPr>
          <p:cNvSpPr txBox="1"/>
          <p:nvPr/>
        </p:nvSpPr>
        <p:spPr>
          <a:xfrm>
            <a:off x="452628" y="770467"/>
            <a:ext cx="2600288" cy="33528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spc="-12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Body Language</a:t>
            </a:r>
          </a:p>
          <a:p>
            <a:pPr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spc="-12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 </a:t>
            </a:r>
          </a:p>
          <a:p>
            <a:pPr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spc="-12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The ultimate truth about who you are and what you think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B36B60-731F-409B-A240-BBF521AB74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9292" y="0"/>
            <a:ext cx="566470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1BE9C02E-ACD7-DD4E-BF2C-FC635DE557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1890" y="1519895"/>
            <a:ext cx="4699512" cy="3465888"/>
          </a:xfrm>
          <a:prstGeom prst="rect">
            <a:avLst/>
          </a:prstGeo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D1BF53BF-1715-3D47-81E2-B0786CC219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8882" y="1331259"/>
            <a:ext cx="469526" cy="3654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2593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264C4B2-1564-43CF-BEDC-B28972E0D6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715" y="0"/>
            <a:ext cx="9151715" cy="6858000"/>
          </a:xfrm>
          <a:prstGeom prst="rect">
            <a:avLst/>
          </a:prstGeom>
          <a:solidFill>
            <a:srgbClr val="8074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1A19F2-7581-D648-A7B8-40B4CC2C1603}"/>
              </a:ext>
            </a:extLst>
          </p:cNvPr>
          <p:cNvSpPr txBox="1"/>
          <p:nvPr/>
        </p:nvSpPr>
        <p:spPr>
          <a:xfrm>
            <a:off x="452628" y="770467"/>
            <a:ext cx="4956722" cy="3352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200" kern="1200" spc="-120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What am I Thinking?</a:t>
            </a:r>
          </a:p>
          <a:p>
            <a:pPr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endParaRPr lang="en-US" sz="6200" kern="1200" spc="-120" baseline="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Picture 3" descr="A close up of a person&#10;&#10;Description automatically generated">
            <a:extLst>
              <a:ext uri="{FF2B5EF4-FFF2-40B4-BE49-F238E27FC236}">
                <a16:creationId xmlns:a16="http://schemas.microsoft.com/office/drawing/2014/main" id="{C44A630E-9B28-844B-9C94-F87899C2ED4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57" r="27655" b="-2"/>
          <a:stretch/>
        </p:blipFill>
        <p:spPr>
          <a:xfrm>
            <a:off x="5656485" y="10"/>
            <a:ext cx="3495162" cy="6864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2390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6EDEBB9-8437-4875-ABEA-0AEDE2C90D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715" y="0"/>
            <a:ext cx="9151715" cy="6858000"/>
          </a:xfrm>
          <a:prstGeom prst="rect">
            <a:avLst/>
          </a:prstGeom>
          <a:solidFill>
            <a:srgbClr val="A472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1A19F2-7581-D648-A7B8-40B4CC2C1603}"/>
              </a:ext>
            </a:extLst>
          </p:cNvPr>
          <p:cNvSpPr txBox="1"/>
          <p:nvPr/>
        </p:nvSpPr>
        <p:spPr>
          <a:xfrm>
            <a:off x="5949778" y="770467"/>
            <a:ext cx="2805203" cy="3352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spc="-120" dirty="0">
                <a:solidFill>
                  <a:srgbClr val="FFFFFF"/>
                </a:solidFill>
              </a:rPr>
              <a:t>What am I Thinking?</a:t>
            </a:r>
          </a:p>
          <a:p>
            <a:pPr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endParaRPr lang="en-US" sz="4800" spc="-120" dirty="0">
              <a:solidFill>
                <a:srgbClr val="FFFFFF"/>
              </a:solidFill>
            </a:endParaRPr>
          </a:p>
          <a:p>
            <a:pPr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endParaRPr lang="en-US" sz="4800" spc="-120" dirty="0">
              <a:solidFill>
                <a:srgbClr val="FFFFFF"/>
              </a:solidFill>
            </a:endParaRPr>
          </a:p>
        </p:txBody>
      </p:sp>
      <p:pic>
        <p:nvPicPr>
          <p:cNvPr id="4" name="Picture 3" descr="A picture containing person, man, indoor, wall&#10;&#10;Description automatically generated">
            <a:extLst>
              <a:ext uri="{FF2B5EF4-FFF2-40B4-BE49-F238E27FC236}">
                <a16:creationId xmlns:a16="http://schemas.microsoft.com/office/drawing/2014/main" id="{B31065A9-8E29-F246-8F48-02717059EC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66" r="17565" b="-2"/>
          <a:stretch/>
        </p:blipFill>
        <p:spPr>
          <a:xfrm>
            <a:off x="-7715" y="10"/>
            <a:ext cx="566420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7072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6E18020-7141-40C0-98B9-58BE048869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885B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1A19F2-7581-D648-A7B8-40B4CC2C1603}"/>
              </a:ext>
            </a:extLst>
          </p:cNvPr>
          <p:cNvSpPr txBox="1"/>
          <p:nvPr/>
        </p:nvSpPr>
        <p:spPr>
          <a:xfrm>
            <a:off x="3951984" y="1224548"/>
            <a:ext cx="4697362" cy="38692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7500" spc="-12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What am I Thinking?</a:t>
            </a:r>
          </a:p>
          <a:p>
            <a:pPr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endParaRPr lang="en-US" sz="7500" spc="-12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endParaRPr lang="en-US" sz="7500" spc="-12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Picture 4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CEF3F33C-DC1F-234F-BC41-008835CEA0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14" r="8204" b="2"/>
          <a:stretch/>
        </p:blipFill>
        <p:spPr>
          <a:xfrm>
            <a:off x="715388" y="620720"/>
            <a:ext cx="2521208" cy="5607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6465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E437638-E86C-41B1-BC86-6F186CB35A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715" y="0"/>
            <a:ext cx="915171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1A19F2-7581-D648-A7B8-40B4CC2C1603}"/>
              </a:ext>
            </a:extLst>
          </p:cNvPr>
          <p:cNvSpPr txBox="1"/>
          <p:nvPr/>
        </p:nvSpPr>
        <p:spPr>
          <a:xfrm>
            <a:off x="4198863" y="782824"/>
            <a:ext cx="4723549" cy="3352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7200" kern="1200" spc="-120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What am I Thinking?</a:t>
            </a:r>
          </a:p>
          <a:p>
            <a:pPr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endParaRPr lang="en-US" sz="7200" kern="1200" spc="-120" baseline="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Picture 4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D8D0A7F8-EF8B-134B-963A-CE3E4B8E6E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63" r="14180"/>
          <a:stretch/>
        </p:blipFill>
        <p:spPr>
          <a:xfrm>
            <a:off x="-7716" y="10"/>
            <a:ext cx="3471005" cy="6864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7111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D9361BDC-A9D1-4FFF-8FA2-ABE8B87470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A472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1A19F2-7581-D648-A7B8-40B4CC2C1603}"/>
              </a:ext>
            </a:extLst>
          </p:cNvPr>
          <p:cNvSpPr txBox="1"/>
          <p:nvPr/>
        </p:nvSpPr>
        <p:spPr>
          <a:xfrm>
            <a:off x="5949778" y="770467"/>
            <a:ext cx="2805203" cy="3352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200" spc="-12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Notice a Common Element?</a:t>
            </a:r>
          </a:p>
          <a:p>
            <a:pPr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endParaRPr lang="en-US" sz="5200" spc="-12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endParaRPr lang="en-US" sz="5200" spc="-12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5D53C8F-829B-4140-9360-DF814B8DA0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96758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187DBCE5-81C7-E14E-89F7-118365069E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51" r="2" b="2"/>
          <a:stretch/>
        </p:blipFill>
        <p:spPr>
          <a:xfrm>
            <a:off x="0" y="0"/>
            <a:ext cx="3021078" cy="3948949"/>
          </a:xfrm>
          <a:prstGeom prst="rect">
            <a:avLst/>
          </a:prstGeom>
        </p:spPr>
      </p:pic>
      <p:pic>
        <p:nvPicPr>
          <p:cNvPr id="7" name="Picture 6" descr="A picture containing person, man, indoor, wall&#10;&#10;Description automatically generated">
            <a:extLst>
              <a:ext uri="{FF2B5EF4-FFF2-40B4-BE49-F238E27FC236}">
                <a16:creationId xmlns:a16="http://schemas.microsoft.com/office/drawing/2014/main" id="{1E3854F4-7775-394F-98EC-4E37EE5C436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54" r="26653" b="-2"/>
          <a:stretch/>
        </p:blipFill>
        <p:spPr>
          <a:xfrm>
            <a:off x="3147202" y="2989780"/>
            <a:ext cx="2316343" cy="3873357"/>
          </a:xfrm>
          <a:prstGeom prst="rect">
            <a:avLst/>
          </a:prstGeom>
        </p:spPr>
      </p:pic>
      <p:pic>
        <p:nvPicPr>
          <p:cNvPr id="5" name="Picture 4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EF730E91-1FEC-364C-BC2F-1E2B3693602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10" r="-5" b="17784"/>
          <a:stretch/>
        </p:blipFill>
        <p:spPr>
          <a:xfrm>
            <a:off x="-9" y="4123267"/>
            <a:ext cx="3021077" cy="2734733"/>
          </a:xfrm>
          <a:prstGeom prst="rect">
            <a:avLst/>
          </a:prstGeom>
        </p:spPr>
      </p:pic>
      <p:pic>
        <p:nvPicPr>
          <p:cNvPr id="4" name="Picture 3" descr="A close up of a person&#10;&#10;Description automatically generated">
            <a:extLst>
              <a:ext uri="{FF2B5EF4-FFF2-40B4-BE49-F238E27FC236}">
                <a16:creationId xmlns:a16="http://schemas.microsoft.com/office/drawing/2014/main" id="{6BA5BF43-29BB-3041-93FE-D2FED76EDF1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47" r="15752" b="4"/>
          <a:stretch/>
        </p:blipFill>
        <p:spPr>
          <a:xfrm>
            <a:off x="3147195" y="1"/>
            <a:ext cx="2316342" cy="2801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2432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C6EDEBB9-8437-4875-ABEA-0AEDE2C90D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715" y="0"/>
            <a:ext cx="9151715" cy="6858000"/>
          </a:xfrm>
          <a:prstGeom prst="rect">
            <a:avLst/>
          </a:prstGeom>
          <a:solidFill>
            <a:srgbClr val="3134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1A19F2-7581-D648-A7B8-40B4CC2C1603}"/>
              </a:ext>
            </a:extLst>
          </p:cNvPr>
          <p:cNvSpPr txBox="1"/>
          <p:nvPr/>
        </p:nvSpPr>
        <p:spPr>
          <a:xfrm>
            <a:off x="5949778" y="770467"/>
            <a:ext cx="2805203" cy="3352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700" kern="1200" spc="-120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How am I feeling?</a:t>
            </a:r>
          </a:p>
          <a:p>
            <a:pPr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endParaRPr lang="en-US" sz="4700" kern="1200" spc="-120" baseline="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Picture 4" descr="A picture containing person, indoor, child, wall&#10;&#10;Description automatically generated">
            <a:extLst>
              <a:ext uri="{FF2B5EF4-FFF2-40B4-BE49-F238E27FC236}">
                <a16:creationId xmlns:a16="http://schemas.microsoft.com/office/drawing/2014/main" id="{C39F4781-B638-BA41-9DC2-7E947F90BF2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56" r="9113" b="-1"/>
          <a:stretch/>
        </p:blipFill>
        <p:spPr>
          <a:xfrm>
            <a:off x="-7715" y="10"/>
            <a:ext cx="566420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4799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C6EDEBB9-8437-4875-ABEA-0AEDE2C90D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715" y="0"/>
            <a:ext cx="9151715" cy="6858000"/>
          </a:xfrm>
          <a:prstGeom prst="rect">
            <a:avLst/>
          </a:prstGeom>
          <a:solidFill>
            <a:srgbClr val="3A4E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1A19F2-7581-D648-A7B8-40B4CC2C1603}"/>
              </a:ext>
            </a:extLst>
          </p:cNvPr>
          <p:cNvSpPr txBox="1"/>
          <p:nvPr/>
        </p:nvSpPr>
        <p:spPr>
          <a:xfrm>
            <a:off x="5949778" y="770467"/>
            <a:ext cx="2805203" cy="3352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700" kern="1200" spc="-120" baseline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How am I feeling?</a:t>
            </a:r>
          </a:p>
          <a:p>
            <a:pPr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endParaRPr lang="en-US" sz="4700" kern="1200" spc="-120" baseline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Picture 3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A2B31DBC-E855-D043-B8AA-CAFF436EF55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38" r="20538"/>
          <a:stretch/>
        </p:blipFill>
        <p:spPr>
          <a:xfrm>
            <a:off x="-7715" y="10"/>
            <a:ext cx="566420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9030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D4995BF0-8E87-4ECF-904C-D047955C15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" y="0"/>
            <a:ext cx="9141714" cy="6858000"/>
          </a:xfrm>
          <a:prstGeom prst="rect">
            <a:avLst/>
          </a:prstGeom>
          <a:solidFill>
            <a:srgbClr val="A361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1A19F2-7581-D648-A7B8-40B4CC2C1603}"/>
              </a:ext>
            </a:extLst>
          </p:cNvPr>
          <p:cNvSpPr txBox="1"/>
          <p:nvPr/>
        </p:nvSpPr>
        <p:spPr>
          <a:xfrm>
            <a:off x="1643448" y="5435390"/>
            <a:ext cx="8192729" cy="131764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300" kern="1200" spc="-120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How am I feeling?</a:t>
            </a:r>
          </a:p>
          <a:p>
            <a:pPr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endParaRPr lang="en-US" sz="6300" kern="1200" spc="-120" baseline="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Picture 4" descr="A group of people sitting at a table using a computer&#10;&#10;Description automatically generated">
            <a:extLst>
              <a:ext uri="{FF2B5EF4-FFF2-40B4-BE49-F238E27FC236}">
                <a16:creationId xmlns:a16="http://schemas.microsoft.com/office/drawing/2014/main" id="{C4336C5C-2B5D-C84B-BE79-B299F2B0E58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2" b="26045"/>
          <a:stretch/>
        </p:blipFill>
        <p:spPr>
          <a:xfrm>
            <a:off x="20" y="10"/>
            <a:ext cx="9143980" cy="4242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9162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EDAFA9A5-03CC-4F94-B964-70682CDB0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384C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1A19F2-7581-D648-A7B8-40B4CC2C1603}"/>
              </a:ext>
            </a:extLst>
          </p:cNvPr>
          <p:cNvSpPr txBox="1"/>
          <p:nvPr/>
        </p:nvSpPr>
        <p:spPr>
          <a:xfrm>
            <a:off x="452628" y="770467"/>
            <a:ext cx="2600288" cy="3352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200" spc="-12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How am I feeling?</a:t>
            </a:r>
          </a:p>
          <a:p>
            <a:pPr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endParaRPr lang="en-US" sz="5200" spc="-12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3B36B60-731F-409B-A240-BBF521AB74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9292" y="0"/>
            <a:ext cx="566470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BF4934-0E64-6645-A20E-473FE920F6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1890" y="1953471"/>
            <a:ext cx="4699512" cy="2598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5861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7B1526F3-30FD-4274-86F5-E1D2F74516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3134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1A19F2-7581-D648-A7B8-40B4CC2C1603}"/>
              </a:ext>
            </a:extLst>
          </p:cNvPr>
          <p:cNvSpPr txBox="1"/>
          <p:nvPr/>
        </p:nvSpPr>
        <p:spPr>
          <a:xfrm>
            <a:off x="3901965" y="4665605"/>
            <a:ext cx="4979105" cy="12924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300" spc="-12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What are the common facial elements?</a:t>
            </a:r>
          </a:p>
        </p:txBody>
      </p:sp>
      <p:pic>
        <p:nvPicPr>
          <p:cNvPr id="5" name="Picture 4" descr="A picture containing person, indoor, child, wall&#10;&#10;Description automatically generated">
            <a:extLst>
              <a:ext uri="{FF2B5EF4-FFF2-40B4-BE49-F238E27FC236}">
                <a16:creationId xmlns:a16="http://schemas.microsoft.com/office/drawing/2014/main" id="{D1AACD84-E56F-9346-A8FB-312209B6B8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84" r="8839" b="-3"/>
          <a:stretch/>
        </p:blipFill>
        <p:spPr>
          <a:xfrm>
            <a:off x="20" y="1"/>
            <a:ext cx="3636208" cy="435943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2F009F8-6B7B-344E-8CED-8A88969408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8" r="24563" b="-2"/>
          <a:stretch/>
        </p:blipFill>
        <p:spPr>
          <a:xfrm>
            <a:off x="3729036" y="-1"/>
            <a:ext cx="5412677" cy="4359440"/>
          </a:xfrm>
          <a:prstGeom prst="rect">
            <a:avLst/>
          </a:prstGeom>
        </p:spPr>
      </p:pic>
      <p:pic>
        <p:nvPicPr>
          <p:cNvPr id="9" name="Picture 8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46C266FB-FB6C-8E40-A0E5-0A9FCF0CDA1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00" r="24604" b="4"/>
          <a:stretch/>
        </p:blipFill>
        <p:spPr>
          <a:xfrm>
            <a:off x="20" y="4472610"/>
            <a:ext cx="1678648" cy="2385390"/>
          </a:xfrm>
          <a:prstGeom prst="rect">
            <a:avLst/>
          </a:prstGeom>
        </p:spPr>
      </p:pic>
      <p:pic>
        <p:nvPicPr>
          <p:cNvPr id="7" name="Picture 6" descr="A group of people sitting at a table using a computer&#10;&#10;Description automatically generated">
            <a:extLst>
              <a:ext uri="{FF2B5EF4-FFF2-40B4-BE49-F238E27FC236}">
                <a16:creationId xmlns:a16="http://schemas.microsoft.com/office/drawing/2014/main" id="{B62ED14A-FA9D-4840-828B-78008A73978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06" r="34273" b="-1"/>
          <a:stretch/>
        </p:blipFill>
        <p:spPr>
          <a:xfrm>
            <a:off x="1770048" y="4472610"/>
            <a:ext cx="1866180" cy="2385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4975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1E437638-E86C-41B1-BC86-6F186CB35A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715" y="0"/>
            <a:ext cx="9151715" cy="6858000"/>
          </a:xfrm>
          <a:prstGeom prst="rect">
            <a:avLst/>
          </a:prstGeom>
          <a:solidFill>
            <a:srgbClr val="5337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1A19F2-7581-D648-A7B8-40B4CC2C1603}"/>
              </a:ext>
            </a:extLst>
          </p:cNvPr>
          <p:cNvSpPr txBox="1"/>
          <p:nvPr/>
        </p:nvSpPr>
        <p:spPr>
          <a:xfrm>
            <a:off x="3852873" y="1413018"/>
            <a:ext cx="4723549" cy="33528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/>
          <a:p>
            <a:pPr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8800" kern="1200" spc="-120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How am I making you feel right now?</a:t>
            </a:r>
          </a:p>
          <a:p>
            <a:pPr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endParaRPr lang="en-US" sz="8800" kern="1200" spc="-120" baseline="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Picture 3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B6411C57-9072-3643-B5A2-EDB4FB7261C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67" r="16967"/>
          <a:stretch/>
        </p:blipFill>
        <p:spPr>
          <a:xfrm>
            <a:off x="-7716" y="10"/>
            <a:ext cx="3471005" cy="6864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5653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standing in front of a window&#10;&#10;Description automatically generated">
            <a:extLst>
              <a:ext uri="{FF2B5EF4-FFF2-40B4-BE49-F238E27FC236}">
                <a16:creationId xmlns:a16="http://schemas.microsoft.com/office/drawing/2014/main" id="{880C9AFC-068C-0C48-8FEF-7CDDCC82D0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13" r="6146" b="9091"/>
          <a:stretch/>
        </p:blipFill>
        <p:spPr>
          <a:xfrm>
            <a:off x="20" y="10"/>
            <a:ext cx="9138521" cy="685799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92EB28C3-D8CB-4682-9EDD-CDD8AF62D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4200" y="0"/>
            <a:ext cx="3475155" cy="6858000"/>
          </a:xfrm>
          <a:prstGeom prst="rect">
            <a:avLst/>
          </a:prstGeom>
          <a:solidFill>
            <a:srgbClr val="5E52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1A19F2-7581-D648-A7B8-40B4CC2C1603}"/>
              </a:ext>
            </a:extLst>
          </p:cNvPr>
          <p:cNvSpPr txBox="1"/>
          <p:nvPr/>
        </p:nvSpPr>
        <p:spPr>
          <a:xfrm>
            <a:off x="5929312" y="770467"/>
            <a:ext cx="2877849" cy="3352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700" kern="1200" spc="-120" baseline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How am I making you feel right now?</a:t>
            </a:r>
          </a:p>
          <a:p>
            <a:pPr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endParaRPr lang="en-US" sz="4700" kern="1200" spc="-120" baseline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353677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D4995BF0-8E87-4ECF-904C-D047955C15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" y="0"/>
            <a:ext cx="9141714" cy="6858000"/>
          </a:xfrm>
          <a:prstGeom prst="rect">
            <a:avLst/>
          </a:prstGeom>
          <a:solidFill>
            <a:srgbClr val="5633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1A19F2-7581-D648-A7B8-40B4CC2C1603}"/>
              </a:ext>
            </a:extLst>
          </p:cNvPr>
          <p:cNvSpPr txBox="1"/>
          <p:nvPr/>
        </p:nvSpPr>
        <p:spPr>
          <a:xfrm>
            <a:off x="457200" y="4385066"/>
            <a:ext cx="8192729" cy="131764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kern="1200" spc="-120" baseline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How am I making you feel right now?</a:t>
            </a:r>
          </a:p>
          <a:p>
            <a:pPr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endParaRPr lang="en-US" sz="4400" kern="1200" spc="-120" baseline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Picture 4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9EDC83B3-BCAF-214F-800F-6370BB78CA1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00"/>
          <a:stretch/>
        </p:blipFill>
        <p:spPr>
          <a:xfrm>
            <a:off x="20" y="10"/>
            <a:ext cx="9143980" cy="4242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4190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C6EDEBB9-8437-4875-ABEA-0AEDE2C90D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715" y="0"/>
            <a:ext cx="9151715" cy="6858000"/>
          </a:xfrm>
          <a:prstGeom prst="rect">
            <a:avLst/>
          </a:prstGeom>
          <a:solidFill>
            <a:srgbClr val="6744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1A19F2-7581-D648-A7B8-40B4CC2C1603}"/>
              </a:ext>
            </a:extLst>
          </p:cNvPr>
          <p:cNvSpPr txBox="1"/>
          <p:nvPr/>
        </p:nvSpPr>
        <p:spPr>
          <a:xfrm>
            <a:off x="5949778" y="770467"/>
            <a:ext cx="2805203" cy="3352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700" kern="1200" spc="-120" baseline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How am I making you feel right now?</a:t>
            </a:r>
          </a:p>
          <a:p>
            <a:pPr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endParaRPr lang="en-US" sz="4700" kern="1200" spc="-120" baseline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Picture 3" descr="A person looking at the camera&#10;&#10;Description automatically generated">
            <a:extLst>
              <a:ext uri="{FF2B5EF4-FFF2-40B4-BE49-F238E27FC236}">
                <a16:creationId xmlns:a16="http://schemas.microsoft.com/office/drawing/2014/main" id="{A6363895-F887-D74A-B526-2BDB76254B0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08" r="18333"/>
          <a:stretch/>
        </p:blipFill>
        <p:spPr>
          <a:xfrm>
            <a:off x="-7715" y="10"/>
            <a:ext cx="566420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8739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B1A19F2-7581-D648-A7B8-40B4CC2C1603}"/>
              </a:ext>
            </a:extLst>
          </p:cNvPr>
          <p:cNvSpPr txBox="1"/>
          <p:nvPr/>
        </p:nvSpPr>
        <p:spPr>
          <a:xfrm>
            <a:off x="457200" y="4385066"/>
            <a:ext cx="8192729" cy="131764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200" kern="1200" spc="-120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How am I making you feel right now?</a:t>
            </a:r>
          </a:p>
          <a:p>
            <a:pPr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endParaRPr lang="en-US" sz="4200" kern="1200" spc="-120" baseline="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Picture 4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75DA4D82-3ED1-B849-B1C7-79620000DC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43" r="-2" b="25833"/>
          <a:stretch/>
        </p:blipFill>
        <p:spPr>
          <a:xfrm>
            <a:off x="476592" y="640080"/>
            <a:ext cx="8187348" cy="3602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4578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49">
            <a:extLst>
              <a:ext uri="{FF2B5EF4-FFF2-40B4-BE49-F238E27FC236}">
                <a16:creationId xmlns:a16="http://schemas.microsoft.com/office/drawing/2014/main" id="{C6EDEBB9-8437-4875-ABEA-0AEDE2C90D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715" y="0"/>
            <a:ext cx="9151715" cy="6858000"/>
          </a:xfrm>
          <a:prstGeom prst="rect">
            <a:avLst/>
          </a:prstGeom>
          <a:solidFill>
            <a:srgbClr val="345C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1A19F2-7581-D648-A7B8-40B4CC2C1603}"/>
              </a:ext>
            </a:extLst>
          </p:cNvPr>
          <p:cNvSpPr txBox="1"/>
          <p:nvPr/>
        </p:nvSpPr>
        <p:spPr>
          <a:xfrm>
            <a:off x="5949778" y="770467"/>
            <a:ext cx="2805203" cy="3352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700" kern="1200" spc="-120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How am I making you feel right now?</a:t>
            </a:r>
          </a:p>
          <a:p>
            <a:pPr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endParaRPr lang="en-US" sz="4700" kern="1200" spc="-120" baseline="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Picture 3" descr="A person holding a computer&#10;&#10;Description automatically generated">
            <a:extLst>
              <a:ext uri="{FF2B5EF4-FFF2-40B4-BE49-F238E27FC236}">
                <a16:creationId xmlns:a16="http://schemas.microsoft.com/office/drawing/2014/main" id="{E0E74A3D-21C1-6447-A5D2-F5BE2120B4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26" r="24478"/>
          <a:stretch/>
        </p:blipFill>
        <p:spPr>
          <a:xfrm>
            <a:off x="-7715" y="10"/>
            <a:ext cx="566420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0966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FEF68E-EF4D-6E43-887E-861CBE3FE37E}"/>
              </a:ext>
            </a:extLst>
          </p:cNvPr>
          <p:cNvSpPr txBox="1"/>
          <p:nvPr/>
        </p:nvSpPr>
        <p:spPr>
          <a:xfrm>
            <a:off x="458042" y="1085275"/>
            <a:ext cx="8685958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Command authority in the classroom by:</a:t>
            </a:r>
          </a:p>
          <a:p>
            <a:endParaRPr lang="en-US" sz="20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Speaking with purpose which helps to produce the desired result 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Using a loud, clear and enthusiastic voice to convey confidence</a:t>
            </a:r>
          </a:p>
          <a:p>
            <a:endParaRPr lang="en-US" sz="4000" dirty="0"/>
          </a:p>
          <a:p>
            <a:endParaRPr lang="en-US" sz="4000" dirty="0"/>
          </a:p>
          <a:p>
            <a:endParaRPr lang="en-US" sz="4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1A19F2-7581-D648-A7B8-40B4CC2C1603}"/>
              </a:ext>
            </a:extLst>
          </p:cNvPr>
          <p:cNvSpPr txBox="1"/>
          <p:nvPr/>
        </p:nvSpPr>
        <p:spPr>
          <a:xfrm>
            <a:off x="458042" y="254278"/>
            <a:ext cx="823254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rgbClr val="FFFF00"/>
                </a:solidFill>
              </a:rPr>
              <a:t>Using Purposeful Body Language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26A296-0D6A-D44E-96F3-69901118A13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389" y="3735186"/>
            <a:ext cx="4979773" cy="371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83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0" y="57076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 algn="ctr">
              <a:buFont typeface="Arial" pitchFamily="-104" charset="0"/>
              <a:buNone/>
            </a:pPr>
            <a:r>
              <a:rPr lang="en-US" sz="4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Result-driven Communication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EDA971-4933-6F4B-971B-1E02E5D21BFA}"/>
              </a:ext>
            </a:extLst>
          </p:cNvPr>
          <p:cNvSpPr txBox="1"/>
          <p:nvPr/>
        </p:nvSpPr>
        <p:spPr>
          <a:xfrm>
            <a:off x="340777" y="735105"/>
            <a:ext cx="846244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Precise communication at the right place </a:t>
            </a:r>
          </a:p>
          <a:p>
            <a:pPr algn="ctr"/>
            <a:r>
              <a:rPr lang="en-US" sz="3600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and the right time is a guarantee for success.</a:t>
            </a:r>
          </a:p>
          <a:p>
            <a:pPr algn="ctr"/>
            <a:endParaRPr lang="en-US" sz="3600" i="1" dirty="0"/>
          </a:p>
        </p:txBody>
      </p:sp>
      <p:pic>
        <p:nvPicPr>
          <p:cNvPr id="5" name="Picture 4" descr="Screen Shot 2019-03-23 at 9.08.16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416" y="2255079"/>
            <a:ext cx="7156082" cy="3900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9288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0" y="57076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 algn="ctr">
              <a:buFont typeface="Arial" pitchFamily="-104" charset="0"/>
              <a:buNone/>
            </a:pPr>
            <a:r>
              <a:rPr lang="en-US" sz="4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Result-driven Communication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EDA971-4933-6F4B-971B-1E02E5D21BFA}"/>
              </a:ext>
            </a:extLst>
          </p:cNvPr>
          <p:cNvSpPr txBox="1"/>
          <p:nvPr/>
        </p:nvSpPr>
        <p:spPr>
          <a:xfrm>
            <a:off x="340777" y="735105"/>
            <a:ext cx="846244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Precise communication at the right place </a:t>
            </a:r>
          </a:p>
          <a:p>
            <a:pPr algn="ctr"/>
            <a:r>
              <a:rPr lang="en-US" sz="3600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and the right time is a guarantee for success.</a:t>
            </a:r>
          </a:p>
          <a:p>
            <a:pPr algn="ctr"/>
            <a:endParaRPr lang="en-US" sz="3600" i="1" dirty="0"/>
          </a:p>
        </p:txBody>
      </p:sp>
      <p:pic>
        <p:nvPicPr>
          <p:cNvPr id="3" name="Result-driven Communication copy.mp4">
            <a:hlinkClick r:id="" action="ppaction://media"/>
            <a:extLst>
              <a:ext uri="{FF2B5EF4-FFF2-40B4-BE49-F238E27FC236}">
                <a16:creationId xmlns:a16="http://schemas.microsoft.com/office/drawing/2014/main" id="{3DAEA300-ECE0-5646-BB12-E72A28B86414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80982" y="1983260"/>
            <a:ext cx="6582033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928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0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D9FD8598-76DF-4F25-98DC-C96298A946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545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1A19F2-7581-D648-A7B8-40B4CC2C1603}"/>
              </a:ext>
            </a:extLst>
          </p:cNvPr>
          <p:cNvSpPr txBox="1"/>
          <p:nvPr/>
        </p:nvSpPr>
        <p:spPr>
          <a:xfrm>
            <a:off x="457200" y="4385066"/>
            <a:ext cx="8192729" cy="131764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/>
          <a:p>
            <a:pPr algn="ctr"/>
            <a:r>
              <a:rPr lang="en-US" sz="5400" dirty="0"/>
              <a:t>Using a loud, clear and enthusiastic voice conveys confidence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26A296-0D6A-D44E-96F3-69901118A1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18" r="10984" b="-1"/>
          <a:stretch/>
        </p:blipFill>
        <p:spPr>
          <a:xfrm>
            <a:off x="20" y="10"/>
            <a:ext cx="4571975" cy="4252522"/>
          </a:xfrm>
          <a:prstGeom prst="rect">
            <a:avLst/>
          </a:prstGeom>
        </p:spPr>
      </p:pic>
      <p:pic>
        <p:nvPicPr>
          <p:cNvPr id="6" name="Picture 5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FC409867-9C20-B04E-B4C8-E127FB22826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92" r="1141" b="-1"/>
          <a:stretch/>
        </p:blipFill>
        <p:spPr>
          <a:xfrm>
            <a:off x="4571999" y="-681"/>
            <a:ext cx="4572001" cy="4253215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BAD6A72-88E8-42F7-88B9-CAF744536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572000" y="-680"/>
            <a:ext cx="0" cy="4242816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800968E-0A99-46C4-A9B2-6A63AC66F4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-1" y="4242136"/>
            <a:ext cx="9144001" cy="0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42445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FEF68E-EF4D-6E43-887E-861CBE3FE37E}"/>
              </a:ext>
            </a:extLst>
          </p:cNvPr>
          <p:cNvSpPr txBox="1"/>
          <p:nvPr/>
        </p:nvSpPr>
        <p:spPr>
          <a:xfrm>
            <a:off x="458042" y="1085275"/>
            <a:ext cx="868595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Command authority in the classroom by:</a:t>
            </a:r>
          </a:p>
          <a:p>
            <a:endParaRPr lang="en-US" sz="20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Looking professional</a:t>
            </a:r>
          </a:p>
          <a:p>
            <a:r>
              <a:rPr lang="en-US" sz="40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    What do clothes have to do with it?</a:t>
            </a:r>
          </a:p>
          <a:p>
            <a:r>
              <a:rPr lang="en-US" sz="40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    Clothes aren’t actions!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000" dirty="0"/>
          </a:p>
          <a:p>
            <a:endParaRPr lang="en-US" sz="4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1A19F2-7581-D648-A7B8-40B4CC2C1603}"/>
              </a:ext>
            </a:extLst>
          </p:cNvPr>
          <p:cNvSpPr txBox="1"/>
          <p:nvPr/>
        </p:nvSpPr>
        <p:spPr>
          <a:xfrm>
            <a:off x="458042" y="254278"/>
            <a:ext cx="823254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rgbClr val="FFFF00"/>
                </a:solidFill>
              </a:rPr>
              <a:t>Using Purposeful Body Language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F129D4-803B-DF45-AC14-63A0A20DCF6C}"/>
              </a:ext>
            </a:extLst>
          </p:cNvPr>
          <p:cNvSpPr txBox="1"/>
          <p:nvPr/>
        </p:nvSpPr>
        <p:spPr>
          <a:xfrm>
            <a:off x="5585080" y="3222712"/>
            <a:ext cx="33601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i="1" dirty="0"/>
              <a:t> …</a:t>
            </a:r>
            <a:r>
              <a:rPr lang="en-US" sz="4000" i="1" dirty="0">
                <a:solidFill>
                  <a:srgbClr val="FFFF00"/>
                </a:solidFill>
              </a:rPr>
              <a:t>or </a:t>
            </a:r>
            <a:r>
              <a:rPr lang="en-US" sz="4000" i="1" u="sng" dirty="0">
                <a:solidFill>
                  <a:srgbClr val="FFFF00"/>
                </a:solidFill>
              </a:rPr>
              <a:t>are</a:t>
            </a:r>
            <a:r>
              <a:rPr lang="en-US" sz="4000" i="1" dirty="0">
                <a:solidFill>
                  <a:srgbClr val="FFFF00"/>
                </a:solidFill>
              </a:rPr>
              <a:t> they?</a:t>
            </a:r>
          </a:p>
          <a:p>
            <a:endParaRPr lang="en-US" sz="4000" dirty="0"/>
          </a:p>
        </p:txBody>
      </p:sp>
      <p:pic>
        <p:nvPicPr>
          <p:cNvPr id="7" name="Picture 6" descr="A bunch of clothes hanging on a rack&#10;&#10;Description automatically generated">
            <a:extLst>
              <a:ext uri="{FF2B5EF4-FFF2-40B4-BE49-F238E27FC236}">
                <a16:creationId xmlns:a16="http://schemas.microsoft.com/office/drawing/2014/main" id="{495C665E-987B-0D4E-AE63-295D76488DF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134" y="4239117"/>
            <a:ext cx="3755204" cy="2364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713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30731" y="188121"/>
            <a:ext cx="851326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sz="4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NEVER EVER WEAR. . .</a:t>
            </a:r>
            <a:endParaRPr lang="en-US" sz="4800" i="1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+mj-lt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104920" y="175826"/>
            <a:ext cx="250776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sz="4800" i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CROCKS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5160" y="1942448"/>
            <a:ext cx="5194300" cy="3636010"/>
          </a:xfrm>
          <a:prstGeom prst="rect">
            <a:avLst/>
          </a:prstGeom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1111451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Crocks are for the beach – NOT the classroom</a:t>
            </a:r>
          </a:p>
        </p:txBody>
      </p:sp>
    </p:spTree>
    <p:extLst>
      <p:ext uri="{BB962C8B-B14F-4D97-AF65-F5344CB8AC3E}">
        <p14:creationId xmlns:p14="http://schemas.microsoft.com/office/powerpoint/2010/main" val="3556831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1"/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727839" y="168604"/>
            <a:ext cx="8382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4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NEVER EVER WEAR. . .</a:t>
            </a:r>
            <a:endParaRPr lang="en-US" sz="4800" i="1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+mj-lt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224787" y="153195"/>
            <a:ext cx="205491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sz="4800" i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UGGS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955256"/>
            <a:ext cx="9109839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i="1" dirty="0" err="1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Uggs</a:t>
            </a:r>
            <a:r>
              <a:rPr lang="en-US" sz="3600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 are just glorified slippers. Slippers are </a:t>
            </a:r>
            <a:r>
              <a:rPr lang="en-US" sz="3600" i="1" dirty="0" err="1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PJs</a:t>
            </a:r>
            <a:r>
              <a:rPr lang="en-US" sz="3600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.</a:t>
            </a:r>
          </a:p>
          <a:p>
            <a:pPr algn="ctr"/>
            <a:r>
              <a:rPr lang="en-US" sz="3600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Would you wear </a:t>
            </a:r>
            <a:r>
              <a:rPr lang="en-US" sz="3600" i="1" dirty="0" err="1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PJs</a:t>
            </a:r>
            <a:r>
              <a:rPr lang="en-US" sz="3600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 to conduct your ensemble?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799" y="2322221"/>
            <a:ext cx="5219700" cy="3653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244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56572" y="265937"/>
            <a:ext cx="8382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l"/>
            <a:r>
              <a:rPr lang="en-US" sz="4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NEVER EVER WEAR. . .</a:t>
            </a:r>
            <a:endParaRPr lang="en-US" sz="4800" i="1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+mj-lt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162156" y="265936"/>
            <a:ext cx="233779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sz="4800" i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SWEATS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1096934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Sweats scream, </a:t>
            </a:r>
            <a:r>
              <a:rPr lang="en-US" sz="3600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“I’m lazy! Please fire me!”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9452" y="2074479"/>
            <a:ext cx="5047410" cy="4239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804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-100209" y="320158"/>
            <a:ext cx="8382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l"/>
            <a:r>
              <a:rPr lang="en-US" sz="4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  NEVER EVER WEAR. . .</a:t>
            </a:r>
            <a:endParaRPr lang="en-US" sz="4800" i="1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+mj-lt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5589218" y="303959"/>
            <a:ext cx="34671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sz="4800" i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FACE TATOOS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112243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Just. . .don’t. . .do. . .it!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8961" y="1881495"/>
            <a:ext cx="3466578" cy="4523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953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87682" y="261186"/>
            <a:ext cx="8382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l"/>
            <a:r>
              <a:rPr lang="en-US" sz="4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NEVER EVER WEAR. . .</a:t>
            </a:r>
            <a:endParaRPr lang="en-US" sz="4800" i="1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+mj-lt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5489009" y="261186"/>
            <a:ext cx="38053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sz="4800" i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MESSAGE</a:t>
            </a:r>
            <a:r>
              <a:rPr lang="en-US" sz="4800" b="1" i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 T’s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1025245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Unless it’s promoting your </a:t>
            </a:r>
          </a:p>
          <a:p>
            <a:pPr algn="ctr"/>
            <a:r>
              <a:rPr lang="en-US" sz="3600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school or music </a:t>
            </a:r>
            <a:r>
              <a:rPr lang="en-US" sz="3600" i="1" dirty="0" err="1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ed</a:t>
            </a:r>
            <a:r>
              <a:rPr lang="en-US" sz="3600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program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7760" y="2210798"/>
            <a:ext cx="2628479" cy="4106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575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13580" y="355758"/>
            <a:ext cx="891683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sz="4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   NEVER EVER WEAR. . .</a:t>
            </a:r>
            <a:endParaRPr lang="en-US" sz="4800" i="1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+mj-lt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5988754" y="355757"/>
            <a:ext cx="3708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sz="4800" i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FLIP-FLOPS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-760" y="1079054"/>
            <a:ext cx="914475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Dressy sandals or casual loafers are fine!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9119" y="2125976"/>
            <a:ext cx="444500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624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38943" y="225853"/>
            <a:ext cx="900505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sz="4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NEVER EVER WEAR. . .</a:t>
            </a: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5499079" y="201185"/>
            <a:ext cx="318145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sz="4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TOO MUCH JEWELRY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00825" y="2028100"/>
            <a:ext cx="3999327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r"/>
            <a:r>
              <a:rPr lang="en-US" sz="3600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Loud, </a:t>
            </a:r>
            <a:r>
              <a:rPr lang="en-US" sz="3600" i="1" dirty="0" err="1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clanky</a:t>
            </a:r>
            <a:r>
              <a:rPr lang="en-US" sz="3600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jewelry could create unwanted percussion!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6645" y="2028100"/>
            <a:ext cx="3999327" cy="4385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792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75572" y="267394"/>
            <a:ext cx="891683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sz="4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NEVER EVER WEAR. . .</a:t>
            </a:r>
            <a:endParaRPr lang="en-US" sz="4800" i="1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+mj-lt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5560212" y="266025"/>
            <a:ext cx="37084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sz="4800" i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ANYTHING TOO</a:t>
            </a:r>
          </a:p>
          <a:p>
            <a:pPr algn="l"/>
            <a:r>
              <a:rPr lang="en-US" sz="4800" i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REVEALING!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685583" y="2852491"/>
            <a:ext cx="3824682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3600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School is not the place to show off your abs </a:t>
            </a:r>
          </a:p>
          <a:p>
            <a:r>
              <a:rPr lang="en-US" sz="3600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or your extra cellulite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737" y="1810262"/>
            <a:ext cx="3824682" cy="3813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423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13580" y="314648"/>
            <a:ext cx="891683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sz="4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NEVER EVER WEAR. . .</a:t>
            </a:r>
            <a:endParaRPr lang="en-US" sz="4800" i="1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5536853" y="297825"/>
            <a:ext cx="3708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sz="4800" i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DIRTY SHOES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-13372" y="1014847"/>
            <a:ext cx="914399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Get some polish and clean them to a high shine.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5205" y="2176713"/>
            <a:ext cx="5371532" cy="4023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165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13580" y="165687"/>
            <a:ext cx="891683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YOU ARE A PROFESSIONAL!</a:t>
            </a:r>
            <a:endParaRPr lang="en-US" sz="4800" i="1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+mj-lt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1519671"/>
            <a:ext cx="91440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i="1" dirty="0">
                <a:latin typeface="+mj-lt"/>
                <a:cs typeface="Times New Roman"/>
              </a:rPr>
              <a:t>Students, parents, and administrators </a:t>
            </a:r>
          </a:p>
          <a:p>
            <a:pPr algn="ctr"/>
            <a:r>
              <a:rPr lang="en-US" sz="3600" i="1" dirty="0">
                <a:latin typeface="+mj-lt"/>
                <a:cs typeface="Times New Roman"/>
              </a:rPr>
              <a:t>take you more seriously when you </a:t>
            </a:r>
          </a:p>
          <a:p>
            <a:pPr algn="ctr"/>
            <a:r>
              <a:rPr lang="en-US" sz="3600" i="1" dirty="0">
                <a:latin typeface="+mj-lt"/>
                <a:cs typeface="Times New Roman"/>
              </a:rPr>
              <a:t>come to work dressed as a professional.</a:t>
            </a:r>
            <a:endParaRPr lang="en-US" sz="3600" i="1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+mj-lt"/>
              <a:cs typeface="Times New Roman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-1" y="847390"/>
            <a:ext cx="914399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800" i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DRESS LIKE ONE!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911" y="3515861"/>
            <a:ext cx="5411640" cy="293477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4422" y="3527741"/>
            <a:ext cx="2071539" cy="2953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197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99011" y="414151"/>
            <a:ext cx="891683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sz="4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PERSONAL GROOMING. . .</a:t>
            </a:r>
            <a:endParaRPr lang="en-US" sz="4800" i="1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+mj-lt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6364" y="1209323"/>
            <a:ext cx="8978899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i="1" dirty="0">
                <a:latin typeface="+mj-lt"/>
                <a:cs typeface="Times New Roman"/>
              </a:rPr>
              <a:t>Dirty nails say, “I don’t care enough about myself to take care of myself.”</a:t>
            </a:r>
            <a:endParaRPr lang="en-US" sz="3600" i="1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+mj-lt"/>
              <a:cs typeface="Times New Roman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8753" y="2557936"/>
            <a:ext cx="5015576" cy="3756841"/>
          </a:xfrm>
          <a:prstGeom prst="rect">
            <a:avLst/>
          </a:prstGeom>
        </p:spPr>
      </p:pic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6887258" y="414151"/>
            <a:ext cx="172864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sz="4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NAILS</a:t>
            </a:r>
            <a:endParaRPr lang="en-US" sz="4800" i="1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05178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98093" y="391573"/>
            <a:ext cx="891683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sz="4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PERSONAL GROOMING. . .</a:t>
            </a:r>
            <a:endParaRPr lang="en-US" sz="4800" i="1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+mj-lt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1139498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i="1" dirty="0">
                <a:latin typeface="+mj-lt"/>
                <a:cs typeface="Times New Roman"/>
              </a:rPr>
              <a:t>Yes—I took a shower this morning!</a:t>
            </a:r>
            <a:endParaRPr lang="en-US" sz="3600" i="1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+mj-lt"/>
              <a:cs typeface="Times New Roman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2674" y="2066596"/>
            <a:ext cx="6238651" cy="4136496"/>
          </a:xfrm>
          <a:prstGeom prst="rect">
            <a:avLst/>
          </a:prstGeom>
        </p:spPr>
      </p:pic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6917267" y="366858"/>
            <a:ext cx="172864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sz="4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NAILS</a:t>
            </a:r>
            <a:endParaRPr lang="en-US" sz="4800" i="1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68045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27161" y="437599"/>
            <a:ext cx="891683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sz="4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PERSONAL GROOMING. . .</a:t>
            </a:r>
            <a:endParaRPr lang="en-US" sz="4800" i="1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+mj-lt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74297" y="1443841"/>
            <a:ext cx="3220374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dirty="0">
                <a:latin typeface="+mj-lt"/>
                <a:cs typeface="Times New Roman"/>
              </a:rPr>
              <a:t>Greasy hair means that you got up late which means that you are </a:t>
            </a:r>
          </a:p>
          <a:p>
            <a:pPr algn="ctr"/>
            <a:r>
              <a:rPr lang="en-US" sz="3600" dirty="0">
                <a:latin typeface="+mj-lt"/>
                <a:cs typeface="Times New Roman"/>
              </a:rPr>
              <a:t>ill-prepared to teach today.</a:t>
            </a:r>
            <a:endParaRPr lang="en-US" sz="36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+mj-lt"/>
              <a:cs typeface="Times New Roman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8927" y="1443841"/>
            <a:ext cx="3632419" cy="3970318"/>
          </a:xfrm>
          <a:prstGeom prst="rect">
            <a:avLst/>
          </a:prstGeom>
        </p:spPr>
      </p:pic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647184" y="414973"/>
            <a:ext cx="158894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sz="4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HAIR</a:t>
            </a:r>
            <a:endParaRPr lang="en-US" sz="4800" i="1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64349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429542"/>
            <a:ext cx="891683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sz="4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PERSONAL GROOMING. . .</a:t>
            </a:r>
            <a:endParaRPr lang="en-US" sz="4800" i="1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+mj-lt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384949" y="429541"/>
            <a:ext cx="253189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4800" i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MAKE-UP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66474" y="1223617"/>
            <a:ext cx="594739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i="1" dirty="0">
                <a:cs typeface="Times New Roman"/>
              </a:rPr>
              <a:t>Heavy make-up says, </a:t>
            </a:r>
          </a:p>
          <a:p>
            <a:pPr algn="ctr"/>
            <a:r>
              <a:rPr lang="en-US" sz="3600" i="1" dirty="0">
                <a:cs typeface="Times New Roman"/>
              </a:rPr>
              <a:t>“It’s all about  me! Notice me!”</a:t>
            </a:r>
            <a:endParaRPr lang="en-US" sz="3600" i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69D8BAB-B0B4-D044-93E0-49149DAA43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6474" y="2458824"/>
            <a:ext cx="5947397" cy="3950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720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27160" y="264641"/>
            <a:ext cx="891683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sz="4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PERSONAL</a:t>
            </a:r>
            <a:r>
              <a:rPr lang="en-US" sz="4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GROOMING. . .</a:t>
            </a:r>
            <a:endParaRPr lang="en-US" sz="4800" i="1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080" y="1095638"/>
            <a:ext cx="9143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cs typeface="Times New Roman"/>
              </a:rPr>
              <a:t>Make-up should look like it’s barely there.</a:t>
            </a:r>
            <a:endParaRPr lang="en-US" sz="3600" i="1" dirty="0"/>
          </a:p>
          <a:p>
            <a:endParaRPr lang="en-US" i="1" dirty="0"/>
          </a:p>
        </p:txBody>
      </p:sp>
      <p:pic>
        <p:nvPicPr>
          <p:cNvPr id="11" name="Picture 10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A18B2E20-8A51-EB4D-BBFA-B7A3F8B81A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5101" y="2037090"/>
            <a:ext cx="2727878" cy="311317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57F0DAA-F77F-F14E-BF3A-BC13EA9AA9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231" y="2037090"/>
            <a:ext cx="2694530" cy="314866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5A612CD-C6D9-9040-85C5-06E102E6F2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1319" y="2018968"/>
            <a:ext cx="2742460" cy="3111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61908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107519"/>
            <a:ext cx="9143999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The “look” of your students determines </a:t>
            </a:r>
            <a:r>
              <a:rPr lang="en-US" sz="4000" u="sng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their</a:t>
            </a:r>
            <a:r>
              <a:rPr lang="en-US" sz="4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 brand so choose wisely.</a:t>
            </a:r>
          </a:p>
        </p:txBody>
      </p:sp>
      <p:pic>
        <p:nvPicPr>
          <p:cNvPr id="8" name="Picture 7" descr="Screen Shot 2015-11-13 at 7.23.07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1197" y="1760936"/>
            <a:ext cx="6101606" cy="4067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82698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" y="105715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The “look” of your students determines </a:t>
            </a:r>
            <a:r>
              <a:rPr lang="en-US" sz="4000" u="sng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their</a:t>
            </a:r>
            <a:r>
              <a:rPr lang="en-US" sz="4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brand so choose wisely.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4822" y="1840447"/>
            <a:ext cx="2177622" cy="385750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6045157" y="1840447"/>
            <a:ext cx="2557764" cy="383664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079" y="1861304"/>
            <a:ext cx="2557764" cy="3836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27875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" y="320308"/>
            <a:ext cx="9144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YOUR “LOOK” REVEALS TWO ITEMS:</a:t>
            </a:r>
            <a:endParaRPr lang="en-US" sz="4400" i="1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+mj-lt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41140" y="4254500"/>
            <a:ext cx="8405961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i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Looking good!</a:t>
            </a:r>
          </a:p>
          <a:p>
            <a:pPr algn="ctr"/>
            <a:r>
              <a:rPr lang="en-US" sz="4400" i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What a great way to show students how much you care!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444501" y="2916922"/>
            <a:ext cx="76962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sz="3600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2.  How much you care about others  </a:t>
            </a:r>
          </a:p>
          <a:p>
            <a:pPr algn="l"/>
            <a:r>
              <a:rPr lang="en-US" sz="3600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   (mutual respect)</a:t>
            </a: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444501" y="1403171"/>
            <a:ext cx="81026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742950" indent="-742950"/>
            <a:r>
              <a:rPr lang="en-US" sz="3600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1. How much you care about yourself </a:t>
            </a:r>
          </a:p>
          <a:p>
            <a:pPr marL="742950" indent="-742950"/>
            <a:r>
              <a:rPr lang="en-US" sz="3600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    (self-respect)</a:t>
            </a:r>
          </a:p>
        </p:txBody>
      </p:sp>
    </p:spTree>
    <p:extLst>
      <p:ext uri="{BB962C8B-B14F-4D97-AF65-F5344CB8AC3E}">
        <p14:creationId xmlns:p14="http://schemas.microsoft.com/office/powerpoint/2010/main" val="1223111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1">
            <a:extLst>
              <a:ext uri="{FF2B5EF4-FFF2-40B4-BE49-F238E27FC236}">
                <a16:creationId xmlns:a16="http://schemas.microsoft.com/office/drawing/2014/main" id="{70FB2C90-ED23-4A88-A264-6E2E845755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7E6D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1A19F2-7581-D648-A7B8-40B4CC2C1603}"/>
              </a:ext>
            </a:extLst>
          </p:cNvPr>
          <p:cNvSpPr txBox="1"/>
          <p:nvPr/>
        </p:nvSpPr>
        <p:spPr>
          <a:xfrm>
            <a:off x="457200" y="4385066"/>
            <a:ext cx="8192729" cy="131764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200" spc="-12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What are the similarities and</a:t>
            </a:r>
          </a:p>
          <a:p>
            <a:pPr algn="ctr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200" spc="-12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what do they convey?</a:t>
            </a:r>
          </a:p>
        </p:txBody>
      </p:sp>
      <p:pic>
        <p:nvPicPr>
          <p:cNvPr id="7" name="Picture 6" descr="A person sitting in a chair using a computer&#10;&#10;Description automatically generated">
            <a:extLst>
              <a:ext uri="{FF2B5EF4-FFF2-40B4-BE49-F238E27FC236}">
                <a16:creationId xmlns:a16="http://schemas.microsoft.com/office/drawing/2014/main" id="{78BEDFD9-AFFF-ED48-8B18-7D7F980939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83" r="11495"/>
          <a:stretch/>
        </p:blipFill>
        <p:spPr>
          <a:xfrm>
            <a:off x="-1" y="10"/>
            <a:ext cx="4455577" cy="4242806"/>
          </a:xfrm>
          <a:prstGeom prst="rect">
            <a:avLst/>
          </a:prstGeom>
        </p:spPr>
      </p:pic>
      <p:pic>
        <p:nvPicPr>
          <p:cNvPr id="5" name="Picture 4" descr="A picture containing indoor, floor, sport, wall&#10;&#10;Description automatically generated">
            <a:extLst>
              <a:ext uri="{FF2B5EF4-FFF2-40B4-BE49-F238E27FC236}">
                <a16:creationId xmlns:a16="http://schemas.microsoft.com/office/drawing/2014/main" id="{1B3ACF87-FDD1-9344-94F1-29DC00C8D13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" r="28860" b="-2"/>
          <a:stretch/>
        </p:blipFill>
        <p:spPr>
          <a:xfrm>
            <a:off x="4572000" y="10"/>
            <a:ext cx="4572003" cy="4242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2498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FEF68E-EF4D-6E43-887E-861CBE3FE37E}"/>
              </a:ext>
            </a:extLst>
          </p:cNvPr>
          <p:cNvSpPr txBox="1"/>
          <p:nvPr/>
        </p:nvSpPr>
        <p:spPr>
          <a:xfrm>
            <a:off x="458042" y="1085275"/>
            <a:ext cx="868595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Command authority in the classroom by:</a:t>
            </a:r>
          </a:p>
          <a:p>
            <a:endParaRPr lang="en-US" sz="20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Demonstrating good posture—slouching conveys a negative attitude or lack of interest or respect.</a:t>
            </a:r>
          </a:p>
          <a:p>
            <a:endParaRPr lang="en-US" sz="4000" dirty="0"/>
          </a:p>
          <a:p>
            <a:endParaRPr lang="en-US" sz="4000" dirty="0"/>
          </a:p>
          <a:p>
            <a:endParaRPr lang="en-US" sz="4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1A19F2-7581-D648-A7B8-40B4CC2C1603}"/>
              </a:ext>
            </a:extLst>
          </p:cNvPr>
          <p:cNvSpPr txBox="1"/>
          <p:nvPr/>
        </p:nvSpPr>
        <p:spPr>
          <a:xfrm>
            <a:off x="458042" y="254278"/>
            <a:ext cx="823254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rgbClr val="FFFF00"/>
                </a:solidFill>
              </a:rPr>
              <a:t>Using Purposeful Body Language</a:t>
            </a:r>
          </a:p>
        </p:txBody>
      </p:sp>
      <p:pic>
        <p:nvPicPr>
          <p:cNvPr id="6" name="Picture 5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0BAFC991-B4D0-6748-A506-CA819854F7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859" y="4029076"/>
            <a:ext cx="4577149" cy="2574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75140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8DA9192-4AB2-D44F-A1BB-221361672B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23" r="3" b="3"/>
          <a:stretch/>
        </p:blipFill>
        <p:spPr>
          <a:xfrm>
            <a:off x="241300" y="321732"/>
            <a:ext cx="4297551" cy="30671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37FD0E1-476F-B14A-9D58-E52DAB804C3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8005" b="-4"/>
          <a:stretch/>
        </p:blipFill>
        <p:spPr>
          <a:xfrm>
            <a:off x="241301" y="3469102"/>
            <a:ext cx="2117914" cy="306971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D7D4146-8C0D-FD4A-99B8-B00D078A6DB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957" r="21208" b="1"/>
          <a:stretch/>
        </p:blipFill>
        <p:spPr>
          <a:xfrm>
            <a:off x="2420937" y="3459480"/>
            <a:ext cx="2117915" cy="30767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93638CD-3874-AF49-AC07-4376C8D1C36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012" r="15760" b="-2"/>
          <a:stretch/>
        </p:blipFill>
        <p:spPr>
          <a:xfrm>
            <a:off x="4600575" y="321732"/>
            <a:ext cx="4302123" cy="621453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364A2F9-7C7E-5244-860B-78908052B772}"/>
              </a:ext>
            </a:extLst>
          </p:cNvPr>
          <p:cNvSpPr txBox="1"/>
          <p:nvPr/>
        </p:nvSpPr>
        <p:spPr>
          <a:xfrm>
            <a:off x="4668117" y="3096505"/>
            <a:ext cx="42963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What are they telling us?</a:t>
            </a:r>
          </a:p>
        </p:txBody>
      </p:sp>
    </p:spTree>
    <p:extLst>
      <p:ext uri="{BB962C8B-B14F-4D97-AF65-F5344CB8AC3E}">
        <p14:creationId xmlns:p14="http://schemas.microsoft.com/office/powerpoint/2010/main" val="304148410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FEF68E-EF4D-6E43-887E-861CBE3FE37E}"/>
              </a:ext>
            </a:extLst>
          </p:cNvPr>
          <p:cNvSpPr txBox="1"/>
          <p:nvPr/>
        </p:nvSpPr>
        <p:spPr>
          <a:xfrm>
            <a:off x="270592" y="971944"/>
            <a:ext cx="6500911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  Command authority in the   </a:t>
            </a:r>
          </a:p>
          <a:p>
            <a:r>
              <a:rPr lang="en-US" sz="2000" dirty="0"/>
              <a:t> 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Keeping arms unfolded which shows an openness to receive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Showing open palms</a:t>
            </a:r>
          </a:p>
          <a:p>
            <a:r>
              <a:rPr lang="en-US" sz="4000" dirty="0"/>
              <a:t>     when possible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Using fluid gestures </a:t>
            </a:r>
          </a:p>
          <a:p>
            <a:r>
              <a:rPr lang="en-US" sz="4000" dirty="0"/>
              <a:t>     which promote a calm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1A19F2-7581-D648-A7B8-40B4CC2C1603}"/>
              </a:ext>
            </a:extLst>
          </p:cNvPr>
          <p:cNvSpPr txBox="1"/>
          <p:nvPr/>
        </p:nvSpPr>
        <p:spPr>
          <a:xfrm>
            <a:off x="458042" y="254278"/>
            <a:ext cx="823254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rgbClr val="FFFF00"/>
                </a:solidFill>
              </a:rPr>
              <a:t>Using Purposeful Body Language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B96A93-8790-4548-87DC-FC776AED2A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0450" y="3146443"/>
            <a:ext cx="3202958" cy="24043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495DF55-5B5C-4D42-B013-826FF66528B6}"/>
              </a:ext>
            </a:extLst>
          </p:cNvPr>
          <p:cNvSpPr txBox="1"/>
          <p:nvPr/>
        </p:nvSpPr>
        <p:spPr>
          <a:xfrm>
            <a:off x="5442843" y="5550797"/>
            <a:ext cx="2669642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atmosphere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FCCB5C-93CB-8244-894E-3875B5649843}"/>
              </a:ext>
            </a:extLst>
          </p:cNvPr>
          <p:cNvSpPr txBox="1"/>
          <p:nvPr/>
        </p:nvSpPr>
        <p:spPr>
          <a:xfrm>
            <a:off x="5984381" y="971944"/>
            <a:ext cx="300306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classroom by:</a:t>
            </a:r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49566220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B3469242-1349-4D08-AC21-B3E7BB3D10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6F1E2996-3A67-4963-A367-5CC6AFDAF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4093590" cy="5897880"/>
          </a:xfrm>
          <a:prstGeom prst="rect">
            <a:avLst/>
          </a:prstGeom>
          <a:ln w="31750" cap="sq">
            <a:solidFill>
              <a:srgbClr val="61BEA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display in a store&#10;&#10;Description automatically generated">
            <a:extLst>
              <a:ext uri="{FF2B5EF4-FFF2-40B4-BE49-F238E27FC236}">
                <a16:creationId xmlns:a16="http://schemas.microsoft.com/office/drawing/2014/main" id="{F2D52803-4968-3B4C-90CF-641F068033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4" r="4394" b="-1"/>
          <a:stretch/>
        </p:blipFill>
        <p:spPr>
          <a:xfrm>
            <a:off x="589791" y="2072481"/>
            <a:ext cx="3617430" cy="2713038"/>
          </a:xfrm>
          <a:prstGeom prst="rect">
            <a:avLst/>
          </a:prstGeom>
        </p:spPr>
      </p:pic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DA2491C3-2C89-49FA-8B72-57419B128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92649" y="477653"/>
            <a:ext cx="4093591" cy="5897880"/>
          </a:xfrm>
          <a:prstGeom prst="rect">
            <a:avLst/>
          </a:prstGeom>
          <a:ln w="31750" cap="sq">
            <a:solidFill>
              <a:srgbClr val="61BEA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E06FD522-C151-EF4C-B33D-740739A030B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66" r="-3" b="-3"/>
          <a:stretch/>
        </p:blipFill>
        <p:spPr>
          <a:xfrm>
            <a:off x="4933949" y="1706232"/>
            <a:ext cx="3620259" cy="3445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24098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FEF68E-EF4D-6E43-887E-861CBE3FE37E}"/>
              </a:ext>
            </a:extLst>
          </p:cNvPr>
          <p:cNvSpPr txBox="1"/>
          <p:nvPr/>
        </p:nvSpPr>
        <p:spPr>
          <a:xfrm>
            <a:off x="458042" y="1085275"/>
            <a:ext cx="8685958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Command authority in the classroom by:</a:t>
            </a:r>
          </a:p>
          <a:p>
            <a:endParaRPr lang="en-US" sz="20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Standing in front of desks and other obstructions to promote trust. 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Conducting without a </a:t>
            </a:r>
          </a:p>
          <a:p>
            <a:r>
              <a:rPr lang="en-US" sz="4000" dirty="0"/>
              <a:t>     music stand to promote</a:t>
            </a:r>
          </a:p>
          <a:p>
            <a:r>
              <a:rPr lang="en-US" sz="4000" dirty="0"/>
              <a:t>     trust </a:t>
            </a:r>
            <a:r>
              <a:rPr lang="en-US" sz="4000" u="sng" dirty="0"/>
              <a:t>and</a:t>
            </a:r>
            <a:r>
              <a:rPr lang="en-US" sz="4000" dirty="0"/>
              <a:t> respect.</a:t>
            </a:r>
          </a:p>
          <a:p>
            <a:endParaRPr lang="en-US" sz="4000" dirty="0"/>
          </a:p>
          <a:p>
            <a:endParaRPr lang="en-US" sz="4000" dirty="0"/>
          </a:p>
          <a:p>
            <a:endParaRPr lang="en-US" sz="4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1A19F2-7581-D648-A7B8-40B4CC2C1603}"/>
              </a:ext>
            </a:extLst>
          </p:cNvPr>
          <p:cNvSpPr txBox="1"/>
          <p:nvPr/>
        </p:nvSpPr>
        <p:spPr>
          <a:xfrm>
            <a:off x="458042" y="254278"/>
            <a:ext cx="823254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rgbClr val="FFFF00"/>
                </a:solidFill>
              </a:rPr>
              <a:t>Using Purposeful Body Language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E806E6-5BA8-694F-B1CD-03D6EBB86A6B}"/>
              </a:ext>
            </a:extLst>
          </p:cNvPr>
          <p:cNvSpPr txBox="1"/>
          <p:nvPr/>
        </p:nvSpPr>
        <p:spPr>
          <a:xfrm>
            <a:off x="272131" y="5480108"/>
            <a:ext cx="587173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i="1" dirty="0"/>
              <a:t>Colonel </a:t>
            </a:r>
            <a:r>
              <a:rPr lang="en-US" sz="2400" i="1" dirty="0" err="1"/>
              <a:t>Arnald</a:t>
            </a:r>
            <a:r>
              <a:rPr lang="en-US" sz="2400" i="1" dirty="0"/>
              <a:t> Gabriel</a:t>
            </a:r>
          </a:p>
          <a:p>
            <a:pPr algn="r"/>
            <a:r>
              <a:rPr lang="en-US" sz="2400" i="1" dirty="0"/>
              <a:t>Conductor Emeritus of the U.S. Air Force Band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F60621F-737F-F240-9503-9C61F128AA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9778" y="3711318"/>
            <a:ext cx="2311400" cy="2501900"/>
          </a:xfrm>
          <a:prstGeom prst="rect">
            <a:avLst/>
          </a:prstGeom>
          <a:effectLst>
            <a:softEdge rad="12700"/>
          </a:effectLst>
        </p:spPr>
      </p:pic>
    </p:spTree>
    <p:extLst>
      <p:ext uri="{BB962C8B-B14F-4D97-AF65-F5344CB8AC3E}">
        <p14:creationId xmlns:p14="http://schemas.microsoft.com/office/powerpoint/2010/main" val="369126049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FEF68E-EF4D-6E43-887E-861CBE3FE37E}"/>
              </a:ext>
            </a:extLst>
          </p:cNvPr>
          <p:cNvSpPr txBox="1"/>
          <p:nvPr/>
        </p:nvSpPr>
        <p:spPr>
          <a:xfrm>
            <a:off x="458042" y="1085275"/>
            <a:ext cx="8685958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Command authority in the classroom by:</a:t>
            </a:r>
          </a:p>
          <a:p>
            <a:endParaRPr lang="en-US" sz="20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Moving around the room to show that you care about </a:t>
            </a:r>
            <a:r>
              <a:rPr lang="en-US" sz="4000" u="sng" dirty="0"/>
              <a:t>all</a:t>
            </a:r>
            <a:r>
              <a:rPr lang="en-US" sz="4000" dirty="0"/>
              <a:t> of your students.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Becoming more aware of your facial expressions which will promote a more positive learning climate.</a:t>
            </a:r>
          </a:p>
          <a:p>
            <a:endParaRPr lang="en-US" sz="4000" dirty="0"/>
          </a:p>
          <a:p>
            <a:endParaRPr lang="en-US" sz="4000" dirty="0"/>
          </a:p>
          <a:p>
            <a:endParaRPr lang="en-US" sz="4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1A19F2-7581-D648-A7B8-40B4CC2C1603}"/>
              </a:ext>
            </a:extLst>
          </p:cNvPr>
          <p:cNvSpPr txBox="1"/>
          <p:nvPr/>
        </p:nvSpPr>
        <p:spPr>
          <a:xfrm>
            <a:off x="458042" y="254278"/>
            <a:ext cx="823254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rgbClr val="FFFF00"/>
                </a:solidFill>
              </a:rPr>
              <a:t>Using Purposeful Body Language</a:t>
            </a:r>
          </a:p>
        </p:txBody>
      </p:sp>
    </p:spTree>
    <p:extLst>
      <p:ext uri="{BB962C8B-B14F-4D97-AF65-F5344CB8AC3E}">
        <p14:creationId xmlns:p14="http://schemas.microsoft.com/office/powerpoint/2010/main" val="246581266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FEF68E-EF4D-6E43-887E-861CBE3FE37E}"/>
              </a:ext>
            </a:extLst>
          </p:cNvPr>
          <p:cNvSpPr txBox="1"/>
          <p:nvPr/>
        </p:nvSpPr>
        <p:spPr>
          <a:xfrm>
            <a:off x="458042" y="1085275"/>
            <a:ext cx="8685958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Command authority in the classroom by:</a:t>
            </a:r>
          </a:p>
          <a:p>
            <a:endParaRPr lang="en-US" sz="20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Smiling and nodding when students “get it” to give them a sense of well-being.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Walking throughout the school with a pleasant facial expression to show that you are approachable.</a:t>
            </a:r>
          </a:p>
          <a:p>
            <a:endParaRPr lang="en-US" sz="4000" dirty="0"/>
          </a:p>
          <a:p>
            <a:endParaRPr lang="en-US" sz="4000" dirty="0"/>
          </a:p>
          <a:p>
            <a:endParaRPr lang="en-US" sz="4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1A19F2-7581-D648-A7B8-40B4CC2C1603}"/>
              </a:ext>
            </a:extLst>
          </p:cNvPr>
          <p:cNvSpPr txBox="1"/>
          <p:nvPr/>
        </p:nvSpPr>
        <p:spPr>
          <a:xfrm>
            <a:off x="458042" y="254278"/>
            <a:ext cx="823254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rgbClr val="FFFF00"/>
                </a:solidFill>
              </a:rPr>
              <a:t>Using Purposeful Body Language</a:t>
            </a:r>
          </a:p>
        </p:txBody>
      </p:sp>
    </p:spTree>
    <p:extLst>
      <p:ext uri="{BB962C8B-B14F-4D97-AF65-F5344CB8AC3E}">
        <p14:creationId xmlns:p14="http://schemas.microsoft.com/office/powerpoint/2010/main" val="147413310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FEF68E-EF4D-6E43-887E-861CBE3FE37E}"/>
              </a:ext>
            </a:extLst>
          </p:cNvPr>
          <p:cNvSpPr txBox="1"/>
          <p:nvPr/>
        </p:nvSpPr>
        <p:spPr>
          <a:xfrm>
            <a:off x="612068" y="263440"/>
            <a:ext cx="839582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Body Language:  The ultimate truth </a:t>
            </a:r>
          </a:p>
          <a:p>
            <a:r>
              <a:rPr lang="en-US" sz="4000" dirty="0"/>
              <a:t>about who you are and what you think.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1A19F2-7581-D648-A7B8-40B4CC2C1603}"/>
              </a:ext>
            </a:extLst>
          </p:cNvPr>
          <p:cNvSpPr txBox="1"/>
          <p:nvPr/>
        </p:nvSpPr>
        <p:spPr>
          <a:xfrm>
            <a:off x="-9154" y="1586879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FFFF00"/>
                </a:solidFill>
              </a:rPr>
              <a:t>The Bad News. . .</a:t>
            </a:r>
          </a:p>
          <a:p>
            <a:endParaRPr lang="en-US" sz="6000" dirty="0">
              <a:solidFill>
                <a:srgbClr val="FFFF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DA7228-6438-FE48-996C-9A4DB60E3638}"/>
              </a:ext>
            </a:extLst>
          </p:cNvPr>
          <p:cNvSpPr txBox="1"/>
          <p:nvPr/>
        </p:nvSpPr>
        <p:spPr>
          <a:xfrm>
            <a:off x="3134" y="5516755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FFFF00"/>
                </a:solidFill>
              </a:rPr>
              <a:t>You Tell on Yourself!</a:t>
            </a:r>
          </a:p>
        </p:txBody>
      </p:sp>
      <p:pic>
        <p:nvPicPr>
          <p:cNvPr id="6" name="Picture 5" descr="A picture containing toy&#10;&#10;Description automatically generated">
            <a:extLst>
              <a:ext uri="{FF2B5EF4-FFF2-40B4-BE49-F238E27FC236}">
                <a16:creationId xmlns:a16="http://schemas.microsoft.com/office/drawing/2014/main" id="{421BE01C-1CA8-C94A-8265-C39F907102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951" y="2568901"/>
            <a:ext cx="4361790" cy="2907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239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FEF68E-EF4D-6E43-887E-861CBE3FE37E}"/>
              </a:ext>
            </a:extLst>
          </p:cNvPr>
          <p:cNvSpPr txBox="1"/>
          <p:nvPr/>
        </p:nvSpPr>
        <p:spPr>
          <a:xfrm>
            <a:off x="680841" y="108397"/>
            <a:ext cx="839582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Body Language:  The ultimate truth </a:t>
            </a:r>
          </a:p>
          <a:p>
            <a:r>
              <a:rPr lang="en-US" sz="4000" dirty="0"/>
              <a:t>about who you are and what you think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1A19F2-7581-D648-A7B8-40B4CC2C1603}"/>
              </a:ext>
            </a:extLst>
          </p:cNvPr>
          <p:cNvSpPr txBox="1"/>
          <p:nvPr/>
        </p:nvSpPr>
        <p:spPr>
          <a:xfrm>
            <a:off x="0" y="1356631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FFFF00"/>
                </a:solidFill>
              </a:rPr>
              <a:t>The Good News. . .</a:t>
            </a:r>
          </a:p>
          <a:p>
            <a:endParaRPr lang="en-US" sz="6000" dirty="0">
              <a:solidFill>
                <a:srgbClr val="FFFF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DA7228-6438-FE48-996C-9A4DB60E3638}"/>
              </a:ext>
            </a:extLst>
          </p:cNvPr>
          <p:cNvSpPr txBox="1"/>
          <p:nvPr/>
        </p:nvSpPr>
        <p:spPr>
          <a:xfrm>
            <a:off x="202085" y="2414489"/>
            <a:ext cx="429659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dirty="0">
                <a:solidFill>
                  <a:srgbClr val="FFFF00"/>
                </a:solidFill>
              </a:rPr>
              <a:t>Knowing about Body Language Will Help You Understand </a:t>
            </a:r>
          </a:p>
          <a:p>
            <a:pPr algn="r"/>
            <a:r>
              <a:rPr lang="en-US" sz="4000" dirty="0">
                <a:solidFill>
                  <a:srgbClr val="FFFF00"/>
                </a:solidFill>
              </a:rPr>
              <a:t>Your Students Better</a:t>
            </a:r>
          </a:p>
        </p:txBody>
      </p:sp>
      <p:pic>
        <p:nvPicPr>
          <p:cNvPr id="7" name="Picture 6" descr="A person sitting at a table using a computer&#10;&#10;Description automatically generated">
            <a:extLst>
              <a:ext uri="{FF2B5EF4-FFF2-40B4-BE49-F238E27FC236}">
                <a16:creationId xmlns:a16="http://schemas.microsoft.com/office/drawing/2014/main" id="{A48185BD-171C-0241-9A7A-722BBD077A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5810" y="2730244"/>
            <a:ext cx="4167831" cy="277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965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FEF68E-EF4D-6E43-887E-861CBE3FE37E}"/>
              </a:ext>
            </a:extLst>
          </p:cNvPr>
          <p:cNvSpPr txBox="1"/>
          <p:nvPr/>
        </p:nvSpPr>
        <p:spPr>
          <a:xfrm>
            <a:off x="458042" y="1085275"/>
            <a:ext cx="8685958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Your Personal Checklist:</a:t>
            </a:r>
          </a:p>
          <a:p>
            <a:endParaRPr lang="en-US" sz="20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Knowing your purpose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Being overly prepared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Succeeding at less than 100%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Reflecting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Knowing that you can be better tomorrow than you are today</a:t>
            </a:r>
          </a:p>
          <a:p>
            <a:pPr algn="ctr"/>
            <a:r>
              <a:rPr lang="en-US" sz="2000" i="1" dirty="0"/>
              <a:t>							Fin</a:t>
            </a:r>
          </a:p>
          <a:p>
            <a:endParaRPr lang="en-US" sz="4000" dirty="0"/>
          </a:p>
          <a:p>
            <a:endParaRPr lang="en-US" sz="4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1A19F2-7581-D648-A7B8-40B4CC2C1603}"/>
              </a:ext>
            </a:extLst>
          </p:cNvPr>
          <p:cNvSpPr txBox="1"/>
          <p:nvPr/>
        </p:nvSpPr>
        <p:spPr>
          <a:xfrm>
            <a:off x="458042" y="254278"/>
            <a:ext cx="823254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rgbClr val="FFFF00"/>
                </a:solidFill>
              </a:rPr>
              <a:t>Using Purposeful Body Language</a:t>
            </a:r>
          </a:p>
        </p:txBody>
      </p:sp>
    </p:spTree>
    <p:extLst>
      <p:ext uri="{BB962C8B-B14F-4D97-AF65-F5344CB8AC3E}">
        <p14:creationId xmlns:p14="http://schemas.microsoft.com/office/powerpoint/2010/main" val="321037123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898949" y="1588312"/>
            <a:ext cx="5359159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300" b="1" dirty="0">
                <a:latin typeface="Helvetica" panose="020B0604020202020204" pitchFamily="34" charset="0"/>
                <a:cs typeface="Helvetica" panose="020B0604020202020204" pitchFamily="34" charset="0"/>
              </a:rPr>
              <a:t>Master Educator Program</a:t>
            </a:r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0532" y="660836"/>
            <a:ext cx="3555993" cy="94097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99762" y="2649779"/>
            <a:ext cx="736600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dirty="0">
                <a:latin typeface="Helvetica" panose="020B0604020202020204" pitchFamily="34" charset="0"/>
                <a:cs typeface="Helvetica" panose="020B0604020202020204" pitchFamily="34" charset="0"/>
              </a:rPr>
              <a:t>Our mission is to provide inspiring professional development opportunities and artistic music collaborations for music educators at the local, state and national levels. </a:t>
            </a:r>
          </a:p>
          <a:p>
            <a:endParaRPr lang="en-US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12969" t="70856" r="13360"/>
          <a:stretch/>
        </p:blipFill>
        <p:spPr>
          <a:xfrm>
            <a:off x="8566" y="5617939"/>
            <a:ext cx="9126869" cy="35163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C7B0239-4687-0C48-B4F4-086EBD5F14A1}"/>
              </a:ext>
            </a:extLst>
          </p:cNvPr>
          <p:cNvSpPr txBox="1"/>
          <p:nvPr/>
        </p:nvSpPr>
        <p:spPr>
          <a:xfrm>
            <a:off x="1549094" y="4279531"/>
            <a:ext cx="55553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i="1" dirty="0" err="1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marcia@musicedconsultants.net</a:t>
            </a:r>
            <a:endParaRPr lang="en-US" sz="3200" i="1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772FFD-F201-FB40-8846-75D4F4E4D7E8}"/>
              </a:ext>
            </a:extLst>
          </p:cNvPr>
          <p:cNvSpPr txBox="1"/>
          <p:nvPr/>
        </p:nvSpPr>
        <p:spPr>
          <a:xfrm>
            <a:off x="269057" y="3716285"/>
            <a:ext cx="85974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i="1" dirty="0" err="1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www.musicedconsultants.net</a:t>
            </a:r>
            <a:r>
              <a:rPr lang="en-US" sz="3200" i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/conference-materials</a:t>
            </a:r>
          </a:p>
        </p:txBody>
      </p:sp>
    </p:spTree>
    <p:extLst>
      <p:ext uri="{BB962C8B-B14F-4D97-AF65-F5344CB8AC3E}">
        <p14:creationId xmlns:p14="http://schemas.microsoft.com/office/powerpoint/2010/main" val="3076898754"/>
      </p:ext>
    </p:extLst>
  </p:cSld>
  <p:clrMapOvr>
    <a:masterClrMapping/>
  </p:clrMapOvr>
</p:sld>
</file>

<file path=ppt/theme/theme1.xml><?xml version="1.0" encoding="utf-8"?>
<a:theme xmlns:a="http://schemas.openxmlformats.org/drawingml/2006/main" name="Metropolitan">
  <a:themeElements>
    <a:clrScheme name="Custom 14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122458"/>
      </a:accent1>
      <a:accent2>
        <a:srgbClr val="679FF4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Metropolitan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1043</Words>
  <Application>Microsoft Macintosh PowerPoint</Application>
  <PresentationFormat>On-screen Show (4:3)</PresentationFormat>
  <Paragraphs>205</Paragraphs>
  <Slides>57</Slides>
  <Notes>23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3" baseType="lpstr">
      <vt:lpstr>Arial</vt:lpstr>
      <vt:lpstr>Calibri</vt:lpstr>
      <vt:lpstr>Calibri Light</vt:lpstr>
      <vt:lpstr>Helvetica</vt:lpstr>
      <vt:lpstr>High Tower Text</vt:lpstr>
      <vt:lpstr>Metropolitan</vt:lpstr>
      <vt:lpstr>Marcia Neel            Master Educator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Marcia Neel            Master Educator</dc:title>
  <dc:creator>Marcia Neel</dc:creator>
  <cp:lastModifiedBy>Marcia Neel</cp:lastModifiedBy>
  <cp:revision>35</cp:revision>
  <dcterms:created xsi:type="dcterms:W3CDTF">2019-03-24T05:15:09Z</dcterms:created>
  <dcterms:modified xsi:type="dcterms:W3CDTF">2019-03-24T05:17:12Z</dcterms:modified>
</cp:coreProperties>
</file>