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rels" ContentType="application/vnd.openxmlformats-package.relationships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31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notesSlides/notesSlide30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3.xml" ContentType="application/vnd.openxmlformats-officedocument.them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Default Extension="gif" ContentType="image/gif"/>
  <Override PartName="/ppt/notesSlides/notesSlide24.xml" ContentType="application/vnd.openxmlformats-officedocument.presentationml.notes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461" r:id="rId2"/>
    <p:sldId id="462" r:id="rId3"/>
    <p:sldId id="500" r:id="rId4"/>
    <p:sldId id="502" r:id="rId5"/>
    <p:sldId id="503" r:id="rId6"/>
    <p:sldId id="467" r:id="rId7"/>
    <p:sldId id="313" r:id="rId8"/>
    <p:sldId id="463" r:id="rId9"/>
    <p:sldId id="498" r:id="rId10"/>
    <p:sldId id="469" r:id="rId11"/>
    <p:sldId id="487" r:id="rId12"/>
    <p:sldId id="464" r:id="rId13"/>
    <p:sldId id="456" r:id="rId14"/>
    <p:sldId id="457" r:id="rId15"/>
    <p:sldId id="458" r:id="rId16"/>
    <p:sldId id="459" r:id="rId17"/>
    <p:sldId id="460" r:id="rId18"/>
    <p:sldId id="433" r:id="rId19"/>
    <p:sldId id="434" r:id="rId20"/>
    <p:sldId id="423" r:id="rId21"/>
    <p:sldId id="439" r:id="rId22"/>
    <p:sldId id="496" r:id="rId23"/>
    <p:sldId id="438" r:id="rId24"/>
    <p:sldId id="473" r:id="rId25"/>
    <p:sldId id="474" r:id="rId26"/>
    <p:sldId id="475" r:id="rId27"/>
    <p:sldId id="486" r:id="rId28"/>
    <p:sldId id="504" r:id="rId29"/>
    <p:sldId id="437" r:id="rId30"/>
    <p:sldId id="485" r:id="rId31"/>
    <p:sldId id="465" r:id="rId32"/>
    <p:sldId id="505" r:id="rId33"/>
    <p:sldId id="506" r:id="rId34"/>
    <p:sldId id="362" r:id="rId35"/>
    <p:sldId id="319" r:id="rId36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D45500"/>
    <a:srgbClr val="B8010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7002" autoAdjust="0"/>
  </p:normalViewPr>
  <p:slideViewPr>
    <p:cSldViewPr>
      <p:cViewPr>
        <p:scale>
          <a:sx n="100" d="100"/>
          <a:sy n="100" d="100"/>
        </p:scale>
        <p:origin x="-5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0CD94FC1-2E04-8543-92B1-E11446D35A1A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B83EED6E-A821-B742-998F-909C6A6D97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EABDE6B1-0DDA-7940-9AD9-6F34CD5B35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ＭＳ Ｐゴシック" pitchFamily="-9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4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5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0BA2B-C910-2946-ABD3-F71D0F89070F}" type="slidenum">
              <a:rPr lang="en-US"/>
              <a:pPr/>
              <a:t>7</a:t>
            </a:fld>
            <a:endParaRPr lang="en-US"/>
          </a:p>
        </p:txBody>
      </p:sp>
      <p:sp>
        <p:nvSpPr>
          <p:cNvPr id="716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8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9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10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14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15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17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18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19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20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D3E785-DC2D-0B40-BF86-1D507281AAAD}" type="slidenum">
              <a:rPr lang="en-US"/>
              <a:pPr/>
              <a:t>24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0B47C8-89FF-194A-9B83-940448F48976}" type="slidenum">
              <a:rPr lang="en-US"/>
              <a:pPr/>
              <a:t>25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CC6F950E-5F57-AA41-96B1-C74A1438D49B}" type="slidenum">
              <a:rPr lang="en-US" sz="1200" baseline="0"/>
              <a:pPr algn="r"/>
              <a:t>26</a:t>
            </a:fld>
            <a:endParaRPr lang="en-US" sz="1200" baseline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DE341-6EC1-F948-8A89-3ACD3534EF9D}" type="slidenum">
              <a:rPr lang="en-US"/>
              <a:pPr/>
              <a:t>27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28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29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30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B7429C-34F4-3548-B27A-924FDEBED601}" type="slidenum">
              <a:rPr lang="en-US"/>
              <a:pPr/>
              <a:t>34</a:t>
            </a:fld>
            <a:endParaRPr lang="en-US"/>
          </a:p>
        </p:txBody>
      </p:sp>
      <p:sp>
        <p:nvSpPr>
          <p:cNvPr id="737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E501E2-E099-354D-B0CC-B89E9BC9E21E}" type="slidenum">
              <a:rPr lang="en-US"/>
              <a:pPr/>
              <a:t>35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627D0-CF49-1A4F-8F28-F57DA32BA885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85E353-07CD-694D-9197-F2D2605B7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D32C7-A404-BD43-9169-5DCAFCC1A4E8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1496-C466-1F47-A1FA-DB3841004C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1D602-364C-9041-8FD3-679C25DC0FC9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946FD-E723-4E42-9FF8-8C1190ADC9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FE6D2-FFB9-A948-8BF0-82042E705BC5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672B6-6357-9343-8817-5CDC2E05BC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7BB20-5285-744B-83CF-C26953F1E359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D289B-E7BC-4C4E-81BE-101C523086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00D81-6AE3-D441-AB0E-793E4B1760B6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86321-6863-5040-901B-CC96BF183A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8BA80-9078-D442-8149-68176AED67FF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D67A8-31FB-7D42-A234-7227DC0160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FD442-B523-B149-87C1-D2F958CB62E4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03A3F-736B-BD44-B1EA-5F85F90C53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121A4-3621-EE4C-BC11-85B953B4EBFB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8C306-5108-644B-A3FF-9905B15E5B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74099-5147-0E4E-95F7-0BA1575E53B0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F48E4-F0AA-BC41-B8D0-2AA728F915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4E6C0-0E61-1046-9586-A168CA0134F8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DD6F3-5052-4347-A965-52B5017CFC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15000">
              <a:schemeClr val="bg1">
                <a:tint val="80000"/>
                <a:satMod val="300000"/>
              </a:schemeClr>
            </a:gs>
            <a:gs pos="100000">
              <a:srgbClr val="FF6600">
                <a:alpha val="42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70A3E23-9A07-9D46-8ACF-599C3D965558}" type="datetime1">
              <a:rPr lang="en-US"/>
              <a:pPr>
                <a:defRPr/>
              </a:pPr>
              <a:t>3/24/16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0F0E3BC-3AF3-2D40-AF14-8ABECB531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png"/><Relationship Id="rId1" Type="http://schemas.openxmlformats.org/officeDocument/2006/relationships/video" Target="file://localhost/Users/marcianeel/Desktop/IMG_2839.MOV.mov" TargetMode="External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30.png"/><Relationship Id="rId1" Type="http://schemas.openxmlformats.org/officeDocument/2006/relationships/video" Target="file://localhost/Users/marcianeel/Desktop/PPT%20Options%20for%20C.A.B.E./CABE%20PPT%20Videos/Clark%20County%20School%20District%20International%20Mariachi%20Convention%20and%20Festival%20copy.mp4" TargetMode="External"/><Relationship Id="rId2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4" Type="http://schemas.openxmlformats.org/officeDocument/2006/relationships/image" Target="../media/image47.jpeg"/><Relationship Id="rId5" Type="http://schemas.openxmlformats.org/officeDocument/2006/relationships/image" Target="../media/image48.jpeg"/><Relationship Id="rId6" Type="http://schemas.openxmlformats.org/officeDocument/2006/relationships/image" Target="../media/image49.jpeg"/><Relationship Id="rId7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jpeg"/><Relationship Id="rId5" Type="http://schemas.openxmlformats.org/officeDocument/2006/relationships/image" Target="../media/image55.jpeg"/><Relationship Id="rId6" Type="http://schemas.openxmlformats.org/officeDocument/2006/relationships/image" Target="../media/image56.jpeg"/><Relationship Id="rId7" Type="http://schemas.openxmlformats.org/officeDocument/2006/relationships/image" Target="../media/image57.jpeg"/><Relationship Id="rId8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4" Type="http://schemas.openxmlformats.org/officeDocument/2006/relationships/image" Target="../media/image60.png"/><Relationship Id="rId1" Type="http://schemas.openxmlformats.org/officeDocument/2006/relationships/video" Target="file://localhost/Users/marcianeel/Desktop/PPT%20Options%20for%20C.A.B.E./CABE%20PPT%20Videos/Bailey%20MS.mov" TargetMode="Externa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3733800" y="1074003"/>
            <a:ext cx="5410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72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¡Viva el Mariachi!</a:t>
            </a:r>
            <a:endParaRPr lang="en-US" sz="72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657600" y="1981200"/>
            <a:ext cx="5486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 SFUSD Case Study</a:t>
            </a:r>
            <a:endParaRPr lang="en-US" sz="3200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3" name="Picture 12" descr="IMG_00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28600" y="222423"/>
            <a:ext cx="3352800" cy="4349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3657600" y="2743200"/>
            <a:ext cx="52578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Sofia </a:t>
            </a:r>
            <a:r>
              <a:rPr lang="en-US" sz="32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Fojas</a:t>
            </a: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</a:t>
            </a:r>
          </a:p>
          <a:p>
            <a:pPr>
              <a:defRPr/>
            </a:pPr>
            <a:r>
              <a:rPr lang="en-US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SFUSD</a:t>
            </a:r>
          </a:p>
          <a:p>
            <a:pPr>
              <a:defRPr/>
            </a:pPr>
            <a:endParaRPr lang="en-US" sz="1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José </a:t>
            </a:r>
            <a:r>
              <a:rPr lang="en-US" sz="32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Hernández</a:t>
            </a:r>
            <a:endParaRPr lang="en-US" sz="32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Mariachi Sol de Mexico</a:t>
            </a:r>
          </a:p>
          <a:p>
            <a:pPr>
              <a:defRPr/>
            </a:pPr>
            <a:endParaRPr lang="en-US" sz="1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Marcia Neel</a:t>
            </a:r>
          </a:p>
          <a:p>
            <a:pPr>
              <a:defRPr/>
            </a:pPr>
            <a:r>
              <a:rPr lang="en-US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Education Consultants, Inc.</a:t>
            </a:r>
          </a:p>
        </p:txBody>
      </p:sp>
      <p:pic>
        <p:nvPicPr>
          <p:cNvPr id="9" name="Picture 8" descr="Screen Shot 2016-03-20 at 6.04.3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117104"/>
            <a:ext cx="4495801" cy="1102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914400" y="5791200"/>
            <a:ext cx="65145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0" dirty="0" smtClean="0">
                <a:solidFill>
                  <a:srgbClr val="800000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Will be posted online at:</a:t>
            </a:r>
          </a:p>
          <a:p>
            <a:r>
              <a:rPr lang="en-US" baseline="0" dirty="0" smtClean="0">
                <a:solidFill>
                  <a:srgbClr val="800000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baseline="0" dirty="0" err="1" smtClean="0">
                <a:solidFill>
                  <a:srgbClr val="800000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www.musicedconsultants.net</a:t>
            </a:r>
            <a:r>
              <a:rPr lang="en-US" baseline="0" dirty="0" smtClean="0">
                <a:solidFill>
                  <a:srgbClr val="800000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/conference-materials</a:t>
            </a:r>
            <a:endParaRPr lang="en-US" dirty="0">
              <a:solidFill>
                <a:srgbClr val="800000"/>
              </a:solidFill>
            </a:endParaRPr>
          </a:p>
        </p:txBody>
      </p:sp>
      <p:pic>
        <p:nvPicPr>
          <p:cNvPr id="10" name="Picture 9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5816" y="71387"/>
            <a:ext cx="1044384" cy="130021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746278" y="6362700"/>
            <a:ext cx="32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14" name="Picture 13" descr="West Music Mariachi Logo Trans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343400"/>
            <a:ext cx="3581400" cy="119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-145197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72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   Today’s Session</a:t>
            </a:r>
            <a:endParaRPr lang="en-US" sz="72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048000" y="685800"/>
            <a:ext cx="510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Why Mariachi?</a:t>
            </a:r>
            <a:endParaRPr lang="en-US" sz="6000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3124200" y="1337608"/>
            <a:ext cx="6019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Mariachi as a Strategy for     </a:t>
            </a:r>
          </a:p>
          <a:p>
            <a:pPr algn="l"/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Equity in Urban Education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3124200" y="2633008"/>
            <a:ext cx="5638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Mariachi as a Legitimate   </a:t>
            </a:r>
          </a:p>
          <a:p>
            <a:pPr algn="l"/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Course of Study</a:t>
            </a:r>
            <a:endParaRPr lang="en-US" sz="6000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124200" y="3852208"/>
            <a:ext cx="510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Staffing</a:t>
            </a:r>
            <a:endParaRPr lang="en-US" sz="6000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124200" y="4461808"/>
            <a:ext cx="5943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Professional Development:  </a:t>
            </a:r>
          </a:p>
          <a:p>
            <a:pPr algn="l"/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Easy to Learn and Fun to </a:t>
            </a:r>
          </a:p>
          <a:p>
            <a:pPr algn="l"/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Teach!</a:t>
            </a:r>
            <a:endParaRPr lang="en-US" sz="6000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Mariachi Girl w:Violin Cryst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39" y="431800"/>
            <a:ext cx="1971261" cy="6045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7067" y="6324600"/>
            <a:ext cx="32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-762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Why Mariachi? Mariachi is Universal!</a:t>
            </a:r>
            <a:endParaRPr lang="en-US" sz="60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" name="Picture 13" descr="Venezue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513298"/>
            <a:ext cx="2514600" cy="17415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5" name="TextBox 14"/>
          <p:cNvSpPr txBox="1"/>
          <p:nvPr/>
        </p:nvSpPr>
        <p:spPr>
          <a:xfrm>
            <a:off x="1199007" y="4038600"/>
            <a:ext cx="103105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80101"/>
                </a:solidFill>
                <a:latin typeface="Times New Roman"/>
                <a:cs typeface="Times New Roman"/>
              </a:rPr>
              <a:t>Venezuela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0" y="914400"/>
            <a:ext cx="1263753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B80101"/>
                </a:solidFill>
                <a:latin typeface="Times New Roman"/>
                <a:cs typeface="Times New Roman"/>
              </a:rPr>
              <a:t>Columbia</a:t>
            </a:r>
            <a:endParaRPr lang="en-US" sz="32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67200" y="1219200"/>
            <a:ext cx="686138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B80101"/>
                </a:solidFill>
                <a:latin typeface="Times New Roman"/>
                <a:cs typeface="Times New Roman"/>
              </a:rPr>
              <a:t>Peru</a:t>
            </a:r>
            <a:endParaRPr lang="en-US" sz="32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555" y="4267200"/>
            <a:ext cx="2690433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914400"/>
            <a:ext cx="2839505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/>
          <p:cNvSpPr txBox="1"/>
          <p:nvPr/>
        </p:nvSpPr>
        <p:spPr>
          <a:xfrm>
            <a:off x="695517" y="2779772"/>
            <a:ext cx="1815853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Anani</a:t>
            </a:r>
            <a:r>
              <a:rPr lang="en-US" sz="320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Rhames</a:t>
            </a:r>
            <a:endParaRPr lang="en-US" sz="32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40355" y="3886200"/>
            <a:ext cx="2039606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Hikawa</a:t>
            </a:r>
            <a:r>
              <a:rPr lang="en-US" sz="320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Kiyoshi</a:t>
            </a:r>
            <a:endParaRPr lang="en-US" sz="32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1" y="1447800"/>
            <a:ext cx="2438399" cy="1778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3138" y="1752600"/>
            <a:ext cx="2484044" cy="1714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8880" y="4114800"/>
            <a:ext cx="3048000" cy="1600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8" name="TextBox 27"/>
          <p:cNvSpPr txBox="1"/>
          <p:nvPr/>
        </p:nvSpPr>
        <p:spPr>
          <a:xfrm>
            <a:off x="4114800" y="3581400"/>
            <a:ext cx="1200301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B80101"/>
                </a:solidFill>
                <a:latin typeface="Times New Roman"/>
                <a:cs typeface="Times New Roman"/>
              </a:rPr>
              <a:t>Australia</a:t>
            </a:r>
            <a:endParaRPr lang="en-US" sz="32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686800" y="632460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-145197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Why</a:t>
            </a:r>
            <a:r>
              <a:rPr lang="en-US" sz="6000" b="1" i="1" baseline="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60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Mariachi? </a:t>
            </a:r>
          </a:p>
          <a:p>
            <a:r>
              <a:rPr lang="en-US" sz="60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Mariachi crosses ALL genres! </a:t>
            </a:r>
            <a:endParaRPr lang="en-US" sz="60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720964" y="624840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</a:t>
            </a:r>
            <a:endParaRPr lang="en-US" dirty="0"/>
          </a:p>
        </p:txBody>
      </p:sp>
      <p:pic>
        <p:nvPicPr>
          <p:cNvPr id="10" name="IMG_2839.MOV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24200" y="2413000"/>
            <a:ext cx="2844800" cy="1625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34689" y="4543961"/>
            <a:ext cx="645427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Sol de Mexico performs from </a:t>
            </a:r>
          </a:p>
          <a:p>
            <a:r>
              <a:rPr lang="en-US" sz="60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Nutcracker Suite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-145197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Why Mariachi? </a:t>
            </a:r>
            <a:endParaRPr lang="en-US" sz="60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" name="Picture 12" descr="Mariachi Boy Playing Guitarr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657600"/>
            <a:ext cx="2679700" cy="29115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209800" y="914400"/>
            <a:ext cx="499661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Social Justice </a:t>
            </a:r>
            <a:endParaRPr lang="en-US" sz="96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9600" dirty="0"/>
          </a:p>
        </p:txBody>
      </p:sp>
      <p:sp>
        <p:nvSpPr>
          <p:cNvPr id="6" name="TextBox 5"/>
          <p:cNvSpPr txBox="1"/>
          <p:nvPr/>
        </p:nvSpPr>
        <p:spPr>
          <a:xfrm>
            <a:off x="1" y="22098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Arts are for ALL!</a:t>
            </a:r>
            <a:endParaRPr lang="en-US" sz="9600" dirty="0"/>
          </a:p>
        </p:txBody>
      </p:sp>
      <p:sp>
        <p:nvSpPr>
          <p:cNvPr id="7" name="TextBox 6"/>
          <p:cNvSpPr txBox="1"/>
          <p:nvPr/>
        </p:nvSpPr>
        <p:spPr>
          <a:xfrm>
            <a:off x="8686800" y="6248400"/>
            <a:ext cx="355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228600" y="-120372"/>
            <a:ext cx="55626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60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Why Mariachi?</a:t>
            </a:r>
          </a:p>
          <a:p>
            <a:endParaRPr lang="en-US" sz="1200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200" i="1" baseline="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. .Richard Carranza</a:t>
            </a:r>
          </a:p>
        </p:txBody>
      </p:sp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57200" y="1413332"/>
            <a:ext cx="8610600" cy="5139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3200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</a:t>
            </a: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Involves more students 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	in Music Education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3200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</a:t>
            </a: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Provides an entry</a:t>
            </a:r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-level</a:t>
            </a: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	music experience anytime</a:t>
            </a:r>
            <a:endParaRPr lang="en-US" sz="3200" b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3200" baseline="0" dirty="0">
                <a:solidFill>
                  <a:srgbClr val="B80101"/>
                </a:solidFill>
                <a:latin typeface="Times New Roman"/>
                <a:cs typeface="Times New Roman"/>
              </a:rPr>
              <a:t> </a:t>
            </a:r>
            <a:r>
              <a:rPr lang="en-US" sz="3200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</a:t>
            </a: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Helps keep students </a:t>
            </a:r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in school</a:t>
            </a:r>
            <a:endParaRPr lang="en-US" sz="3200" b="1" baseline="0" dirty="0" smtClean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Serves as an effective bridge to parental 	involvement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Celebrates/recognizes culture and heritage       						</a:t>
            </a:r>
            <a:endParaRPr lang="en-US" sz="2800" b="1" i="1" baseline="0" dirty="0" smtClean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pPr lvl="6">
              <a:spcBef>
                <a:spcPct val="20000"/>
              </a:spcBef>
            </a:pP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		</a:t>
            </a:r>
            <a:endParaRPr lang="en-US" sz="2800" b="1" i="1" baseline="0" dirty="0" smtClean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18" name="Picture 17" descr="Screen Shot 2015-05-04 at 5.38.4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703" y="76200"/>
            <a:ext cx="2991097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610600" y="6324600"/>
            <a:ext cx="355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70659" name="Rectangle 8"/>
          <p:cNvSpPr>
            <a:spLocks noChangeArrowheads="1"/>
          </p:cNvSpPr>
          <p:nvPr/>
        </p:nvSpPr>
        <p:spPr bwMode="auto">
          <a:xfrm>
            <a:off x="0" y="-335816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Additional </a:t>
            </a:r>
            <a:r>
              <a:rPr lang="en-US" sz="60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Benefits of</a:t>
            </a:r>
            <a:r>
              <a:rPr lang="en-US" sz="60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</a:t>
            </a:r>
            <a:endParaRPr lang="en-US" sz="6000" b="1" dirty="0" smtClean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r>
              <a:rPr lang="en-US" sz="60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School Mariachi Programs</a:t>
            </a:r>
            <a:endParaRPr lang="en-US" sz="6000" b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70660" name="Rectangle 9"/>
          <p:cNvSpPr>
            <a:spLocks noChangeArrowheads="1"/>
          </p:cNvSpPr>
          <p:nvPr/>
        </p:nvSpPr>
        <p:spPr bwMode="auto">
          <a:xfrm>
            <a:off x="304800" y="1600200"/>
            <a:ext cx="8382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Uses multiple intelligences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Teaches life-long skills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Increases student self-esteem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	and self-confidence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Provides opportunities for students to serve 	as role models to younger students 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Creates a school “Mosaic of Musical 	Experiences”</a:t>
            </a:r>
          </a:p>
        </p:txBody>
      </p:sp>
      <p:pic>
        <p:nvPicPr>
          <p:cNvPr id="70662" name="Picture 5" descr="Screen Shot 2012-09-26 at 5.19.13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524000"/>
            <a:ext cx="2709466" cy="2330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72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And. . .It’s FUN!</a:t>
            </a:r>
            <a:endParaRPr lang="en-US" sz="72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 descr="1503942_455269551243837_240157260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" y="1257300"/>
            <a:ext cx="7372350" cy="4914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-1524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72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Mariachi and Bilingualism</a:t>
            </a:r>
            <a:endParaRPr lang="en-US" sz="72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3505200" y="2667000"/>
            <a:ext cx="5638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endParaRPr lang="en-US" sz="600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l"/>
            <a:endParaRPr lang="en-US" sz="6000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3" name="Picture 12" descr="Jaime-kids_DSC8269-sw-dba-sw-db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90600"/>
            <a:ext cx="8229600" cy="5452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788414" y="6324600"/>
            <a:ext cx="355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-1524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72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Mariachi and Bilingualism</a:t>
            </a:r>
            <a:endParaRPr lang="en-US" sz="72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3505200" y="2667000"/>
            <a:ext cx="5638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endParaRPr lang="en-US" sz="600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l"/>
            <a:endParaRPr lang="en-US" sz="6000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57200" y="1923871"/>
            <a:ext cx="845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54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Songs are performed in Spanish but   </a:t>
            </a:r>
          </a:p>
          <a:p>
            <a:pPr algn="l"/>
            <a:r>
              <a:rPr lang="en-US" sz="54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instruction is delivered in English</a:t>
            </a:r>
            <a:endParaRPr lang="en-US" sz="5400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57200" y="3198673"/>
            <a:ext cx="8458200" cy="175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54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Students equate Spanish musical terms </a:t>
            </a:r>
          </a:p>
          <a:p>
            <a:pPr algn="l"/>
            <a:r>
              <a:rPr lang="en-US" sz="54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with corresponding words in English. </a:t>
            </a:r>
          </a:p>
          <a:p>
            <a:pPr algn="l"/>
            <a:r>
              <a:rPr lang="en-US" sz="5400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Ex: </a:t>
            </a:r>
            <a:r>
              <a:rPr lang="en-US" sz="5400" i="1" dirty="0" err="1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Golpe</a:t>
            </a:r>
            <a:r>
              <a:rPr lang="en-US" sz="5400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Sale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57200" y="5029200"/>
            <a:ext cx="845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54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4. Social bonding develops quickly-inherent </a:t>
            </a:r>
          </a:p>
          <a:p>
            <a:pPr algn="l"/>
            <a:r>
              <a:rPr lang="en-US" sz="54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to music ensembles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457200" y="657761"/>
            <a:ext cx="845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54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Mariachi is inherently tied to Mexico  </a:t>
            </a:r>
          </a:p>
          <a:p>
            <a:pPr algn="l"/>
            <a:r>
              <a:rPr lang="en-US" sz="54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and is recognized as such by students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-1524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72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Mariachi and Bilingualism</a:t>
            </a:r>
            <a:endParaRPr lang="en-US" sz="72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57200" y="663714"/>
            <a:ext cx="8458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5. Mariachi transcends generations </a:t>
            </a:r>
            <a:endParaRPr lang="en-US" sz="6000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0" y="12733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“Old People’s Music?”</a:t>
            </a:r>
            <a:endParaRPr lang="en-US" sz="6000" i="1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29718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“Sounds of Home!”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18829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“Concert Madness?”</a:t>
            </a:r>
            <a:endParaRPr lang="en-US" sz="6000" i="1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24384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“Relevant?”</a:t>
            </a:r>
            <a:endParaRPr lang="en-US" sz="6000" i="1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5" name="Picture 14" descr="Screen Shot 2016-03-23 at 11.11.1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3886200"/>
            <a:ext cx="3865774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  <p:bldP spid="10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645" y="152400"/>
            <a:ext cx="5961955" cy="2057400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5587424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musicmakesus.org</a:t>
            </a:r>
            <a:r>
              <a:rPr lang="en-US" sz="48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/resources/research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7800" y="1447800"/>
            <a:ext cx="63246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rgbClr val="FF6600"/>
              </a:solidFill>
              <a:latin typeface="Zapfino"/>
              <a:cs typeface="Zapfino"/>
            </a:endParaRPr>
          </a:p>
          <a:p>
            <a:r>
              <a:rPr lang="en-US" sz="3600" b="1" dirty="0">
                <a:solidFill>
                  <a:srgbClr val="FF6600"/>
                </a:solidFill>
                <a:latin typeface="Zapfino"/>
                <a:cs typeface="Zapfino"/>
              </a:rPr>
              <a:t>Prelude:</a:t>
            </a:r>
          </a:p>
          <a:p>
            <a:endParaRPr lang="en-US" sz="3600" b="1" dirty="0">
              <a:solidFill>
                <a:srgbClr val="FF6600"/>
              </a:solidFill>
              <a:latin typeface="Zapfino"/>
              <a:cs typeface="Zapfino"/>
            </a:endParaRPr>
          </a:p>
          <a:p>
            <a:r>
              <a:rPr lang="en-US" sz="3600" b="1" dirty="0">
                <a:cs typeface="Zapfino"/>
              </a:rPr>
              <a:t>Music Makes Us Baseline Research </a:t>
            </a:r>
            <a:r>
              <a:rPr lang="en-US" sz="3600" b="1" dirty="0" smtClean="0">
                <a:cs typeface="Zapfino"/>
              </a:rPr>
              <a:t>Report</a:t>
            </a:r>
          </a:p>
          <a:p>
            <a:endParaRPr lang="en-US" sz="3600" b="1" dirty="0">
              <a:cs typeface="Zapfino"/>
            </a:endParaRPr>
          </a:p>
          <a:p>
            <a:r>
              <a:rPr lang="en-US" dirty="0"/>
              <a:t>Becky J. A. Eason, Ph.D.</a:t>
            </a:r>
            <a:br>
              <a:rPr lang="en-US" dirty="0"/>
            </a:br>
            <a:r>
              <a:rPr lang="en-US" dirty="0"/>
              <a:t>Center for Public Partnerships &amp; Research</a:t>
            </a:r>
            <a:br>
              <a:rPr lang="en-US" dirty="0"/>
            </a:br>
            <a:r>
              <a:rPr lang="en-US" dirty="0"/>
              <a:t>The University of Kansas</a:t>
            </a:r>
          </a:p>
          <a:p>
            <a:endParaRPr lang="en-US" dirty="0" smtClean="0"/>
          </a:p>
          <a:p>
            <a:r>
              <a:rPr lang="en-US" dirty="0" smtClean="0"/>
              <a:t>Christopher </a:t>
            </a:r>
            <a:r>
              <a:rPr lang="en-US" dirty="0"/>
              <a:t>M. Johnson, Ph.D.</a:t>
            </a:r>
            <a:br>
              <a:rPr lang="en-US" dirty="0"/>
            </a:br>
            <a:r>
              <a:rPr lang="en-US" dirty="0"/>
              <a:t>Music Research Institute</a:t>
            </a:r>
            <a:br>
              <a:rPr lang="en-US" dirty="0"/>
            </a:br>
            <a:r>
              <a:rPr lang="en-US" dirty="0"/>
              <a:t>The University of Kansas</a:t>
            </a:r>
          </a:p>
          <a:p>
            <a:endParaRPr lang="en-US" sz="3600" b="1" dirty="0">
              <a:cs typeface="Zapfino"/>
            </a:endParaRPr>
          </a:p>
          <a:p>
            <a:endParaRPr lang="en-US" dirty="0"/>
          </a:p>
        </p:txBody>
      </p:sp>
      <p:pic>
        <p:nvPicPr>
          <p:cNvPr id="8" name="Picture 7" descr="Screen Shot 2015-05-04 at 5.17.06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429000"/>
            <a:ext cx="2171700" cy="1872155"/>
          </a:xfrm>
          <a:prstGeom prst="rect">
            <a:avLst/>
          </a:prstGeom>
        </p:spPr>
      </p:pic>
      <p:pic>
        <p:nvPicPr>
          <p:cNvPr id="13" name="Picture 12" descr="Screen Shot 2015-05-04 at 5.16.54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3429000"/>
            <a:ext cx="2133600" cy="1892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Participation Rates by Ethnicity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822" y="5181600"/>
            <a:ext cx="3819178" cy="1317953"/>
          </a:xfrm>
          <a:prstGeom prst="rect">
            <a:avLst/>
          </a:prstGeom>
        </p:spPr>
      </p:pic>
      <p:pic>
        <p:nvPicPr>
          <p:cNvPr id="6" name="Picture 5" descr="Screen Shot 2015-05-04 at 4.05.35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295400"/>
            <a:ext cx="7861300" cy="3124200"/>
          </a:xfrm>
          <a:prstGeom prst="rect">
            <a:avLst/>
          </a:prstGeom>
        </p:spPr>
      </p:pic>
      <p:pic>
        <p:nvPicPr>
          <p:cNvPr id="8" name="Picture 7" descr="1 Music Participation Rat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295400"/>
            <a:ext cx="78486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School Attendance Rates by Ethnicity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822" y="5181600"/>
            <a:ext cx="3819178" cy="1317953"/>
          </a:xfrm>
          <a:prstGeom prst="rect">
            <a:avLst/>
          </a:prstGeom>
        </p:spPr>
      </p:pic>
      <p:pic>
        <p:nvPicPr>
          <p:cNvPr id="6" name="Picture 5" descr="Screen Shot 2015-05-04 at 4.05.35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295400"/>
            <a:ext cx="7861300" cy="3124200"/>
          </a:xfrm>
          <a:prstGeom prst="rect">
            <a:avLst/>
          </a:prstGeom>
        </p:spPr>
      </p:pic>
      <p:pic>
        <p:nvPicPr>
          <p:cNvPr id="8" name="Picture 7" descr="1 Music Participation Rat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295400"/>
            <a:ext cx="7848600" cy="3124200"/>
          </a:xfrm>
          <a:prstGeom prst="rect">
            <a:avLst/>
          </a:prstGeom>
        </p:spPr>
      </p:pic>
      <p:pic>
        <p:nvPicPr>
          <p:cNvPr id="9" name="Picture 8" descr="2 School Attendance Rat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1295400"/>
            <a:ext cx="78486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Discipline Referrals by Ethnicity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822" y="5181600"/>
            <a:ext cx="3819178" cy="1317953"/>
          </a:xfrm>
          <a:prstGeom prst="rect">
            <a:avLst/>
          </a:prstGeom>
        </p:spPr>
      </p:pic>
      <p:pic>
        <p:nvPicPr>
          <p:cNvPr id="6" name="Picture 5" descr="Screen Shot 2015-05-04 at 4.05.35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295400"/>
            <a:ext cx="7861300" cy="3124200"/>
          </a:xfrm>
          <a:prstGeom prst="rect">
            <a:avLst/>
          </a:prstGeom>
        </p:spPr>
      </p:pic>
      <p:pic>
        <p:nvPicPr>
          <p:cNvPr id="8" name="Picture 7" descr="1 Music Participation Rat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295400"/>
            <a:ext cx="7848600" cy="3124200"/>
          </a:xfrm>
          <a:prstGeom prst="rect">
            <a:avLst/>
          </a:prstGeom>
        </p:spPr>
      </p:pic>
      <p:pic>
        <p:nvPicPr>
          <p:cNvPr id="9" name="Picture 8" descr="2 School Attendance Rat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1295400"/>
            <a:ext cx="7848600" cy="3429000"/>
          </a:xfrm>
          <a:prstGeom prst="rect">
            <a:avLst/>
          </a:prstGeom>
        </p:spPr>
      </p:pic>
      <p:pic>
        <p:nvPicPr>
          <p:cNvPr id="11" name="Picture 10" descr="3 Discipline Referral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295400"/>
            <a:ext cx="7772400" cy="3428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GPA by Ethnicity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822" y="5181600"/>
            <a:ext cx="3819178" cy="1317953"/>
          </a:xfrm>
          <a:prstGeom prst="rect">
            <a:avLst/>
          </a:prstGeom>
        </p:spPr>
      </p:pic>
      <p:pic>
        <p:nvPicPr>
          <p:cNvPr id="6" name="Picture 5" descr="Screen Shot 2015-05-04 at 4.05.35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295400"/>
            <a:ext cx="7861300" cy="3124200"/>
          </a:xfrm>
          <a:prstGeom prst="rect">
            <a:avLst/>
          </a:prstGeom>
        </p:spPr>
      </p:pic>
      <p:pic>
        <p:nvPicPr>
          <p:cNvPr id="8" name="Picture 7" descr="1 Music Participation Rat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295400"/>
            <a:ext cx="7848600" cy="3124200"/>
          </a:xfrm>
          <a:prstGeom prst="rect">
            <a:avLst/>
          </a:prstGeom>
        </p:spPr>
      </p:pic>
      <p:pic>
        <p:nvPicPr>
          <p:cNvPr id="9" name="Picture 8" descr="2 School Attendance Rat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1295400"/>
            <a:ext cx="7848600" cy="3429000"/>
          </a:xfrm>
          <a:prstGeom prst="rect">
            <a:avLst/>
          </a:prstGeom>
        </p:spPr>
      </p:pic>
      <p:pic>
        <p:nvPicPr>
          <p:cNvPr id="11" name="Picture 10" descr="3 Discipline Referral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295400"/>
            <a:ext cx="7772400" cy="3428999"/>
          </a:xfrm>
          <a:prstGeom prst="rect">
            <a:avLst/>
          </a:prstGeom>
        </p:spPr>
      </p:pic>
      <p:pic>
        <p:nvPicPr>
          <p:cNvPr id="12" name="Picture 11" descr="4 GP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1295400"/>
            <a:ext cx="78486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On-time Graduation Rates by Ethnicity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822" y="5181600"/>
            <a:ext cx="3819178" cy="1317953"/>
          </a:xfrm>
          <a:prstGeom prst="rect">
            <a:avLst/>
          </a:prstGeom>
        </p:spPr>
      </p:pic>
      <p:pic>
        <p:nvPicPr>
          <p:cNvPr id="6" name="Picture 5" descr="Screen Shot 2015-05-04 at 4.05.35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295400"/>
            <a:ext cx="7861300" cy="3124200"/>
          </a:xfrm>
          <a:prstGeom prst="rect">
            <a:avLst/>
          </a:prstGeom>
        </p:spPr>
      </p:pic>
      <p:pic>
        <p:nvPicPr>
          <p:cNvPr id="8" name="Picture 7" descr="1 Music Participation Rat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295400"/>
            <a:ext cx="7848600" cy="3124200"/>
          </a:xfrm>
          <a:prstGeom prst="rect">
            <a:avLst/>
          </a:prstGeom>
        </p:spPr>
      </p:pic>
      <p:pic>
        <p:nvPicPr>
          <p:cNvPr id="9" name="Picture 8" descr="2 School Attendance Rat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1295400"/>
            <a:ext cx="7848600" cy="3429000"/>
          </a:xfrm>
          <a:prstGeom prst="rect">
            <a:avLst/>
          </a:prstGeom>
        </p:spPr>
      </p:pic>
      <p:pic>
        <p:nvPicPr>
          <p:cNvPr id="11" name="Picture 10" descr="3 Discipline Referral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295400"/>
            <a:ext cx="7772400" cy="3428999"/>
          </a:xfrm>
          <a:prstGeom prst="rect">
            <a:avLst/>
          </a:prstGeom>
        </p:spPr>
      </p:pic>
      <p:pic>
        <p:nvPicPr>
          <p:cNvPr id="12" name="Picture 11" descr="4 GP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1295400"/>
            <a:ext cx="7848600" cy="3429000"/>
          </a:xfrm>
          <a:prstGeom prst="rect">
            <a:avLst/>
          </a:prstGeom>
        </p:spPr>
      </p:pic>
      <p:pic>
        <p:nvPicPr>
          <p:cNvPr id="13" name="Picture 12" descr="5 Graduation Rate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1295400"/>
            <a:ext cx="78486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ACT: English and Math by Ethnicity</a:t>
            </a:r>
          </a:p>
        </p:txBody>
      </p:sp>
      <p:pic>
        <p:nvPicPr>
          <p:cNvPr id="13" name="Picture 12" descr="Figure 15 ACT English Scores by 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38200"/>
            <a:ext cx="7848600" cy="3200143"/>
          </a:xfrm>
          <a:prstGeom prst="rect">
            <a:avLst/>
          </a:prstGeom>
        </p:spPr>
      </p:pic>
      <p:pic>
        <p:nvPicPr>
          <p:cNvPr id="14" name="Picture 13" descr="Figure 15 ACT Math Scores by E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633840"/>
            <a:ext cx="7848600" cy="3071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3589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Summary: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Was Learned?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0" y="1372612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</a:t>
            </a: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MORE </a:t>
            </a: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 student </a:t>
            </a:r>
          </a:p>
          <a:p>
            <a:pPr>
              <a:defRPr/>
            </a:pP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participates in </a:t>
            </a: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</a:t>
            </a: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</a:t>
            </a:r>
          </a:p>
          <a:p>
            <a:pPr>
              <a:defRPr/>
            </a:pP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more </a:t>
            </a: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POSITIVE</a:t>
            </a:r>
          </a:p>
          <a:p>
            <a:pPr>
              <a:defRPr/>
            </a:pP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</a:t>
            </a: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BENEFITS </a:t>
            </a: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become. 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800600"/>
            <a:ext cx="4149378" cy="1431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-1524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7200" b="1" i="1" dirty="0" smtClean="0">
                <a:solidFill>
                  <a:srgbClr val="B8010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Clark County School District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1066800"/>
            <a:ext cx="403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1990 Enrollment:</a:t>
            </a:r>
          </a:p>
          <a:p>
            <a:endParaRPr lang="en-US" sz="4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1066800"/>
            <a:ext cx="403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121,918</a:t>
            </a:r>
          </a:p>
          <a:p>
            <a:endParaRPr lang="en-US" sz="4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1904999"/>
            <a:ext cx="403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2000 Enrollment:</a:t>
            </a:r>
          </a:p>
          <a:p>
            <a:endParaRPr lang="en-US" sz="4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76800" y="1905000"/>
            <a:ext cx="403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231,125</a:t>
            </a:r>
          </a:p>
          <a:p>
            <a:endParaRPr lang="en-US" sz="4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2791360"/>
            <a:ext cx="403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2015 Enrollment:</a:t>
            </a:r>
          </a:p>
          <a:p>
            <a:endParaRPr lang="en-US" sz="4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2791361"/>
            <a:ext cx="4038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314,643</a:t>
            </a:r>
          </a:p>
          <a:p>
            <a:pPr algn="l"/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43.4% Latino</a:t>
            </a:r>
          </a:p>
          <a:p>
            <a:pPr algn="l"/>
            <a:endParaRPr lang="en-US" sz="4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4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2000" y="4391561"/>
            <a:ext cx="56263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2002 Mariachi Enrollment</a:t>
            </a:r>
            <a:endParaRPr lang="en-US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7010400" y="439156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265</a:t>
            </a:r>
          </a:p>
          <a:p>
            <a:endParaRPr lang="en-US" sz="4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0" y="5257800"/>
            <a:ext cx="56263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2015 Mariachi Enrollment</a:t>
            </a:r>
            <a:endParaRPr lang="en-US" sz="4000" dirty="0"/>
          </a:p>
        </p:txBody>
      </p:sp>
      <p:sp>
        <p:nvSpPr>
          <p:cNvPr id="21" name="TextBox 20"/>
          <p:cNvSpPr txBox="1"/>
          <p:nvPr/>
        </p:nvSpPr>
        <p:spPr>
          <a:xfrm>
            <a:off x="6629400" y="5257800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4,765</a:t>
            </a:r>
          </a:p>
          <a:p>
            <a:endParaRPr lang="en-US" sz="4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53200" y="4690646"/>
            <a:ext cx="1672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80101"/>
                </a:solidFill>
              </a:rPr>
              <a:t>_____________</a:t>
            </a:r>
            <a:endParaRPr lang="en-US" dirty="0">
              <a:solidFill>
                <a:srgbClr val="B8010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53200" y="5528846"/>
            <a:ext cx="1672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80101"/>
                </a:solidFill>
              </a:rPr>
              <a:t>_____________</a:t>
            </a:r>
            <a:endParaRPr lang="en-US" dirty="0">
              <a:solidFill>
                <a:srgbClr val="B8010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7" grpId="0"/>
      <p:bldP spid="19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286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 Standards-based Curricular Approach</a:t>
            </a:r>
          </a:p>
          <a:p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Performance Understanding</a:t>
            </a:r>
            <a:endParaRPr lang="en-US" sz="4000" dirty="0">
              <a:solidFill>
                <a:srgbClr val="B80101"/>
              </a:solidFill>
            </a:endParaRPr>
          </a:p>
        </p:txBody>
      </p:sp>
      <p:pic>
        <p:nvPicPr>
          <p:cNvPr id="9" name="Clark County School District International Mariachi Convention and Festival copy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43000" y="1752600"/>
            <a:ext cx="67564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75940" y="6400800"/>
            <a:ext cx="355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762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is taught in Mariachi?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9" descr="Screen Shot 2015-02-03 at 10.36.51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335816"/>
            <a:ext cx="3048000" cy="2438400"/>
          </a:xfrm>
          <a:prstGeom prst="rect">
            <a:avLst/>
          </a:prstGeom>
        </p:spPr>
      </p:pic>
      <p:pic>
        <p:nvPicPr>
          <p:cNvPr id="11" name="Picture 10" descr="Screen Shot 2015-02-03 at 10.34.45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666" y="3183416"/>
            <a:ext cx="2910134" cy="2683984"/>
          </a:xfrm>
          <a:prstGeom prst="rect">
            <a:avLst/>
          </a:prstGeom>
        </p:spPr>
      </p:pic>
      <p:pic>
        <p:nvPicPr>
          <p:cNvPr id="17" name="Picture 16" descr="Screen Shot 2015-02-03 at 10.34.16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3183416"/>
            <a:ext cx="2918884" cy="2667000"/>
          </a:xfrm>
          <a:prstGeom prst="rect">
            <a:avLst/>
          </a:prstGeom>
        </p:spPr>
      </p:pic>
      <p:pic>
        <p:nvPicPr>
          <p:cNvPr id="18" name="Picture 17" descr="Screen Shot 2015-02-03 at 10.35.07 A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973616"/>
            <a:ext cx="2819400" cy="2095569"/>
          </a:xfrm>
          <a:prstGeom prst="rect">
            <a:avLst/>
          </a:prstGeom>
        </p:spPr>
      </p:pic>
      <p:pic>
        <p:nvPicPr>
          <p:cNvPr id="19" name="Picture 18" descr="Screen Shot 2015-02-03 at 10.35.36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323" y="973616"/>
            <a:ext cx="3253877" cy="2057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80272" y="6362700"/>
            <a:ext cx="32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B80101"/>
                </a:solidFill>
                <a:latin typeface="Times New Roman"/>
                <a:cs typeface="Times New Roman"/>
              </a:rPr>
              <a:t>What is taught in Mariachi?</a:t>
            </a:r>
            <a:endParaRPr lang="en-US" sz="66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16" name="Picture 15" descr="cdeLogoBASE2-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447800"/>
            <a:ext cx="5480957" cy="1447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55773" y="2743200"/>
            <a:ext cx="751482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Visual and Performing Arts:</a:t>
            </a:r>
            <a:r>
              <a:rPr lang="en-US" sz="7200" b="1" i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</a:t>
            </a:r>
          </a:p>
          <a:p>
            <a:r>
              <a:rPr lang="en-US" sz="72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Music Content Standards</a:t>
            </a:r>
            <a:endParaRPr lang="en-US" sz="7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457200"/>
          </a:xfrm>
          <a:noFill/>
        </p:spPr>
        <p:txBody>
          <a:bodyPr/>
          <a:lstStyle/>
          <a:p>
            <a:fld id="{3FD7048B-662D-014E-90E6-5F422C27F565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153400" cy="6096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Characteristic Instruments: The </a:t>
            </a:r>
            <a:r>
              <a:rPr lang="en-US" sz="3200" b="1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Vihuela</a:t>
            </a:r>
            <a:endParaRPr lang="en-US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29000" y="1143000"/>
            <a:ext cx="2362200" cy="3124200"/>
            <a:chOff x="9801" y="7744"/>
            <a:chExt cx="2160" cy="2880"/>
          </a:xfrm>
        </p:grpSpPr>
        <p:sp>
          <p:nvSpPr>
            <p:cNvPr id="23561" name="Rectangle 5"/>
            <p:cNvSpPr>
              <a:spLocks noChangeArrowheads="1"/>
            </p:cNvSpPr>
            <p:nvPr/>
          </p:nvSpPr>
          <p:spPr bwMode="auto">
            <a:xfrm rot="-5400000">
              <a:off x="9441" y="8104"/>
              <a:ext cx="2880" cy="2160"/>
            </a:xfrm>
            <a:prstGeom prst="rect">
              <a:avLst/>
            </a:prstGeom>
            <a:solidFill>
              <a:srgbClr val="FFFF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baseline="0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9981" y="8104"/>
              <a:ext cx="1728" cy="2080"/>
              <a:chOff x="2932" y="972"/>
              <a:chExt cx="3471" cy="5897"/>
            </a:xfrm>
          </p:grpSpPr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3116" y="1525"/>
                <a:ext cx="3103" cy="4795"/>
                <a:chOff x="2340" y="1620"/>
                <a:chExt cx="3060" cy="4680"/>
              </a:xfrm>
            </p:grpSpPr>
            <p:grpSp>
              <p:nvGrpSpPr>
                <p:cNvPr id="5" name="Group 8"/>
                <p:cNvGrpSpPr>
                  <a:grpSpLocks/>
                </p:cNvGrpSpPr>
                <p:nvPr/>
              </p:nvGrpSpPr>
              <p:grpSpPr bwMode="auto">
                <a:xfrm>
                  <a:off x="2340" y="1620"/>
                  <a:ext cx="3060" cy="4680"/>
                  <a:chOff x="2340" y="1800"/>
                  <a:chExt cx="3060" cy="4140"/>
                </a:xfrm>
              </p:grpSpPr>
              <p:sp>
                <p:nvSpPr>
                  <p:cNvPr id="23580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2520" y="1800"/>
                    <a:ext cx="2700" cy="180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 baseline="0"/>
                  </a:p>
                </p:txBody>
              </p:sp>
              <p:grpSp>
                <p:nvGrpSpPr>
                  <p:cNvPr id="6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2340" y="1980"/>
                    <a:ext cx="3060" cy="3960"/>
                    <a:chOff x="2520" y="1980"/>
                    <a:chExt cx="2880" cy="3960"/>
                  </a:xfrm>
                </p:grpSpPr>
                <p:sp>
                  <p:nvSpPr>
                    <p:cNvPr id="23582" name="Line 1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520" y="1980"/>
                      <a:ext cx="180" cy="3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83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220" y="1980"/>
                      <a:ext cx="180" cy="3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84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60" y="1980"/>
                      <a:ext cx="0" cy="3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85" name="Line 1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240" y="1980"/>
                      <a:ext cx="180" cy="3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86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0" y="1980"/>
                      <a:ext cx="180" cy="3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23577" name="Line 16"/>
                <p:cNvSpPr>
                  <a:spLocks noChangeShapeType="1"/>
                </p:cNvSpPr>
                <p:nvPr/>
              </p:nvSpPr>
              <p:spPr bwMode="auto">
                <a:xfrm>
                  <a:off x="2520" y="2880"/>
                  <a:ext cx="2700" cy="0"/>
                </a:xfrm>
                <a:prstGeom prst="line">
                  <a:avLst/>
                </a:prstGeom>
                <a:noFill/>
                <a:ln w="38100" cmpd="dbl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8" name="Line 17"/>
                <p:cNvSpPr>
                  <a:spLocks noChangeShapeType="1"/>
                </p:cNvSpPr>
                <p:nvPr/>
              </p:nvSpPr>
              <p:spPr bwMode="auto">
                <a:xfrm>
                  <a:off x="2340" y="3960"/>
                  <a:ext cx="3060" cy="1"/>
                </a:xfrm>
                <a:prstGeom prst="line">
                  <a:avLst/>
                </a:prstGeom>
                <a:noFill/>
                <a:ln w="38100" cmpd="dbl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9" name="Line 18"/>
                <p:cNvSpPr>
                  <a:spLocks noChangeShapeType="1"/>
                </p:cNvSpPr>
                <p:nvPr/>
              </p:nvSpPr>
              <p:spPr bwMode="auto">
                <a:xfrm>
                  <a:off x="2340" y="5040"/>
                  <a:ext cx="3060" cy="1"/>
                </a:xfrm>
                <a:prstGeom prst="line">
                  <a:avLst/>
                </a:prstGeom>
                <a:noFill/>
                <a:ln w="38100" cmpd="dbl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" name="Group 19"/>
              <p:cNvGrpSpPr>
                <a:grpSpLocks/>
              </p:cNvGrpSpPr>
              <p:nvPr/>
            </p:nvGrpSpPr>
            <p:grpSpPr bwMode="auto">
              <a:xfrm>
                <a:off x="2932" y="6382"/>
                <a:ext cx="3471" cy="487"/>
                <a:chOff x="2932" y="6382"/>
                <a:chExt cx="3471" cy="487"/>
              </a:xfrm>
            </p:grpSpPr>
            <p:sp>
              <p:nvSpPr>
                <p:cNvPr id="23571" name="WordArt 20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932" y="638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5</a:t>
                  </a:r>
                </a:p>
              </p:txBody>
            </p:sp>
            <p:sp>
              <p:nvSpPr>
                <p:cNvPr id="23572" name="WordArt 21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662" y="638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4</a:t>
                  </a:r>
                </a:p>
              </p:txBody>
            </p:sp>
            <p:sp>
              <p:nvSpPr>
                <p:cNvPr id="23573" name="WordArt 22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575" y="638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3</a:t>
                  </a:r>
                </a:p>
              </p:txBody>
            </p:sp>
            <p:sp>
              <p:nvSpPr>
                <p:cNvPr id="23574" name="WordArt 23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396" y="638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2</a:t>
                  </a:r>
                </a:p>
              </p:txBody>
            </p:sp>
            <p:sp>
              <p:nvSpPr>
                <p:cNvPr id="23575" name="WordArt 24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26" y="638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1</a:t>
                  </a:r>
                </a:p>
              </p:txBody>
            </p:sp>
          </p:grpSp>
          <p:grpSp>
            <p:nvGrpSpPr>
              <p:cNvPr id="8" name="Group 25"/>
              <p:cNvGrpSpPr>
                <a:grpSpLocks/>
              </p:cNvGrpSpPr>
              <p:nvPr/>
            </p:nvGrpSpPr>
            <p:grpSpPr bwMode="auto">
              <a:xfrm>
                <a:off x="3206" y="972"/>
                <a:ext cx="2832" cy="488"/>
                <a:chOff x="3206" y="972"/>
                <a:chExt cx="2832" cy="488"/>
              </a:xfrm>
            </p:grpSpPr>
            <p:sp>
              <p:nvSpPr>
                <p:cNvPr id="23566" name="WordArt 26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206" y="973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A</a:t>
                  </a:r>
                </a:p>
              </p:txBody>
            </p:sp>
            <p:sp>
              <p:nvSpPr>
                <p:cNvPr id="23567" name="WordArt 27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936" y="97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D</a:t>
                  </a:r>
                </a:p>
              </p:txBody>
            </p:sp>
            <p:sp>
              <p:nvSpPr>
                <p:cNvPr id="23568" name="WordArt 28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575" y="97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G</a:t>
                  </a:r>
                </a:p>
              </p:txBody>
            </p:sp>
            <p:sp>
              <p:nvSpPr>
                <p:cNvPr id="23569" name="WordArt 29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122" y="97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B</a:t>
                  </a:r>
                </a:p>
              </p:txBody>
            </p:sp>
            <p:sp>
              <p:nvSpPr>
                <p:cNvPr id="23570" name="WordArt 30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61" y="97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E</a:t>
                  </a:r>
                </a:p>
              </p:txBody>
            </p:sp>
          </p:grpSp>
        </p:grpSp>
      </p:grpSp>
      <p:sp>
        <p:nvSpPr>
          <p:cNvPr id="23557" name="Rectangle 31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21510" name="Picture 35" descr="Screen Shot 2012-09-21 at 3.37.43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914400"/>
            <a:ext cx="165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25000" dir="5400000" sy="-100000" algn="bl" rotWithShape="0"/>
          </a:effectLst>
        </p:spPr>
      </p:pic>
      <p:pic>
        <p:nvPicPr>
          <p:cNvPr id="21511" name="Picture 36" descr="Screen Shot 2012-09-21 at 3.38.30 P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914400"/>
            <a:ext cx="11557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65000" endA="300" endPos="25000" dir="5400000" sy="-100000" algn="bl" rotWithShape="0"/>
          </a:effectLst>
        </p:spPr>
      </p:pic>
      <p:pic>
        <p:nvPicPr>
          <p:cNvPr id="23560" name="Picture 41" descr="Screen Shot 2012-09-21 at 4.16.14 PM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28800" y="4724400"/>
            <a:ext cx="566102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5" descr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4601" y="914400"/>
            <a:ext cx="19685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4473A0-48B2-514A-9CE6-9B3D889193F5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6096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Characteristic Instruments: The </a:t>
            </a:r>
            <a:r>
              <a:rPr lang="en-US" sz="3200" b="1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Guitarron</a:t>
            </a:r>
            <a:endParaRPr lang="en-US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3657600" y="1676400"/>
            <a:ext cx="3048000" cy="2286000"/>
            <a:chOff x="7819" y="1803"/>
            <a:chExt cx="1929" cy="1440"/>
          </a:xfrm>
        </p:grpSpPr>
        <p:grpSp>
          <p:nvGrpSpPr>
            <p:cNvPr id="3" name="Group 36"/>
            <p:cNvGrpSpPr>
              <a:grpSpLocks/>
            </p:cNvGrpSpPr>
            <p:nvPr/>
          </p:nvGrpSpPr>
          <p:grpSpPr bwMode="auto">
            <a:xfrm rot="5400000">
              <a:off x="8099" y="1594"/>
              <a:ext cx="1369" cy="1929"/>
              <a:chOff x="3060" y="2160"/>
              <a:chExt cx="3470" cy="4140"/>
            </a:xfrm>
          </p:grpSpPr>
          <p:grpSp>
            <p:nvGrpSpPr>
              <p:cNvPr id="4" name="Group 37"/>
              <p:cNvGrpSpPr>
                <a:grpSpLocks/>
              </p:cNvGrpSpPr>
              <p:nvPr/>
            </p:nvGrpSpPr>
            <p:grpSpPr bwMode="auto">
              <a:xfrm>
                <a:off x="3240" y="2574"/>
                <a:ext cx="3060" cy="3366"/>
                <a:chOff x="3240" y="2574"/>
                <a:chExt cx="3060" cy="4626"/>
              </a:xfrm>
            </p:grpSpPr>
            <p:sp>
              <p:nvSpPr>
                <p:cNvPr id="25628" name="Line 38"/>
                <p:cNvSpPr>
                  <a:spLocks noChangeShapeType="1"/>
                </p:cNvSpPr>
                <p:nvPr/>
              </p:nvSpPr>
              <p:spPr bwMode="auto">
                <a:xfrm flipH="1">
                  <a:off x="3240" y="2575"/>
                  <a:ext cx="256" cy="46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29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3780" y="2575"/>
                  <a:ext cx="226" cy="46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30" name="Line 40"/>
                <p:cNvSpPr>
                  <a:spLocks noChangeShapeType="1"/>
                </p:cNvSpPr>
                <p:nvPr/>
              </p:nvSpPr>
              <p:spPr bwMode="auto">
                <a:xfrm flipH="1">
                  <a:off x="4500" y="2575"/>
                  <a:ext cx="16" cy="46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31" name="Line 41"/>
                <p:cNvSpPr>
                  <a:spLocks noChangeShapeType="1"/>
                </p:cNvSpPr>
                <p:nvPr/>
              </p:nvSpPr>
              <p:spPr bwMode="auto">
                <a:xfrm>
                  <a:off x="5025" y="2575"/>
                  <a:ext cx="15" cy="46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32" name="Line 42"/>
                <p:cNvSpPr>
                  <a:spLocks noChangeShapeType="1"/>
                </p:cNvSpPr>
                <p:nvPr/>
              </p:nvSpPr>
              <p:spPr bwMode="auto">
                <a:xfrm>
                  <a:off x="5535" y="2575"/>
                  <a:ext cx="225" cy="46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33" name="Line 43"/>
                <p:cNvSpPr>
                  <a:spLocks noChangeShapeType="1"/>
                </p:cNvSpPr>
                <p:nvPr/>
              </p:nvSpPr>
              <p:spPr bwMode="auto">
                <a:xfrm>
                  <a:off x="6045" y="2574"/>
                  <a:ext cx="255" cy="462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5613" name="Rectangle 44"/>
              <p:cNvSpPr>
                <a:spLocks noChangeArrowheads="1"/>
              </p:cNvSpPr>
              <p:nvPr/>
            </p:nvSpPr>
            <p:spPr bwMode="auto">
              <a:xfrm>
                <a:off x="3495" y="2412"/>
                <a:ext cx="2550" cy="162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baseline="0"/>
              </a:p>
            </p:txBody>
          </p:sp>
          <p:grpSp>
            <p:nvGrpSpPr>
              <p:cNvPr id="5" name="Group 45"/>
              <p:cNvGrpSpPr>
                <a:grpSpLocks/>
              </p:cNvGrpSpPr>
              <p:nvPr/>
            </p:nvGrpSpPr>
            <p:grpSpPr bwMode="auto">
              <a:xfrm>
                <a:off x="3240" y="2160"/>
                <a:ext cx="3060" cy="180"/>
                <a:chOff x="3240" y="2160"/>
                <a:chExt cx="3060" cy="180"/>
              </a:xfrm>
            </p:grpSpPr>
            <p:sp>
              <p:nvSpPr>
                <p:cNvPr id="25622" name="WordArt 46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304" y="2161"/>
                  <a:ext cx="411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G</a:t>
                  </a:r>
                </a:p>
              </p:txBody>
            </p:sp>
            <p:sp>
              <p:nvSpPr>
                <p:cNvPr id="25623" name="WordArt 47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825" y="2161"/>
                  <a:ext cx="411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C</a:t>
                  </a:r>
                </a:p>
              </p:txBody>
            </p:sp>
            <p:sp>
              <p:nvSpPr>
                <p:cNvPr id="25624" name="WordArt 48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358" y="216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E</a:t>
                  </a:r>
                </a:p>
              </p:txBody>
            </p:sp>
            <p:sp>
              <p:nvSpPr>
                <p:cNvPr id="25625" name="WordArt 49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890" y="216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A</a:t>
                  </a:r>
                </a:p>
              </p:txBody>
            </p:sp>
            <p:sp>
              <p:nvSpPr>
                <p:cNvPr id="25626" name="WordArt 50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240" y="2160"/>
                  <a:ext cx="410" cy="180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A</a:t>
                  </a:r>
                </a:p>
              </p:txBody>
            </p:sp>
            <p:sp>
              <p:nvSpPr>
                <p:cNvPr id="25627" name="WordArt 51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772" y="216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D</a:t>
                  </a:r>
                </a:p>
              </p:txBody>
            </p:sp>
          </p:grpSp>
          <p:grpSp>
            <p:nvGrpSpPr>
              <p:cNvPr id="6" name="Group 52"/>
              <p:cNvGrpSpPr>
                <a:grpSpLocks/>
              </p:cNvGrpSpPr>
              <p:nvPr/>
            </p:nvGrpSpPr>
            <p:grpSpPr bwMode="auto">
              <a:xfrm>
                <a:off x="3060" y="6120"/>
                <a:ext cx="3470" cy="180"/>
                <a:chOff x="3060" y="6120"/>
                <a:chExt cx="3470" cy="180"/>
              </a:xfrm>
            </p:grpSpPr>
            <p:sp>
              <p:nvSpPr>
                <p:cNvPr id="25616" name="WordArt 53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304" y="6121"/>
                  <a:ext cx="411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4</a:t>
                  </a:r>
                </a:p>
              </p:txBody>
            </p:sp>
            <p:sp>
              <p:nvSpPr>
                <p:cNvPr id="25617" name="WordArt 54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825" y="6121"/>
                  <a:ext cx="411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3</a:t>
                  </a:r>
                </a:p>
              </p:txBody>
            </p:sp>
            <p:sp>
              <p:nvSpPr>
                <p:cNvPr id="25618" name="WordArt 55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30" y="612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  <p:sp>
              <p:nvSpPr>
                <p:cNvPr id="25619" name="WordArt 56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20" y="612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1</a:t>
                  </a:r>
                </a:p>
              </p:txBody>
            </p:sp>
            <p:sp>
              <p:nvSpPr>
                <p:cNvPr id="25620" name="WordArt 57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060" y="6120"/>
                  <a:ext cx="410" cy="180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6</a:t>
                  </a:r>
                </a:p>
              </p:txBody>
            </p:sp>
            <p:sp>
              <p:nvSpPr>
                <p:cNvPr id="25621" name="WordArt 58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600" y="612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5</a:t>
                  </a:r>
                </a:p>
              </p:txBody>
            </p:sp>
          </p:grpSp>
        </p:grpSp>
        <p:grpSp>
          <p:nvGrpSpPr>
            <p:cNvPr id="7" name="Group 59"/>
            <p:cNvGrpSpPr>
              <a:grpSpLocks/>
            </p:cNvGrpSpPr>
            <p:nvPr/>
          </p:nvGrpSpPr>
          <p:grpSpPr bwMode="auto">
            <a:xfrm rot="5400000">
              <a:off x="8986" y="1794"/>
              <a:ext cx="213" cy="232"/>
              <a:chOff x="3240" y="3060"/>
              <a:chExt cx="1260" cy="1800"/>
            </a:xfrm>
          </p:grpSpPr>
          <p:sp>
            <p:nvSpPr>
              <p:cNvPr id="25610" name="AutoShape 60"/>
              <p:cNvSpPr>
                <a:spLocks/>
              </p:cNvSpPr>
              <p:nvPr/>
            </p:nvSpPr>
            <p:spPr bwMode="auto">
              <a:xfrm>
                <a:off x="3240" y="3060"/>
                <a:ext cx="1260" cy="1800"/>
              </a:xfrm>
              <a:prstGeom prst="leftBracket">
                <a:avLst>
                  <a:gd name="adj" fmla="val 11905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baseline="0"/>
              </a:p>
            </p:txBody>
          </p:sp>
          <p:sp>
            <p:nvSpPr>
              <p:cNvPr id="25611" name="WordArt 61"/>
              <p:cNvSpPr>
                <a:spLocks noChangeArrowheads="1" noChangeShapeType="1" noTextEdit="1"/>
              </p:cNvSpPr>
              <p:nvPr/>
            </p:nvSpPr>
            <p:spPr bwMode="auto">
              <a:xfrm>
                <a:off x="3600" y="3420"/>
                <a:ext cx="525" cy="1020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sz="36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</a:rPr>
                  <a:t>T</a:t>
                </a:r>
              </a:p>
            </p:txBody>
          </p:sp>
        </p:grpSp>
      </p:grpSp>
      <p:pic>
        <p:nvPicPr>
          <p:cNvPr id="25605" name="Picture 36" descr="Screen Shot 2012-09-21 at 4.23.12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4686300"/>
            <a:ext cx="65532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37" descr="Guitarron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762000"/>
            <a:ext cx="18224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25000" dir="5400000" sy="-100000" algn="bl" rotWithShape="0"/>
          </a:effectLst>
        </p:spPr>
      </p:pic>
      <p:pic>
        <p:nvPicPr>
          <p:cNvPr id="23559" name="Picture 38" descr="Guitarron Side Screen Shot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762000"/>
            <a:ext cx="1219200" cy="342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25000" dir="5400000" sy="-100000" algn="bl" rotWithShape="0"/>
          </a:effectLst>
        </p:spPr>
      </p:pic>
      <p:sp>
        <p:nvSpPr>
          <p:cNvPr id="35" name="TextBox 34"/>
          <p:cNvSpPr txBox="1"/>
          <p:nvPr/>
        </p:nvSpPr>
        <p:spPr>
          <a:xfrm>
            <a:off x="0" y="38862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Written Range:</a:t>
            </a:r>
            <a:r>
              <a:rPr lang="en-US" sz="4400" baseline="0" dirty="0" smtClean="0">
                <a:solidFill>
                  <a:srgbClr val="FF0000"/>
                </a:solidFill>
              </a:rPr>
              <a:t> </a:t>
            </a:r>
            <a:r>
              <a:rPr lang="en-US" sz="4400" dirty="0" smtClean="0">
                <a:solidFill>
                  <a:srgbClr val="FF0000"/>
                </a:solidFill>
              </a:rPr>
              <a:t>Sounds Octave Lower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38" name="Picture 37" descr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0400" y="762001"/>
            <a:ext cx="179393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endParaRPr lang="en-US" sz="1400" baseline="0" dirty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038600" y="228600"/>
            <a:ext cx="4648200" cy="6096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New Terms</a:t>
            </a:r>
            <a:endParaRPr lang="en-US" sz="40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4709690" y="5181600"/>
            <a:ext cx="329649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3. </a:t>
            </a:r>
            <a:r>
              <a:rPr lang="en-US" sz="3200" b="1" baseline="0" dirty="0" err="1">
                <a:solidFill>
                  <a:srgbClr val="B80101"/>
                </a:solidFill>
                <a:latin typeface="Times New Roman"/>
                <a:cs typeface="Times New Roman"/>
              </a:rPr>
              <a:t>M</a:t>
            </a:r>
            <a:r>
              <a:rPr lang="en-US" altLang="ja-JP" sz="3200" b="1" baseline="0" dirty="0" err="1">
                <a:solidFill>
                  <a:srgbClr val="B80101"/>
                </a:solidFill>
                <a:latin typeface="Times New Roman"/>
                <a:cs typeface="Times New Roman"/>
              </a:rPr>
              <a:t>á</a:t>
            </a:r>
            <a:r>
              <a:rPr lang="en-US" sz="3200" b="1" baseline="0" dirty="0" err="1">
                <a:solidFill>
                  <a:srgbClr val="B80101"/>
                </a:solidFill>
                <a:latin typeface="Times New Roman"/>
                <a:cs typeface="Times New Roman"/>
              </a:rPr>
              <a:t>nico</a:t>
            </a:r>
            <a:endParaRPr lang="en-US" sz="3200" baseline="0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r>
              <a:rPr lang="en-US" sz="3200" baseline="0" dirty="0">
                <a:latin typeface="Times New Roman"/>
                <a:cs typeface="Times New Roman"/>
              </a:rPr>
              <a:t>Strumming Pattern</a:t>
            </a:r>
            <a:endParaRPr lang="en-US" baseline="0" dirty="0">
              <a:latin typeface="Times New Roman"/>
              <a:cs typeface="Times New Roman"/>
            </a:endParaRPr>
          </a:p>
        </p:txBody>
      </p:sp>
      <p:sp>
        <p:nvSpPr>
          <p:cNvPr id="27654" name="Rectangle 8"/>
          <p:cNvSpPr>
            <a:spLocks noChangeArrowheads="1"/>
          </p:cNvSpPr>
          <p:nvPr/>
        </p:nvSpPr>
        <p:spPr bwMode="auto">
          <a:xfrm>
            <a:off x="4724400" y="1066800"/>
            <a:ext cx="29146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1</a:t>
            </a:r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.</a:t>
            </a:r>
            <a:r>
              <a:rPr lang="en-US" sz="32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</a:t>
            </a:r>
            <a:r>
              <a:rPr lang="en-US" sz="3200" b="1" baseline="0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Melodia</a:t>
            </a:r>
            <a:endParaRPr lang="en-US" sz="3200" baseline="0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r>
              <a:rPr lang="en-US" sz="3200" baseline="0" dirty="0">
                <a:latin typeface="Times New Roman"/>
                <a:cs typeface="Times New Roman"/>
              </a:rPr>
              <a:t>Violin, Trumpet </a:t>
            </a:r>
          </a:p>
          <a:p>
            <a:r>
              <a:rPr lang="en-US" sz="3200" baseline="0" dirty="0">
                <a:latin typeface="Times New Roman"/>
                <a:cs typeface="Times New Roman"/>
              </a:rPr>
              <a:t>Vocal</a:t>
            </a:r>
            <a:endParaRPr lang="en-US" baseline="0" dirty="0">
              <a:latin typeface="Times New Roman"/>
              <a:cs typeface="Times New Roman"/>
            </a:endParaRPr>
          </a:p>
        </p:txBody>
      </p:sp>
      <p:sp>
        <p:nvSpPr>
          <p:cNvPr id="27655" name="Rectangle 9"/>
          <p:cNvSpPr>
            <a:spLocks noChangeArrowheads="1"/>
          </p:cNvSpPr>
          <p:nvPr/>
        </p:nvSpPr>
        <p:spPr bwMode="auto">
          <a:xfrm>
            <a:off x="4434268" y="2819400"/>
            <a:ext cx="378701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2. </a:t>
            </a:r>
            <a:r>
              <a:rPr lang="en-US" sz="3200" b="1" baseline="0" dirty="0" err="1">
                <a:solidFill>
                  <a:srgbClr val="B80101"/>
                </a:solidFill>
                <a:latin typeface="Times New Roman"/>
                <a:cs typeface="Times New Roman"/>
              </a:rPr>
              <a:t>Armonia</a:t>
            </a:r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: </a:t>
            </a:r>
          </a:p>
          <a:p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The Rhythm Section</a:t>
            </a:r>
            <a:endParaRPr lang="en-US" sz="3200" baseline="0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r>
              <a:rPr lang="en-US" sz="3200" baseline="0" dirty="0">
                <a:latin typeface="Times New Roman"/>
                <a:cs typeface="Times New Roman"/>
              </a:rPr>
              <a:t>Guitar, </a:t>
            </a:r>
            <a:r>
              <a:rPr lang="en-US" sz="3200" baseline="0" dirty="0" err="1">
                <a:latin typeface="Times New Roman"/>
                <a:cs typeface="Times New Roman"/>
              </a:rPr>
              <a:t>Vihuela</a:t>
            </a:r>
            <a:r>
              <a:rPr lang="en-US" sz="3200" baseline="0" dirty="0">
                <a:latin typeface="Times New Roman"/>
                <a:cs typeface="Times New Roman"/>
              </a:rPr>
              <a:t> </a:t>
            </a:r>
          </a:p>
          <a:p>
            <a:r>
              <a:rPr lang="en-US" sz="3200" baseline="0" dirty="0" err="1">
                <a:latin typeface="Times New Roman"/>
                <a:cs typeface="Times New Roman"/>
              </a:rPr>
              <a:t>Guitarron</a:t>
            </a:r>
            <a:endParaRPr lang="en-US" baseline="0" dirty="0">
              <a:latin typeface="Times New Roman"/>
              <a:cs typeface="Times New Roman"/>
            </a:endParaRPr>
          </a:p>
        </p:txBody>
      </p:sp>
      <p:pic>
        <p:nvPicPr>
          <p:cNvPr id="27657" name="Picture 9" descr="Nationals_8-12-OC Fair_06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09600"/>
            <a:ext cx="3733800" cy="560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33528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5" name="TextBox 4"/>
          <p:cNvSpPr txBox="1"/>
          <p:nvPr/>
        </p:nvSpPr>
        <p:spPr>
          <a:xfrm>
            <a:off x="609600" y="1066800"/>
            <a:ext cx="774923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rgbClr val="B8010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EVERYONE SINGS</a:t>
            </a:r>
            <a:r>
              <a:rPr lang="en-US" sz="96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!</a:t>
            </a:r>
          </a:p>
          <a:p>
            <a:endParaRPr lang="en-US" sz="9600" b="1" dirty="0" smtClean="0">
              <a:solidFill>
                <a:srgbClr val="FF6600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5" descr="Nationals_8-9-BEACH_0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04800"/>
            <a:ext cx="2895600" cy="4346419"/>
          </a:xfrm>
          <a:prstGeom prst="rect">
            <a:avLst/>
          </a:prstGeom>
        </p:spPr>
      </p:pic>
      <p:pic>
        <p:nvPicPr>
          <p:cNvPr id="7" name="Picture 6" descr="Nationals_8-9-BEACH_029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396884"/>
            <a:ext cx="3276600" cy="4918316"/>
          </a:xfrm>
          <a:prstGeom prst="rect">
            <a:avLst/>
          </a:prstGeom>
        </p:spPr>
      </p:pic>
      <p:pic>
        <p:nvPicPr>
          <p:cNvPr id="8" name="Picture 7" descr="Nationals_8-9-BEACH_04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010" y="381000"/>
            <a:ext cx="2893590" cy="4343400"/>
          </a:xfrm>
          <a:prstGeom prst="rect">
            <a:avLst/>
          </a:prstGeom>
        </p:spPr>
      </p:pic>
      <p:pic>
        <p:nvPicPr>
          <p:cNvPr id="10" name="Picture 9" descr="Nationals_8-9-BEACH_04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914400"/>
            <a:ext cx="3048000" cy="4232037"/>
          </a:xfrm>
          <a:prstGeom prst="rect">
            <a:avLst/>
          </a:prstGeom>
        </p:spPr>
      </p:pic>
      <p:pic>
        <p:nvPicPr>
          <p:cNvPr id="11" name="Picture 10" descr="Screen Shot 2013-01-17 at 10.08.23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0" y="4161702"/>
            <a:ext cx="5943600" cy="26962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00400" y="115669"/>
            <a:ext cx="2570986" cy="646331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en-US" sz="5400" b="1" dirty="0" smtClean="0">
                <a:solidFill>
                  <a:srgbClr val="B8010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ALL  AGES</a:t>
            </a:r>
            <a:endParaRPr lang="en-US" sz="5400" b="1" dirty="0">
              <a:solidFill>
                <a:srgbClr val="B8010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-156944"/>
            <a:ext cx="9144000" cy="99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88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How do we get started?</a:t>
            </a:r>
            <a:endParaRPr lang="en-US" sz="88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8" name="Picture 7" descr="start-butt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041400"/>
            <a:ext cx="5270500" cy="4216400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4876800"/>
            <a:ext cx="9144000" cy="99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88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Nuts and Bolts</a:t>
            </a:r>
            <a:endParaRPr lang="en-US" sz="88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-15240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6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Who can teach it? </a:t>
            </a:r>
            <a:endParaRPr lang="en-US" sz="66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0" name="Picture 19" descr="Mariachi Teachers P9300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838200"/>
            <a:ext cx="7086600" cy="5314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0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Anyone Who Has the Desire to Learn!</a:t>
            </a:r>
          </a:p>
          <a:p>
            <a:pPr>
              <a:defRPr/>
            </a:pPr>
            <a:r>
              <a:rPr lang="en-US" sz="36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National Mariachi Workshops for Educators</a:t>
            </a:r>
          </a:p>
        </p:txBody>
      </p:sp>
      <p:pic>
        <p:nvPicPr>
          <p:cNvPr id="11" name="Picture 10" descr="Screen Shot 2015-02-03 at 9.28.4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58686"/>
            <a:ext cx="3962400" cy="3418114"/>
          </a:xfrm>
          <a:prstGeom prst="rect">
            <a:avLst/>
          </a:prstGeom>
        </p:spPr>
      </p:pic>
      <p:pic>
        <p:nvPicPr>
          <p:cNvPr id="12" name="Picture 11" descr="2 Worksh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447800"/>
            <a:ext cx="3352800" cy="4470400"/>
          </a:xfrm>
          <a:prstGeom prst="rect">
            <a:avLst/>
          </a:prstGeom>
        </p:spPr>
      </p:pic>
      <p:pic>
        <p:nvPicPr>
          <p:cNvPr id="16" name="Picture 15" descr="3 Worksho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1524000"/>
            <a:ext cx="2971800" cy="3962400"/>
          </a:xfrm>
          <a:prstGeom prst="rect">
            <a:avLst/>
          </a:prstGeom>
        </p:spPr>
      </p:pic>
      <p:pic>
        <p:nvPicPr>
          <p:cNvPr id="17" name="Picture 16" descr="4 Workshop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5825" y="1447800"/>
            <a:ext cx="3381375" cy="4406900"/>
          </a:xfrm>
          <a:prstGeom prst="rect">
            <a:avLst/>
          </a:prstGeom>
        </p:spPr>
      </p:pic>
      <p:pic>
        <p:nvPicPr>
          <p:cNvPr id="18" name="Picture 17" descr="IMG_994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355062"/>
            <a:ext cx="7391400" cy="5198138"/>
          </a:xfrm>
          <a:prstGeom prst="rect">
            <a:avLst/>
          </a:prstGeom>
        </p:spPr>
      </p:pic>
      <p:pic>
        <p:nvPicPr>
          <p:cNvPr id="21" name="Picture 20" descr="6 Workshop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1295400"/>
            <a:ext cx="8201096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6. Professional Development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Picture 8" descr="Mariachi Map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7066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524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Joy of Music-making!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0" y="8923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 </a:t>
            </a:r>
            <a:r>
              <a:rPr lang="en-US" sz="40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endParaRPr lang="en-US" sz="4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0" y="1600200"/>
            <a:ext cx="9144000" cy="569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se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visten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los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campos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en la primavera.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son los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pajarillos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que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vienen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de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afuera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el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arco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iris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que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vemos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lucir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por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eso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los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grandes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amores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de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muchos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endParaRPr lang="en-US" sz="28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gustan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a mi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por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eso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los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grandes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amores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de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muchos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endParaRPr lang="en-US" sz="28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gustan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a mi.</a:t>
            </a:r>
          </a:p>
          <a:p>
            <a:pPr>
              <a:defRPr/>
            </a:pPr>
            <a:endParaRPr lang="en-US" sz="28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endParaRPr lang="en-US" sz="28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06904" y="609600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524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Joy of Music-making!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0" y="7620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 </a:t>
            </a:r>
            <a:r>
              <a:rPr lang="en-US" sz="40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endParaRPr lang="en-US" sz="40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0" y="1600200"/>
            <a:ext cx="9144000" cy="569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Canta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el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gallo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</a:p>
          <a:p>
            <a:pPr>
              <a:defRPr/>
            </a:pP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Canta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el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gallo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con el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quiri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quiri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quiri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quiri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quiri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La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gallina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La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gallina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con el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cara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cara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cara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cara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cara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Los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polluelos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Los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polluelos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con el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pio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pio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pio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pio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pi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por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eso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los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grandes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amores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de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muchos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endParaRPr lang="en-US" sz="28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gustan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a mi</a:t>
            </a: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por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eso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los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grandes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amores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de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muchos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colores</a:t>
            </a:r>
            <a:endParaRPr lang="en-US" sz="28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 </a:t>
            </a:r>
            <a:r>
              <a:rPr lang="en-US" sz="28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gustan</a:t>
            </a: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a mi.</a:t>
            </a:r>
          </a:p>
          <a:p>
            <a:pPr>
              <a:defRPr/>
            </a:pPr>
            <a:endParaRPr lang="en-US" sz="28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endParaRPr lang="en-US" sz="2800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2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72707" name="Rectangle 8"/>
          <p:cNvSpPr>
            <a:spLocks noChangeArrowheads="1"/>
          </p:cNvSpPr>
          <p:nvPr/>
        </p:nvSpPr>
        <p:spPr bwMode="auto">
          <a:xfrm>
            <a:off x="0" y="0"/>
            <a:ext cx="9144000" cy="54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44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Bailey Middle School Mariachi Program – Year Two</a:t>
            </a:r>
            <a:endParaRPr lang="en-US" sz="4400" b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Bailey MS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81000" y="908684"/>
            <a:ext cx="8305800" cy="5606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00" name="Text Box 8"/>
          <p:cNvSpPr txBox="1">
            <a:spLocks noChangeArrowheads="1"/>
          </p:cNvSpPr>
          <p:nvPr/>
        </p:nvSpPr>
        <p:spPr bwMode="auto">
          <a:xfrm>
            <a:off x="0" y="-76200"/>
            <a:ext cx="9144000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5400" b="1" i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Q &amp; A</a:t>
            </a:r>
            <a:endParaRPr lang="en-US" sz="3600" b="1" i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4191000"/>
            <a:ext cx="8624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Will be posted online at:</a:t>
            </a:r>
          </a:p>
          <a:p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2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www.musicedconsultants.net</a:t>
            </a: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/conference-materials</a:t>
            </a:r>
            <a:endParaRPr lang="en-US" sz="3200" dirty="0" smtClean="0">
              <a:solidFill>
                <a:srgbClr val="B80101"/>
              </a:solidFill>
            </a:endParaRPr>
          </a:p>
          <a:p>
            <a:endParaRPr lang="en-US" dirty="0">
              <a:solidFill>
                <a:srgbClr val="B80101"/>
              </a:solidFill>
            </a:endParaRPr>
          </a:p>
        </p:txBody>
      </p:sp>
      <p:pic>
        <p:nvPicPr>
          <p:cNvPr id="6" name="Picture 5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228600"/>
            <a:ext cx="1044384" cy="13002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762000"/>
            <a:ext cx="70940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Contact: Sofia </a:t>
            </a:r>
            <a:r>
              <a:rPr lang="en-US" sz="32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Fojas</a:t>
            </a: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at </a:t>
            </a:r>
            <a:r>
              <a:rPr lang="en-US" sz="3200" baseline="0" dirty="0" err="1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FojasS@sfusd.edu</a:t>
            </a:r>
            <a:endParaRPr lang="en-US" dirty="0">
              <a:solidFill>
                <a:srgbClr val="B80101"/>
              </a:solidFill>
            </a:endParaRPr>
          </a:p>
        </p:txBody>
      </p:sp>
      <p:pic>
        <p:nvPicPr>
          <p:cNvPr id="10" name="Picture 9" descr="West Music Mariachi Logo Trans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5257800"/>
            <a:ext cx="4114800" cy="1371600"/>
          </a:xfrm>
          <a:prstGeom prst="rect">
            <a:avLst/>
          </a:prstGeom>
        </p:spPr>
      </p:pic>
      <p:pic>
        <p:nvPicPr>
          <p:cNvPr id="11" name="Picture 10" descr="Screen Shot 2016-03-24 at 11.27.34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1447800"/>
            <a:ext cx="3657601" cy="2717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97" charset="0"/>
            <a:ea typeface="ＭＳ Ｐゴシック" pitchFamily="-97" charset="-128"/>
            <a:cs typeface="ＭＳ Ｐゴシック" pitchFamily="-9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97" charset="0"/>
            <a:ea typeface="ＭＳ Ｐゴシック" pitchFamily="-97" charset="-128"/>
            <a:cs typeface="ＭＳ Ｐゴシック" pitchFamily="-97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8782</TotalTime>
  <Words>840</Words>
  <Application>Microsoft Macintosh PowerPoint</Application>
  <PresentationFormat>On-screen Show (4:3)</PresentationFormat>
  <Paragraphs>244</Paragraphs>
  <Slides>35</Slides>
  <Notes>35</Notes>
  <HiddenSlides>0</HiddenSlides>
  <MMClips>3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Blank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Characteristic Instruments: The Vihuela</vt:lpstr>
      <vt:lpstr>Characteristic Instruments: The Guitarron</vt:lpstr>
      <vt:lpstr>New Terms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Marcia Neel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¡Simplemente Mariachi!</dc:title>
  <dc:creator>Marcia Neel</dc:creator>
  <cp:keywords/>
  <cp:lastModifiedBy>Marcia Neel</cp:lastModifiedBy>
  <cp:revision>1697</cp:revision>
  <cp:lastPrinted>2013-10-24T21:12:29Z</cp:lastPrinted>
  <dcterms:created xsi:type="dcterms:W3CDTF">2016-03-24T19:02:41Z</dcterms:created>
  <dcterms:modified xsi:type="dcterms:W3CDTF">2016-03-24T19:03:35Z</dcterms:modified>
</cp:coreProperties>
</file>