
<file path=[Content_Types].xml><?xml version="1.0" encoding="utf-8"?>
<Types xmlns="http://schemas.openxmlformats.org/package/2006/content-types">
  <Override PartName="/ppt/slides/slide14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52.xml" ContentType="application/vnd.openxmlformats-officedocument.presentationml.slide+xml"/>
  <Override PartName="/ppt/slides/slide49.xml" ContentType="application/vnd.openxmlformats-officedocument.presentationml.slide+xml"/>
  <Override PartName="/ppt/slides/slide68.xml" ContentType="application/vnd.openxmlformats-officedocument.presentationml.slide+xml"/>
  <Override PartName="/ppt/slides/slide33.xml" ContentType="application/vnd.openxmlformats-officedocument.presentationml.slide+xml"/>
  <Default Extension="bin" ContentType="application/vnd.openxmlformats-officedocument.presentationml.printerSettings"/>
  <Override PartName="/ppt/notesSlides/notesSlide30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2.xml" ContentType="application/vnd.openxmlformats-officedocument.presentationml.notesSlide+xml"/>
  <Override PartName="/ppt/slides/slide18.xml" ContentType="application/vnd.openxmlformats-officedocument.presentationml.slide+xml"/>
  <Override PartName="/ppt/slides/slide37.xml" ContentType="application/vnd.openxmlformats-officedocument.presentationml.slide+xml"/>
  <Override PartName="/ppt/slides/slide56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34.xml" ContentType="application/vnd.openxmlformats-officedocument.presentationml.notesSlide+xml"/>
  <Override PartName="/ppt/slides/slide23.xml" ContentType="application/vnd.openxmlformats-officedocument.presentationml.slide+xml"/>
  <Override PartName="/ppt/slides/slide42.xml" ContentType="application/vnd.openxmlformats-officedocument.presentationml.slide+xml"/>
  <Override PartName="/ppt/slides/slide61.xml" ContentType="application/vnd.openxmlformats-officedocument.presentationml.slide+xml"/>
  <Override PartName="/ppt/theme/theme1.xml" ContentType="application/vnd.openxmlformats-officedocument.theme+xml"/>
  <Override PartName="/ppt/slideLayouts/slideLayout10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30.xml" ContentType="application/vnd.openxmlformats-officedocument.presentationml.slide+xml"/>
  <Override PartName="/ppt/slides/slide27.xml" ContentType="application/vnd.openxmlformats-officedocument.presentationml.slide+xml"/>
  <Override PartName="/ppt/slides/slide11.xml" ContentType="application/vnd.openxmlformats-officedocument.presentationml.slide+xml"/>
  <Override PartName="/ppt/slides/slide65.xml" ContentType="application/vnd.openxmlformats-officedocument.presentationml.slide+xml"/>
  <Override PartName="/ppt/slides/slide46.xml" ContentType="application/vnd.openxmlformats-officedocument.presentationml.slide+xml"/>
  <Override PartName="/ppt/notesSlides/notesSlide41.xml" ContentType="application/vnd.openxmlformats-officedocument.presentationml.notesSlide+xml"/>
  <Override PartName="/ppt/notesSlides/notesSlide8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45.xml" ContentType="application/vnd.openxmlformats-officedocument.presentationml.notesSlide+xml"/>
  <Override PartName="/ppt/slideLayouts/slideLayout9.xml" ContentType="application/vnd.openxmlformats-officedocument.presentationml.slideLayout+xml"/>
  <Override PartName="/ppt/slides/slide34.xml" ContentType="application/vnd.openxmlformats-officedocument.presentationml.slide+xml"/>
  <Override PartName="/ppt/slides/slide53.xml" ContentType="application/vnd.openxmlformats-officedocument.presentationml.slide+xml"/>
  <Override PartName="/ppt/slides/slide15.xml" ContentType="application/vnd.openxmlformats-officedocument.presentationml.slide+xml"/>
  <Override PartName="/ppt/slides/slide69.xml" ContentType="application/vnd.openxmlformats-officedocument.presentationml.slide+xml"/>
  <Override PartName="/ppt/notesSlides/notesSlide3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notesSlides/notesSlide14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19.xml" ContentType="application/vnd.openxmlformats-officedocument.presentationml.slide+xml"/>
  <Override PartName="/ppt/slides/slide38.xml" ContentType="application/vnd.openxmlformats-officedocument.presentationml.slide+xml"/>
  <Override PartName="/ppt/slides/slide57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4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35.xml" ContentType="application/vnd.openxmlformats-officedocument.presentationml.notesSlide+xml"/>
  <Override PartName="/ppt/slides/slide24.xml" ContentType="application/vnd.openxmlformats-officedocument.presentationml.slide+xml"/>
  <Override PartName="/ppt/slides/slide43.xml" ContentType="application/vnd.openxmlformats-officedocument.presentationml.slide+xml"/>
  <Override PartName="/ppt/slides/slide62.xml" ContentType="application/vnd.openxmlformats-officedocument.presentationml.slide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ppt/notesSlides/notesSlide7.xml" ContentType="application/vnd.openxmlformats-officedocument.presentationml.notesSlide+xml"/>
  <Default Extension="jpeg" ContentType="image/jpeg"/>
  <Override PartName="/ppt/notesSlides/notesSlide23.xml" ContentType="application/vnd.openxmlformats-officedocument.presentationml.notesSlide+xml"/>
  <Override PartName="/ppt/slides/slide8.xml" ContentType="application/vnd.openxmlformats-officedocument.presentationml.slide+xml"/>
  <Override PartName="/ppt/slides/slide1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8.xml" ContentType="application/vnd.openxmlformats-officedocument.presentationml.slide+xml"/>
  <Override PartName="/ppt/slides/slide50.xml" ContentType="application/vnd.openxmlformats-officedocument.presentationml.slide+xml"/>
  <Override PartName="/ppt/slides/slide66.xml" ContentType="application/vnd.openxmlformats-officedocument.presentationml.slide+xml"/>
  <Override PartName="/ppt/slides/slide47.xml" ContentType="application/vnd.openxmlformats-officedocument.presentationml.slide+xml"/>
  <Override PartName="/ppt/slides/slide31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11.xml" ContentType="application/vnd.openxmlformats-officedocument.presentationml.notesSlide+xml"/>
  <Default Extension="rels" ContentType="application/vnd.openxmlformats-package.relationships+xml"/>
  <Override PartName="/ppt/notesSlides/notesSlide27.xml" ContentType="application/vnd.openxmlformats-officedocument.presentationml.notesSlide+xml"/>
  <Override PartName="/ppt/notesSlides/notesSlide46.xml" ContentType="application/vnd.openxmlformats-officedocument.presentationml.notesSlide+xml"/>
  <Override PartName="/ppt/slides/slide16.xml" ContentType="application/vnd.openxmlformats-officedocument.presentationml.slide+xml"/>
  <Override PartName="/ppt/slides/slide35.xml" ContentType="application/vnd.openxmlformats-officedocument.presentationml.slide+xml"/>
  <Override PartName="/ppt/slides/slide54.xml" ContentType="application/vnd.openxmlformats-officedocument.presentationml.slide+xml"/>
  <Override PartName="/ppt/slides/slide1.xml" ContentType="application/vnd.openxmlformats-officedocument.presentationml.slide+xml"/>
  <Override PartName="/ppt/notesSlides/notesSlide32.xml" ContentType="application/vnd.openxmlformats-officedocument.presentationml.notesSlide+xml"/>
  <Override PartName="/ppt/notesSlides/notesSlide51.xml" ContentType="application/vnd.openxmlformats-officedocument.presentationml.notesSlide+xml"/>
  <Override PartName="/ppt/slides/slide21.xml" ContentType="application/vnd.openxmlformats-officedocument.presentationml.slide+xml"/>
  <Override PartName="/ppt/slides/slide40.xml" ContentType="application/vnd.openxmlformats-officedocument.presentationml.slide+xml"/>
  <Override PartName="/ppt/notesSlides/notesSlide15.xml" ContentType="application/vnd.openxmlformats-officedocument.presentationml.notesSlide+xml"/>
  <Override PartName="/ppt/notesSlides/notesSlide4.xml" ContentType="application/vnd.openxmlformats-officedocument.presentationml.notesSlide+xml"/>
  <Override PartName="/ppt/slides/slide39.xml" ContentType="application/vnd.openxmlformats-officedocument.presentationml.slide+xml"/>
  <Override PartName="/ppt/slides/slide58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3.xml" ContentType="application/vnd.openxmlformats-officedocument.presentationml.slideLayout+xml"/>
  <Override PartName="/ppt/slides/slide25.xml" ContentType="application/vnd.openxmlformats-officedocument.presentationml.slide+xml"/>
  <Override PartName="/ppt/slides/slide44.xml" ContentType="application/vnd.openxmlformats-officedocument.presentationml.slide+xml"/>
  <Override PartName="/ppt/slides/slide63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24.xml" ContentType="application/vnd.openxmlformats-officedocument.presentationml.notesSlide+xml"/>
  <Override PartName="/ppt/slides/slide9.xml" ContentType="application/vnd.openxmlformats-officedocument.presentationml.slide+xml"/>
  <Override PartName="/ppt/slides/slide13.xml" ContentType="application/vnd.openxmlformats-officedocument.presentationml.slide+xml"/>
  <Default Extension="xml" ContentType="application/xml"/>
  <Override PartName="/ppt/tableStyles.xml" ContentType="application/vnd.openxmlformats-officedocument.presentationml.tableStyles+xml"/>
  <Override PartName="/ppt/slides/slide51.xml" ContentType="application/vnd.openxmlformats-officedocument.presentationml.slide+xml"/>
  <Override PartName="/ppt/slides/slide67.xml" ContentType="application/vnd.openxmlformats-officedocument.presentationml.slide+xml"/>
  <Override PartName="/ppt/slides/slide48.xml" ContentType="application/vnd.openxmlformats-officedocument.presentationml.slide+xml"/>
  <Override PartName="/ppt/notesSlides/notesSlide10.xml" ContentType="application/vnd.openxmlformats-officedocument.presentationml.notesSlide+xml"/>
  <Override PartName="/ppt/slideLayouts/slideLayout7.xml" ContentType="application/vnd.openxmlformats-officedocument.presentationml.slideLayout+xml"/>
  <Override PartName="/ppt/viewProps.xml" ContentType="application/vnd.openxmlformats-officedocument.presentationml.viewProps+xml"/>
  <Override PartName="/ppt/slides/slide32.xml" ContentType="application/vnd.openxmlformats-officedocument.presentationml.slide+xml"/>
  <Override PartName="/ppt/slides/slide29.xml" ContentType="application/vnd.openxmlformats-officedocument.presentationml.slide+xml"/>
  <Override PartName="/ppt/notesSlides/notesSlide43.xml" ContentType="application/vnd.openxmlformats-officedocument.presentationml.notesSlide+xml"/>
  <Override PartName="/docProps/app.xml" ContentType="application/vnd.openxmlformats-officedocument.extended-properties+xml"/>
  <Override PartName="/ppt/notesMasters/notesMaster1.xml" ContentType="application/vnd.openxmlformats-officedocument.presentationml.notesMaster+xml"/>
  <Override PartName="/ppt/notesSlides/notesSlide1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1.xml" ContentType="application/vnd.openxmlformats-officedocument.presentationml.notesSlide+xml"/>
  <Override PartName="/ppt/slides/slide17.xml" ContentType="application/vnd.openxmlformats-officedocument.presentationml.slide+xml"/>
  <Override PartName="/ppt/slides/slide36.xml" ContentType="application/vnd.openxmlformats-officedocument.presentationml.slide+xml"/>
  <Override PartName="/ppt/slides/slide55.xml" ContentType="application/vnd.openxmlformats-officedocument.presentationml.slide+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notesSlides/notesSlide33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2.xml" ContentType="application/vnd.openxmlformats-officedocument.presentationml.slide+xml"/>
  <Override PartName="/ppt/slides/slide41.xml" ContentType="application/vnd.openxmlformats-officedocument.presentationml.slide+xml"/>
  <Override PartName="/ppt/slides/slide60.xml" ContentType="application/vnd.openxmlformats-officedocument.presentationml.slide+xml"/>
  <Override PartName="/ppt/notesSlides/notesSlide5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5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10.xml" ContentType="application/vnd.openxmlformats-officedocument.presentationml.slide+xml"/>
  <Override PartName="/ppt/slides/slide26.xml" ContentType="application/vnd.openxmlformats-officedocument.presentationml.slide+xml"/>
  <Override PartName="/ppt/slides/slide45.xml" ContentType="application/vnd.openxmlformats-officedocument.presentationml.slide+xml"/>
  <Override PartName="/ppt/slides/slide64.xml" ContentType="application/vnd.openxmlformats-officedocument.presentationml.slide+xml"/>
  <Override PartName="/ppt/notesSlides/notesSlide40.xml" ContentType="application/vnd.openxmlformats-officedocument.presentationml.notesSlide+xml"/>
  <Default Extension="pdf" ContentType="application/pdf"/>
  <Override PartName="/ppt/slideLayouts/slideLayout13.xml" ContentType="application/vnd.openxmlformats-officedocument.presentationml.slideLayout+xml"/>
  <Override PartName="/ppt/notesSlides/notesSlide39.xml" ContentType="application/vnd.openxmlformats-officedocument.presentationml.notesSlide+xml"/>
  <Default Extension="png" ContentType="image/png"/>
  <Override PartName="/ppt/notesSlides/notesSlide25.xml" ContentType="application/vnd.openxmlformats-officedocument.presentationml.notesSlide+xml"/>
  <Override PartName="/ppt/notesSlides/notesSlide4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72"/>
  </p:notesMasterIdLst>
  <p:sldIdLst>
    <p:sldId id="313" r:id="rId2"/>
    <p:sldId id="314" r:id="rId3"/>
    <p:sldId id="315" r:id="rId4"/>
    <p:sldId id="316" r:id="rId5"/>
    <p:sldId id="317" r:id="rId6"/>
    <p:sldId id="318" r:id="rId7"/>
    <p:sldId id="319" r:id="rId8"/>
    <p:sldId id="320" r:id="rId9"/>
    <p:sldId id="321" r:id="rId10"/>
    <p:sldId id="322" r:id="rId11"/>
    <p:sldId id="323" r:id="rId12"/>
    <p:sldId id="324" r:id="rId13"/>
    <p:sldId id="325" r:id="rId14"/>
    <p:sldId id="326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12" r:id="rId28"/>
    <p:sldId id="259" r:id="rId29"/>
    <p:sldId id="260" r:id="rId30"/>
    <p:sldId id="261" r:id="rId31"/>
    <p:sldId id="262" r:id="rId32"/>
    <p:sldId id="266" r:id="rId33"/>
    <p:sldId id="267" r:id="rId34"/>
    <p:sldId id="268" r:id="rId35"/>
    <p:sldId id="269" r:id="rId36"/>
    <p:sldId id="270" r:id="rId37"/>
    <p:sldId id="271" r:id="rId38"/>
    <p:sldId id="272" r:id="rId39"/>
    <p:sldId id="273" r:id="rId40"/>
    <p:sldId id="274" r:id="rId41"/>
    <p:sldId id="275" r:id="rId42"/>
    <p:sldId id="276" r:id="rId43"/>
    <p:sldId id="277" r:id="rId44"/>
    <p:sldId id="278" r:id="rId45"/>
    <p:sldId id="279" r:id="rId46"/>
    <p:sldId id="280" r:id="rId47"/>
    <p:sldId id="281" r:id="rId48"/>
    <p:sldId id="282" r:id="rId49"/>
    <p:sldId id="283" r:id="rId50"/>
    <p:sldId id="284" r:id="rId51"/>
    <p:sldId id="285" r:id="rId52"/>
    <p:sldId id="286" r:id="rId53"/>
    <p:sldId id="287" r:id="rId54"/>
    <p:sldId id="288" r:id="rId55"/>
    <p:sldId id="289" r:id="rId56"/>
    <p:sldId id="290" r:id="rId57"/>
    <p:sldId id="291" r:id="rId58"/>
    <p:sldId id="292" r:id="rId59"/>
    <p:sldId id="293" r:id="rId60"/>
    <p:sldId id="308" r:id="rId61"/>
    <p:sldId id="295" r:id="rId62"/>
    <p:sldId id="296" r:id="rId63"/>
    <p:sldId id="297" r:id="rId64"/>
    <p:sldId id="298" r:id="rId65"/>
    <p:sldId id="299" r:id="rId66"/>
    <p:sldId id="300" r:id="rId67"/>
    <p:sldId id="301" r:id="rId68"/>
    <p:sldId id="302" r:id="rId69"/>
    <p:sldId id="304" r:id="rId70"/>
    <p:sldId id="309" r:id="rId7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94660"/>
  </p:normalViewPr>
  <p:slideViewPr>
    <p:cSldViewPr snapToGrid="0" snapToObjects="1">
      <p:cViewPr varScale="1">
        <p:scale>
          <a:sx n="88" d="100"/>
          <a:sy n="88" d="100"/>
        </p:scale>
        <p:origin x="-92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E6F545-43D0-E546-96D5-1A34664A9A0F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46D521-2FAE-894B-B403-8A508EB2A6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FEE917-5F64-334D-BB4C-D9BD7A5F9799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89E9D4-7356-4F43-9922-631A9440388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29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39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49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59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60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61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62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63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64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65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66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67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68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BDBE309-5900-684B-BE6C-FAAED50F57E5}" type="slidenum">
              <a:rPr lang="en-US">
                <a:latin typeface="Times" charset="0"/>
              </a:rPr>
              <a:pPr/>
              <a:t>69</a:t>
            </a:fld>
            <a:endParaRPr lang="en-US">
              <a:latin typeface="Times" charset="0"/>
            </a:endParaRPr>
          </a:p>
        </p:txBody>
      </p:sp>
      <p:sp>
        <p:nvSpPr>
          <p:cNvPr id="245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2458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 smtClean="0">
                <a:latin typeface="Times" charset="0"/>
              </a:rPr>
              <a:t>www.musiceducationconsultants.net/mmea2010</a:t>
            </a:r>
          </a:p>
        </p:txBody>
      </p:sp>
      <p:sp>
        <p:nvSpPr>
          <p:cNvPr id="81923" name="Rectangle 7"/>
          <p:cNvSpPr txBox="1">
            <a:spLocks noGrp="1" noChangeArrowheads="1"/>
          </p:cNvSpPr>
          <p:nvPr/>
        </p:nvSpPr>
        <p:spPr bwMode="auto">
          <a:xfrm>
            <a:off x="3884613" y="8685457"/>
            <a:ext cx="2971800" cy="45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 eaLnBrk="0" hangingPunct="0"/>
            <a:fld id="{E7496D20-6913-8746-A50C-2AFCED1F8986}" type="slidenum">
              <a:rPr lang="en-US" sz="1200"/>
              <a:pPr algn="r" eaLnBrk="0" hangingPunct="0"/>
              <a:t>70</a:t>
            </a:fld>
            <a:endParaRPr lang="en-US" sz="1200"/>
          </a:p>
        </p:txBody>
      </p:sp>
      <p:sp>
        <p:nvSpPr>
          <p:cNvPr id="8192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8192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6D8990-19E4-624D-A52F-29D476C99851}" type="datetime1">
              <a:rPr lang="en-US"/>
              <a:pPr>
                <a:defRPr/>
              </a:pPr>
              <a:t>7/27/16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88C437-0A12-3E4A-B959-FB613AA65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DE0037E-6282-DB40-B0DA-163EFCF72F80}" type="datetime1">
              <a:rPr lang="en-US"/>
              <a:pPr>
                <a:defRPr/>
              </a:pPr>
              <a:t>7/27/16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www.musicachievementcouncil.org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31D5DB-31D2-E845-B1D6-42C544E9CA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D725D4-3BA0-2B4A-85A7-A2A85CAB03AA}" type="datetimeFigureOut">
              <a:rPr lang="en-US" smtClean="0"/>
              <a:pPr/>
              <a:t>7/27/16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537474-EB1F-EB4D-AB80-0E2185EF5F8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2.pdf"/><Relationship Id="rId3" Type="http://schemas.openxmlformats.org/officeDocument/2006/relationships/image" Target="../media/image13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9.jpeg"/><Relationship Id="rId3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2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4" Type="http://schemas.openxmlformats.org/officeDocument/2006/relationships/image" Target="../media/image30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2.jpe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jpe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2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4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4" Type="http://schemas.openxmlformats.org/officeDocument/2006/relationships/image" Target="../media/image45.png"/><Relationship Id="rId1" Type="http://schemas.openxmlformats.org/officeDocument/2006/relationships/video" Target="file://localhost/Users/marcianeel/Desktop/TBDW%20Bridge/2016%20TBDW%20Bridge%20Videos/PPT%20Slide%2042%20First%20Performance.mov" TargetMode="External"/><Relationship Id="rId2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6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4" Type="http://schemas.openxmlformats.org/officeDocument/2006/relationships/image" Target="../media/image47.png"/><Relationship Id="rId1" Type="http://schemas.openxmlformats.org/officeDocument/2006/relationships/video" Target="file://localhost/Users/marcianeel/Desktop/TBDW%20Bridge/2016%20TBDW%20Bridge%20Videos/PPT%20Slide%2052%20Elementary%20Band.MOV" TargetMode="External"/><Relationship Id="rId2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4" Type="http://schemas.openxmlformats.org/officeDocument/2006/relationships/image" Target="../media/image48.png"/><Relationship Id="rId1" Type="http://schemas.openxmlformats.org/officeDocument/2006/relationships/video" Target="file://localhost/Users/marcianeel/Desktop/TBDW%20Bridge/2016%20TBDW%20Bridge%20Videos/PPT%20Slide%2054%20The%20Parent%20Band.mp4" TargetMode="External"/><Relationship Id="rId2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49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9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4" Type="http://schemas.openxmlformats.org/officeDocument/2006/relationships/image" Target="../media/image50.png"/><Relationship Id="rId1" Type="http://schemas.openxmlformats.org/officeDocument/2006/relationships/video" Target="file://localhost/Users/marcianeel/Desktop/TBDW%20Bridge/2016%20TBDW%20Bridge%20Videos/PPT%20Slide%2058%2013%20Reasons%20Why%20Kids%20Stay%20In%20Band.mp4" TargetMode="External"/><Relationship Id="rId2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51.pn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5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8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9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0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4" Type="http://schemas.openxmlformats.org/officeDocument/2006/relationships/image" Target="../media/image24.png"/><Relationship Id="rId5" Type="http://schemas.openxmlformats.org/officeDocument/2006/relationships/image" Target="../media/image55.png"/><Relationship Id="rId1" Type="http://schemas.openxmlformats.org/officeDocument/2006/relationships/video" Target="file://localhost/Users/marcianeel/Desktop/TBDW%20Bridge/2016%20TBDW%20Bridge%20Videos/PPT%20Slide%2069%20Dr%20Tim.mp4" TargetMode="External"/><Relationship Id="rId2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56.png"/><Relationship Id="rId5" Type="http://schemas.openxmlformats.org/officeDocument/2006/relationships/image" Target="../media/image11.jpeg"/><Relationship Id="rId6" Type="http://schemas.openxmlformats.org/officeDocument/2006/relationships/image" Target="../media/image13.png"/><Relationship Id="rId7" Type="http://schemas.openxmlformats.org/officeDocument/2006/relationships/image" Target="../media/image14.png"/><Relationship Id="rId8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57200" y="2971800"/>
            <a:ext cx="61722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purpose is </a:t>
            </a:r>
            <a:r>
              <a:rPr lang="en-US" sz="4000" i="1" dirty="0" smtClean="0">
                <a:solidFill>
                  <a:srgbClr val="FFFF00"/>
                </a:solidFill>
              </a:rPr>
              <a:t>to enable more students to begin and continue in instrumental music programs.</a:t>
            </a:r>
            <a:endParaRPr lang="en-US" sz="4000" i="1" dirty="0">
              <a:solidFill>
                <a:srgbClr val="FFFF00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1430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The </a:t>
            </a:r>
            <a:r>
              <a:rPr lang="en-US" sz="4000" i="1" dirty="0" smtClean="0">
                <a:solidFill>
                  <a:srgbClr val="FFFF00"/>
                </a:solidFill>
              </a:rPr>
              <a:t>Music Achievement Council (MAC) </a:t>
            </a:r>
            <a:r>
              <a:rPr lang="en-US" sz="4000" i="1" dirty="0" smtClean="0">
                <a:solidFill>
                  <a:srgbClr val="FFFFFF"/>
                </a:solidFill>
              </a:rPr>
              <a:t>is an action-oriented, non-profit organization whose sole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6" name="Picture 15" descr="Screen Shot 2015-12-04 at 9.10.01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514600"/>
            <a:ext cx="1304429" cy="3200400"/>
          </a:xfrm>
          <a:prstGeom prst="rect">
            <a:avLst/>
          </a:prstGeom>
          <a:effectLst/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1722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7" name="Content Placeholder 4" descr="07_Img2362_LOW.jpg"/>
          <p:cNvPicPr>
            <a:picLocks noGrp="1"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733800" y="3505200"/>
            <a:ext cx="4016568" cy="2667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stA="50000" endPos="75000" dist="12700" dir="5400000" sy="-100000" algn="bl" rotWithShape="0"/>
            <a:softEdge rad="127000"/>
          </a:effectLst>
        </p:spPr>
      </p:pic>
      <p:sp>
        <p:nvSpPr>
          <p:cNvPr id="8" name="TextBox 7"/>
          <p:cNvSpPr txBox="1"/>
          <p:nvPr/>
        </p:nvSpPr>
        <p:spPr>
          <a:xfrm>
            <a:off x="457200" y="914400"/>
            <a:ext cx="7954033" cy="31700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u="sng" dirty="0" smtClean="0">
                <a:solidFill>
                  <a:srgbClr val="FFFF00"/>
                </a:solidFill>
              </a:rPr>
              <a:t>96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rgbClr val="FFFFFF"/>
                </a:solidFill>
              </a:rPr>
              <a:t>of public school principals 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believe that participating in music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education encourages and motivates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students to stay in school longer.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(Harris Poll) 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333922" y="990600"/>
            <a:ext cx="67818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000" dirty="0" smtClean="0">
                <a:solidFill>
                  <a:srgbClr val="FFFFFF"/>
                </a:solidFill>
              </a:rPr>
              <a:t>	An interactive poll confirms that music education at an early age greatly increases the likelihood that a child will grow up to seek higher education and ultimately even earn a higher salary.          </a:t>
            </a:r>
            <a:r>
              <a:rPr lang="en-US" sz="4000" i="1" dirty="0" smtClean="0">
                <a:solidFill>
                  <a:srgbClr val="FFFFFF"/>
                </a:solidFill>
              </a:rPr>
              <a:t>(2007 Harris Poll)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  <a:p>
            <a:pPr>
              <a:buNone/>
            </a:pPr>
            <a:r>
              <a:rPr lang="en-US" sz="4000" i="1" dirty="0" smtClean="0">
                <a:solidFill>
                  <a:srgbClr val="FFFFFF"/>
                </a:solidFill>
              </a:rPr>
              <a:t>	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5" name="Picture 4" descr="trumpetcloseup"/>
          <p:cNvPicPr>
            <a:picLocks noGrp="1"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262937" y="1408624"/>
            <a:ext cx="2404063" cy="3620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4008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</a:t>
            </a:r>
            <a:r>
              <a:rPr lang="en-US" sz="4400" b="1" i="1" u="sng" dirty="0" smtClean="0">
                <a:solidFill>
                  <a:srgbClr val="FFCC00"/>
                </a:solidFill>
              </a:rPr>
              <a:t> </a:t>
            </a:r>
            <a:r>
              <a:rPr lang="en-US" sz="4400" dirty="0" smtClean="0">
                <a:solidFill>
                  <a:schemeClr val="bg1"/>
                </a:solidFill>
              </a:rPr>
              <a:t>College President,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960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5692" y="2057400"/>
            <a:ext cx="3549753" cy="2362200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9342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i="1" u="sng" dirty="0" smtClean="0">
                <a:solidFill>
                  <a:srgbClr val="FFCC00"/>
                </a:solidFill>
              </a:rPr>
              <a:t>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College Presiden</a:t>
            </a:r>
            <a:r>
              <a:rPr lang="en-US" sz="4400" i="1" u="sng" dirty="0" smtClean="0">
                <a:solidFill>
                  <a:srgbClr val="FFFF00"/>
                </a:solidFill>
              </a:rPr>
              <a:t>t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chemeClr val="bg1"/>
                </a:solidFill>
              </a:rPr>
              <a:t>or</a:t>
            </a:r>
            <a:r>
              <a:rPr lang="en-US" sz="4400" i="1" dirty="0" smtClean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44624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Rock Star,</a:t>
            </a:r>
            <a:endParaRPr kumimoji="0" lang="en-US" sz="4400" b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9800" y="1219200"/>
            <a:ext cx="2743200" cy="251530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THE MESSAGE IS.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38200"/>
            <a:ext cx="6629400" cy="20574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400" dirty="0" smtClean="0">
                <a:solidFill>
                  <a:schemeClr val="bg1"/>
                </a:solidFill>
              </a:rPr>
              <a:t>If you want to be a </a:t>
            </a:r>
            <a:r>
              <a:rPr lang="en-US" sz="4400" dirty="0" smtClean="0">
                <a:solidFill>
                  <a:srgbClr val="FFFFFF"/>
                </a:solidFill>
              </a:rPr>
              <a:t>CEO</a:t>
            </a:r>
            <a:r>
              <a:rPr lang="en-US" sz="4400" dirty="0" smtClean="0">
                <a:solidFill>
                  <a:schemeClr val="bg1"/>
                </a:solidFill>
              </a:rPr>
              <a:t>, </a:t>
            </a:r>
            <a:r>
              <a:rPr lang="en-US" sz="4400" dirty="0" smtClean="0">
                <a:solidFill>
                  <a:srgbClr val="FFFFFF"/>
                </a:solidFill>
              </a:rPr>
              <a:t>College President,</a:t>
            </a:r>
            <a:r>
              <a:rPr lang="en-US" sz="4400" dirty="0" smtClean="0">
                <a:solidFill>
                  <a:schemeClr val="bg1"/>
                </a:solidFill>
              </a:rPr>
              <a:t> 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5" name="Rectangle 5"/>
          <p:cNvSpPr txBox="1">
            <a:spLocks noChangeArrowheads="1"/>
          </p:cNvSpPr>
          <p:nvPr/>
        </p:nvSpPr>
        <p:spPr bwMode="auto">
          <a:xfrm>
            <a:off x="0" y="3733800"/>
            <a:ext cx="9144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algn="ctr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7200" i="1" dirty="0" smtClean="0">
                <a:solidFill>
                  <a:srgbClr val="FFFF00"/>
                </a:solidFill>
              </a:rPr>
              <a:t>TAKE MUSIC!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0" y="2895600"/>
            <a:ext cx="5943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lv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ts val="1200"/>
              </a:spcAft>
            </a:pPr>
            <a:r>
              <a:rPr lang="en-US" sz="4400" dirty="0" smtClean="0">
                <a:solidFill>
                  <a:schemeClr val="bg1"/>
                </a:solidFill>
              </a:rPr>
              <a:t>even a </a:t>
            </a:r>
            <a:r>
              <a:rPr lang="en-US" sz="4400" b="1" i="1" u="sng" dirty="0" smtClean="0">
                <a:solidFill>
                  <a:srgbClr val="FFFF00"/>
                </a:solidFill>
              </a:rPr>
              <a:t>Rock Star</a:t>
            </a:r>
            <a:r>
              <a:rPr lang="en-US" sz="4400" i="1" dirty="0" smtClean="0">
                <a:solidFill>
                  <a:schemeClr val="bg1"/>
                </a:solidFill>
              </a:rPr>
              <a:t>, </a:t>
            </a:r>
            <a:endParaRPr kumimoji="0" lang="en-US" sz="4400" b="0" i="1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10600" y="1828800"/>
            <a:ext cx="513052" cy="1143000"/>
          </a:xfrm>
          <a:prstGeom prst="rect">
            <a:avLst/>
          </a:prstGeom>
        </p:spPr>
      </p:pic>
      <p:pic>
        <p:nvPicPr>
          <p:cNvPr id="13" name="Picture 12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1981200"/>
            <a:ext cx="381000" cy="1143000"/>
          </a:xfrm>
          <a:prstGeom prst="rect">
            <a:avLst/>
          </a:prstGeom>
        </p:spPr>
      </p:pic>
      <p:pic>
        <p:nvPicPr>
          <p:cNvPr id="14" name="Picture 13" descr="Screen Shot 2015-12-04 at 10.04.55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0" y="3581400"/>
            <a:ext cx="381000" cy="1143000"/>
          </a:xfrm>
          <a:prstGeom prst="rect">
            <a:avLst/>
          </a:prstGeom>
        </p:spPr>
      </p:pic>
      <p:pic>
        <p:nvPicPr>
          <p:cNvPr id="17" name="Picture 16" descr="Rock Sta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914400"/>
            <a:ext cx="3581400" cy="3472873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</p:spPr>
      </p:pic>
      <p:pic>
        <p:nvPicPr>
          <p:cNvPr id="18" name="Picture 17" descr="Black Box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0" y="4340557"/>
            <a:ext cx="1066800" cy="155243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307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2971800" y="838200"/>
            <a:ext cx="5943600" cy="4876800"/>
          </a:xfrm>
        </p:spPr>
        <p:txBody>
          <a:bodyPr>
            <a:noAutofit/>
          </a:bodyPr>
          <a:lstStyle/>
          <a:p>
            <a:pPr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en-US" sz="4000" u="sng" dirty="0" smtClean="0">
                <a:solidFill>
                  <a:srgbClr val="FFFF00"/>
                </a:solidFill>
              </a:rPr>
              <a:t>82 percent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dirty="0" smtClean="0">
                <a:solidFill>
                  <a:schemeClr val="bg1"/>
                </a:solidFill>
              </a:rPr>
              <a:t>of Americans who don’t currently play an instrument wish they had learned to play one. </a:t>
            </a:r>
            <a:r>
              <a:rPr lang="en-US" sz="4000" i="1" dirty="0" smtClean="0">
                <a:solidFill>
                  <a:schemeClr val="bg1"/>
                </a:solidFill>
              </a:rPr>
              <a:t>(Gallup Poll)</a:t>
            </a:r>
          </a:p>
          <a:p>
            <a:pPr indent="0">
              <a:lnSpc>
                <a:spcPct val="150000"/>
              </a:lnSpc>
              <a:buNone/>
            </a:pP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6" name="Picture 5" descr="DSC_02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494" y="1371600"/>
            <a:ext cx="2671843" cy="410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200400"/>
            <a:ext cx="480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2AB091"/>
                </a:solidFill>
                <a:effectLst/>
              </a:rPr>
              <a:t>A Practical Guide for Recruitment and Retention</a:t>
            </a:r>
            <a:endParaRPr lang="en-US" sz="4800" b="1" i="1" dirty="0">
              <a:solidFill>
                <a:srgbClr val="2AB091"/>
              </a:solidFill>
              <a:effectLst/>
            </a:endParaRPr>
          </a:p>
        </p:txBody>
      </p:sp>
      <p:pic>
        <p:nvPicPr>
          <p:cNvPr id="8" name="Picture 7" descr="Recruitment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0" y="1066800"/>
            <a:ext cx="3390426" cy="4387850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4953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45A3D6"/>
                </a:solidFill>
              </a:rPr>
              <a:t>Tips for Success:</a:t>
            </a:r>
          </a:p>
          <a:p>
            <a:pPr algn="ctr"/>
            <a:r>
              <a:rPr lang="en-US" sz="4800" b="1" i="1" dirty="0" smtClean="0">
                <a:solidFill>
                  <a:srgbClr val="45A3D6"/>
                </a:solidFill>
              </a:rPr>
              <a:t>A Guide for Instrumental Music Teachers</a:t>
            </a:r>
            <a:endParaRPr lang="en-US" sz="4800" b="1" i="1" dirty="0">
              <a:solidFill>
                <a:srgbClr val="45A3D6"/>
              </a:solidFill>
            </a:endParaRPr>
          </a:p>
        </p:txBody>
      </p:sp>
      <p:pic>
        <p:nvPicPr>
          <p:cNvPr id="8" name="Picture 7" descr="Success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357" y="1026211"/>
            <a:ext cx="3387443" cy="4383989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1066800"/>
            <a:ext cx="502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All of today’s session attendees will receive </a:t>
            </a:r>
            <a:r>
              <a:rPr lang="en-US" sz="4000" u="sng" dirty="0" smtClean="0">
                <a:solidFill>
                  <a:srgbClr val="FFFF00"/>
                </a:solidFill>
              </a:rPr>
              <a:t>FREE</a:t>
            </a:r>
            <a:r>
              <a:rPr lang="en-US" sz="4000" dirty="0" smtClean="0">
                <a:solidFill>
                  <a:srgbClr val="FFFF00"/>
                </a:solidFill>
              </a:rPr>
              <a:t> COPIES </a:t>
            </a:r>
            <a:r>
              <a:rPr lang="en-US" sz="4000" dirty="0" smtClean="0">
                <a:solidFill>
                  <a:srgbClr val="FFFFFF"/>
                </a:solidFill>
              </a:rPr>
              <a:t>of: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11" name="Rectangle 5"/>
          <p:cNvSpPr txBox="1">
            <a:spLocks noChangeArrowheads="1"/>
          </p:cNvSpPr>
          <p:nvPr/>
        </p:nvSpPr>
        <p:spPr bwMode="auto">
          <a:xfrm>
            <a:off x="228600" y="3048000"/>
            <a:ext cx="4800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b="1" i="1" dirty="0" smtClean="0">
                <a:solidFill>
                  <a:srgbClr val="00B000"/>
                </a:solidFill>
              </a:rPr>
              <a:t>Bridging the Gap between </a:t>
            </a:r>
          </a:p>
          <a:p>
            <a:pPr algn="ctr"/>
            <a:r>
              <a:rPr lang="en-US" sz="4800" b="1" i="1" dirty="0" smtClean="0">
                <a:solidFill>
                  <a:srgbClr val="00B000"/>
                </a:solidFill>
              </a:rPr>
              <a:t>Middle School and High School</a:t>
            </a:r>
            <a:endParaRPr lang="en-US" sz="4800" b="1" i="1" dirty="0">
              <a:solidFill>
                <a:srgbClr val="00B000"/>
              </a:solidFill>
            </a:endParaRPr>
          </a:p>
        </p:txBody>
      </p:sp>
      <p:pic>
        <p:nvPicPr>
          <p:cNvPr id="9" name="Picture 8" descr=" Cover Only.pdf"/>
          <p:cNvPicPr>
            <a:picLocks noChangeAspect="1"/>
          </p:cNvPicPr>
          <p:nvPr/>
        </p:nvPicPr>
        <mc:AlternateContent xmlns:ma="http://schemas.microsoft.com/office/mac/drawingml/2008/main">
          <mc:Choice Requires="ma">
            <p:blipFill>
              <a:blip r:embed="rId2"/>
              <a:stretch>
                <a:fillRect/>
              </a:stretch>
            </p:blipFill>
          </mc:Choice>
          <mc:Fallback xmlns:ma="http://schemas.microsoft.com/office/mac/drawingml/2008/main" xmlns=""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5334000" y="1066800"/>
            <a:ext cx="3574956" cy="4626666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orthographicFront"/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3423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04800" y="914400"/>
            <a:ext cx="55626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3200" b="1" i="1" dirty="0" smtClean="0">
                <a:solidFill>
                  <a:srgbClr val="FFFF00"/>
                </a:solidFill>
              </a:rPr>
              <a:t>First Performance Demo Concert for Band and/or Orchestra </a:t>
            </a:r>
            <a:r>
              <a:rPr lang="en-US" sz="3200" dirty="0" smtClean="0">
                <a:solidFill>
                  <a:schemeClr val="bg1"/>
                </a:solidFill>
              </a:rPr>
              <a:t>features sheet music, parts, sample letters, programs and student certificates for beginning ensembles. Students can perform a composition in seven short weeks with the materials provided!</a:t>
            </a:r>
            <a:endParaRPr lang="en-US" sz="3200" i="1" dirty="0" smtClean="0">
              <a:solidFill>
                <a:schemeClr val="bg1"/>
              </a:solidFill>
            </a:endParaRPr>
          </a:p>
          <a:p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7417" y="914400"/>
            <a:ext cx="2248052" cy="295364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0417" y="2819400"/>
            <a:ext cx="2209800" cy="2903387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pic>
        <p:nvPicPr>
          <p:cNvPr id="11" name="Picture 10" descr="Greg Bimm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667000"/>
            <a:ext cx="2743200" cy="2743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6172200" y="5638800"/>
            <a:ext cx="2346384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Greg </a:t>
            </a:r>
            <a:r>
              <a:rPr lang="en-US" sz="3200" b="1" i="1" dirty="0" err="1" smtClean="0">
                <a:solidFill>
                  <a:srgbClr val="FFFFFF"/>
                </a:solidFill>
              </a:rPr>
              <a:t>Bimm</a:t>
            </a:r>
            <a:endParaRPr lang="en-US" sz="3200" b="1" i="1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92345" y="5638800"/>
            <a:ext cx="34516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Charlie </a:t>
            </a:r>
            <a:r>
              <a:rPr lang="en-US" sz="3200" b="1" i="1" dirty="0" err="1" smtClean="0">
                <a:solidFill>
                  <a:srgbClr val="FFFFFF"/>
                </a:solidFill>
              </a:rPr>
              <a:t>Menghini</a:t>
            </a:r>
            <a:endParaRPr lang="en-US" sz="3200" b="1" i="1" dirty="0"/>
          </a:p>
        </p:txBody>
      </p:sp>
      <p:pic>
        <p:nvPicPr>
          <p:cNvPr id="14" name="Picture 13" descr="Charlie Menghini-USED THIS ON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2471815"/>
            <a:ext cx="2159000" cy="30526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97337" y="5608224"/>
            <a:ext cx="2480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Marcia Neel</a:t>
            </a:r>
            <a:endParaRPr lang="en-US" sz="3200" b="1" i="1" dirty="0"/>
          </a:p>
        </p:txBody>
      </p:sp>
      <p:pic>
        <p:nvPicPr>
          <p:cNvPr id="11" name="Picture 10" descr="Screen Shot 2016-07-26 at 1.56.11 P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475" y="2698466"/>
            <a:ext cx="2656123" cy="2909758"/>
          </a:xfrm>
          <a:prstGeom prst="rect">
            <a:avLst/>
          </a:prstGeom>
          <a:effectLst>
            <a:softEdge rad="1651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228600" y="2971800"/>
            <a:ext cx="5943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They are based on real world strategies shared  by the profession’s most successful music educators.</a:t>
            </a:r>
            <a:endParaRPr lang="en-US" sz="4000" dirty="0">
              <a:solidFill>
                <a:srgbClr val="FFFFFF"/>
              </a:solidFill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152400" y="1143000"/>
            <a:ext cx="8991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Three of these publications are provided online at no charge by the </a:t>
            </a:r>
            <a:r>
              <a:rPr lang="en-US" sz="4000" dirty="0" smtClean="0">
                <a:solidFill>
                  <a:srgbClr val="FFFF00"/>
                </a:solidFill>
              </a:rPr>
              <a:t>Music Achievement Council. 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30565" y="5638800"/>
            <a:ext cx="252431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 smtClean="0">
                <a:solidFill>
                  <a:srgbClr val="FFFFFF"/>
                </a:solidFill>
              </a:rPr>
              <a:t>Terry Shade</a:t>
            </a:r>
            <a:endParaRPr lang="en-US" sz="3200" b="1" i="1" dirty="0"/>
          </a:p>
        </p:txBody>
      </p:sp>
      <p:pic>
        <p:nvPicPr>
          <p:cNvPr id="11" name="Picture 10" descr="Terry Shade 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0600" y="2743200"/>
            <a:ext cx="2451100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0" y="6019800"/>
            <a:ext cx="91440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3200" dirty="0" err="1" smtClean="0">
                <a:solidFill>
                  <a:srgbClr val="FFFFFF"/>
                </a:solidFill>
              </a:rPr>
              <a:t>www.musicachievementcouncil.org</a:t>
            </a:r>
            <a:endParaRPr lang="en-US" sz="3200" dirty="0">
              <a:solidFill>
                <a:srgbClr val="FFFFFF"/>
              </a:solidFill>
            </a:endParaRPr>
          </a:p>
        </p:txBody>
      </p:sp>
      <p:pic>
        <p:nvPicPr>
          <p:cNvPr id="9" name="Picture 8" descr="3-12"/>
          <p:cNvPicPr>
            <a:picLocks noGrp="1"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066800"/>
            <a:ext cx="7086600" cy="4615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pic>
        <p:nvPicPr>
          <p:cNvPr id="12" name="Picture 11" descr="slog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124200"/>
            <a:ext cx="3800475" cy="297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947916"/>
            <a:ext cx="91440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</a:rPr>
              <a:t>Music making has been </a:t>
            </a:r>
            <a:r>
              <a:rPr lang="en-US" sz="3600" i="1" dirty="0" smtClean="0">
                <a:solidFill>
                  <a:srgbClr val="FFFF00"/>
                </a:solidFill>
              </a:rPr>
              <a:t>scientifically </a:t>
            </a:r>
            <a:r>
              <a:rPr lang="en-US" sz="3600" i="1" dirty="0" smtClean="0">
                <a:solidFill>
                  <a:schemeClr val="bg1"/>
                </a:solidFill>
              </a:rPr>
              <a:t>proven to:</a:t>
            </a:r>
          </a:p>
          <a:p>
            <a:endParaRPr lang="en-US" sz="4000" dirty="0"/>
          </a:p>
        </p:txBody>
      </p:sp>
      <p:sp>
        <p:nvSpPr>
          <p:cNvPr id="11" name="TextBox 10"/>
          <p:cNvSpPr txBox="1"/>
          <p:nvPr/>
        </p:nvSpPr>
        <p:spPr>
          <a:xfrm>
            <a:off x="533400" y="1600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Exercise the brain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</a:t>
            </a:r>
            <a:endParaRPr lang="en-US" sz="4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066800" y="22098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Inspire creativity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676400" y="28194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Increase productivity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      </a:t>
            </a:r>
            <a:endParaRPr lang="en-US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362200" y="34290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Fight memory loss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71800" y="4038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Reduce stress</a:t>
            </a:r>
          </a:p>
          <a:p>
            <a:r>
              <a:rPr lang="en-US" sz="3600" b="1" dirty="0" smtClean="0">
                <a:solidFill>
                  <a:srgbClr val="FFC000"/>
                </a:solidFill>
              </a:rPr>
              <a:t>               </a:t>
            </a:r>
            <a:endParaRPr lang="en-US" sz="4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57600" y="46482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Lower blood pressure</a:t>
            </a:r>
          </a:p>
          <a:p>
            <a:r>
              <a:rPr lang="en-US" sz="3600" b="1" dirty="0" smtClean="0">
                <a:solidFill>
                  <a:srgbClr val="FFFF00"/>
                </a:solidFill>
              </a:rPr>
              <a:t>                  </a:t>
            </a:r>
            <a:endParaRPr lang="en-US" sz="4000" b="1" dirty="0">
              <a:solidFill>
                <a:srgbClr val="FFFF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419600" y="5221069"/>
            <a:ext cx="701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5">
                    <a:lumMod val="75000"/>
                  </a:schemeClr>
                </a:solidFill>
              </a:rPr>
              <a:t>Build confidence</a:t>
            </a:r>
            <a:endParaRPr lang="en-US" sz="40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029200" y="5824716"/>
            <a:ext cx="70104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FF00"/>
                </a:solidFill>
              </a:rPr>
              <a:t>Stave off depression</a:t>
            </a:r>
          </a:p>
          <a:p>
            <a:pPr algn="ctr"/>
            <a:endParaRPr lang="en-US" sz="4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3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5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ATTENDANCE RATES </a:t>
            </a:r>
            <a:r>
              <a:rPr lang="en-US" sz="4000" u="sng" dirty="0" smtClean="0">
                <a:solidFill>
                  <a:srgbClr val="FFFF00"/>
                </a:solidFill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87%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93%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</a:rPr>
              <a:t>Attendance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DISCIPLINE REPORTS </a:t>
            </a:r>
            <a:r>
              <a:rPr lang="en-US" sz="4000" u="sng" dirty="0" smtClean="0">
                <a:solidFill>
                  <a:srgbClr val="FFFF00"/>
                </a:solidFill>
              </a:rPr>
              <a:t>FELL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4.34</a:t>
            </a:r>
            <a:r>
              <a:rPr lang="en-US" sz="4000" dirty="0" smtClean="0">
                <a:solidFill>
                  <a:srgbClr val="FFCC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over 4 years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3.23</a:t>
            </a:r>
            <a:r>
              <a:rPr lang="en-US" sz="4000" i="1" dirty="0" smtClean="0">
                <a:solidFill>
                  <a:srgbClr val="FFFFFF"/>
                </a:solidFill>
              </a:rPr>
              <a:t> over 4 years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3.75</a:t>
            </a:r>
            <a:r>
              <a:rPr lang="en-US" sz="4000" i="1" dirty="0" smtClean="0">
                <a:solidFill>
                  <a:srgbClr val="FFFFFF"/>
                </a:solidFill>
              </a:rPr>
              <a:t> over 4 years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GPAs </a:t>
            </a:r>
            <a:r>
              <a:rPr lang="en-US" sz="4000" u="sng" dirty="0" smtClean="0">
                <a:solidFill>
                  <a:srgbClr val="FFFF00"/>
                </a:solidFill>
              </a:rPr>
              <a:t>ROSE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10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2.51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2.89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2.61</a:t>
            </a:r>
            <a:r>
              <a:rPr lang="en-US" sz="4000" i="1" dirty="0" smtClean="0">
                <a:solidFill>
                  <a:srgbClr val="FFFFFF"/>
                </a:solidFill>
              </a:rPr>
              <a:t> 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GRADUATION RATES </a:t>
            </a:r>
            <a:r>
              <a:rPr lang="en-US" sz="4000" u="sng" dirty="0" smtClean="0">
                <a:solidFill>
                  <a:srgbClr val="FFFF00"/>
                </a:solidFill>
              </a:rPr>
              <a:t>ROSE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6868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724400" y="29718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60%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724400" y="4191000"/>
            <a:ext cx="4038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91%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724400" y="3581400"/>
            <a:ext cx="403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81% </a:t>
            </a:r>
            <a:r>
              <a:rPr lang="en-US" sz="4000" i="1" dirty="0" smtClean="0">
                <a:solidFill>
                  <a:srgbClr val="FFFFFF"/>
                </a:solidFill>
              </a:rPr>
              <a:t>Average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" presetID="12" presetClass="entr" presetSubtype="4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DID YOU KNOW . . .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381000" y="914400"/>
            <a:ext cx="8534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Metropolitan Nashville Public Schools found that </a:t>
            </a:r>
            <a:r>
              <a:rPr lang="en-US" sz="4000" dirty="0" smtClean="0">
                <a:solidFill>
                  <a:srgbClr val="FFFF00"/>
                </a:solidFill>
              </a:rPr>
              <a:t>ACT SCORES </a:t>
            </a:r>
            <a:r>
              <a:rPr lang="en-US" sz="4000" u="sng" dirty="0" smtClean="0">
                <a:solidFill>
                  <a:srgbClr val="FFFF00"/>
                </a:solidFill>
              </a:rPr>
              <a:t>ROSE</a:t>
            </a:r>
            <a:r>
              <a:rPr lang="en-US" sz="4000" dirty="0" smtClean="0">
                <a:solidFill>
                  <a:srgbClr val="FFFF00"/>
                </a:solidFill>
              </a:rPr>
              <a:t> </a:t>
            </a:r>
            <a:r>
              <a:rPr lang="en-US" sz="4000" i="1" dirty="0" smtClean="0">
                <a:solidFill>
                  <a:srgbClr val="FFFFFF"/>
                </a:solidFill>
              </a:rPr>
              <a:t>with increased study in music.  </a:t>
            </a:r>
            <a:endParaRPr lang="en-US" sz="4000" i="1" dirty="0">
              <a:solidFill>
                <a:srgbClr val="FFFFFF"/>
              </a:solidFill>
            </a:endParaRP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 bwMode="auto">
          <a:xfrm>
            <a:off x="304800" y="2971800"/>
            <a:ext cx="8839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              No Music:		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&lt; 1 Year of Music: 	</a:t>
            </a:r>
          </a:p>
          <a:p>
            <a:r>
              <a:rPr lang="en-US" sz="4000" i="1" dirty="0" smtClean="0">
                <a:solidFill>
                  <a:srgbClr val="FFFFFF"/>
                </a:solidFill>
              </a:rPr>
              <a:t>&gt; 1 Year of Music: 	</a:t>
            </a:r>
            <a:endParaRPr lang="en-US" sz="40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162800" cy="2422418"/>
          </a:xfrm>
          <a:prstGeom prst="rect">
            <a:avLst/>
          </a:prstGeom>
        </p:spPr>
      </p:pic>
      <p:sp>
        <p:nvSpPr>
          <p:cNvPr id="6" name="Rectangle 5"/>
          <p:cNvSpPr txBox="1">
            <a:spLocks noChangeArrowheads="1"/>
          </p:cNvSpPr>
          <p:nvPr/>
        </p:nvSpPr>
        <p:spPr bwMode="auto">
          <a:xfrm>
            <a:off x="4191000" y="29718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16.95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17.20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8" name="Rectangle 5"/>
          <p:cNvSpPr txBox="1">
            <a:spLocks noChangeArrowheads="1"/>
          </p:cNvSpPr>
          <p:nvPr/>
        </p:nvSpPr>
        <p:spPr bwMode="auto">
          <a:xfrm>
            <a:off x="4191000" y="4191000"/>
            <a:ext cx="4953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19.58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18.67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191000" y="3581400"/>
            <a:ext cx="495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r>
              <a:rPr lang="en-US" sz="4000" i="1" dirty="0" smtClean="0">
                <a:solidFill>
                  <a:srgbClr val="FFFF00"/>
                </a:solidFill>
              </a:rPr>
              <a:t>17.64</a:t>
            </a:r>
            <a:r>
              <a:rPr lang="en-US" sz="4000" i="1" dirty="0" smtClean="0">
                <a:solidFill>
                  <a:srgbClr val="FFFFFF"/>
                </a:solidFill>
              </a:rPr>
              <a:t> Eng, </a:t>
            </a:r>
            <a:r>
              <a:rPr lang="en-US" sz="4000" i="1" dirty="0" smtClean="0">
                <a:solidFill>
                  <a:srgbClr val="FFFF00"/>
                </a:solidFill>
              </a:rPr>
              <a:t>17.62</a:t>
            </a:r>
            <a:r>
              <a:rPr lang="en-US" sz="4000" i="1" dirty="0" smtClean="0">
                <a:solidFill>
                  <a:srgbClr val="FFFFFF"/>
                </a:solidFill>
              </a:rPr>
              <a:t> Math</a:t>
            </a:r>
          </a:p>
        </p:txBody>
      </p:sp>
    </p:spTree>
  </p:cSld>
  <p:clrMapOvr>
    <a:masterClrMapping/>
  </p:clrMapOvr>
  <p:transition advClick="0" advTm="2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grpId="0" nodeType="click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WHAT WAS LEARNED?</a:t>
            </a: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 bwMode="auto">
          <a:xfrm>
            <a:off x="457200" y="1066800"/>
            <a:ext cx="8305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800" i="1" dirty="0" smtClean="0">
                <a:solidFill>
                  <a:srgbClr val="FFFFFF"/>
                </a:solidFill>
              </a:rPr>
              <a:t>The </a:t>
            </a:r>
            <a:r>
              <a:rPr lang="en-US" sz="4800" dirty="0" smtClean="0">
                <a:solidFill>
                  <a:srgbClr val="FFFF00"/>
                </a:solidFill>
              </a:rPr>
              <a:t>MORE</a:t>
            </a:r>
            <a:r>
              <a:rPr lang="en-US" sz="4800" i="1" dirty="0" smtClean="0">
                <a:solidFill>
                  <a:srgbClr val="FFFF00"/>
                </a:solidFill>
              </a:rPr>
              <a:t> </a:t>
            </a:r>
            <a:r>
              <a:rPr lang="en-US" sz="4800" i="1" dirty="0" smtClean="0">
                <a:solidFill>
                  <a:srgbClr val="FFFFFF"/>
                </a:solidFill>
              </a:rPr>
              <a:t>a student participates in </a:t>
            </a:r>
            <a:r>
              <a:rPr lang="en-US" sz="4800" dirty="0" smtClean="0">
                <a:solidFill>
                  <a:srgbClr val="FFFF00"/>
                </a:solidFill>
              </a:rPr>
              <a:t>MUSIC</a:t>
            </a:r>
            <a:r>
              <a:rPr lang="en-US" sz="4800" i="1" dirty="0" smtClean="0">
                <a:solidFill>
                  <a:srgbClr val="FFFFFF"/>
                </a:solidFill>
              </a:rPr>
              <a:t>, </a:t>
            </a:r>
          </a:p>
          <a:p>
            <a:pPr algn="ctr"/>
            <a:r>
              <a:rPr lang="en-US" sz="4800" i="1" dirty="0" smtClean="0">
                <a:solidFill>
                  <a:srgbClr val="FFFFFF"/>
                </a:solidFill>
              </a:rPr>
              <a:t>the more </a:t>
            </a:r>
            <a:r>
              <a:rPr lang="en-US" sz="4800" dirty="0" smtClean="0">
                <a:solidFill>
                  <a:srgbClr val="FFFF00"/>
                </a:solidFill>
              </a:rPr>
              <a:t>POSITIVE </a:t>
            </a:r>
            <a:r>
              <a:rPr lang="en-US" sz="4800" i="1" dirty="0" smtClean="0">
                <a:solidFill>
                  <a:srgbClr val="FFFFFF"/>
                </a:solidFill>
              </a:rPr>
              <a:t>these </a:t>
            </a:r>
            <a:r>
              <a:rPr lang="en-US" sz="4800" dirty="0" smtClean="0">
                <a:solidFill>
                  <a:srgbClr val="FFFF00"/>
                </a:solidFill>
              </a:rPr>
              <a:t>BENEFITS </a:t>
            </a:r>
            <a:r>
              <a:rPr lang="en-US" sz="4800" i="1" dirty="0" smtClean="0">
                <a:solidFill>
                  <a:srgbClr val="FFFFFF"/>
                </a:solidFill>
              </a:rPr>
              <a:t>become. </a:t>
            </a:r>
            <a:endParaRPr lang="en-US" sz="4800" i="1" dirty="0">
              <a:solidFill>
                <a:srgbClr val="FFFFFF"/>
              </a:solidFill>
            </a:endParaRPr>
          </a:p>
        </p:txBody>
      </p:sp>
      <p:pic>
        <p:nvPicPr>
          <p:cNvPr id="14" name="Picture 13" descr="Screen Shot 2015-12-04 at 10.22.5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59382"/>
            <a:ext cx="7162800" cy="2422418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pic>
        <p:nvPicPr>
          <p:cNvPr id="10" name="Content Placeholder 4" descr="07_Img2362_LOW.jpg"/>
          <p:cNvPicPr>
            <a:picLocks noGrp="1"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51045" y="2895600"/>
            <a:ext cx="5164155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9525">
            <a:noFill/>
            <a:miter lim="800000"/>
            <a:headEnd/>
            <a:tailEnd/>
          </a:ln>
          <a:effectLst>
            <a:reflection blurRad="12700" stA="38000" endPos="28000" dist="5000" dir="5400000" sy="-100000" algn="bl" rotWithShape="0"/>
            <a:softEdge rad="127000"/>
          </a:effectLst>
        </p:spPr>
      </p:pic>
      <p:sp>
        <p:nvSpPr>
          <p:cNvPr id="5" name="TextBox 4"/>
          <p:cNvSpPr txBox="1"/>
          <p:nvPr/>
        </p:nvSpPr>
        <p:spPr>
          <a:xfrm>
            <a:off x="228600" y="914400"/>
            <a:ext cx="8684743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Music has the power of producing a 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certain effect on the moral character of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of the soul.</a:t>
            </a:r>
            <a:r>
              <a:rPr lang="en-US" sz="4000" i="1" dirty="0" smtClean="0">
                <a:solidFill>
                  <a:srgbClr val="FFFFFF"/>
                </a:solidFill>
              </a:rPr>
              <a:t>	</a:t>
            </a:r>
            <a:endParaRPr lang="en-US" sz="4000" dirty="0"/>
          </a:p>
        </p:txBody>
      </p:sp>
      <p:sp>
        <p:nvSpPr>
          <p:cNvPr id="6" name="TextBox 5"/>
          <p:cNvSpPr txBox="1"/>
          <p:nvPr/>
        </p:nvSpPr>
        <p:spPr>
          <a:xfrm>
            <a:off x="5486400" y="2133600"/>
            <a:ext cx="26859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. . . Aristotle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143000"/>
          </a:xfrm>
        </p:spPr>
        <p:txBody>
          <a:bodyPr/>
          <a:lstStyle/>
          <a:p>
            <a:pPr eaLnBrk="1" hangingPunct="1"/>
            <a:r>
              <a:rPr lang="en-US" sz="5400" dirty="0" smtClean="0">
                <a:solidFill>
                  <a:srgbClr val="FFFF00"/>
                </a:solidFill>
                <a:latin typeface="+mn-lt"/>
              </a:rPr>
              <a:t>FAMOUS QUOTES. . 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67200" y="1219200"/>
            <a:ext cx="4648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FFFF"/>
                </a:solidFill>
              </a:rPr>
              <a:t>Music furnishes a delightful recreation</a:t>
            </a:r>
          </a:p>
          <a:p>
            <a:r>
              <a:rPr lang="en-US" sz="4000" dirty="0" smtClean="0">
                <a:solidFill>
                  <a:srgbClr val="FFFFFF"/>
                </a:solidFill>
              </a:rPr>
              <a:t>for the hours of respite from the cares of the day, and lasts us through life.</a:t>
            </a:r>
          </a:p>
        </p:txBody>
      </p:sp>
      <p:pic>
        <p:nvPicPr>
          <p:cNvPr id="7" name="Picture 6" descr="Screen Shot 2015-12-08 at 5.44.03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143000"/>
            <a:ext cx="3728703" cy="4256088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4495800" y="5181600"/>
            <a:ext cx="4648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i="1" dirty="0" smtClean="0">
                <a:solidFill>
                  <a:srgbClr val="FFFFFF"/>
                </a:solidFill>
              </a:rPr>
              <a:t>. . . Thomas Jefferson</a:t>
            </a:r>
            <a:endParaRPr lang="en-US" sz="4000" dirty="0"/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2540072"/>
            <a:ext cx="9144000" cy="2582676"/>
          </a:xfrm>
          <a:effectLst>
            <a:outerShdw blurRad="50800" dist="38100" dir="2700000" algn="ctr" rotWithShape="0">
              <a:srgbClr val="000000">
                <a:alpha val="43000"/>
              </a:srgbClr>
            </a:outerShdw>
          </a:effectLst>
        </p:spPr>
        <p:txBody>
          <a:bodyPr/>
          <a:lstStyle/>
          <a:p>
            <a:pPr eaLnBrk="1" hangingPunct="1">
              <a:buFont typeface="Wingdings" charset="2"/>
              <a:buNone/>
              <a:defRPr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Bridging the Gap between Middle</a:t>
            </a:r>
          </a:p>
          <a:p>
            <a:pPr eaLnBrk="1" hangingPunct="1">
              <a:buFont typeface="Wingdings" charset="2"/>
              <a:buNone/>
              <a:defRPr/>
            </a:pPr>
            <a:r>
              <a:rPr lang="en-US" sz="4800" b="1" i="1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charset="0"/>
              </a:rPr>
              <a:t>School and High School</a:t>
            </a:r>
            <a:endParaRPr lang="en-US" sz="4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4339" name="Rectangle 6"/>
          <p:cNvSpPr>
            <a:spLocks noChangeArrowheads="1"/>
          </p:cNvSpPr>
          <p:nvPr/>
        </p:nvSpPr>
        <p:spPr bwMode="auto">
          <a:xfrm>
            <a:off x="0" y="1648387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FF"/>
                </a:solidFill>
                <a:latin typeface="Times New Roman" pitchFamily="-104" charset="0"/>
              </a:rPr>
              <a:t>2016 #TBDW</a:t>
            </a:r>
            <a:endParaRPr lang="en-US" sz="5400" b="1" dirty="0">
              <a:solidFill>
                <a:srgbClr val="FFFFFF"/>
              </a:solidFill>
            </a:endParaRPr>
          </a:p>
        </p:txBody>
      </p:sp>
      <p:sp>
        <p:nvSpPr>
          <p:cNvPr id="14342" name="Rectangle 10"/>
          <p:cNvSpPr>
            <a:spLocks noChangeArrowheads="1"/>
          </p:cNvSpPr>
          <p:nvPr/>
        </p:nvSpPr>
        <p:spPr bwMode="auto">
          <a:xfrm>
            <a:off x="-22503" y="5477929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8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marcia@musicedconsultants.net</a:t>
            </a:r>
            <a:endParaRPr lang="en-US" sz="2800" dirty="0" smtClean="0">
              <a:solidFill>
                <a:srgbClr val="FFFF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  <a:p>
            <a:pPr algn="ctr"/>
            <a:r>
              <a:rPr lang="en-US" sz="2800" dirty="0" err="1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www.musiceducationconsultants.net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/conference-materials</a:t>
            </a:r>
            <a:endParaRPr lang="en-US" sz="28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Times New Roman" pitchFamily="-104" charset="0"/>
            </a:endParaRPr>
          </a:p>
        </p:txBody>
      </p:sp>
      <p:sp>
        <p:nvSpPr>
          <p:cNvPr id="14343" name="Rectangle 1032"/>
          <p:cNvSpPr>
            <a:spLocks noChangeArrowheads="1"/>
          </p:cNvSpPr>
          <p:nvPr/>
        </p:nvSpPr>
        <p:spPr bwMode="auto">
          <a:xfrm>
            <a:off x="1143000" y="4300538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-22503" y="4283371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 smtClean="0">
                <a:solidFill>
                  <a:srgbClr val="FFFFFF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Times New Roman" pitchFamily="-104" charset="0"/>
              </a:rPr>
              <a:t>July 28, 2016</a:t>
            </a:r>
            <a:endParaRPr lang="en-US" sz="4400" dirty="0">
              <a:solidFill>
                <a:srgbClr val="FFFFFF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102" y="42549"/>
            <a:ext cx="1044384" cy="130021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6761" y="109084"/>
            <a:ext cx="6217088" cy="12336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77856" y="6226480"/>
            <a:ext cx="3745076" cy="365125"/>
          </a:xfrm>
          <a:noFill/>
        </p:spPr>
        <p:txBody>
          <a:bodyPr/>
          <a:lstStyle/>
          <a:p>
            <a:r>
              <a:rPr lang="en-US" sz="1600" dirty="0" err="1">
                <a:solidFill>
                  <a:schemeClr val="bg1"/>
                </a:solidFill>
              </a:rPr>
              <a:t>www.musicachievementcouncil.org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30"/>
            <a:ext cx="9144000" cy="762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4800" dirty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Today’s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Session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6147930" y="1622730"/>
            <a:ext cx="3124200" cy="4302125"/>
          </a:xfrm>
        </p:spPr>
        <p:txBody>
          <a:bodyPr/>
          <a:lstStyle/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WHAT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Font typeface="Wingdings" charset="2"/>
              <a:buChar char="q"/>
            </a:pPr>
            <a:endParaRPr lang="en-US" sz="44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WHY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tx1"/>
              </a:buClr>
              <a:buNone/>
            </a:pPr>
            <a:endParaRPr lang="en-US" sz="4400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  <a:p>
            <a:pPr eaLnBrk="1" hangingPunct="1">
              <a:buClr>
                <a:schemeClr val="accent2"/>
              </a:buClr>
              <a:buNone/>
            </a:pPr>
            <a:r>
              <a:rPr lang="en-US" sz="4400" b="1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4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endParaRPr lang="en-US" sz="4400" i="1" u="sng" dirty="0" smtClean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23557" name="Picture 6" descr="director picture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111250" y="2514600"/>
            <a:ext cx="3460750" cy="3048000"/>
          </a:xfrm>
        </p:spPr>
      </p:pic>
      <p:pic>
        <p:nvPicPr>
          <p:cNvPr id="23558" name="Picture 7" descr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3296" y="1702105"/>
            <a:ext cx="5594064" cy="3959225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89352" y="803010"/>
            <a:ext cx="5943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WE WANT (TO KEEP) YOU!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772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Other Teachers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1079002"/>
            <a:ext cx="5867400" cy="440055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443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Kids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Content Placeholder 10" descr="Jack_Black_in_School_of_Rock_Wallpaper_3_1024.jpg"/>
          <p:cNvPicPr>
            <a:picLocks noGrp="1" noChangeAspect="1"/>
          </p:cNvPicPr>
          <p:nvPr/>
        </p:nvPicPr>
        <p:blipFill>
          <a:blip r:embed="rId3"/>
          <a:srcRect l="-16823" r="-16823"/>
          <a:stretch>
            <a:fillRect/>
          </a:stretch>
        </p:blipFill>
        <p:spPr>
          <a:xfrm>
            <a:off x="-308366" y="1203836"/>
            <a:ext cx="6802428" cy="327524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6" name="Picture 5" descr="school-of-rock-2003-645-7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2159" y="3527925"/>
            <a:ext cx="6163241" cy="3001585"/>
          </a:xfrm>
          <a:prstGeom prst="rect">
            <a:avLst/>
          </a:prstGeom>
          <a:ln>
            <a:noFill/>
          </a:ln>
          <a:effectLst>
            <a:reflection stA="8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Society Thinks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7" name="Content Placeholder 10" descr="Screen Shot 2013-09-29 at 2.08.40 PM.png"/>
          <p:cNvPicPr>
            <a:picLocks noGrp="1" noChangeAspect="1"/>
          </p:cNvPicPr>
          <p:nvPr/>
        </p:nvPicPr>
        <p:blipFill>
          <a:blip r:embed="rId3"/>
          <a:srcRect l="-12398" r="-12398"/>
          <a:stretch>
            <a:fillRect/>
          </a:stretch>
        </p:blipFill>
        <p:spPr>
          <a:xfrm>
            <a:off x="649416" y="1400046"/>
            <a:ext cx="7931776" cy="36843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66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My Mom Thinks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Content Placeholder 7" descr="soundofmusic-topper.jpg"/>
          <p:cNvPicPr>
            <a:picLocks noGrp="1" noChangeAspect="1"/>
          </p:cNvPicPr>
          <p:nvPr/>
        </p:nvPicPr>
        <p:blipFill>
          <a:blip r:embed="rId3"/>
          <a:srcRect l="-2363" r="-2363"/>
          <a:stretch>
            <a:fillRect/>
          </a:stretch>
        </p:blipFill>
        <p:spPr>
          <a:xfrm>
            <a:off x="914400" y="1037841"/>
            <a:ext cx="7315200" cy="3522133"/>
          </a:xfrm>
          <a:prstGeom prst="rect">
            <a:avLst/>
          </a:prstGeom>
          <a:ln>
            <a:noFill/>
          </a:ln>
          <a:effectLst>
            <a:reflection stA="68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r>
              <a:rPr lang="en-US">
                <a:latin typeface="Arial" charset="0"/>
              </a:rPr>
              <a:t>www.musicachievementcouncil.org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924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</a:t>
            </a:r>
            <a:r>
              <a:rPr lang="en-US" sz="4800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Think I Do!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Content Placeholder 7" descr="Screen Shot 2013-09-29 at 3.18.17 PM.png"/>
          <p:cNvPicPr>
            <a:picLocks noGrp="1" noChangeAspect="1"/>
          </p:cNvPicPr>
          <p:nvPr/>
        </p:nvPicPr>
        <p:blipFill>
          <a:blip r:embed="rId3"/>
          <a:srcRect l="-9501" r="-9501"/>
          <a:stretch>
            <a:fillRect/>
          </a:stretch>
        </p:blipFill>
        <p:spPr>
          <a:xfrm>
            <a:off x="369277" y="1107286"/>
            <a:ext cx="8546123" cy="4114800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5"/>
            <a:ext cx="9144000" cy="923539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WHA</a:t>
            </a:r>
            <a:r>
              <a:rPr lang="en-US" sz="48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T 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I Really Get to Do!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CD00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icture 4" descr="Screen Shot 2013-09-29 at 7.41.5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496910"/>
            <a:ext cx="3161155" cy="2273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larinetis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2674151"/>
            <a:ext cx="3323254" cy="2061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Drum L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0" y="1573110"/>
            <a:ext cx="3124200" cy="2113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Content Placeholder 12" descr="ViolinTherapy-1024x682.jpg"/>
          <p:cNvPicPr>
            <a:picLocks noGrp="1" noChangeAspect="1"/>
          </p:cNvPicPr>
          <p:nvPr/>
        </p:nvPicPr>
        <p:blipFill>
          <a:blip r:embed="rId6"/>
          <a:srcRect l="-19163" r="-19163"/>
          <a:stretch>
            <a:fillRect/>
          </a:stretch>
        </p:blipFill>
        <p:spPr>
          <a:xfrm>
            <a:off x="-457200" y="3935310"/>
            <a:ext cx="4572000" cy="2201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 descr="Girl Giving Her Al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2600" y="3859110"/>
            <a:ext cx="3373394" cy="2286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0" y="66099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/>
            </a:r>
            <a:b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</a:br>
            <a:r>
              <a:rPr kumimoji="0" lang="en-US" sz="44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Facilitate</a:t>
            </a:r>
            <a:r>
              <a:rPr kumimoji="0" lang="en-US" sz="4400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Success and Fulfillment</a:t>
            </a:r>
            <a:endParaRPr kumimoji="0" lang="en-US" sz="44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2780" y="6211669"/>
            <a:ext cx="35050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chemeClr val="bg1"/>
                </a:solidFill>
              </a:rPr>
              <a:t>www.musicachievementcouncil.org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9740"/>
            <a:ext cx="9144000" cy="7620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5333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RECENT FINDINGS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980836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i="1" dirty="0" smtClean="0">
                <a:solidFill>
                  <a:srgbClr val="FFFFFF"/>
                </a:solidFill>
                <a:cs typeface="Times New Roman"/>
              </a:rPr>
              <a:t>http://</a:t>
            </a:r>
            <a:r>
              <a:rPr lang="en-US" sz="3200" i="1" dirty="0" err="1" smtClean="0">
                <a:solidFill>
                  <a:srgbClr val="FFFFFF"/>
                </a:solidFill>
                <a:cs typeface="Times New Roman"/>
              </a:rPr>
              <a:t>musicmakesus.org</a:t>
            </a:r>
            <a:r>
              <a:rPr lang="en-US" sz="3200" i="1" dirty="0" smtClean="0">
                <a:solidFill>
                  <a:srgbClr val="FFFFFF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710513"/>
            <a:ext cx="3654726" cy="1261203"/>
          </a:xfrm>
          <a:prstGeom prst="rect">
            <a:avLst/>
          </a:prstGeom>
        </p:spPr>
      </p:pic>
      <p:pic>
        <p:nvPicPr>
          <p:cNvPr id="6" name="Picture 5" descr="Screen Shot 2015-10-30 at 8.04.38 A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2698869"/>
            <a:ext cx="4103898" cy="3048000"/>
          </a:xfrm>
          <a:prstGeom prst="rect">
            <a:avLst/>
          </a:prstGeom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0" y="1303280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4000" b="1" i="1" dirty="0" smtClean="0">
                <a:solidFill>
                  <a:srgbClr val="FFFFFF"/>
                </a:solidFill>
                <a:latin typeface="+mj-lt"/>
                <a:cs typeface="Times New Roman"/>
              </a:rPr>
              <a:t>Music Makes Us </a:t>
            </a:r>
          </a:p>
          <a:p>
            <a:pPr algn="ctr"/>
            <a:r>
              <a:rPr lang="en-US" sz="4000" b="1" i="1" dirty="0" smtClean="0">
                <a:solidFill>
                  <a:srgbClr val="FFFFFF"/>
                </a:solidFill>
                <a:latin typeface="+mj-lt"/>
                <a:cs typeface="Times New Roman"/>
              </a:rPr>
              <a:t>Baseline Research Report</a:t>
            </a:r>
          </a:p>
        </p:txBody>
      </p:sp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742" y="259740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58470"/>
            <a:ext cx="82296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ATTENDANCE RATES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chemeClr val="bg1"/>
                </a:solidFill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chemeClr val="bg1"/>
                </a:solidFill>
                <a:cs typeface="Times New Roman"/>
              </a:rPr>
              <a:t>/resources/research</a:t>
            </a:r>
          </a:p>
        </p:txBody>
      </p:sp>
      <p:pic>
        <p:nvPicPr>
          <p:cNvPr id="9" name="Picture 8" descr="Screen Shot 2014-01-23 at 5.05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04800"/>
            <a:ext cx="9144000" cy="38183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2961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DISCIPLINE REFERRALS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chemeClr val="bg1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chemeClr val="bg1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5.34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4921"/>
            <a:ext cx="9144000" cy="3921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0880"/>
            <a:ext cx="9144000" cy="1200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GPA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chemeClr val="bg1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chemeClr val="bg1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chemeClr val="bg1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02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3870"/>
            <a:ext cx="9144000" cy="421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358470"/>
            <a:ext cx="9144000" cy="7620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ON-TIME GRADUATION RATES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86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FFFFFF"/>
                </a:solidFill>
                <a:latin typeface="+mj-lt"/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FFFFFF"/>
                </a:solidFill>
                <a:latin typeface="+mj-lt"/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FFFFFF"/>
                </a:solidFill>
                <a:latin typeface="+mj-lt"/>
                <a:cs typeface="Times New Roman"/>
              </a:rPr>
              <a:t>/resources/research</a:t>
            </a:r>
          </a:p>
        </p:txBody>
      </p:sp>
      <p:pic>
        <p:nvPicPr>
          <p:cNvPr id="5" name="Picture 4" descr="Screen Shot 2014-01-23 at 5.06.3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5055"/>
            <a:ext cx="9144000" cy="39874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1010"/>
            <a:ext cx="91440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WHY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SUMMARY: What Was Learned?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0" y="5181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i="1" dirty="0" smtClean="0">
                <a:solidFill>
                  <a:srgbClr val="FFFFFF"/>
                </a:solidFill>
                <a:cs typeface="Times New Roman"/>
              </a:rPr>
              <a:t>http://</a:t>
            </a:r>
            <a:r>
              <a:rPr lang="en-US" sz="3600" i="1" dirty="0" err="1" smtClean="0">
                <a:solidFill>
                  <a:srgbClr val="FFFFFF"/>
                </a:solidFill>
                <a:cs typeface="Times New Roman"/>
              </a:rPr>
              <a:t>musicmakesus.org</a:t>
            </a:r>
            <a:r>
              <a:rPr lang="en-US" sz="3600" i="1" dirty="0" smtClean="0">
                <a:solidFill>
                  <a:srgbClr val="FFFFFF"/>
                </a:solidFill>
                <a:cs typeface="Times New Roman"/>
              </a:rPr>
              <a:t>/resources/research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666530"/>
            <a:ext cx="8229600" cy="3099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“The</a:t>
            </a:r>
            <a:r>
              <a:rPr kumimoji="0" lang="en-US" sz="4800" b="1" i="1" u="none" strike="noStrike" kern="0" cap="none" spc="0" normalizeH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800" b="1" i="1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more a student participates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i</a:t>
            </a:r>
            <a:r>
              <a:rPr kumimoji="0" lang="en-US" sz="4800" b="1" i="1" u="none" strike="noStrike" kern="0" cap="none" spc="0" normalizeH="0" baseline="0" noProof="0" dirty="0" err="1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n</a:t>
            </a:r>
            <a:r>
              <a:rPr kumimoji="0" lang="en-US" sz="4800" b="1" i="1" u="none" strike="noStrike" kern="0" cap="none" spc="0" normalizeH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 music, the more positive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800" b="1" i="1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4800" b="1" i="1" kern="0" baseline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hese benefits become.”</a:t>
            </a:r>
            <a:endParaRPr kumimoji="0" lang="en-US" sz="4800" b="1" i="1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6579"/>
            <a:ext cx="9144000" cy="149919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33400" y="1828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chemeClr val="accent5">
                  <a:lumMod val="75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609600" y="2667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000" b="1" i="1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31859C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6096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kern="0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31859C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31859C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609600" y="52578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4000" i="1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Music Supervisors</a:t>
            </a:r>
            <a:r>
              <a:rPr lang="en-US" sz="4000" b="1" i="1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31859C"/>
                </a:solidFill>
                <a:ea typeface="ＭＳ Ｐゴシック" charset="-128"/>
                <a:cs typeface="ＭＳ Ｐゴシック" charset="-128"/>
              </a:rPr>
              <a:t>Can Do</a:t>
            </a:r>
            <a:endParaRPr lang="en-US" sz="3600" i="1" kern="0" dirty="0">
              <a:solidFill>
                <a:srgbClr val="31859C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2149"/>
            <a:ext cx="9144000" cy="122658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295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000" i="1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Music Educators</a:t>
            </a:r>
            <a:r>
              <a:rPr lang="en-US" sz="4000" b="1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3600" i="1" kern="0" dirty="0">
              <a:solidFill>
                <a:schemeClr val="accent5">
                  <a:lumMod val="75000"/>
                </a:schemeClr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2236696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Work as a district-wide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Music Education </a:t>
            </a:r>
            <a:r>
              <a:rPr lang="en-US" sz="3600" b="1" i="1" u="sng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TEAM 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with one goal: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0" y="2943781"/>
            <a:ext cx="91440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To ensure continued,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54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active music-making.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531035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Build the vision EARLY – ELEMENTARY!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1" u="none" strike="noStrike" kern="0" cap="none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+mj-lt"/>
                <a:ea typeface="ＭＳ Ｐゴシック" charset="-128"/>
                <a:cs typeface="ＭＳ Ｐゴシック" charset="-128"/>
              </a:rPr>
              <a:t>First Performance!</a:t>
            </a:r>
            <a:endParaRPr kumimoji="0" lang="en-US" sz="4000" i="1" u="none" strike="noStrike" kern="0" cap="none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accel="50000" decel="5000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/>
      <p:bldP spid="9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88606"/>
            <a:ext cx="9144000" cy="12192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: </a:t>
            </a:r>
            <a:r>
              <a:rPr lang="en-US" sz="4800" b="1" i="1" u="sng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First Performance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the vision EARLY – 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ELEMENTARY!</a:t>
            </a:r>
            <a:endParaRPr lang="en-US" sz="40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6" name="PPT Slide 42 First Performance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66533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0456"/>
            <a:ext cx="9220200" cy="1371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82056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2108784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</a:t>
            </a:r>
            <a:r>
              <a:rPr lang="en-US" sz="32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/mission</a:t>
            </a:r>
            <a:r>
              <a:rPr lang="en-US" sz="32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that promotes 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logo and tag line!</a:t>
            </a:r>
            <a:endParaRPr lang="en-US" sz="32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321936" y="313128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 of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Visions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(destinations):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466680" y="3524688"/>
            <a:ext cx="1196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			     A world where </a:t>
            </a:r>
            <a:r>
              <a:rPr lang="en-US" sz="3200" b="1" i="1" u="sng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children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grow up feeling safe, loved, and joyful.      </a:t>
            </a:r>
            <a:endParaRPr lang="en-US" sz="3200" i="1" kern="0" noProof="0" dirty="0" smtClean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943932" y="4681848"/>
            <a:ext cx="12896028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                                     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 great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b="1" i="1" u="sng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public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school for </a:t>
            </a:r>
            <a:r>
              <a:rPr lang="en-US" sz="3200" b="1" i="1" u="sng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students.      </a:t>
            </a:r>
            <a:endParaRPr lang="en-US" sz="3200" i="1" kern="0" noProof="0" dirty="0" smtClean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19080" y="488799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B. National Education Association (NEA):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 smtClean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437148" y="3014888"/>
            <a:ext cx="6119067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 A. Life is Good T-Shirts:</a:t>
            </a:r>
            <a:endParaRPr lang="en-US" sz="3200" i="1" kern="0" noProof="0" dirty="0" smtClean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9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1384"/>
            <a:ext cx="9144000" cy="13716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08216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2049712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vision/</a:t>
            </a:r>
            <a:r>
              <a:rPr lang="en-US" sz="32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mission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logo and tag line!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305508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  Good Examples of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Missions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(purpose):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" y="3854304"/>
            <a:ext cx="8534892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			       Google’s mission is to organize the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world’s information and make it universally 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accessible and useful.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1034900" y="5329280"/>
            <a:ext cx="81091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</a:t>
            </a: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To advance music education by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encouraging the studying and making of music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by all.</a:t>
            </a: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589548" y="50292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B. </a:t>
            </a:r>
            <a:r>
              <a:rPr lang="en-US" sz="3200" kern="0" dirty="0" err="1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NAfME</a:t>
            </a:r>
            <a:r>
              <a:rPr lang="en-US" sz="3200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-366780" y="2882584"/>
            <a:ext cx="11963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</a:t>
            </a:r>
            <a:r>
              <a:rPr lang="en-US" sz="3200" kern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A. Google:</a:t>
            </a:r>
            <a:endParaRPr lang="en-US" sz="3200" kern="0" dirty="0" smtClean="0">
              <a:solidFill>
                <a:srgbClr val="FFFF00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0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3160"/>
            <a:ext cx="9162476" cy="121287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32603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197639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</a:t>
            </a:r>
            <a:r>
              <a:rPr lang="en-US" sz="32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vision/mission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logo and tag line!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129879" y="3001545"/>
            <a:ext cx="884324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    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Good Examples of a</a:t>
            </a: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Dept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Vision/Mission</a:t>
            </a: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595922" y="3131935"/>
            <a:ext cx="8229600" cy="2032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UcPeriod"/>
              <a:tabLst/>
              <a:defRPr/>
            </a:pP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Vikings School 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District Music Education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  Department 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Vision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: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611998" y="4305295"/>
            <a:ext cx="8213523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       </a:t>
            </a:r>
            <a:r>
              <a:rPr lang="en-US" sz="3200" i="1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A </a:t>
            </a:r>
            <a:r>
              <a:rPr lang="en-US" sz="3200" b="1" i="1" u="sng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community </a:t>
            </a:r>
            <a:r>
              <a:rPr lang="en-US" sz="3200" i="1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where </a:t>
            </a:r>
            <a:r>
              <a:rPr lang="en-US" sz="3200" b="1" i="1" u="sng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chemeClr val="accent5">
                    <a:lumMod val="75000"/>
                  </a:schemeClr>
                </a:solidFill>
                <a:ea typeface="ＭＳ Ｐゴシック" charset="-128"/>
                <a:cs typeface="ＭＳ Ｐゴシック" charset="-128"/>
              </a:rPr>
              <a:t>children grow up experiencing the joy of active music-making.       </a:t>
            </a: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573261" y="5234000"/>
            <a:ext cx="8458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2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</a:t>
            </a:r>
            <a:r>
              <a:rPr lang="en-US" sz="3200" i="1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To prepare </a:t>
            </a:r>
            <a:r>
              <a:rPr lang="en-US" sz="3200" b="1" i="1" u="sng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all </a:t>
            </a:r>
            <a:r>
              <a:rPr lang="en-US" sz="3200" i="1" kern="0" dirty="0" smtClean="0">
                <a:solidFill>
                  <a:schemeClr val="accent5">
                    <a:lumMod val="75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students for fulfilling, life-long music-making experiences</a:t>
            </a:r>
            <a:r>
              <a:rPr lang="en-US" sz="32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.      </a:t>
            </a:r>
            <a:endParaRPr lang="en-US" sz="3200" i="1" kern="0" noProof="0" dirty="0" smtClean="0">
              <a:solidFill>
                <a:srgbClr val="2C7478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85800" y="5366150"/>
            <a:ext cx="8458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B.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28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XYZ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MED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Mission</a:t>
            </a:r>
            <a:r>
              <a:rPr lang="en-US" sz="28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28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8840"/>
            <a:ext cx="9126132" cy="107283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379832"/>
            <a:ext cx="9126131" cy="665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2286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vision/mission 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logo and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!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329008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  GREAT Example of a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</a:t>
            </a:r>
            <a:r>
              <a:rPr lang="en-US" sz="32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ag Line</a:t>
            </a:r>
            <a:r>
              <a:rPr lang="en-US" sz="3200" kern="0" dirty="0" smtClean="0">
                <a:solidFill>
                  <a:schemeClr val="accent4"/>
                </a:solidFill>
                <a:latin typeface="+mj-lt"/>
                <a:ea typeface="ＭＳ Ｐゴシック" charset="-128"/>
                <a:cs typeface="ＭＳ Ｐゴシック" charset="-128"/>
              </a:rPr>
              <a:t>: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2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685800" y="4233575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lphaUcPeriod"/>
              <a:tabLst/>
              <a:defRPr/>
            </a:pPr>
            <a:r>
              <a:rPr lang="en-US" sz="5400" kern="0" dirty="0" smtClean="0">
                <a:solidFill>
                  <a:schemeClr val="accent5">
                    <a:lumMod val="75000"/>
                  </a:schemeClr>
                </a:solidFill>
                <a:latin typeface="Mistral"/>
                <a:ea typeface="ＭＳ Ｐゴシック" charset="-128"/>
                <a:cs typeface="Mistral"/>
              </a:rPr>
              <a:t>What happens in Vegas. . . 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sz="4800" kern="0" noProof="0" dirty="0" smtClean="0">
              <a:solidFill>
                <a:schemeClr val="accent4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143000" y="32766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</a:t>
            </a:r>
            <a:endParaRPr lang="en-US" sz="2800" i="1" kern="0" dirty="0" smtClean="0">
              <a:solidFill>
                <a:srgbClr val="2C7478"/>
              </a:solidFill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7037"/>
            <a:ext cx="9144000" cy="1282203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33364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143000" y="32766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</a:t>
            </a:r>
            <a:endParaRPr lang="en-US" sz="2800" i="1" kern="0" dirty="0" smtClean="0">
              <a:solidFill>
                <a:srgbClr val="2C7478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Screen Shot 2015-05-14 at 10.05.38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279400"/>
            <a:ext cx="5458089" cy="39567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156800"/>
            <a:ext cx="9220200" cy="1188123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434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COMMIT as a TEAM to: 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76200" y="2286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Establish a district-wide vision/mission that promotes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unity. . .even include a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logo 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and </a:t>
            </a:r>
            <a:r>
              <a:rPr lang="en-US" sz="32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!</a:t>
            </a:r>
            <a:endParaRPr lang="en-US" sz="32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1143000" y="3276600"/>
            <a:ext cx="8001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lvl="0" indent="-514350">
              <a:defRPr/>
            </a:pPr>
            <a:r>
              <a:rPr lang="en-US" sz="2800" i="1" kern="0" dirty="0" smtClean="0">
                <a:solidFill>
                  <a:srgbClr val="2C7478"/>
                </a:solidFill>
                <a:latin typeface="+mj-lt"/>
                <a:ea typeface="ＭＳ Ｐゴシック" charset="-128"/>
                <a:cs typeface="ＭＳ Ｐゴシック" charset="-128"/>
              </a:rPr>
              <a:t>                                          </a:t>
            </a:r>
            <a:endParaRPr lang="en-US" sz="2800" i="1" kern="0" dirty="0" smtClean="0">
              <a:solidFill>
                <a:srgbClr val="2C7478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52400" y="3048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2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A. Possible</a:t>
            </a:r>
            <a:r>
              <a:rPr lang="en-US" sz="32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Vikings </a:t>
            </a:r>
            <a:r>
              <a:rPr lang="en-US" sz="3200" kern="0" dirty="0" err="1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Mus</a:t>
            </a:r>
            <a:r>
              <a:rPr lang="en-US" sz="32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Ed Dept </a:t>
            </a:r>
            <a:r>
              <a:rPr lang="en-US" sz="3200" u="sng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logo</a:t>
            </a:r>
            <a:r>
              <a:rPr lang="en-US" sz="3200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3200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and </a:t>
            </a:r>
            <a:r>
              <a:rPr lang="en-US" sz="3200" u="sng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tag line</a:t>
            </a:r>
            <a:r>
              <a:rPr lang="en-US" sz="3200" kern="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: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6764" y="4302204"/>
            <a:ext cx="75057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kern="0" dirty="0" smtClean="0">
                <a:solidFill>
                  <a:schemeClr val="accent5">
                    <a:lumMod val="75000"/>
                  </a:schemeClr>
                </a:solidFill>
                <a:latin typeface="Mistral"/>
                <a:ea typeface="ＭＳ Ｐゴシック" charset="-128"/>
                <a:cs typeface="Mistral"/>
              </a:rPr>
              <a:t>What happens in Music. . . </a:t>
            </a:r>
          </a:p>
          <a:p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66800" y="5138960"/>
            <a:ext cx="75057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/>
            <a:r>
              <a:rPr lang="en-US" sz="6000" kern="0" dirty="0" smtClean="0">
                <a:solidFill>
                  <a:schemeClr val="accent5">
                    <a:lumMod val="75000"/>
                  </a:schemeClr>
                </a:solidFill>
                <a:latin typeface="Mistral"/>
                <a:ea typeface="ＭＳ Ｐゴシック" charset="-128"/>
                <a:cs typeface="Mistral"/>
              </a:rPr>
              <a:t>Lasts for </a:t>
            </a:r>
            <a:r>
              <a:rPr lang="en-US" sz="6000" kern="0" dirty="0" smtClean="0">
                <a:solidFill>
                  <a:schemeClr val="accent5">
                    <a:lumMod val="75000"/>
                  </a:schemeClr>
                </a:solidFill>
                <a:latin typeface="Mistral"/>
                <a:ea typeface="ＭＳ Ｐゴシック" charset="-128"/>
                <a:cs typeface="Mistral"/>
              </a:rPr>
              <a:t>a Lifetime!</a:t>
            </a:r>
          </a:p>
          <a:p>
            <a:endParaRPr lang="en-US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66912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9044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000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COMMIT as a TEAM to: </a:t>
            </a:r>
            <a:endParaRPr lang="en-US" sz="3600" i="1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228600" y="2286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. Meet as a district-wide </a:t>
            </a:r>
            <a:r>
              <a:rPr lang="en-US" sz="3200" b="1" u="sng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TEAM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on a regular basis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to establish goals and measure progress.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654444" y="3415520"/>
            <a:ext cx="815640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Plan performances/activities together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Conduct each other’s ensembles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Attend each other’s performances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Chaperone each other’s trips</a:t>
            </a: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Hang out with each other! </a:t>
            </a: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  <a:p>
            <a:pPr marL="514350" marR="0" lvl="0" indent="-5143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UcPeriod"/>
              <a:tabLst/>
              <a:defRPr/>
            </a:pPr>
            <a:endParaRPr lang="en-US" sz="32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4759"/>
            <a:ext cx="9144000" cy="1371601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STRATEGIES TO BRIDGE THE GAP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41204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4000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COMMIT as a TEAM to: </a:t>
            </a:r>
            <a:endParaRPr lang="en-US" sz="3600" i="1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228600" y="2286000"/>
            <a:ext cx="8915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Build a “retention” section on all K-12 school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2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music websites.</a:t>
            </a:r>
            <a:r>
              <a:rPr lang="en-US" sz="32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Content could include. . 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61480"/>
            <a:ext cx="9144000" cy="762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Photo is Worth </a:t>
            </a:r>
            <a:r>
              <a:rPr lang="en-US" b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1000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0" y="1078360"/>
            <a:ext cx="9144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buAutoNum type="alphaUcPeriod"/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Lots of photos of elementary/middle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students at cool events (as well as at musical activities).</a:t>
            </a: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0" y="237376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B.	Lots of photos of elementary/middle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with the high school parents/students at cool events </a:t>
            </a:r>
            <a:r>
              <a:rPr lang="en-US" sz="2800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(as well as at musical activities)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0" y="336436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C.	Lots of photos of elementary/middle/high school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directors </a:t>
            </a: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together at cool events (etc.).</a:t>
            </a: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0" y="4431160"/>
            <a:ext cx="914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971550" lvl="1" indent="-514350">
              <a:defRPr/>
            </a:pPr>
            <a:r>
              <a:rPr lang="en-US" sz="28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D.	Lots of photos of elementary/middle/high school </a:t>
            </a:r>
            <a:r>
              <a:rPr lang="en-US" sz="2800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principals </a:t>
            </a:r>
            <a:r>
              <a:rPr lang="en-US" sz="28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together at cool events. (etc.)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9" grpId="0"/>
      <p:bldP spid="12" grpId="0"/>
      <p:bldP spid="14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9760"/>
            <a:ext cx="9144000" cy="762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A Video is Worth </a:t>
            </a:r>
            <a:r>
              <a:rPr lang="en-US" b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10,000 </a:t>
            </a:r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Words!</a:t>
            </a:r>
            <a:endParaRPr lang="en-US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PT Slide 52 Elementary Band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734299" y="1396999"/>
            <a:ext cx="7663383" cy="43173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03839"/>
            <a:ext cx="91440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Build the vision EARLY—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ELEMENTARY!</a:t>
            </a:r>
            <a:endParaRPr lang="en-US" sz="40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20058" y="2514600"/>
            <a:ext cx="912394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4. Show up – Be visible – For everything!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0" y="4229100"/>
            <a:ext cx="913962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r>
              <a:rPr lang="en-US" sz="3600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6. Engage parents EARLY!</a:t>
            </a: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52400" y="3886200"/>
            <a:ext cx="8991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000000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4380" y="3373020"/>
            <a:ext cx="913962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r>
              <a:rPr lang="en-US" sz="3600" kern="0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5. Schedule a “Switch Day”</a:t>
            </a:r>
            <a:endParaRPr lang="en-US" sz="3600" kern="0" dirty="0">
              <a:solidFill>
                <a:srgbClr val="FFFF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20058" y="1752600"/>
            <a:ext cx="9123942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 algn="ctr">
              <a:defRPr/>
            </a:pPr>
            <a:r>
              <a:rPr lang="en-US" sz="3600" i="1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COMMIT as a TEAM to: </a:t>
            </a:r>
            <a:endParaRPr lang="en-US" sz="3200" i="1" kern="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989544" y="7847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Engage Parents EARLY—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Parent Band!</a:t>
            </a:r>
            <a:endParaRPr lang="en-US" sz="4444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4" name="PPT Slide 54 The Parent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139116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96560"/>
            <a:ext cx="9144000" cy="12954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81812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4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Parents</a:t>
            </a:r>
            <a:r>
              <a:rPr lang="en-US" sz="44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4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44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04858" y="5648214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Mentor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leaders of feeder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3320059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Facilitate events and activities for MS/ES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parent groups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097007"/>
            <a:ext cx="8610600" cy="11854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Host MS/ES parent m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eetings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the high 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school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779560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Schedule a VIP Parent Night at a joint   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concert/halftime show performance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36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1980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486040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</a:t>
            </a:r>
            <a:r>
              <a:rPr lang="en-US" sz="3600" b="1" u="sng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FREE </a:t>
            </a: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Summer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pic>
        <p:nvPicPr>
          <p:cNvPr id="14" name="Picture 13" descr="cello_201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3296180"/>
            <a:ext cx="4148667" cy="3111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09760"/>
            <a:ext cx="91440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endParaRPr lang="en-US" sz="48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188440"/>
            <a:ext cx="9144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Can Do:</a:t>
            </a: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752600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indent="-742950">
              <a:defRPr/>
            </a:pP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1.   Serve as “</a:t>
            </a:r>
            <a:r>
              <a:rPr lang="en-US" sz="3600" kern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FREE Summer </a:t>
            </a: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(at-risk) </a:t>
            </a:r>
            <a:r>
              <a:rPr lang="en-US" sz="3600" kern="0" dirty="0" err="1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.</a:t>
            </a: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81000" y="3429000"/>
            <a:ext cx="8610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2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  </a:t>
            </a: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Participate </a:t>
            </a:r>
            <a:r>
              <a:rPr lang="en-US" sz="3600" i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ACTIVELY </a:t>
            </a: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in ALL retention</a:t>
            </a:r>
          </a:p>
          <a:p>
            <a:pPr lvl="0">
              <a:defRPr/>
            </a:pP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     efforts – give “</a:t>
            </a:r>
            <a:r>
              <a:rPr lang="en-US" sz="3600" b="1" u="sng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testimonials</a:t>
            </a: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”</a:t>
            </a:r>
          </a:p>
          <a:p>
            <a:pPr marL="742950" indent="-742950">
              <a:defRPr/>
            </a:pPr>
            <a:endParaRPr lang="en-US" sz="3600" kern="0" noProof="0" dirty="0" smtClean="0">
              <a:solidFill>
                <a:schemeClr val="accent5">
                  <a:lumMod val="75000"/>
                </a:schemeClr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230370"/>
            <a:ext cx="8229600" cy="12192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Have Students Give “Testimonials”</a:t>
            </a:r>
            <a:endParaRPr lang="en-US" sz="4000" dirty="0">
              <a:solidFill>
                <a:schemeClr val="bg1"/>
              </a:solidFill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5" name="PPT Slide 58 13 Reasons Why Kids Stay In Band.mp4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024607" y="1544152"/>
            <a:ext cx="6950450" cy="5212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3770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</a:t>
            </a: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former 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2138" y="253890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ACTIVELY in ALL recruitment 	</a:t>
            </a:r>
            <a:r>
              <a:rPr lang="en-US" sz="3600" kern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5402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 Serve as “</a:t>
            </a:r>
            <a:r>
              <a:rPr lang="en-US" sz="3600" kern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558ED5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271130" y="4207200"/>
            <a:ext cx="7848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A.  Mentor upcoming students. . .Give back!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1256699" y="4676550"/>
            <a:ext cx="617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B</a:t>
            </a: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.  Coach upcoming students.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1242268" y="5323110"/>
            <a:ext cx="8077200" cy="601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C.  Serve that program: Usher, sell refreshments </a:t>
            </a:r>
            <a:endParaRPr kumimoji="0" lang="en-US" sz="28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19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37707" y="3780630"/>
            <a:ext cx="8763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3. 	Remain engaged with former programs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558ED5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2138" y="2538900"/>
            <a:ext cx="87630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2. 	Participate ACTIVELY in ALL recruitment 	</a:t>
            </a:r>
            <a:r>
              <a:rPr lang="en-US" sz="3600" kern="0" dirty="0" err="1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noProof="0" dirty="0" err="1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fforts</a:t>
            </a: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 – give 	“testimonials”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558ED5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381000" y="15402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 Serve as “</a:t>
            </a:r>
            <a:r>
              <a:rPr lang="en-US" sz="3600" kern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Intern Instructors” for Summer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	 </a:t>
            </a:r>
            <a:r>
              <a:rPr lang="en-US" sz="3600" kern="0" noProof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Lesson Program for beginning </a:t>
            </a:r>
            <a:r>
              <a:rPr lang="en-US" sz="3600" kern="0" dirty="0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558ED5"/>
                </a:solidFill>
                <a:latin typeface="+mj-lt"/>
                <a:ea typeface="ＭＳ Ｐゴシック" charset="-128"/>
                <a:cs typeface="ＭＳ Ｐゴシック" charset="-128"/>
              </a:rPr>
              <a:t>tudents</a:t>
            </a:r>
            <a:endParaRPr lang="en-US" sz="3600" kern="0" noProof="0" dirty="0" smtClean="0">
              <a:solidFill>
                <a:srgbClr val="558ED5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337707" y="4759080"/>
            <a:ext cx="8763000" cy="1081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buAutoNum type="arabicPeriod" startAt="4"/>
              <a:defRPr/>
            </a:pP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Write letters of invitation (Big Bro/Sis)   </a:t>
            </a:r>
          </a:p>
          <a:p>
            <a:pPr marL="742950" lvl="0" indent="-742950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kern="0" dirty="0" smtClean="0">
                <a:solidFill>
                  <a:schemeClr val="bg1"/>
                </a:solidFill>
                <a:ea typeface="ＭＳ Ｐゴシック" charset="-128"/>
                <a:cs typeface="ＭＳ Ｐゴシック" charset="-128"/>
              </a:rPr>
              <a:t> 	 and congratulations as appropriate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86070"/>
            <a:ext cx="9144000" cy="121920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Students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000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381000" y="1402230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Write letters of invitation (Big Bro/Sis)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and congratulations as appropriate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10"/>
          <p:cNvSpPr>
            <a:spLocks noGrp="1" noChangeArrowheads="1"/>
          </p:cNvSpPr>
          <p:nvPr/>
        </p:nvSpPr>
        <p:spPr bwMode="auto">
          <a:xfrm>
            <a:off x="0" y="2362200"/>
            <a:ext cx="95250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70000"/>
              <a:buFont typeface="Wingdings" charset="2"/>
              <a:buChar char="o"/>
              <a:defRPr sz="320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8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2pPr>
            <a:lvl3pPr marL="1377950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65000"/>
              <a:buFont typeface="Wingdings" charset="2"/>
              <a:buChar char="o"/>
              <a:defRPr sz="24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3pPr>
            <a:lvl4pPr marL="1827213" indent="-4381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charset="2"/>
              <a:buChar char="n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4pPr>
            <a:lvl5pPr marL="2297113" indent="-4683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charset="2"/>
              <a:buChar char="o"/>
              <a:defRPr sz="2000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5pPr>
            <a:lvl6pPr marL="27543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6pPr>
            <a:lvl7pPr marL="32115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7pPr>
            <a:lvl8pPr marL="36687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8pPr>
            <a:lvl9pPr marL="4125913" indent="-468313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o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90000"/>
              </a:lnSpc>
              <a:buFont typeface="Wingdings" charset="2"/>
              <a:buNone/>
            </a:pPr>
            <a:endParaRPr lang="en-US" sz="2800" dirty="0" smtClean="0">
              <a:solidFill>
                <a:srgbClr val="CCFFCC"/>
              </a:solidFill>
              <a:ea typeface="ＭＳ Ｐゴシック" charset="-128"/>
              <a:cs typeface="ＭＳ Ｐゴシック" charset="-128"/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CCFFCC"/>
                </a:solidFill>
              </a:rPr>
              <a:t>“Congratulations!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CCFFCC"/>
                </a:solidFill>
              </a:rPr>
              <a:t>You have been chosen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CCFFCC"/>
                </a:solidFill>
              </a:rPr>
              <a:t>play (insert instrument)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CCFFCC"/>
                </a:solidFill>
              </a:rPr>
              <a:t>in the (name of school) band!”</a:t>
            </a:r>
          </a:p>
          <a:p>
            <a:pPr lvl="1" eaLnBrk="1" hangingPunct="1">
              <a:lnSpc>
                <a:spcPct val="90000"/>
              </a:lnSpc>
              <a:buNone/>
            </a:pPr>
            <a:endParaRPr lang="en-US" sz="2400" dirty="0" smtClean="0">
              <a:solidFill>
                <a:srgbClr val="CCFFCC"/>
              </a:solidFill>
            </a:endParaRP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CCFFCC"/>
                </a:solidFill>
              </a:rPr>
              <a:t>Giving a “Golden Invitation” to </a:t>
            </a:r>
          </a:p>
          <a:p>
            <a:pPr lvl="1" eaLnBrk="1" hangingPunct="1">
              <a:lnSpc>
                <a:spcPct val="90000"/>
              </a:lnSpc>
              <a:buNone/>
            </a:pPr>
            <a:r>
              <a:rPr lang="en-US" sz="3200" dirty="0" smtClean="0">
                <a:solidFill>
                  <a:srgbClr val="CCFFCC"/>
                </a:solidFill>
              </a:rPr>
              <a:t>band/orchestra makes them feel special!”</a:t>
            </a:r>
          </a:p>
        </p:txBody>
      </p:sp>
      <p:pic>
        <p:nvPicPr>
          <p:cNvPr id="13" name="Picture 12" descr="Screen Shot 2015-01-23 at 8.01.3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765730"/>
            <a:ext cx="2200676" cy="246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29870"/>
            <a:ext cx="9144000" cy="12192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HS/MS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Principals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920672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Create joint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resentation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for (feeder)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arents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556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0000FF"/>
                </a:solidFill>
                <a:latin typeface="+mj-lt"/>
                <a:ea typeface="ＭＳ Ｐゴシック" charset="-128"/>
                <a:cs typeface="ＭＳ Ｐゴシック" charset="-128"/>
              </a:rPr>
              <a:t>	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533400" y="2701472"/>
            <a:ext cx="8229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2. Work with feeder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p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rincipals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on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scheduling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5267059"/>
            <a:ext cx="8229600" cy="1057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4. Provide opening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emarks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at 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ach other’s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concerts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558472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1. Help facilitate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r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ecruitment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a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ssemblies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/ 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    </a:t>
            </a: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events/activities at feeder </a:t>
            </a:r>
            <a:r>
              <a:rPr lang="en-US" sz="3600" kern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chools</a:t>
            </a:r>
            <a:endParaRPr lang="en-US" sz="3600" kern="0" noProof="0" dirty="0" smtClean="0">
              <a:solidFill>
                <a:srgbClr val="FFFF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pPr lvl="0" algn="ctr" eaLnBrk="1" hangingPunct="1">
              <a:defRPr/>
            </a:pPr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Supervisors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382000" cy="1927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rgbClr val="0000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8990"/>
            <a:ext cx="9144000" cy="1295400"/>
          </a:xfrm>
        </p:spPr>
        <p:txBody>
          <a:bodyPr>
            <a:normAutofit fontScale="90000"/>
          </a:bodyPr>
          <a:lstStyle/>
          <a:p>
            <a:pPr lvl="0" algn="ctr" eaLnBrk="1" hangingPunct="1">
              <a:defRPr/>
            </a:pPr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4290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articulation/achievement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3581400"/>
            <a:ext cx="838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rgbClr val="0000FF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pic>
        <p:nvPicPr>
          <p:cNvPr id="10" name="Picture 9" descr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698500"/>
            <a:ext cx="8763000" cy="5854700"/>
          </a:xfrm>
          <a:prstGeom prst="rect">
            <a:avLst/>
          </a:prstGeom>
          <a:noFill/>
        </p:spPr>
      </p:pic>
      <p:pic>
        <p:nvPicPr>
          <p:cNvPr id="11" name="Picture 10" descr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  <p:pic>
        <p:nvPicPr>
          <p:cNvPr id="13" name="Picture 12" descr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685800"/>
            <a:ext cx="8763000" cy="5867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160"/>
            <a:ext cx="9144000" cy="12954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</a:t>
            </a:r>
            <a:r>
              <a:rPr lang="en-US" sz="48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:</a:t>
            </a:r>
            <a:endParaRPr lang="en-US" sz="48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articulation/achievement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tx2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3434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FFFFFF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286000"/>
            <a:ext cx="8382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rgbClr val="8EB4E3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295400"/>
          </a:xfrm>
        </p:spPr>
        <p:txBody>
          <a:bodyPr>
            <a:normAutofit fontScale="90000"/>
          </a:bodyPr>
          <a:lstStyle/>
          <a:p>
            <a:pPr lvl="0" algn="ctr" eaLnBrk="1" hangingPunct="1">
              <a:defRPr/>
            </a:pPr>
            <a:r>
              <a:rPr lang="en-US" sz="5333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5333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0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444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444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444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444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1371600"/>
            <a:ext cx="7620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609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Geometry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3546197" y="5753730"/>
            <a:ext cx="1828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Calculus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6553200" y="2588520"/>
            <a:ext cx="1752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Biology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4" name="Rectangle 2"/>
          <p:cNvSpPr txBox="1">
            <a:spLocks noChangeArrowheads="1"/>
          </p:cNvSpPr>
          <p:nvPr/>
        </p:nvSpPr>
        <p:spPr bwMode="auto">
          <a:xfrm>
            <a:off x="6324600" y="4112520"/>
            <a:ext cx="2209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Chemistry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2971800" y="2283720"/>
            <a:ext cx="3352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Wind Symphony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6" name="Rectangle 2"/>
          <p:cNvSpPr txBox="1">
            <a:spLocks noChangeArrowheads="1"/>
          </p:cNvSpPr>
          <p:nvPr/>
        </p:nvSpPr>
        <p:spPr bwMode="auto">
          <a:xfrm>
            <a:off x="3429000" y="393240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Jazz Band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7" name="Rectangle 2"/>
          <p:cNvSpPr txBox="1">
            <a:spLocks noChangeArrowheads="1"/>
          </p:cNvSpPr>
          <p:nvPr/>
        </p:nvSpPr>
        <p:spPr bwMode="auto">
          <a:xfrm>
            <a:off x="6400800" y="335052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Orchestra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304800" y="335052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Music Theory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9" name="Rectangle 2"/>
          <p:cNvSpPr txBox="1">
            <a:spLocks noChangeArrowheads="1"/>
          </p:cNvSpPr>
          <p:nvPr/>
        </p:nvSpPr>
        <p:spPr bwMode="auto">
          <a:xfrm>
            <a:off x="3429000" y="3056100"/>
            <a:ext cx="2362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AP English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1" name="Rectangle 2"/>
          <p:cNvSpPr txBox="1">
            <a:spLocks noChangeArrowheads="1"/>
          </p:cNvSpPr>
          <p:nvPr/>
        </p:nvSpPr>
        <p:spPr bwMode="auto">
          <a:xfrm>
            <a:off x="685800" y="258852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Algebra 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 bwMode="auto">
          <a:xfrm>
            <a:off x="3429000" y="4783890"/>
            <a:ext cx="2133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31859C"/>
                </a:solidFill>
                <a:latin typeface="+mj-lt"/>
                <a:ea typeface="ＭＳ Ｐゴシック" charset="-128"/>
                <a:cs typeface="ＭＳ Ｐゴシック" charset="-128"/>
              </a:rPr>
              <a:t>Algebra II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31859C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" name="Rectangle 2"/>
          <p:cNvSpPr txBox="1">
            <a:spLocks noChangeArrowheads="1"/>
          </p:cNvSpPr>
          <p:nvPr/>
        </p:nvSpPr>
        <p:spPr bwMode="auto">
          <a:xfrm>
            <a:off x="6244355" y="4950720"/>
            <a:ext cx="25146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Algebra XV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92403" y="4798320"/>
            <a:ext cx="2286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FFFF00"/>
                </a:solidFill>
                <a:latin typeface="+mj-lt"/>
                <a:ea typeface="ＭＳ Ｐゴシック" charset="-128"/>
                <a:cs typeface="ＭＳ Ｐゴシック" charset="-128"/>
              </a:rPr>
              <a:t>Chamber Ensemble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0"/>
                            </p:stCondLst>
                            <p:childTnLst>
                              <p:par>
                                <p:cTn id="7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000"/>
                            </p:stCondLst>
                            <p:childTnLst>
                              <p:par>
                                <p:cTn id="9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3164"/>
            <a:ext cx="9144000" cy="1295400"/>
          </a:xfrm>
        </p:spPr>
        <p:txBody>
          <a:bodyPr>
            <a:noAutofit/>
          </a:bodyPr>
          <a:lstStyle/>
          <a:p>
            <a:pPr lvl="0" algn="ctr" eaLnBrk="1" hangingPunct="1">
              <a:defRPr/>
            </a:pPr>
            <a:r>
              <a:rPr lang="en-US" sz="4800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The </a:t>
            </a:r>
            <a:r>
              <a:rPr lang="en-US" sz="4800" b="1" i="1" u="sng" dirty="0" smtClean="0">
                <a:solidFill>
                  <a:srgbClr val="FFFFFF"/>
                </a:solidFill>
                <a:ea typeface="ＭＳ Ｐゴシック" charset="-128"/>
                <a:cs typeface="ＭＳ Ｐゴシック" charset="-128"/>
              </a:rPr>
              <a:t>HOW</a:t>
            </a: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What </a:t>
            </a:r>
            <a:r>
              <a:rPr lang="en-US" sz="4000" b="1" i="1" u="sng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Music Supervisor</a:t>
            </a:r>
            <a:r>
              <a:rPr lang="en-US" sz="40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s </a:t>
            </a:r>
            <a:r>
              <a:rPr lang="en-US" sz="4000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Can Do:</a:t>
            </a:r>
            <a:endParaRPr lang="en-US" sz="4000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533400" y="17526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i="1" u="none" strike="noStrike" kern="0" cap="none" spc="0" normalizeH="0" baseline="0" noProof="0" dirty="0">
              <a:ln>
                <a:noFill/>
              </a:ln>
              <a:solidFill>
                <a:srgbClr val="CD0000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533400" y="3505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2. Track articulation data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8EB4E3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1" name="Rectangle 2"/>
          <p:cNvSpPr txBox="1">
            <a:spLocks noChangeArrowheads="1"/>
          </p:cNvSpPr>
          <p:nvPr/>
        </p:nvSpPr>
        <p:spPr bwMode="auto">
          <a:xfrm>
            <a:off x="533400" y="4267200"/>
            <a:ext cx="8229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3. Provide sample student </a:t>
            </a:r>
            <a:r>
              <a:rPr lang="en-US" sz="3600" kern="0" dirty="0" err="1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s</a:t>
            </a:r>
            <a:r>
              <a:rPr lang="en-US" sz="3600" kern="0" noProof="0" dirty="0" err="1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chedules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rgbClr val="8EB4E3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12" name="Rectangle 2"/>
          <p:cNvSpPr txBox="1">
            <a:spLocks noChangeArrowheads="1"/>
          </p:cNvSpPr>
          <p:nvPr/>
        </p:nvSpPr>
        <p:spPr bwMode="auto">
          <a:xfrm>
            <a:off x="533400" y="2881170"/>
            <a:ext cx="838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1. Ensure that faculty sees itself as part of 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    one, K–12 Music Program –</a:t>
            </a:r>
          </a:p>
          <a:p>
            <a:pPr marL="742950" marR="0" lvl="0" indent="-7429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sz="3600" kern="0" noProof="0" dirty="0" smtClean="0">
                <a:solidFill>
                  <a:srgbClr val="8EB4E3"/>
                </a:solidFill>
                <a:latin typeface="+mj-lt"/>
                <a:ea typeface="ＭＳ Ｐゴシック" charset="-128"/>
                <a:cs typeface="ＭＳ Ｐゴシック" charset="-128"/>
              </a:rPr>
              <a:t>    build purpose and unity!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3600" kern="0" noProof="0" dirty="0" smtClean="0">
              <a:solidFill>
                <a:schemeClr val="bg1"/>
              </a:solidFill>
              <a:latin typeface="+mj-lt"/>
              <a:ea typeface="ＭＳ Ｐゴシック" charset="-128"/>
              <a:cs typeface="ＭＳ Ｐゴシック" charset="-128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33400" y="4876800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4</a:t>
            </a:r>
            <a:r>
              <a:rPr lang="en-US" sz="3600" kern="0" noProof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. Ensure that students receive quality  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 smtClean="0">
                <a:solidFill>
                  <a:schemeClr val="bg1"/>
                </a:solidFill>
                <a:latin typeface="+mj-lt"/>
                <a:ea typeface="ＭＳ Ｐゴシック" charset="-128"/>
                <a:cs typeface="ＭＳ Ｐゴシック" charset="-128"/>
              </a:rPr>
              <a:t>    learning opportunities and experiences</a:t>
            </a:r>
            <a:endParaRPr kumimoji="0" lang="en-US" sz="360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ＭＳ Ｐゴシック" charset="-128"/>
              <a:cs typeface="ＭＳ Ｐゴシック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/>
      <p:bldP spid="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>
            <a:spLocks noGrp="1" noChangeArrowheads="1"/>
          </p:cNvSpPr>
          <p:nvPr/>
        </p:nvSpPr>
        <p:spPr bwMode="auto">
          <a:xfrm>
            <a:off x="0" y="77970"/>
            <a:ext cx="91440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pitchFamily="-109" charset="-128"/>
                <a:cs typeface="ＭＳ Ｐゴシック" pitchFamily="-109" charset="-128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  <a:ea typeface="ＭＳ Ｐゴシック" pitchFamily="-109" charset="-128"/>
                <a:cs typeface="ＭＳ Ｐゴシック" pitchFamily="-109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/>
              </a:defRPr>
            </a:lvl9pPr>
          </a:lstStyle>
          <a:p>
            <a:pPr algn="ctr" eaLnBrk="1" hangingPunct="1"/>
            <a:r>
              <a:rPr lang="en-US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  <a:t/>
            </a:r>
            <a:br>
              <a:rPr lang="en-US" b="1" dirty="0" smtClean="0">
                <a:solidFill>
                  <a:srgbClr val="CD00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4800" b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 </a:t>
            </a:r>
            <a:r>
              <a:rPr lang="en-US" sz="48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Check Out All of MAC </a:t>
            </a:r>
          </a:p>
          <a:p>
            <a:pPr algn="ctr" eaLnBrk="1" hangingPunct="1"/>
            <a:r>
              <a:rPr lang="en-US" sz="4800" b="1" i="1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Online Resources</a:t>
            </a:r>
            <a:endParaRPr lang="en-US" sz="4800" b="1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424760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FFFF00"/>
                </a:solidFill>
                <a:latin typeface="Times New Roman"/>
                <a:cs typeface="Times New Roman"/>
              </a:rPr>
              <a:t>www.musicachievementcouncil.org</a:t>
            </a:r>
            <a:endParaRPr lang="en-US" sz="3600" dirty="0" smtClean="0">
              <a:solidFill>
                <a:srgbClr val="FFFF00"/>
              </a:solidFill>
              <a:latin typeface="Times New Roman"/>
              <a:cs typeface="Times New Roman"/>
            </a:endParaRPr>
          </a:p>
          <a:p>
            <a:endParaRPr lang="en-US" dirty="0">
              <a:solidFill>
                <a:srgbClr val="FFFF00"/>
              </a:solidFill>
              <a:latin typeface="Times New Roman"/>
              <a:cs typeface="Times New Roman"/>
            </a:endParaRPr>
          </a:p>
        </p:txBody>
      </p:sp>
      <p:pic>
        <p:nvPicPr>
          <p:cNvPr id="6" name="Picture 5" descr="iPhone Graph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8051" y="114696"/>
            <a:ext cx="1044384" cy="1300213"/>
          </a:xfrm>
          <a:prstGeom prst="rect">
            <a:avLst/>
          </a:prstGeom>
        </p:spPr>
      </p:pic>
      <p:pic>
        <p:nvPicPr>
          <p:cNvPr id="8" name="PPT Slide 69 Dr Tim.mp4">
            <a:hlinkClick r:id="" action="ppaction://media"/>
          </p:cNvPr>
          <p:cNvPicPr/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08000" y="216753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7620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Got SMART Phone?</a:t>
            </a:r>
            <a:br>
              <a:rPr lang="en-US" dirty="0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</a:br>
            <a:r>
              <a:rPr lang="en-US" sz="3556" dirty="0" err="1" smtClean="0">
                <a:solidFill>
                  <a:srgbClr val="FFFF00"/>
                </a:solidFill>
                <a:ea typeface="ＭＳ Ｐゴシック" charset="-128"/>
                <a:cs typeface="ＭＳ Ｐゴシック" charset="-128"/>
              </a:rPr>
              <a:t>www.MusicAchievementCouncil.org</a:t>
            </a:r>
            <a:endParaRPr lang="en-US" sz="3556" i="1" dirty="0">
              <a:solidFill>
                <a:srgbClr val="FFFF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1368425" y="29098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8" name="Picture 17" descr="RecruitmentCOV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0"/>
            <a:ext cx="2649537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reflection stA="50000" endPos="75000" dist="12700" dir="5400000" sy="-100000" algn="bl" rotWithShape="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3" name="Picture 22" descr="Bridging the G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200" y="1611476"/>
            <a:ext cx="3200400" cy="38749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24" name="Picture 23" descr="SuccessCOV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400" y="2698366"/>
            <a:ext cx="2895600" cy="3747452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2Left">
              <a:rot lat="1080000" lon="1560000" rev="0"/>
            </a:camera>
            <a:lightRig rig="threePt" dir="t"/>
          </a:scene3d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2182" y="1282009"/>
            <a:ext cx="2453218" cy="3223205"/>
          </a:xfrm>
          <a:prstGeom prst="rect">
            <a:avLst/>
          </a:prstGeom>
          <a:effectLst>
            <a:reflection stA="50000" endPos="75000" dist="12700" dir="5400000" sy="-100000" algn="bl" rotWithShape="0"/>
          </a:effectLst>
          <a:scene3d>
            <a:camera prst="isometricOffAxis1Right">
              <a:rot lat="1080000" lon="20040000" rev="0"/>
            </a:camera>
            <a:lightRig rig="threePt" dir="t"/>
          </a:scene3d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400" y="2895600"/>
            <a:ext cx="2593340" cy="34073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  <a:reflection stA="50000" endPos="75000" dist="127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9" name="Picture 8" descr="iPhone Graphic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1016" y="5145605"/>
            <a:ext cx="1044384" cy="1300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2723</Words>
  <Application>Microsoft Macintosh PowerPoint</Application>
  <PresentationFormat>On-screen Show (4:3)</PresentationFormat>
  <Paragraphs>463</Paragraphs>
  <Slides>70</Slides>
  <Notes>52</Notes>
  <HiddenSlides>0</HiddenSlides>
  <MMClips>5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1" baseType="lpstr">
      <vt:lpstr>Office Theme</vt:lpstr>
      <vt:lpstr>DID YOU KNOW . . .</vt:lpstr>
      <vt:lpstr>DID YOU KNOW . . .</vt:lpstr>
      <vt:lpstr>DID YOU KNOW . . .</vt:lpstr>
      <vt:lpstr>THE MESSAGE IS. . .</vt:lpstr>
      <vt:lpstr>THE MESSAGE IS. . .</vt:lpstr>
      <vt:lpstr>THE MESSAGE IS.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DID YOU KNOW . . .</vt:lpstr>
      <vt:lpstr>WHAT WAS LEARNED?</vt:lpstr>
      <vt:lpstr>FAMOUS QUOTES. . .</vt:lpstr>
      <vt:lpstr>FAMOUS QUOTES. . .</vt:lpstr>
      <vt:lpstr>Slide 26</vt:lpstr>
      <vt:lpstr>Today’s Session</vt:lpstr>
      <vt:lpstr>WHAT Other Teachers Think I Do!</vt:lpstr>
      <vt:lpstr>WHAT the Kids Think I Do!</vt:lpstr>
      <vt:lpstr>WHAT Society Thinks I Do!</vt:lpstr>
      <vt:lpstr>WHAT My Mom Thinks I Do!</vt:lpstr>
      <vt:lpstr>WHAT I Think I Do!</vt:lpstr>
      <vt:lpstr>WHAT I Really Get to Do! </vt:lpstr>
      <vt:lpstr>The WHY  RECENT FINDINGS</vt:lpstr>
      <vt:lpstr>The WHY ATTENDANCE RATES</vt:lpstr>
      <vt:lpstr>The WHY DISCIPLINE REFERRALS</vt:lpstr>
      <vt:lpstr>The WHY GPA</vt:lpstr>
      <vt:lpstr>The WHY ON-TIME GRADUATION RATES</vt:lpstr>
      <vt:lpstr>The WHY SUMMARY: What Was Learned?</vt:lpstr>
      <vt:lpstr>The HOW STRATEGIES TO BRIDGE THE GAP</vt:lpstr>
      <vt:lpstr>The HOW STRATEGIES TO BRIDGE THE GAP</vt:lpstr>
      <vt:lpstr>The HOW: First Performance Build the vision EARLY – ELEMENTARY!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The HOW STRATEGIES TO BRIDGE THE GAP</vt:lpstr>
      <vt:lpstr>A Photo is Worth 1000 Words!</vt:lpstr>
      <vt:lpstr>A Video is Worth 10,000 Words!</vt:lpstr>
      <vt:lpstr>The HOW Build the vision EARLY—ELEMENTARY!</vt:lpstr>
      <vt:lpstr>The HOW Engage Parents EARLY—The Parent Band!</vt:lpstr>
      <vt:lpstr>The HOW </vt:lpstr>
      <vt:lpstr>The HOW </vt:lpstr>
      <vt:lpstr>The HOW </vt:lpstr>
      <vt:lpstr>The HOW Have Students Give “Testimonials”</vt:lpstr>
      <vt:lpstr>The HOW What HS/MS Students Can Do:</vt:lpstr>
      <vt:lpstr>The HOW What HS/MS Students Can Do:</vt:lpstr>
      <vt:lpstr>The HOW What HS/MS Students Can Do:</vt:lpstr>
      <vt:lpstr>The HOW What HS/MS Principals Can Do:</vt:lpstr>
      <vt:lpstr>The HOW What Music Supervisors Can Do:</vt:lpstr>
      <vt:lpstr>The HOW What Music Supervisors Can Do:</vt:lpstr>
      <vt:lpstr>Slide 65</vt:lpstr>
      <vt:lpstr>The HOW What Music Supervisors Can Do:</vt:lpstr>
      <vt:lpstr>The HOW What Music Supervisors Can Do:</vt:lpstr>
      <vt:lpstr>The HOW What Music Supervisors Can Do:</vt:lpstr>
      <vt:lpstr>Slide 69</vt:lpstr>
      <vt:lpstr>Got SMART Phone? www.MusicAchievementCouncil.org</vt:lpstr>
    </vt:vector>
  </TitlesOfParts>
  <Company>Music Education Consultants,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Marcia Neel</dc:creator>
  <cp:lastModifiedBy>Marcia Neel</cp:lastModifiedBy>
  <cp:revision>148</cp:revision>
  <dcterms:created xsi:type="dcterms:W3CDTF">2016-07-28T04:59:58Z</dcterms:created>
  <dcterms:modified xsi:type="dcterms:W3CDTF">2016-07-28T05:06:57Z</dcterms:modified>
</cp:coreProperties>
</file>