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tags/tag1.xml" ContentType="application/vnd.openxmlformats-officedocument.presentationml.tags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tags/tag2.xml" ContentType="application/vnd.openxmlformats-officedocument.presentationml.tags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saveSubsetFonts="1">
  <p:sldMasterIdLst>
    <p:sldMasterId id="2147484069" r:id="rId1"/>
  </p:sldMasterIdLst>
  <p:notesMasterIdLst>
    <p:notesMasterId r:id="rId11"/>
  </p:notesMasterIdLst>
  <p:handoutMasterIdLst>
    <p:handoutMasterId r:id="rId12"/>
  </p:handoutMasterIdLst>
  <p:sldIdLst>
    <p:sldId id="582" r:id="rId2"/>
    <p:sldId id="595" r:id="rId3"/>
    <p:sldId id="581" r:id="rId4"/>
    <p:sldId id="578" r:id="rId5"/>
    <p:sldId id="580" r:id="rId6"/>
    <p:sldId id="593" r:id="rId7"/>
    <p:sldId id="596" r:id="rId8"/>
    <p:sldId id="591" r:id="rId9"/>
    <p:sldId id="594" r:id="rId10"/>
  </p:sldIdLst>
  <p:sldSz cx="9144000" cy="6858000" type="screen4x3"/>
  <p:notesSz cx="6858000" cy="9180513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imes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imes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imes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imes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imes" charset="0"/>
        <a:ea typeface="+mn-ea"/>
        <a:cs typeface="+mn-cs"/>
      </a:defRPr>
    </a:lvl5pPr>
    <a:lvl6pPr marL="2286000" algn="l" defTabSz="457200" rtl="0" eaLnBrk="1" latinLnBrk="0" hangingPunct="1">
      <a:defRPr kern="1200">
        <a:solidFill>
          <a:schemeClr val="tx1"/>
        </a:solidFill>
        <a:latin typeface="Times" charset="0"/>
        <a:ea typeface="+mn-ea"/>
        <a:cs typeface="+mn-cs"/>
      </a:defRPr>
    </a:lvl6pPr>
    <a:lvl7pPr marL="2743200" algn="l" defTabSz="457200" rtl="0" eaLnBrk="1" latinLnBrk="0" hangingPunct="1">
      <a:defRPr kern="1200">
        <a:solidFill>
          <a:schemeClr val="tx1"/>
        </a:solidFill>
        <a:latin typeface="Times" charset="0"/>
        <a:ea typeface="+mn-ea"/>
        <a:cs typeface="+mn-cs"/>
      </a:defRPr>
    </a:lvl7pPr>
    <a:lvl8pPr marL="3200400" algn="l" defTabSz="457200" rtl="0" eaLnBrk="1" latinLnBrk="0" hangingPunct="1">
      <a:defRPr kern="1200">
        <a:solidFill>
          <a:schemeClr val="tx1"/>
        </a:solidFill>
        <a:latin typeface="Times" charset="0"/>
        <a:ea typeface="+mn-ea"/>
        <a:cs typeface="+mn-cs"/>
      </a:defRPr>
    </a:lvl8pPr>
    <a:lvl9pPr marL="3657600" algn="l" defTabSz="457200" rtl="0" eaLnBrk="1" latinLnBrk="0" hangingPunct="1">
      <a:defRPr kern="1200">
        <a:solidFill>
          <a:schemeClr val="tx1"/>
        </a:solidFill>
        <a:latin typeface="Times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91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00080"/>
    <a:srgbClr val="CCFF66"/>
    <a:srgbClr val="FFCC66"/>
    <a:srgbClr val="FFDC77"/>
    <a:srgbClr val="006901"/>
    <a:srgbClr val="007701"/>
    <a:srgbClr val="003F00"/>
    <a:srgbClr val="C30101"/>
    <a:srgbClr val="0000FF"/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45" autoAdjust="0"/>
    <p:restoredTop sz="91215" autoAdjust="0"/>
  </p:normalViewPr>
  <p:slideViewPr>
    <p:cSldViewPr>
      <p:cViewPr varScale="1">
        <p:scale>
          <a:sx n="107" d="100"/>
          <a:sy n="107" d="100"/>
        </p:scale>
        <p:origin x="1760" y="17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 snapToObjects="1">
      <p:cViewPr varScale="1">
        <p:scale>
          <a:sx n="76" d="100"/>
          <a:sy n="76" d="100"/>
        </p:scale>
        <p:origin x="-2520" y="-104"/>
      </p:cViewPr>
      <p:guideLst>
        <p:guide orient="horz" pos="2891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8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200">
                <a:latin typeface="Times" pitchFamily="-112" charset="0"/>
              </a:defRPr>
            </a:lvl1pPr>
          </a:lstStyle>
          <a:p>
            <a:pPr>
              <a:defRPr/>
            </a:pPr>
            <a:r>
              <a:rPr lang="en-US"/>
              <a:t>www.musiceducationconsultants.net/mmea2010</a:t>
            </a:r>
          </a:p>
        </p:txBody>
      </p:sp>
      <p:sp>
        <p:nvSpPr>
          <p:cNvPr id="5120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4613" y="0"/>
            <a:ext cx="2971800" cy="458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latin typeface="Times" pitchFamily="-112" charset="0"/>
              </a:defRPr>
            </a:lvl1pPr>
          </a:lstStyle>
          <a:p>
            <a:pPr>
              <a:defRPr/>
            </a:pPr>
            <a:fld id="{D8740342-88AF-394B-B732-DDB4ACA69DEA}" type="datetime1">
              <a:rPr lang="en-US"/>
              <a:pPr>
                <a:defRPr/>
              </a:pPr>
              <a:t>2/23/18</a:t>
            </a:fld>
            <a:endParaRPr lang="en-US"/>
          </a:p>
        </p:txBody>
      </p:sp>
      <p:sp>
        <p:nvSpPr>
          <p:cNvPr id="5120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720138"/>
            <a:ext cx="2971800" cy="458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0" hangingPunct="0">
              <a:defRPr sz="1200">
                <a:latin typeface="Times" pitchFamily="-112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120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4613" y="8720138"/>
            <a:ext cx="2971800" cy="458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latin typeface="Times" pitchFamily="-112" charset="0"/>
              </a:defRPr>
            </a:lvl1pPr>
          </a:lstStyle>
          <a:p>
            <a:pPr>
              <a:defRPr/>
            </a:pPr>
            <a:fld id="{CCD0701C-8767-7748-BB28-F52BB2FD03C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7028327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8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200">
                <a:latin typeface="Times" pitchFamily="-112" charset="0"/>
              </a:defRPr>
            </a:lvl1pPr>
          </a:lstStyle>
          <a:p>
            <a:pPr>
              <a:defRPr/>
            </a:pPr>
            <a:r>
              <a:rPr lang="en-US"/>
              <a:t>www.musiceducationconsultants.net/mmea2010</a:t>
            </a:r>
          </a:p>
        </p:txBody>
      </p:sp>
      <p:sp>
        <p:nvSpPr>
          <p:cNvPr id="3174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8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latin typeface="Times" pitchFamily="-112" charset="0"/>
              </a:defRPr>
            </a:lvl1pPr>
          </a:lstStyle>
          <a:p>
            <a:pPr>
              <a:defRPr/>
            </a:pPr>
            <a:fld id="{B75A0A98-2420-AA46-97BE-521E26A34E3C}" type="datetime1">
              <a:rPr lang="en-US"/>
              <a:pPr>
                <a:defRPr/>
              </a:pPr>
              <a:t>2/23/18</a:t>
            </a:fld>
            <a:endParaRPr lang="en-US"/>
          </a:p>
        </p:txBody>
      </p:sp>
      <p:sp>
        <p:nvSpPr>
          <p:cNvPr id="1843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35063" y="688975"/>
            <a:ext cx="4591050" cy="34417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174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60863"/>
            <a:ext cx="5486400" cy="413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3175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720138"/>
            <a:ext cx="2971800" cy="458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0" hangingPunct="0">
              <a:defRPr sz="1200">
                <a:latin typeface="Times" pitchFamily="-112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175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720138"/>
            <a:ext cx="2971800" cy="458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latin typeface="Times" pitchFamily="-112" charset="0"/>
              </a:defRPr>
            </a:lvl1pPr>
          </a:lstStyle>
          <a:p>
            <a:pPr>
              <a:defRPr/>
            </a:pPr>
            <a:fld id="{B39AECCE-B0FE-4E46-839A-6B1EA38F78A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7256905"/>
      </p:ext>
    </p:extLst>
  </p:cSld>
  <p:clrMap bg1="lt1" tx1="dk1" bg2="lt2" tx2="dk2" accent1="accent1" accent2="accent2" accent3="accent3" accent4="accent4" accent5="accent5" accent6="accent6" hlink="hlink" folHlink="folHlink"/>
  <p:hf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charset="0"/>
        <a:ea typeface="ＭＳ Ｐゴシック" pitchFamily="-109" charset="-128"/>
        <a:cs typeface="ＭＳ Ｐゴシック" pitchFamily="-109" charset="-128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charset="0"/>
        <a:ea typeface="ＭＳ Ｐゴシック" pitchFamily="-112" charset="-128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charset="0"/>
        <a:ea typeface="ＭＳ Ｐゴシック" pitchFamily="-112" charset="-128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charset="0"/>
        <a:ea typeface="ＭＳ Ｐゴシック" pitchFamily="-112" charset="-128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charset="0"/>
        <a:ea typeface="ＭＳ Ｐゴシック" pitchFamily="-112" charset="-128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>
                <a:latin typeface="Times" charset="0"/>
              </a:rPr>
              <a:t>www.musiceducationconsultants.net/mmea2010</a:t>
            </a:r>
          </a:p>
        </p:txBody>
      </p:sp>
      <p:sp>
        <p:nvSpPr>
          <p:cNvPr id="2457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BDBE309-5900-684B-BE6C-FAAED50F57E5}" type="slidenum">
              <a:rPr lang="en-US">
                <a:latin typeface="Times" charset="0"/>
              </a:rPr>
              <a:pPr/>
              <a:t>1</a:t>
            </a:fld>
            <a:endParaRPr lang="en-US">
              <a:latin typeface="Times" charset="0"/>
            </a:endParaRPr>
          </a:p>
        </p:txBody>
      </p:sp>
      <p:sp>
        <p:nvSpPr>
          <p:cNvPr id="2458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36650" y="688975"/>
            <a:ext cx="4587875" cy="3441700"/>
          </a:xfrm>
          <a:ln/>
        </p:spPr>
      </p:sp>
      <p:sp>
        <p:nvSpPr>
          <p:cNvPr id="2458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36650" y="688975"/>
            <a:ext cx="4587875" cy="34417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Parents, what one word would you use to describe your reaction to today's performance?
https://www.polleverywhere.com/free_text_polls/6R1FuKsPv4YxtMe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4BCB7D-BF4E-1446-AA25-7CBBEE977063}" type="slidenum">
              <a:rPr lang="en-US" smtClean="0"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5687231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>
                <a:latin typeface="Times" charset="0"/>
              </a:rPr>
              <a:t>www.musiceducationconsultants.net/mmea2010</a:t>
            </a:r>
          </a:p>
        </p:txBody>
      </p:sp>
      <p:sp>
        <p:nvSpPr>
          <p:cNvPr id="2457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BDBE309-5900-684B-BE6C-FAAED50F57E5}" type="slidenum">
              <a:rPr lang="en-US">
                <a:latin typeface="Times" charset="0"/>
              </a:rPr>
              <a:pPr/>
              <a:t>3</a:t>
            </a:fld>
            <a:endParaRPr lang="en-US">
              <a:latin typeface="Times" charset="0"/>
            </a:endParaRPr>
          </a:p>
        </p:txBody>
      </p:sp>
      <p:sp>
        <p:nvSpPr>
          <p:cNvPr id="2458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36650" y="688975"/>
            <a:ext cx="4587875" cy="3441700"/>
          </a:xfrm>
          <a:ln/>
        </p:spPr>
      </p:sp>
      <p:sp>
        <p:nvSpPr>
          <p:cNvPr id="2458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>
                <a:latin typeface="Times" charset="0"/>
              </a:rPr>
              <a:t>www.musiceducationconsultants.net/mmea2010</a:t>
            </a:r>
          </a:p>
        </p:txBody>
      </p:sp>
      <p:sp>
        <p:nvSpPr>
          <p:cNvPr id="2457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BDBE309-5900-684B-BE6C-FAAED50F57E5}" type="slidenum">
              <a:rPr lang="en-US">
                <a:latin typeface="Times" charset="0"/>
              </a:rPr>
              <a:pPr/>
              <a:t>4</a:t>
            </a:fld>
            <a:endParaRPr lang="en-US">
              <a:latin typeface="Times" charset="0"/>
            </a:endParaRPr>
          </a:p>
        </p:txBody>
      </p:sp>
      <p:sp>
        <p:nvSpPr>
          <p:cNvPr id="2458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36650" y="688975"/>
            <a:ext cx="4587875" cy="3441700"/>
          </a:xfrm>
          <a:ln/>
        </p:spPr>
      </p:sp>
      <p:sp>
        <p:nvSpPr>
          <p:cNvPr id="2458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>
                <a:latin typeface="Times" charset="0"/>
              </a:rPr>
              <a:t>www.musiceducationconsultants.net/mmea2010</a:t>
            </a:r>
          </a:p>
        </p:txBody>
      </p:sp>
      <p:sp>
        <p:nvSpPr>
          <p:cNvPr id="2457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BDBE309-5900-684B-BE6C-FAAED50F57E5}" type="slidenum">
              <a:rPr lang="en-US">
                <a:latin typeface="Times" charset="0"/>
              </a:rPr>
              <a:pPr/>
              <a:t>5</a:t>
            </a:fld>
            <a:endParaRPr lang="en-US">
              <a:latin typeface="Times" charset="0"/>
            </a:endParaRPr>
          </a:p>
        </p:txBody>
      </p:sp>
      <p:sp>
        <p:nvSpPr>
          <p:cNvPr id="2458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36650" y="688975"/>
            <a:ext cx="4587875" cy="3441700"/>
          </a:xfrm>
          <a:ln/>
        </p:spPr>
      </p:sp>
      <p:sp>
        <p:nvSpPr>
          <p:cNvPr id="2458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>
                <a:latin typeface="Times" charset="0"/>
              </a:rPr>
              <a:t>www.musiceducationconsultants.net/mmea2010</a:t>
            </a:r>
          </a:p>
        </p:txBody>
      </p:sp>
      <p:sp>
        <p:nvSpPr>
          <p:cNvPr id="2457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BDBE309-5900-684B-BE6C-FAAED50F57E5}" type="slidenum">
              <a:rPr lang="en-US">
                <a:latin typeface="Times" charset="0"/>
              </a:rPr>
              <a:pPr/>
              <a:t>6</a:t>
            </a:fld>
            <a:endParaRPr lang="en-US">
              <a:latin typeface="Times" charset="0"/>
            </a:endParaRPr>
          </a:p>
        </p:txBody>
      </p:sp>
      <p:sp>
        <p:nvSpPr>
          <p:cNvPr id="2458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36650" y="688975"/>
            <a:ext cx="4587875" cy="3441700"/>
          </a:xfrm>
          <a:ln/>
        </p:spPr>
      </p:sp>
      <p:sp>
        <p:nvSpPr>
          <p:cNvPr id="2458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36650" y="688975"/>
            <a:ext cx="4587875" cy="34417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Parents, now that you have seen your child perform, are you more likely to encourage your child to stick with music?
https://www.polleverywhere.com/multiple_choice_polls/gLxFirjIo5vaOCe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4BCB7D-BF4E-1446-AA25-7CBBEE977063}" type="slidenum">
              <a:rPr lang="en-US" smtClean="0"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5687231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1" name="Rectangle 2"/>
          <p:cNvSpPr txBox="1">
            <a:spLocks noGrp="1" noChangeArrowheads="1"/>
          </p:cNvSpPr>
          <p:nvPr/>
        </p:nvSpPr>
        <p:spPr bwMode="auto">
          <a:xfrm>
            <a:off x="0" y="0"/>
            <a:ext cx="2971800" cy="4590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200"/>
              <a:t>www.musiceducationconsultants.net/mmea2010</a:t>
            </a:r>
          </a:p>
        </p:txBody>
      </p:sp>
      <p:sp>
        <p:nvSpPr>
          <p:cNvPr id="87042" name="Rectangle 7"/>
          <p:cNvSpPr txBox="1">
            <a:spLocks noGrp="1" noChangeArrowheads="1"/>
          </p:cNvSpPr>
          <p:nvPr/>
        </p:nvSpPr>
        <p:spPr bwMode="auto">
          <a:xfrm>
            <a:off x="3884613" y="8719894"/>
            <a:ext cx="2971800" cy="4590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/>
            <a:fld id="{251D576B-EBAE-6D4A-9A22-7DB474151642}" type="slidenum">
              <a:rPr lang="en-US" sz="1200"/>
              <a:pPr algn="r"/>
              <a:t>8</a:t>
            </a:fld>
            <a:endParaRPr lang="en-US" sz="1200"/>
          </a:p>
        </p:txBody>
      </p:sp>
      <p:sp>
        <p:nvSpPr>
          <p:cNvPr id="870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36650" y="688975"/>
            <a:ext cx="4587875" cy="3441700"/>
          </a:xfrm>
          <a:ln/>
        </p:spPr>
      </p:sp>
      <p:sp>
        <p:nvSpPr>
          <p:cNvPr id="870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en-US"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1" name="Rectangle 2"/>
          <p:cNvSpPr txBox="1">
            <a:spLocks noGrp="1" noChangeArrowheads="1"/>
          </p:cNvSpPr>
          <p:nvPr/>
        </p:nvSpPr>
        <p:spPr bwMode="auto">
          <a:xfrm>
            <a:off x="0" y="0"/>
            <a:ext cx="2971800" cy="4590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200"/>
              <a:t>www.musiceducationconsultants.net/mmea2010</a:t>
            </a:r>
          </a:p>
        </p:txBody>
      </p:sp>
      <p:sp>
        <p:nvSpPr>
          <p:cNvPr id="87042" name="Rectangle 7"/>
          <p:cNvSpPr txBox="1">
            <a:spLocks noGrp="1" noChangeArrowheads="1"/>
          </p:cNvSpPr>
          <p:nvPr/>
        </p:nvSpPr>
        <p:spPr bwMode="auto">
          <a:xfrm>
            <a:off x="3884613" y="8719894"/>
            <a:ext cx="2971800" cy="4590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/>
            <a:fld id="{251D576B-EBAE-6D4A-9A22-7DB474151642}" type="slidenum">
              <a:rPr lang="en-US" sz="1200"/>
              <a:pPr algn="r"/>
              <a:t>9</a:t>
            </a:fld>
            <a:endParaRPr lang="en-US" sz="1200"/>
          </a:p>
        </p:txBody>
      </p:sp>
      <p:sp>
        <p:nvSpPr>
          <p:cNvPr id="870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36650" y="688975"/>
            <a:ext cx="4587875" cy="3441700"/>
          </a:xfrm>
          <a:ln/>
        </p:spPr>
      </p:sp>
      <p:sp>
        <p:nvSpPr>
          <p:cNvPr id="870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en-US"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AE30D7FE-7D2E-E94D-9AE1-3FAEB9F85727}" type="datetime1">
              <a:rPr lang="en-US" smtClean="0"/>
              <a:t>2/23/18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www.musicachievementcouncil.org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EAEA901-911E-8F4B-ADE6-4DAAFA38A15A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982EF324-A45B-5D4A-964D-830AA85F8C3F}" type="datetime1">
              <a:rPr lang="en-US" smtClean="0"/>
              <a:t>2/23/18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www.musicachievementcouncil.org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491FE74-AD99-234C-AAB2-EBF98255DFC2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90DF1C72-9878-4F4A-9468-F204A1619266}" type="datetime1">
              <a:rPr lang="en-US" smtClean="0"/>
              <a:t>2/23/18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www.musicachievementcouncil.org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62BA3FF-04C3-304C-AFAC-535F33ABCDEE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62FB6E44-8CE1-424A-AC12-F3DAEC234BAE}" type="datetime1">
              <a:rPr lang="en-US" smtClean="0"/>
              <a:t>2/23/18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www.musicachievementcouncil.org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E5A3C15-6233-A445-AFD5-FCAA310809E2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00BD47B4-E232-1443-A4D3-6B5CC4EA50A4}" type="datetime1">
              <a:rPr lang="en-US" smtClean="0"/>
              <a:t>2/23/18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www.musicachievementcouncil.org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015CF69-2477-6646-8D09-BB92A8E738E6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D9FB3569-29B8-2C4F-AB14-20BA126436A8}" type="datetime1">
              <a:rPr lang="en-US" smtClean="0"/>
              <a:t>2/23/18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www.musicachievementcouncil.org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2FBA6AC-771E-6B4B-A2B5-C6E1E0B15702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6D088C8B-45CC-3D45-8AE0-DD68824A09E3}" type="datetime1">
              <a:rPr lang="en-US" smtClean="0"/>
              <a:t>2/23/18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www.musicachievementcouncil.org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1B258C2-9E0C-F843-94B0-06B40E8DF891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7E591C5E-40AD-0045-9E07-B7A84C98EFC7}" type="datetime1">
              <a:rPr lang="en-US" smtClean="0"/>
              <a:t>2/23/18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www.musicachievementcouncil.org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25B5DC3-9D3E-EE47-91E6-964F596B2AE0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BB3EF50D-BDA0-3045-BFFC-DF35210F6F4D}" type="datetime1">
              <a:rPr lang="en-US" smtClean="0"/>
              <a:t>2/23/18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www.musicachievementcouncil.org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04FF567-FC49-4B4E-BB0F-A4A90FB61F55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33FF0538-1358-C448-AC71-15BAC7A9505B}" type="datetime1">
              <a:rPr lang="en-US" smtClean="0"/>
              <a:t>2/23/18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www.musicachievementcouncil.org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1B298BF-2ED1-C641-8AF2-D62E0FB0FC59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E08CF958-FE06-F64B-89E2-BC59C08609D9}" type="datetime1">
              <a:rPr lang="en-US" smtClean="0"/>
              <a:t>2/23/18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www.musicachievementcouncil.org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5830AD8-A0C4-9245-9CC9-F064FDAEB239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x">
  <p:cSld name="Title, Conten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1143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828800"/>
            <a:ext cx="4038600" cy="43021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648200" y="1828800"/>
            <a:ext cx="4038600" cy="43021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58B2C20-86F3-8E43-944B-BCCB2EDDD071}" type="datetime1">
              <a:rPr lang="en-US" smtClean="0"/>
              <a:t>2/23/18</a:t>
            </a:fld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www.musicachievementcouncil.org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188C437-0A12-3E4A-B959-FB613AA6581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E4E778B8-B366-6947-92D8-2E9DC04911B1}" type="datetime1">
              <a:rPr lang="en-US" smtClean="0"/>
              <a:t>2/23/18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r>
              <a:rPr lang="en-US"/>
              <a:t>www.musicachievementcouncil.org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665C1D2B-DEBA-2D44-B1C4-CDFCB62A14B8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070" r:id="rId1"/>
    <p:sldLayoutId id="2147484071" r:id="rId2"/>
    <p:sldLayoutId id="2147484072" r:id="rId3"/>
    <p:sldLayoutId id="2147484073" r:id="rId4"/>
    <p:sldLayoutId id="2147484074" r:id="rId5"/>
    <p:sldLayoutId id="2147484075" r:id="rId6"/>
    <p:sldLayoutId id="2147484076" r:id="rId7"/>
    <p:sldLayoutId id="2147484077" r:id="rId8"/>
    <p:sldLayoutId id="2147484078" r:id="rId9"/>
    <p:sldLayoutId id="2147484079" r:id="rId10"/>
    <p:sldLayoutId id="2147484080" r:id="rId11"/>
    <p:sldLayoutId id="2147484081" r:id="rId12"/>
  </p:sldLayoutIdLst>
  <p:hf sldNum="0" hdr="0" dt="0"/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4.png"/><Relationship Id="rId5" Type="http://schemas.openxmlformats.org/officeDocument/2006/relationships/image" Target="../media/image3.gif"/><Relationship Id="rId4" Type="http://schemas.openxmlformats.org/officeDocument/2006/relationships/image" Target="../media/image2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.xml"/><Relationship Id="rId6" Type="http://schemas.openxmlformats.org/officeDocument/2006/relationships/hyperlink" Target="https://www.polleverywhere.com/free_text_polls/6R1FuKsPv4YxtMe" TargetMode="External"/><Relationship Id="rId5" Type="http://schemas.openxmlformats.org/officeDocument/2006/relationships/hyperlink" Target="https://www.liveslides.com/download" TargetMode="External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9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image" Target="../media/image10.png"/><Relationship Id="rId7" Type="http://schemas.openxmlformats.org/officeDocument/2006/relationships/image" Target="../media/image1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10" Type="http://schemas.openxmlformats.org/officeDocument/2006/relationships/image" Target="../media/image17.png"/><Relationship Id="rId4" Type="http://schemas.openxmlformats.org/officeDocument/2006/relationships/image" Target="../media/image11.png"/><Relationship Id="rId9" Type="http://schemas.openxmlformats.org/officeDocument/2006/relationships/image" Target="../media/image1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2.xml"/><Relationship Id="rId6" Type="http://schemas.openxmlformats.org/officeDocument/2006/relationships/hyperlink" Target="https://www.polleverywhere.com/multiple_choice_polls/gLxFirjIo5vaOCe" TargetMode="External"/><Relationship Id="rId5" Type="http://schemas.openxmlformats.org/officeDocument/2006/relationships/hyperlink" Target="https://www.liveslides.com/download" TargetMode="External"/><Relationship Id="rId4" Type="http://schemas.openxmlformats.org/officeDocument/2006/relationships/image" Target="../media/image6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13" Type="http://schemas.openxmlformats.org/officeDocument/2006/relationships/image" Target="../media/image28.png"/><Relationship Id="rId3" Type="http://schemas.openxmlformats.org/officeDocument/2006/relationships/image" Target="../media/image18.png"/><Relationship Id="rId7" Type="http://schemas.openxmlformats.org/officeDocument/2006/relationships/image" Target="../media/image22.jpeg"/><Relationship Id="rId12" Type="http://schemas.openxmlformats.org/officeDocument/2006/relationships/image" Target="../media/image27.png"/><Relationship Id="rId17" Type="http://schemas.openxmlformats.org/officeDocument/2006/relationships/image" Target="../media/image32.png"/><Relationship Id="rId2" Type="http://schemas.openxmlformats.org/officeDocument/2006/relationships/notesSlide" Target="../notesSlides/notesSlide8.xml"/><Relationship Id="rId16" Type="http://schemas.openxmlformats.org/officeDocument/2006/relationships/image" Target="../media/image3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1.jpeg"/><Relationship Id="rId11" Type="http://schemas.openxmlformats.org/officeDocument/2006/relationships/image" Target="../media/image26.png"/><Relationship Id="rId5" Type="http://schemas.openxmlformats.org/officeDocument/2006/relationships/image" Target="../media/image20.jpeg"/><Relationship Id="rId15" Type="http://schemas.openxmlformats.org/officeDocument/2006/relationships/image" Target="../media/image30.png"/><Relationship Id="rId10" Type="http://schemas.openxmlformats.org/officeDocument/2006/relationships/image" Target="../media/image25.jpeg"/><Relationship Id="rId4" Type="http://schemas.openxmlformats.org/officeDocument/2006/relationships/image" Target="../media/image19.png"/><Relationship Id="rId9" Type="http://schemas.openxmlformats.org/officeDocument/2006/relationships/image" Target="../media/image24.png"/><Relationship Id="rId14" Type="http://schemas.openxmlformats.org/officeDocument/2006/relationships/image" Target="../media/image29.jpe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13" Type="http://schemas.openxmlformats.org/officeDocument/2006/relationships/image" Target="../media/image28.png"/><Relationship Id="rId3" Type="http://schemas.openxmlformats.org/officeDocument/2006/relationships/image" Target="../media/image18.png"/><Relationship Id="rId7" Type="http://schemas.openxmlformats.org/officeDocument/2006/relationships/image" Target="../media/image22.jpeg"/><Relationship Id="rId12" Type="http://schemas.openxmlformats.org/officeDocument/2006/relationships/image" Target="../media/image27.png"/><Relationship Id="rId17" Type="http://schemas.openxmlformats.org/officeDocument/2006/relationships/image" Target="../media/image32.png"/><Relationship Id="rId2" Type="http://schemas.openxmlformats.org/officeDocument/2006/relationships/notesSlide" Target="../notesSlides/notesSlide9.xml"/><Relationship Id="rId16" Type="http://schemas.openxmlformats.org/officeDocument/2006/relationships/image" Target="../media/image3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1.jpeg"/><Relationship Id="rId11" Type="http://schemas.openxmlformats.org/officeDocument/2006/relationships/image" Target="../media/image26.png"/><Relationship Id="rId5" Type="http://schemas.openxmlformats.org/officeDocument/2006/relationships/image" Target="../media/image20.jpeg"/><Relationship Id="rId15" Type="http://schemas.openxmlformats.org/officeDocument/2006/relationships/image" Target="../media/image30.png"/><Relationship Id="rId10" Type="http://schemas.openxmlformats.org/officeDocument/2006/relationships/image" Target="../media/image25.jpeg"/><Relationship Id="rId4" Type="http://schemas.openxmlformats.org/officeDocument/2006/relationships/image" Target="../media/image19.png"/><Relationship Id="rId9" Type="http://schemas.openxmlformats.org/officeDocument/2006/relationships/image" Target="../media/image24.png"/><Relationship Id="rId14" Type="http://schemas.openxmlformats.org/officeDocument/2006/relationships/image" Target="../media/image29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 First Perfrormance Transparent LOGO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95600" y="-76200"/>
            <a:ext cx="3555180" cy="1752600"/>
          </a:xfrm>
          <a:prstGeom prst="rect">
            <a:avLst/>
          </a:prstGeom>
        </p:spPr>
      </p:pic>
      <p:sp>
        <p:nvSpPr>
          <p:cNvPr id="26" name="TextBox 25"/>
          <p:cNvSpPr txBox="1"/>
          <p:nvPr/>
        </p:nvSpPr>
        <p:spPr>
          <a:xfrm>
            <a:off x="0" y="2590800"/>
            <a:ext cx="9144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+mn-lt"/>
              </a:rPr>
              <a:t>             Hull Middle School                                                                          Northbrook Middle School</a:t>
            </a:r>
            <a:endParaRPr lang="en-US" b="1" dirty="0">
              <a:latin typeface="+mn-lt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0" y="1752600"/>
            <a:ext cx="9144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+mn-lt"/>
              </a:rPr>
              <a:t>Peachtree Ridge High School</a:t>
            </a:r>
          </a:p>
        </p:txBody>
      </p:sp>
      <p:pic>
        <p:nvPicPr>
          <p:cNvPr id="7" name="Picture 6" descr="Northbrook+MS_complete_sm_webres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19825" y="2971800"/>
            <a:ext cx="2695575" cy="1695450"/>
          </a:xfrm>
          <a:prstGeom prst="rect">
            <a:avLst/>
          </a:prstGeom>
          <a:effectLst>
            <a:reflection blurRad="6350" stA="50000" endA="300" endPos="55000" dir="5400000" sy="-100000" algn="bl" rotWithShape="0"/>
          </a:effectLst>
        </p:spPr>
      </p:pic>
      <p:pic>
        <p:nvPicPr>
          <p:cNvPr id="9" name="Picture 8" descr="peachtree-ridge-hs.gif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00400" y="2133600"/>
            <a:ext cx="2743200" cy="1828800"/>
          </a:xfrm>
          <a:prstGeom prst="rect">
            <a:avLst/>
          </a:prstGeom>
          <a:effectLst>
            <a:reflection blurRad="6350" stA="50000" endA="300" endPos="55000" dir="5400000" sy="-100000" algn="bl" rotWithShape="0"/>
          </a:effectLst>
        </p:spPr>
      </p:pic>
      <p:pic>
        <p:nvPicPr>
          <p:cNvPr id="15" name="Picture 14" descr="Snap7.png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" y="2971800"/>
            <a:ext cx="2749826" cy="1600200"/>
          </a:xfrm>
          <a:prstGeom prst="rect">
            <a:avLst/>
          </a:prstGeom>
          <a:effectLst>
            <a:reflection blurRad="6350" stA="50000" endA="300" endPos="55000" dir="5400000" sy="-100000" algn="bl" rotWithShape="0"/>
          </a:effectLst>
        </p:spPr>
      </p:pic>
      <p:pic>
        <p:nvPicPr>
          <p:cNvPr id="18" name="Picture 17" descr="49720b018cefd60854a6a01de7a6f96d.pn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76600" y="4876800"/>
            <a:ext cx="2654300" cy="944931"/>
          </a:xfrm>
          <a:prstGeom prst="rect">
            <a:avLst/>
          </a:prstGeom>
        </p:spPr>
      </p:pic>
      <p:sp>
        <p:nvSpPr>
          <p:cNvPr id="20" name="TextBox 19"/>
          <p:cNvSpPr txBox="1"/>
          <p:nvPr/>
        </p:nvSpPr>
        <p:spPr>
          <a:xfrm>
            <a:off x="0" y="6305490"/>
            <a:ext cx="9144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 err="1">
                <a:latin typeface="+mj-lt"/>
              </a:rPr>
              <a:t>www.musicachievementcouncil.org</a:t>
            </a:r>
            <a:endParaRPr lang="en-US" sz="2000" dirty="0">
              <a:latin typeface="+mj-lt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5400" y="5867400"/>
            <a:ext cx="9144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rgbClr val="400080"/>
                </a:solidFill>
                <a:latin typeface="+mj-lt"/>
              </a:rPr>
              <a:t>March 9, 2018   11:00 AM</a:t>
            </a:r>
          </a:p>
        </p:txBody>
      </p:sp>
    </p:spTree>
    <p:extLst>
      <p:ext uri="{BB962C8B-B14F-4D97-AF65-F5344CB8AC3E}">
        <p14:creationId xmlns:p14="http://schemas.microsoft.com/office/powerpoint/2010/main" val="1515376072"/>
      </p:ext>
    </p:extLst>
  </p:cSld>
  <p:clrMapOvr>
    <a:masterClrMapping/>
  </p:clrMapOvr>
  <p:transition>
    <p:cut thruBlk="1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/>
          </p:cNvPicPr>
          <p:nvPr>
            <p:custDataLst>
              <p:tags r:id="rId1"/>
            </p:custData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1" cy="6858000"/>
          </a:xfrm>
          <a:prstGeom prst="rect">
            <a:avLst/>
          </a:prstGeom>
        </p:spPr>
      </p:pic>
      <p:sp>
        <p:nvSpPr>
          <p:cNvPr id="3" name="Rectangle 2">
            <a:hlinkClick r:id="rId5"/>
          </p:cNvPr>
          <p:cNvSpPr/>
          <p:nvPr/>
        </p:nvSpPr>
        <p:spPr>
          <a:xfrm>
            <a:off x="3314700" y="4876799"/>
            <a:ext cx="2625367" cy="625689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Rectangle 4">
            <a:hlinkClick r:id="rId6" action="ppaction://hlinkfile"/>
          </p:cNvPr>
          <p:cNvSpPr/>
          <p:nvPr/>
        </p:nvSpPr>
        <p:spPr>
          <a:xfrm>
            <a:off x="1739900" y="622300"/>
            <a:ext cx="5638800" cy="3911599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6959969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 First Perfrormance Transparent LOGO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3755" y="-76200"/>
            <a:ext cx="4328045" cy="2133600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685800" y="2209800"/>
            <a:ext cx="8458200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latin typeface="+mn-lt"/>
              </a:rPr>
              <a:t>Who:		Beginning Instrumental Programs</a:t>
            </a:r>
          </a:p>
          <a:p>
            <a:endParaRPr lang="en-US" sz="2400" dirty="0">
              <a:latin typeface="+mn-lt"/>
            </a:endParaRPr>
          </a:p>
          <a:p>
            <a:r>
              <a:rPr lang="en-US" sz="3200" dirty="0">
                <a:latin typeface="+mn-lt"/>
              </a:rPr>
              <a:t>What:  	Director Letter</a:t>
            </a:r>
          </a:p>
          <a:p>
            <a:r>
              <a:rPr lang="en-US" sz="3200" dirty="0">
                <a:latin typeface="+mn-lt"/>
              </a:rPr>
              <a:t>		Parent Letter</a:t>
            </a:r>
          </a:p>
          <a:p>
            <a:r>
              <a:rPr lang="en-US" sz="3200" dirty="0">
                <a:latin typeface="+mn-lt"/>
              </a:rPr>
              <a:t>		Principal Letter</a:t>
            </a:r>
          </a:p>
          <a:p>
            <a:r>
              <a:rPr lang="en-US" sz="3200" dirty="0">
                <a:latin typeface="+mn-lt"/>
              </a:rPr>
              <a:t>		Script</a:t>
            </a:r>
          </a:p>
          <a:p>
            <a:r>
              <a:rPr lang="en-US" sz="3200" dirty="0">
                <a:latin typeface="+mn-lt"/>
              </a:rPr>
              <a:t>		Ideas to Enhance the Experience </a:t>
            </a:r>
          </a:p>
          <a:p>
            <a:r>
              <a:rPr lang="en-US" sz="3200" dirty="0">
                <a:latin typeface="+mn-lt"/>
              </a:rPr>
              <a:t>		Fillable Certificate of “Advancement”</a:t>
            </a:r>
          </a:p>
          <a:p>
            <a:endParaRPr lang="en-US" sz="3200" dirty="0">
              <a:latin typeface="+mn-lt"/>
            </a:endParaRP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>
          <a:xfrm>
            <a:off x="0" y="6356350"/>
            <a:ext cx="9144000" cy="365125"/>
          </a:xfrm>
        </p:spPr>
        <p:txBody>
          <a:bodyPr/>
          <a:lstStyle/>
          <a:p>
            <a:pPr>
              <a:defRPr/>
            </a:pPr>
            <a:r>
              <a:rPr lang="en-US" sz="2000" i="1" dirty="0" err="1">
                <a:solidFill>
                  <a:srgbClr val="000000"/>
                </a:solidFill>
                <a:latin typeface="+mj-lt"/>
              </a:rPr>
              <a:t>www.musicachievementcouncil.org</a:t>
            </a:r>
            <a:endParaRPr lang="en-US" sz="2000" i="1" dirty="0">
              <a:solidFill>
                <a:srgbClr val="000000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969035396"/>
      </p:ext>
    </p:extLst>
  </p:cSld>
  <p:clrMapOvr>
    <a:masterClrMapping/>
  </p:clrMapOvr>
  <p:transition>
    <p:cut thruBlk="1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Action Button: Custom 7">
            <a:hlinkClick r:id="" action="ppaction://noaction" highlightClick="1"/>
          </p:cNvPr>
          <p:cNvSpPr/>
          <p:nvPr/>
        </p:nvSpPr>
        <p:spPr>
          <a:xfrm>
            <a:off x="9677400" y="1371600"/>
            <a:ext cx="45719" cy="76200"/>
          </a:xfrm>
          <a:prstGeom prst="actionButtonBlank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Picture 8" descr=" First Perfrormance Transparent LOGO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35886" y="228600"/>
            <a:ext cx="3188714" cy="1571943"/>
          </a:xfrm>
          <a:prstGeom prst="rect">
            <a:avLst/>
          </a:prstGeom>
        </p:spPr>
      </p:pic>
      <p:pic>
        <p:nvPicPr>
          <p:cNvPr id="4" name="Picture 3" descr="Bernie's Certif.jpg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5000" y="1905000"/>
            <a:ext cx="5562600" cy="4298372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0" y="6324600"/>
            <a:ext cx="9144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i="1" dirty="0" err="1">
                <a:latin typeface="+mj-lt"/>
              </a:rPr>
              <a:t>www.musicachievementcouncil.org</a:t>
            </a:r>
            <a:endParaRPr lang="en-US" sz="2000" i="1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078985723"/>
      </p:ext>
    </p:extLst>
  </p:cSld>
  <p:clrMapOvr>
    <a:masterClrMapping/>
  </p:clrMapOvr>
  <p:transition>
    <p:cut thruBlk="1"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 First Perfrormance Transparent LOGO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3755" y="-76200"/>
            <a:ext cx="4328045" cy="2133600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685800" y="2438400"/>
            <a:ext cx="8458200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latin typeface="+mn-lt"/>
              </a:rPr>
              <a:t>When:  	3</a:t>
            </a:r>
            <a:r>
              <a:rPr lang="en-US" sz="3200" baseline="30000" dirty="0">
                <a:latin typeface="+mn-lt"/>
              </a:rPr>
              <a:t>rd</a:t>
            </a:r>
            <a:r>
              <a:rPr lang="en-US" sz="3200" dirty="0">
                <a:latin typeface="+mn-lt"/>
              </a:rPr>
              <a:t> Thursday of November Annually</a:t>
            </a:r>
          </a:p>
          <a:p>
            <a:endParaRPr lang="en-US" sz="3200" dirty="0">
              <a:latin typeface="+mn-lt"/>
            </a:endParaRPr>
          </a:p>
          <a:p>
            <a:r>
              <a:rPr lang="en-US" sz="3200" dirty="0">
                <a:latin typeface="+mn-lt"/>
              </a:rPr>
              <a:t>Why:		To Increase Retention</a:t>
            </a:r>
          </a:p>
          <a:p>
            <a:r>
              <a:rPr lang="en-US" sz="3200" dirty="0">
                <a:latin typeface="+mn-lt"/>
              </a:rPr>
              <a:t>	</a:t>
            </a:r>
          </a:p>
          <a:p>
            <a:r>
              <a:rPr lang="en-US" sz="3200" dirty="0">
                <a:latin typeface="+mn-lt"/>
              </a:rPr>
              <a:t>How:		</a:t>
            </a:r>
            <a:r>
              <a:rPr lang="en-US" sz="3200" dirty="0" err="1">
                <a:latin typeface="+mn-lt"/>
              </a:rPr>
              <a:t>www.musicachievementcouncil.org</a:t>
            </a:r>
            <a:endParaRPr lang="en-US" sz="3200" dirty="0">
              <a:latin typeface="+mn-lt"/>
            </a:endParaRPr>
          </a:p>
          <a:p>
            <a:r>
              <a:rPr lang="en-US" sz="3200" dirty="0">
                <a:latin typeface="+mn-lt"/>
                <a:ea typeface="ＭＳ Ｐゴシック" charset="-128"/>
                <a:cs typeface="ＭＳ Ｐゴシック" charset="-128"/>
              </a:rPr>
              <a:t>		</a:t>
            </a:r>
            <a:endParaRPr lang="en-US" sz="3200" dirty="0">
              <a:latin typeface="+mn-lt"/>
            </a:endParaRPr>
          </a:p>
          <a:p>
            <a:r>
              <a:rPr lang="en-US" sz="3200" dirty="0">
                <a:latin typeface="+mn-lt"/>
              </a:rPr>
              <a:t>Panel:	Questions, Ideas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0" y="6324600"/>
            <a:ext cx="914399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i="1" dirty="0" err="1">
                <a:latin typeface="+mn-lt"/>
              </a:rPr>
              <a:t>www.musicachievementcouncil.org</a:t>
            </a:r>
            <a:endParaRPr lang="en-US" sz="2000" i="1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838254816"/>
      </p:ext>
    </p:extLst>
  </p:cSld>
  <p:clrMapOvr>
    <a:masterClrMapping/>
  </p:clrMapOvr>
  <p:transition>
    <p:cut thruBlk="1"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 First Perfrormance Transparent LOGO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00" y="0"/>
            <a:ext cx="2936888" cy="1447800"/>
          </a:xfrm>
          <a:prstGeom prst="rect">
            <a:avLst/>
          </a:prstGeom>
        </p:spPr>
      </p:pic>
      <p:sp>
        <p:nvSpPr>
          <p:cNvPr id="26" name="TextBox 25"/>
          <p:cNvSpPr txBox="1"/>
          <p:nvPr/>
        </p:nvSpPr>
        <p:spPr>
          <a:xfrm>
            <a:off x="-139701" y="2895600"/>
            <a:ext cx="9144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+mn-lt"/>
              </a:rPr>
              <a:t>	      Victoria </a:t>
            </a:r>
            <a:r>
              <a:rPr lang="en-US" dirty="0" err="1">
                <a:latin typeface="+mn-lt"/>
              </a:rPr>
              <a:t>Enloe</a:t>
            </a:r>
            <a:r>
              <a:rPr lang="en-US" dirty="0">
                <a:latin typeface="+mn-lt"/>
              </a:rPr>
              <a:t> 		 Amanda McClellan                 Bernadette Scruggs</a:t>
            </a:r>
          </a:p>
          <a:p>
            <a:r>
              <a:rPr lang="en-US" dirty="0">
                <a:latin typeface="+mn-lt"/>
              </a:rPr>
              <a:t>	          Director		         Director		       Director</a:t>
            </a:r>
          </a:p>
          <a:p>
            <a:r>
              <a:rPr lang="en-US" dirty="0">
                <a:latin typeface="+mn-lt"/>
              </a:rPr>
              <a:t>	 Peachtree Ridge HS                          Hull MS                            Peachtree Ridge HS </a:t>
            </a:r>
            <a:endParaRPr lang="en-US" b="1" dirty="0">
              <a:latin typeface="+mn-lt"/>
            </a:endParaRPr>
          </a:p>
        </p:txBody>
      </p:sp>
      <p:pic>
        <p:nvPicPr>
          <p:cNvPr id="6" name="Picture 5" descr="A McClellan Close-up.png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3500" y="1447800"/>
            <a:ext cx="1231900" cy="155647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" name="Picture 9" descr="Bernie Close-up.png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77000" y="1447800"/>
            <a:ext cx="1336964" cy="1524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1" name="Picture 10" descr="Bill Scruggs Close-up.png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400" y="3886200"/>
            <a:ext cx="1143000" cy="155121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2" name="Picture 11" descr="J Yoon Close-up.png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35574" y="3913416"/>
            <a:ext cx="1098826" cy="1524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3" name="Picture 12" descr="Keith Thompson.png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67000" y="3913416"/>
            <a:ext cx="1130300" cy="153323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4" name="Picture 13" descr="V. Enloe Close-up.png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9200" y="1447800"/>
            <a:ext cx="1168400" cy="152309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9" name="TextBox 18"/>
          <p:cNvSpPr txBox="1"/>
          <p:nvPr/>
        </p:nvSpPr>
        <p:spPr>
          <a:xfrm>
            <a:off x="0" y="5361216"/>
            <a:ext cx="91440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+mn-lt"/>
              </a:rPr>
              <a:t>         Bill Scruggs                  Keith Thompson                   Denise </a:t>
            </a:r>
            <a:r>
              <a:rPr lang="en-US" dirty="0" err="1">
                <a:latin typeface="+mn-lt"/>
              </a:rPr>
              <a:t>Showell</a:t>
            </a:r>
            <a:r>
              <a:rPr lang="en-US" dirty="0">
                <a:latin typeface="+mn-lt"/>
              </a:rPr>
              <a:t>                    Janice Yoon</a:t>
            </a:r>
          </a:p>
          <a:p>
            <a:r>
              <a:rPr lang="en-US" dirty="0">
                <a:latin typeface="+mn-lt"/>
              </a:rPr>
              <a:t>           Director    	                 Principal                                Principal                             Director </a:t>
            </a:r>
          </a:p>
          <a:p>
            <a:r>
              <a:rPr lang="en-US" dirty="0">
                <a:latin typeface="+mn-lt"/>
              </a:rPr>
              <a:t>      Northbrook MS              Northbrook MS                         Hull MS                        Northbrook MS </a:t>
            </a:r>
          </a:p>
          <a:p>
            <a:r>
              <a:rPr lang="en-US" dirty="0">
                <a:latin typeface="+mn-lt"/>
              </a:rPr>
              <a:t>                     </a:t>
            </a:r>
          </a:p>
        </p:txBody>
      </p:sp>
      <p:pic>
        <p:nvPicPr>
          <p:cNvPr id="4" name="Picture 3" descr="Screen Shot 2018-02-19 at 9.21.13 AM.png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81600" y="3907763"/>
            <a:ext cx="1100215" cy="152965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" name="TextBox 1"/>
          <p:cNvSpPr txBox="1"/>
          <p:nvPr/>
        </p:nvSpPr>
        <p:spPr>
          <a:xfrm>
            <a:off x="0" y="6305490"/>
            <a:ext cx="9144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i="1" dirty="0" err="1">
                <a:latin typeface="+mn-lt"/>
              </a:rPr>
              <a:t>www.musicachievementcouncil.org</a:t>
            </a:r>
            <a:endParaRPr lang="en-US" sz="2000" i="1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979999546"/>
      </p:ext>
    </p:extLst>
  </p:cSld>
  <p:clrMapOvr>
    <a:masterClrMapping/>
  </p:clrMapOvr>
  <p:transition>
    <p:cut thruBlk="1"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/>
          </p:cNvPicPr>
          <p:nvPr>
            <p:custDataLst>
              <p:tags r:id="rId1"/>
            </p:custData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1" cy="6858000"/>
          </a:xfrm>
          <a:prstGeom prst="rect">
            <a:avLst/>
          </a:prstGeom>
        </p:spPr>
      </p:pic>
      <p:sp>
        <p:nvSpPr>
          <p:cNvPr id="3" name="Rectangle 2">
            <a:hlinkClick r:id="rId5"/>
          </p:cNvPr>
          <p:cNvSpPr/>
          <p:nvPr/>
        </p:nvSpPr>
        <p:spPr>
          <a:xfrm>
            <a:off x="3314700" y="4876799"/>
            <a:ext cx="2625367" cy="625689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Rectangle 4">
            <a:hlinkClick r:id="rId6" action="ppaction://hlinkfile"/>
          </p:cNvPr>
          <p:cNvSpPr/>
          <p:nvPr/>
        </p:nvSpPr>
        <p:spPr>
          <a:xfrm>
            <a:off x="1739900" y="622300"/>
            <a:ext cx="5638800" cy="3911599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7831643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033" name="Picture 8" descr="Hal Leonard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6087" y="4386263"/>
            <a:ext cx="1763713" cy="9477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4034" name="Picture 10" descr="Yamaha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5500687"/>
            <a:ext cx="3352800" cy="900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4035" name="Picture 12" descr="large-logo-black_w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24400" y="2252663"/>
            <a:ext cx="106680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4036" name="Picture 13" descr="Dansrlogo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81400" y="3429000"/>
            <a:ext cx="1905000" cy="844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4037" name="Picture 14" descr="VIC FIRTH2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5486400"/>
            <a:ext cx="3503613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4038" name="Picture 15" descr="Alfred-logo-600 pixels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0600" y="2209800"/>
            <a:ext cx="1143000" cy="1096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4039" name="Picture 17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0" y="2209800"/>
            <a:ext cx="990600" cy="1189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4040" name="Picture 17" descr="LOGO Trevor James Flutes_logo.jpg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53200" y="4343400"/>
            <a:ext cx="1674812" cy="957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4041" name="Rectangle 22"/>
          <p:cNvSpPr>
            <a:spLocks noGrp="1" noChangeArrowheads="1"/>
          </p:cNvSpPr>
          <p:nvPr/>
        </p:nvSpPr>
        <p:spPr bwMode="auto">
          <a:xfrm>
            <a:off x="0" y="1219200"/>
            <a:ext cx="9144000" cy="99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/>
          <a:p>
            <a:pPr algn="ctr"/>
            <a:r>
              <a:rPr lang="en-US" sz="3600" i="1" dirty="0">
                <a:solidFill>
                  <a:srgbClr val="000000"/>
                </a:solidFill>
                <a:latin typeface="+mn-lt"/>
              </a:rPr>
              <a:t>Thanks to these Quality Companies!</a:t>
            </a:r>
          </a:p>
        </p:txBody>
      </p:sp>
      <p:pic>
        <p:nvPicPr>
          <p:cNvPr id="44042" name="Picture 16" descr="Twitter_bird_logo_2012.svg.png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6800" y="381000"/>
            <a:ext cx="685800" cy="5546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4043" name="Picture 19" descr="iPhone Graphic.png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15200" y="152400"/>
            <a:ext cx="639672" cy="796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1" name="TextBox 20"/>
          <p:cNvSpPr txBox="1"/>
          <p:nvPr/>
        </p:nvSpPr>
        <p:spPr>
          <a:xfrm>
            <a:off x="304800" y="1066800"/>
            <a:ext cx="883920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0" hangingPunct="0">
              <a:defRPr/>
            </a:pPr>
            <a:r>
              <a:rPr lang="en-US" sz="2800" i="1" kern="0" dirty="0">
                <a:solidFill>
                  <a:srgbClr val="000000"/>
                </a:solidFill>
                <a:latin typeface="+mn-lt"/>
                <a:ea typeface="ＭＳ Ｐゴシック" charset="-128"/>
                <a:cs typeface="ＭＳ Ｐゴシック" charset="-128"/>
              </a:rPr>
              <a:t>@</a:t>
            </a:r>
            <a:r>
              <a:rPr lang="en-US" sz="2800" i="1" kern="0" dirty="0" err="1">
                <a:solidFill>
                  <a:srgbClr val="000000"/>
                </a:solidFill>
                <a:latin typeface="+mn-lt"/>
                <a:ea typeface="ＭＳ Ｐゴシック" charset="-128"/>
                <a:cs typeface="ＭＳ Ｐゴシック" charset="-128"/>
              </a:rPr>
              <a:t>FirstGigMAC</a:t>
            </a:r>
            <a:r>
              <a:rPr lang="en-US" sz="2800" i="1" kern="0" dirty="0">
                <a:solidFill>
                  <a:srgbClr val="000000"/>
                </a:solidFill>
                <a:latin typeface="+mn-lt"/>
                <a:ea typeface="ＭＳ Ｐゴシック" charset="-128"/>
                <a:cs typeface="ＭＳ Ｐゴシック" charset="-128"/>
              </a:rPr>
              <a:t>                                               @</a:t>
            </a:r>
            <a:r>
              <a:rPr lang="en-US" sz="2800" i="1" kern="0" dirty="0" err="1">
                <a:solidFill>
                  <a:srgbClr val="000000"/>
                </a:solidFill>
                <a:latin typeface="+mn-lt"/>
                <a:ea typeface="ＭＳ Ｐゴシック" charset="-128"/>
                <a:cs typeface="ＭＳ Ｐゴシック" charset="-128"/>
              </a:rPr>
              <a:t>MusicEdConsult</a:t>
            </a:r>
            <a:endParaRPr lang="en-US" sz="2800" dirty="0">
              <a:solidFill>
                <a:srgbClr val="000000"/>
              </a:solidFill>
              <a:latin typeface="+mn-lt"/>
              <a:ea typeface="ＭＳ Ｐゴシック" charset="-128"/>
              <a:cs typeface="ＭＳ Ｐゴシック" charset="-128"/>
            </a:endParaRPr>
          </a:p>
        </p:txBody>
      </p:sp>
      <p:pic>
        <p:nvPicPr>
          <p:cNvPr id="44047" name="Picture 25" descr="Screen Shot 2016-10-12 at 9.33.57 PM.png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38400" y="4471987"/>
            <a:ext cx="3886200" cy="709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4049" name="Picture 3" descr="ConnSelmer_Logo_2012.jpg"/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48400" y="2286000"/>
            <a:ext cx="2590800" cy="893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4050" name="Picture 4" descr="Screen Shot 2017-04-20 at 2.54.40 PM.png"/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59463" y="3429000"/>
            <a:ext cx="3208337" cy="871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4051" name="Picture 7" descr="logo_daddario_4color_on_white.jpg"/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" y="3429000"/>
            <a:ext cx="3200400" cy="865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3C31446-40F8-2646-B289-6D25502A1C78}" type="slidenum">
              <a:rPr lang="en-US" smtClean="0"/>
              <a:pPr>
                <a:defRPr/>
              </a:pPr>
              <a:t>8</a:t>
            </a:fld>
            <a:endParaRPr lang="en-US" dirty="0"/>
          </a:p>
        </p:txBody>
      </p:sp>
      <p:pic>
        <p:nvPicPr>
          <p:cNvPr id="22" name="Picture 21" descr=" First Perfrormance Transparent LOGO.png"/>
          <p:cNvPicPr>
            <a:picLocks noChangeAspect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49966" y="0"/>
            <a:ext cx="3246034" cy="16002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0" y="6450568"/>
            <a:ext cx="9144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err="1">
                <a:latin typeface="+mn-lt"/>
              </a:rPr>
              <a:t>www.musicachievementcouncil.org</a:t>
            </a:r>
            <a:endParaRPr lang="en-US" b="1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293434052"/>
      </p:ext>
    </p:extLst>
  </p:cSld>
  <p:clrMapOvr>
    <a:masterClrMapping/>
  </p:clrMapOvr>
  <p:transition spd="slow" advClick="0" advTm="15000">
    <p:push dir="u"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033" name="Picture 8" descr="Hal Leonard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6087" y="4386263"/>
            <a:ext cx="1763713" cy="9477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4034" name="Picture 10" descr="Yamaha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5500687"/>
            <a:ext cx="3352800" cy="900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4035" name="Picture 12" descr="large-logo-black_w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24400" y="2252663"/>
            <a:ext cx="106680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4036" name="Picture 13" descr="Dansrlogo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81400" y="3429000"/>
            <a:ext cx="1905000" cy="844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4037" name="Picture 14" descr="VIC FIRTH2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5486400"/>
            <a:ext cx="3503613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4038" name="Picture 15" descr="Alfred-logo-600 pixels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0600" y="2209800"/>
            <a:ext cx="1143000" cy="1096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4039" name="Picture 17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0" y="2209800"/>
            <a:ext cx="990600" cy="1189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4040" name="Picture 17" descr="LOGO Trevor James Flutes_logo.jpg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53200" y="4343400"/>
            <a:ext cx="1674812" cy="957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4041" name="Rectangle 22"/>
          <p:cNvSpPr>
            <a:spLocks noGrp="1" noChangeArrowheads="1"/>
          </p:cNvSpPr>
          <p:nvPr/>
        </p:nvSpPr>
        <p:spPr bwMode="auto">
          <a:xfrm>
            <a:off x="0" y="1219200"/>
            <a:ext cx="9144000" cy="99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/>
          <a:p>
            <a:pPr algn="ctr"/>
            <a:r>
              <a:rPr lang="en-US" sz="3600" i="1" dirty="0">
                <a:solidFill>
                  <a:srgbClr val="000000"/>
                </a:solidFill>
                <a:latin typeface="+mn-lt"/>
              </a:rPr>
              <a:t>Thanks to these Quality Companies!</a:t>
            </a:r>
          </a:p>
        </p:txBody>
      </p:sp>
      <p:pic>
        <p:nvPicPr>
          <p:cNvPr id="44042" name="Picture 16" descr="Twitter_bird_logo_2012.svg.png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6800" y="381000"/>
            <a:ext cx="685800" cy="5546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4043" name="Picture 19" descr="iPhone Graphic.png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15200" y="152400"/>
            <a:ext cx="639672" cy="796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1" name="TextBox 20"/>
          <p:cNvSpPr txBox="1"/>
          <p:nvPr/>
        </p:nvSpPr>
        <p:spPr>
          <a:xfrm>
            <a:off x="304800" y="1066800"/>
            <a:ext cx="883920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0" hangingPunct="0">
              <a:defRPr/>
            </a:pPr>
            <a:r>
              <a:rPr lang="en-US" sz="2800" i="1" kern="0" dirty="0">
                <a:solidFill>
                  <a:srgbClr val="000000"/>
                </a:solidFill>
                <a:latin typeface="+mn-lt"/>
                <a:ea typeface="ＭＳ Ｐゴシック" charset="-128"/>
                <a:cs typeface="ＭＳ Ｐゴシック" charset="-128"/>
              </a:rPr>
              <a:t>@</a:t>
            </a:r>
            <a:r>
              <a:rPr lang="en-US" sz="2800" i="1" kern="0" dirty="0" err="1">
                <a:solidFill>
                  <a:srgbClr val="000000"/>
                </a:solidFill>
                <a:latin typeface="+mn-lt"/>
                <a:ea typeface="ＭＳ Ｐゴシック" charset="-128"/>
                <a:cs typeface="ＭＳ Ｐゴシック" charset="-128"/>
              </a:rPr>
              <a:t>FirstGigMAC</a:t>
            </a:r>
            <a:r>
              <a:rPr lang="en-US" sz="2800" i="1" kern="0" dirty="0">
                <a:solidFill>
                  <a:srgbClr val="000000"/>
                </a:solidFill>
                <a:latin typeface="+mn-lt"/>
                <a:ea typeface="ＭＳ Ｐゴシック" charset="-128"/>
                <a:cs typeface="ＭＳ Ｐゴシック" charset="-128"/>
              </a:rPr>
              <a:t>                                               @</a:t>
            </a:r>
            <a:r>
              <a:rPr lang="en-US" sz="2800" i="1" kern="0" dirty="0" err="1">
                <a:solidFill>
                  <a:srgbClr val="000000"/>
                </a:solidFill>
                <a:latin typeface="+mn-lt"/>
                <a:ea typeface="ＭＳ Ｐゴシック" charset="-128"/>
                <a:cs typeface="ＭＳ Ｐゴシック" charset="-128"/>
              </a:rPr>
              <a:t>MusicEdConsult</a:t>
            </a:r>
            <a:endParaRPr lang="en-US" sz="2800" dirty="0">
              <a:solidFill>
                <a:srgbClr val="000000"/>
              </a:solidFill>
              <a:latin typeface="+mn-lt"/>
              <a:ea typeface="ＭＳ Ｐゴシック" charset="-128"/>
              <a:cs typeface="ＭＳ Ｐゴシック" charset="-128"/>
            </a:endParaRPr>
          </a:p>
        </p:txBody>
      </p:sp>
      <p:pic>
        <p:nvPicPr>
          <p:cNvPr id="44047" name="Picture 25" descr="Screen Shot 2016-10-12 at 9.33.57 PM.png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38400" y="4471987"/>
            <a:ext cx="3886200" cy="709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4049" name="Picture 3" descr="ConnSelmer_Logo_2012.jpg"/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48400" y="2286000"/>
            <a:ext cx="2590800" cy="893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4050" name="Picture 4" descr="Screen Shot 2017-04-20 at 2.54.40 PM.png"/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59463" y="3429000"/>
            <a:ext cx="3208337" cy="871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4051" name="Picture 7" descr="logo_daddario_4color_on_white.jpg"/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" y="3429000"/>
            <a:ext cx="3200400" cy="865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3C31446-40F8-2646-B289-6D25502A1C78}" type="slidenum">
              <a:rPr lang="en-US" smtClean="0"/>
              <a:pPr>
                <a:defRPr/>
              </a:pPr>
              <a:t>9</a:t>
            </a:fld>
            <a:endParaRPr lang="en-US" dirty="0"/>
          </a:p>
        </p:txBody>
      </p:sp>
      <p:pic>
        <p:nvPicPr>
          <p:cNvPr id="22" name="Picture 21" descr=" First Perfrormance Transparent LOGO.png"/>
          <p:cNvPicPr>
            <a:picLocks noChangeAspect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49966" y="0"/>
            <a:ext cx="3246034" cy="16002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0" y="6450568"/>
            <a:ext cx="9144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err="1">
                <a:latin typeface="+mn-lt"/>
              </a:rPr>
              <a:t>www.musicachievementcouncil.org</a:t>
            </a:r>
            <a:endParaRPr lang="en-US" b="1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423648581"/>
      </p:ext>
    </p:extLst>
  </p:cSld>
  <p:clrMapOvr>
    <a:masterClrMapping/>
  </p:clrMapOvr>
  <p:transition spd="slow" advClick="0" advTm="15000">
    <p:push dir="u"/>
  </p:transition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_PE_POLL_EMBED_ID" val="true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_PE_POLL_EMBED_ID" val="true"/>
</p:tagLst>
</file>

<file path=ppt/theme/theme1.xml><?xml version="1.0" encoding="utf-8"?>
<a:theme xmlns:a="http://schemas.openxmlformats.org/drawingml/2006/main" name="Office Theme">
  <a:themeElements>
    <a:clrScheme name="Tradition">
      <a:dk1>
        <a:srgbClr val="000000"/>
      </a:dk1>
      <a:lt1>
        <a:srgbClr val="FFFFFF"/>
      </a:lt1>
      <a:dk2>
        <a:srgbClr val="59480D"/>
      </a:dk2>
      <a:lt2>
        <a:srgbClr val="D28E11"/>
      </a:lt2>
      <a:accent1>
        <a:srgbClr val="6B4A0B"/>
      </a:accent1>
      <a:accent2>
        <a:srgbClr val="790A14"/>
      </a:accent2>
      <a:accent3>
        <a:srgbClr val="908342"/>
      </a:accent3>
      <a:accent4>
        <a:srgbClr val="423E5C"/>
      </a:accent4>
      <a:accent5>
        <a:srgbClr val="641345"/>
      </a:accent5>
      <a:accent6>
        <a:srgbClr val="748A2F"/>
      </a:accent6>
      <a:hlink>
        <a:srgbClr val="DD7E0E"/>
      </a:hlink>
      <a:folHlink>
        <a:srgbClr val="7F6F6F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 Black .thmx</Template>
  <TotalTime>10780</TotalTime>
  <Words>187</Words>
  <Application>Microsoft Macintosh PowerPoint</Application>
  <PresentationFormat>On-screen Show (4:3)</PresentationFormat>
  <Paragraphs>56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4" baseType="lpstr">
      <vt:lpstr>ＭＳ Ｐゴシック</vt:lpstr>
      <vt:lpstr>Arial</vt:lpstr>
      <vt:lpstr>Calibri</vt:lpstr>
      <vt:lpstr>Times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Music Achievement Council</Company>
  <LinksUpToDate>false</LinksUpToDate>
  <SharedDoc>false</SharedDoc>
  <HyperlinksChanged>false</HyperlinksChanged>
  <AppVersion>16.0010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NAMM / Bill Harvey</dc:creator>
  <cp:lastModifiedBy>Marcia Neel</cp:lastModifiedBy>
  <cp:revision>1836</cp:revision>
  <dcterms:created xsi:type="dcterms:W3CDTF">2017-02-18T01:07:13Z</dcterms:created>
  <dcterms:modified xsi:type="dcterms:W3CDTF">2018-02-23T17:19:58Z</dcterms:modified>
</cp:coreProperties>
</file>