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1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45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12" r:id="rId29"/>
    <p:sldId id="259" r:id="rId30"/>
    <p:sldId id="260" r:id="rId31"/>
    <p:sldId id="261" r:id="rId32"/>
    <p:sldId id="262" r:id="rId33"/>
    <p:sldId id="266" r:id="rId34"/>
    <p:sldId id="267" r:id="rId35"/>
    <p:sldId id="268" r:id="rId36"/>
    <p:sldId id="269" r:id="rId37"/>
    <p:sldId id="270" r:id="rId38"/>
    <p:sldId id="271" r:id="rId39"/>
    <p:sldId id="272" r:id="rId40"/>
    <p:sldId id="273" r:id="rId41"/>
    <p:sldId id="274" r:id="rId42"/>
    <p:sldId id="275" r:id="rId43"/>
    <p:sldId id="355" r:id="rId44"/>
    <p:sldId id="375" r:id="rId45"/>
    <p:sldId id="356" r:id="rId46"/>
    <p:sldId id="357" r:id="rId47"/>
    <p:sldId id="358" r:id="rId48"/>
    <p:sldId id="359" r:id="rId49"/>
    <p:sldId id="346" r:id="rId50"/>
    <p:sldId id="352" r:id="rId51"/>
    <p:sldId id="360" r:id="rId52"/>
    <p:sldId id="361" r:id="rId53"/>
    <p:sldId id="362" r:id="rId54"/>
    <p:sldId id="363" r:id="rId55"/>
    <p:sldId id="364" r:id="rId56"/>
    <p:sldId id="365" r:id="rId57"/>
    <p:sldId id="366" r:id="rId58"/>
    <p:sldId id="367" r:id="rId59"/>
    <p:sldId id="368" r:id="rId60"/>
    <p:sldId id="369" r:id="rId61"/>
    <p:sldId id="289" r:id="rId62"/>
    <p:sldId id="288" r:id="rId63"/>
    <p:sldId id="354" r:id="rId64"/>
    <p:sldId id="370" r:id="rId65"/>
    <p:sldId id="371" r:id="rId66"/>
    <p:sldId id="372" r:id="rId67"/>
    <p:sldId id="290" r:id="rId68"/>
    <p:sldId id="291" r:id="rId69"/>
    <p:sldId id="292" r:id="rId70"/>
    <p:sldId id="347" r:id="rId71"/>
    <p:sldId id="293" r:id="rId72"/>
    <p:sldId id="308" r:id="rId73"/>
    <p:sldId id="295" r:id="rId74"/>
    <p:sldId id="342" r:id="rId75"/>
    <p:sldId id="343" r:id="rId76"/>
    <p:sldId id="348" r:id="rId77"/>
    <p:sldId id="296" r:id="rId78"/>
    <p:sldId id="302" r:id="rId79"/>
    <p:sldId id="298" r:id="rId80"/>
    <p:sldId id="299" r:id="rId81"/>
    <p:sldId id="373" r:id="rId82"/>
    <p:sldId id="301" r:id="rId83"/>
    <p:sldId id="374" r:id="rId84"/>
    <p:sldId id="376" r:id="rId85"/>
    <p:sldId id="344" r:id="rId86"/>
    <p:sldId id="349" r:id="rId87"/>
    <p:sldId id="309" r:id="rId88"/>
    <p:sldId id="350" r:id="rId89"/>
    <p:sldId id="351" r:id="rId9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3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notesMaster" Target="notesMasters/notesMaster1.xml"/><Relationship Id="rId92" Type="http://schemas.openxmlformats.org/officeDocument/2006/relationships/printerSettings" Target="printerSettings/printerSettings1.bin"/><Relationship Id="rId93" Type="http://schemas.openxmlformats.org/officeDocument/2006/relationships/presProps" Target="presProps.xml"/><Relationship Id="rId94" Type="http://schemas.openxmlformats.org/officeDocument/2006/relationships/viewProps" Target="viewProps.xml"/><Relationship Id="rId95" Type="http://schemas.openxmlformats.org/officeDocument/2006/relationships/theme" Target="theme/theme1.xml"/><Relationship Id="rId9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6F545-43D0-E546-96D5-1A34664A9A0F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6D521-2FAE-894B-B403-8A508EB2A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0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www.musiceducationconsultants.net/mmea2010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89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685457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43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685457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44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59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685457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87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88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89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2/2/18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2/2/18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725D4-3BA0-2B4A-85A7-A2A85CAB03AA}" type="datetimeFigureOut">
              <a:rPr lang="en-US" smtClean="0"/>
              <a:pPr/>
              <a:t>2/2/18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25.emf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jpe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5.xml"/><Relationship Id="rId5" Type="http://schemas.openxmlformats.org/officeDocument/2006/relationships/image" Target="../media/image50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6.xml"/><Relationship Id="rId5" Type="http://schemas.openxmlformats.org/officeDocument/2006/relationships/image" Target="../media/image50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1.jp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31.xml"/><Relationship Id="rId5" Type="http://schemas.openxmlformats.org/officeDocument/2006/relationships/image" Target="../media/image55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32.xml"/><Relationship Id="rId5" Type="http://schemas.openxmlformats.org/officeDocument/2006/relationships/image" Target="../media/image55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29.png"/><Relationship Id="rId8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4.xml"/><Relationship Id="rId5" Type="http://schemas.openxmlformats.org/officeDocument/2006/relationships/image" Target="../media/image71.png"/><Relationship Id="rId1" Type="http://schemas.microsoft.com/office/2007/relationships/media" Target="file://localhost/Users/marcianeel/Desktop/NAMM%20Videos%20copy/Slide%2054%20The%20Parent%20Band.mp4" TargetMode="External"/><Relationship Id="rId2" Type="http://schemas.openxmlformats.org/officeDocument/2006/relationships/video" Target="file://localhost/Users/marcianeel/Desktop/NAMM%20Videos%20copy/Slide%2054%20The%20Parent%20Band.mp4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5.xml"/><Relationship Id="rId5" Type="http://schemas.openxmlformats.org/officeDocument/2006/relationships/image" Target="../media/image71.png"/><Relationship Id="rId1" Type="http://schemas.microsoft.com/office/2007/relationships/media" Target="file://localhost/Users/marcianeel/Desktop/NAMM%20Videos%20copy/Slide%2054%20The%20Parent%20Band.mp4" TargetMode="External"/><Relationship Id="rId2" Type="http://schemas.openxmlformats.org/officeDocument/2006/relationships/video" Target="file://localhost/Users/marcianeel/Desktop/NAMM%20Videos%20copy/Slide%2054%20The%20Parent%20Band.mp4" TargetMode="Externa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3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5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51.xml"/><Relationship Id="rId5" Type="http://schemas.openxmlformats.org/officeDocument/2006/relationships/image" Target="../media/image76.png"/><Relationship Id="rId6" Type="http://schemas.openxmlformats.org/officeDocument/2006/relationships/image" Target="../media/image77.png"/><Relationship Id="rId1" Type="http://schemas.microsoft.com/office/2007/relationships/media" Target="file://localhost/Users/marcianeel/Desktop/NAMM%20Videos%20copy/Slide%2058%2013%20Reasons%20Why%20Kids%20Stay%20In%20Band.mp4" TargetMode="External"/><Relationship Id="rId2" Type="http://schemas.openxmlformats.org/officeDocument/2006/relationships/video" Target="file://localhost/Users/marcianeel/Desktop/NAMM%20Videos%20copy/Slide%2058%2013%20Reasons%20Why%20Kids%20Stay%20In%20Band.mp4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52.xml"/><Relationship Id="rId5" Type="http://schemas.openxmlformats.org/officeDocument/2006/relationships/image" Target="../media/image76.png"/><Relationship Id="rId1" Type="http://schemas.microsoft.com/office/2007/relationships/media" Target="file://localhost/Users/marcianeel/Desktop/NAMM%20Videos%20copy/Slide%2058%2013%20Reasons%20Why%20Kids%20Stay%20In%20Band.mp4" TargetMode="External"/><Relationship Id="rId2" Type="http://schemas.openxmlformats.org/officeDocument/2006/relationships/video" Target="file://localhost/Users/marcianeel/Desktop/NAMM%20Videos%20copy/Slide%2058%2013%20Reasons%20Why%20Kids%20Stay%20In%20Band.mp4" TargetMode="Externa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8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58.xml"/><Relationship Id="rId5" Type="http://schemas.openxmlformats.org/officeDocument/2006/relationships/image" Target="../media/image80.png"/><Relationship Id="rId1" Type="http://schemas.microsoft.com/office/2007/relationships/media" Target="file://localhost/Users/marcianeel/Desktop/NAMM%20Videos%20copy/Slide%20XX%20An%20AP%20Music%20Theory%20Christmas%20Card.mp4" TargetMode="External"/><Relationship Id="rId2" Type="http://schemas.openxmlformats.org/officeDocument/2006/relationships/video" Target="file://localhost/Users/marcianeel/Desktop/NAMM%20Videos%20copy/Slide%20XX%20An%20AP%20Music%20Theory%20Christmas%20Card.mp4" TargetMode="Externa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8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68.xml"/><Relationship Id="rId5" Type="http://schemas.openxmlformats.org/officeDocument/2006/relationships/image" Target="../media/image85.png"/><Relationship Id="rId1" Type="http://schemas.microsoft.com/office/2007/relationships/media" Target="file://localhost/Users/marcianeel/Desktop/NAMM%20Videos%20copy/Slide%2072%20There%20Is%20A%20Place.mp4" TargetMode="External"/><Relationship Id="rId2" Type="http://schemas.openxmlformats.org/officeDocument/2006/relationships/video" Target="file://localhost/Users/marcianeel/Desktop/NAMM%20Videos%20copy/Slide%2072%20There%20Is%20A%20Place.mp4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86.png"/><Relationship Id="rId5" Type="http://schemas.openxmlformats.org/officeDocument/2006/relationships/image" Target="../media/image11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8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5.png"/><Relationship Id="rId12" Type="http://schemas.openxmlformats.org/officeDocument/2006/relationships/image" Target="../media/image96.png"/><Relationship Id="rId13" Type="http://schemas.openxmlformats.org/officeDocument/2006/relationships/image" Target="../media/image97.png"/><Relationship Id="rId14" Type="http://schemas.openxmlformats.org/officeDocument/2006/relationships/image" Target="../media/image98.jpeg"/><Relationship Id="rId15" Type="http://schemas.openxmlformats.org/officeDocument/2006/relationships/image" Target="../media/image99.png"/><Relationship Id="rId16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jpeg"/><Relationship Id="rId6" Type="http://schemas.openxmlformats.org/officeDocument/2006/relationships/image" Target="../media/image90.jpeg"/><Relationship Id="rId7" Type="http://schemas.openxmlformats.org/officeDocument/2006/relationships/image" Target="../media/image91.jpeg"/><Relationship Id="rId8" Type="http://schemas.openxmlformats.org/officeDocument/2006/relationships/image" Target="../media/image92.png"/><Relationship Id="rId9" Type="http://schemas.openxmlformats.org/officeDocument/2006/relationships/image" Target="../media/image93.png"/><Relationship Id="rId10" Type="http://schemas.openxmlformats.org/officeDocument/2006/relationships/image" Target="../media/image94.jpeg"/></Relationships>
</file>

<file path=ppt/slides/_rels/slide8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5.png"/><Relationship Id="rId12" Type="http://schemas.openxmlformats.org/officeDocument/2006/relationships/image" Target="../media/image96.png"/><Relationship Id="rId13" Type="http://schemas.openxmlformats.org/officeDocument/2006/relationships/image" Target="../media/image97.png"/><Relationship Id="rId14" Type="http://schemas.openxmlformats.org/officeDocument/2006/relationships/image" Target="../media/image98.jpeg"/><Relationship Id="rId15" Type="http://schemas.openxmlformats.org/officeDocument/2006/relationships/image" Target="../media/image99.png"/><Relationship Id="rId16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jpeg"/><Relationship Id="rId6" Type="http://schemas.openxmlformats.org/officeDocument/2006/relationships/image" Target="../media/image90.jpeg"/><Relationship Id="rId7" Type="http://schemas.openxmlformats.org/officeDocument/2006/relationships/image" Target="../media/image91.jpeg"/><Relationship Id="rId8" Type="http://schemas.openxmlformats.org/officeDocument/2006/relationships/image" Target="../media/image92.png"/><Relationship Id="rId9" Type="http://schemas.openxmlformats.org/officeDocument/2006/relationships/image" Target="../media/image93.png"/><Relationship Id="rId10" Type="http://schemas.openxmlformats.org/officeDocument/2006/relationships/image" Target="../media/image9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purpose is </a:t>
            </a:r>
            <a:r>
              <a:rPr lang="en-US" sz="4000" i="1" dirty="0" smtClean="0">
                <a:solidFill>
                  <a:srgbClr val="FFFF00"/>
                </a:solidFill>
              </a:rPr>
              <a:t>to enable more students to begin and continue in instrumental music programs.</a:t>
            </a:r>
            <a:endParaRPr lang="en-US" sz="4000" i="1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The </a:t>
            </a:r>
            <a:r>
              <a:rPr lang="en-US" sz="4000" i="1" dirty="0" smtClean="0">
                <a:solidFill>
                  <a:srgbClr val="FFFF00"/>
                </a:solidFill>
              </a:rPr>
              <a:t>Music Achievement Council (MAC) </a:t>
            </a:r>
            <a:r>
              <a:rPr lang="en-US" sz="4000" i="1" dirty="0" smtClean="0">
                <a:solidFill>
                  <a:srgbClr val="FFFFFF"/>
                </a:solidFill>
              </a:rPr>
              <a:t>is an action-oriented, non-profit organization whose sole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6" name="Picture 15" descr="Screen Shot 2015-12-04 at 9.10.01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514600"/>
            <a:ext cx="1304429" cy="3200400"/>
          </a:xfrm>
          <a:prstGeom prst="rect">
            <a:avLst/>
          </a:prstGeom>
          <a:effectLst/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</a:rPr>
              <a:t>96 percent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rgbClr val="FFFFFF"/>
                </a:solidFill>
              </a:rPr>
              <a:t>of public school principals 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believe that participating in music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education encourages and motivates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students to stay in school longer.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(Harris Poll) </a:t>
            </a:r>
            <a:endParaRPr lang="en-US" sz="4000" dirty="0"/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333922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 smtClean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29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</a:t>
            </a:r>
            <a:r>
              <a:rPr lang="en-US" sz="4400" b="1" i="1" u="sng" dirty="0" smtClean="0">
                <a:solidFill>
                  <a:srgbClr val="FFCC00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 smtClean="0">
                <a:solidFill>
                  <a:srgbClr val="FFFF00"/>
                </a:solidFill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692" y="2057400"/>
            <a:ext cx="3549753" cy="23622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i="1" u="sng" dirty="0" smtClean="0">
                <a:solidFill>
                  <a:srgbClr val="FFCC00"/>
                </a:solidFill>
              </a:rPr>
              <a:t>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 smtClean="0">
                <a:solidFill>
                  <a:srgbClr val="FFFF00"/>
                </a:solidFill>
              </a:rPr>
              <a:t>t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chemeClr val="bg1"/>
                </a:solidFill>
              </a:rPr>
              <a:t>or</a:t>
            </a:r>
            <a:r>
              <a:rPr lang="en-US" sz="4400" i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 smtClean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xmlns:p14="http://schemas.microsoft.com/office/powerpoint/2010/main" advClick="0" advTm="5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rgbClr val="FFFFFF"/>
                </a:solidFill>
              </a:rPr>
              <a:t>College President,</a:t>
            </a:r>
            <a:r>
              <a:rPr lang="en-US" sz="4400" dirty="0" smtClean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 smtClean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Rock Star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endParaRPr kumimoji="0" lang="en-US" sz="44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 smtClean="0">
                <a:solidFill>
                  <a:srgbClr val="FFFF00"/>
                </a:solidFill>
              </a:rPr>
              <a:t>82 percent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 smtClean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</a:rPr>
              <a:t>FREE</a:t>
            </a:r>
            <a:r>
              <a:rPr lang="en-US" sz="4000" dirty="0" smtClean="0">
                <a:solidFill>
                  <a:srgbClr val="FFFF00"/>
                </a:solidFill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</a:rPr>
              <a:t>of: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2AB091"/>
                </a:solidFill>
                <a:effectLst/>
              </a:rPr>
              <a:t>A Practical Guide for Recruitment and Retention</a:t>
            </a:r>
            <a:endParaRPr lang="en-US" sz="4800" b="1" i="1" dirty="0">
              <a:solidFill>
                <a:srgbClr val="2AB091"/>
              </a:solidFill>
              <a:effectLst/>
            </a:endParaRP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</a:rPr>
              <a:t>FREE</a:t>
            </a:r>
            <a:r>
              <a:rPr lang="en-US" sz="4000" dirty="0" smtClean="0">
                <a:solidFill>
                  <a:srgbClr val="FFFF00"/>
                </a:solidFill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</a:rPr>
              <a:t>of: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45A3D6"/>
                </a:solidFill>
              </a:rPr>
              <a:t>Tips for Success:</a:t>
            </a:r>
          </a:p>
          <a:p>
            <a:pPr algn="ctr"/>
            <a:r>
              <a:rPr lang="en-US" sz="4800" b="1" i="1" dirty="0" smtClean="0">
                <a:solidFill>
                  <a:srgbClr val="45A3D6"/>
                </a:solidFill>
              </a:rPr>
              <a:t>A Guide for Instrumental Music Teachers</a:t>
            </a:r>
            <a:endParaRPr lang="en-US" sz="4800" b="1" i="1" dirty="0">
              <a:solidFill>
                <a:srgbClr val="45A3D6"/>
              </a:solidFill>
            </a:endParaRP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57" y="1026211"/>
            <a:ext cx="33874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</a:rPr>
              <a:t>FREE</a:t>
            </a:r>
            <a:r>
              <a:rPr lang="en-US" sz="4000" dirty="0" smtClean="0">
                <a:solidFill>
                  <a:srgbClr val="FFFF00"/>
                </a:solidFill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</a:rPr>
              <a:t>of: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00B000"/>
                </a:solidFill>
              </a:rPr>
              <a:t>Bridging the Gap between </a:t>
            </a:r>
          </a:p>
          <a:p>
            <a:pPr algn="ctr"/>
            <a:r>
              <a:rPr lang="en-US" sz="4800" b="1" i="1" dirty="0" smtClean="0">
                <a:solidFill>
                  <a:srgbClr val="00B000"/>
                </a:solidFill>
              </a:rPr>
              <a:t>Middle School and High School</a:t>
            </a:r>
            <a:endParaRPr lang="en-US" sz="4800" b="1" i="1" dirty="0">
              <a:solidFill>
                <a:srgbClr val="00B000"/>
              </a:solidFill>
            </a:endParaRPr>
          </a:p>
        </p:txBody>
      </p:sp>
      <p:pic>
        <p:nvPicPr>
          <p:cNvPr id="8" name="Picture 7" descr="Bridging-the-G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290" y="1143000"/>
            <a:ext cx="3508075" cy="464820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9144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</a:rPr>
              <a:t>First Performance Demo Concert for Band and/or Orchestra </a:t>
            </a:r>
            <a:r>
              <a:rPr lang="en-US" sz="3200" dirty="0" smtClean="0">
                <a:solidFill>
                  <a:schemeClr val="bg1"/>
                </a:solidFill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 smtClean="0">
              <a:solidFill>
                <a:schemeClr val="bg1"/>
              </a:solidFill>
            </a:endParaRPr>
          </a:p>
          <a:p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14400"/>
            <a:ext cx="2248052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819400"/>
            <a:ext cx="22098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441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  <a:latin typeface="+mn-lt"/>
              </a:rPr>
              <a:t>The First Performance </a:t>
            </a:r>
            <a:r>
              <a:rPr lang="en-US" sz="3200" b="1" i="1" u="sng" dirty="0" smtClean="0">
                <a:solidFill>
                  <a:srgbClr val="FFFF00"/>
                </a:solidFill>
                <a:latin typeface="+mn-lt"/>
              </a:rPr>
              <a:t>National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</a:rPr>
              <a:t> Day of Celebration </a:t>
            </a: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is held on the 3</a:t>
            </a:r>
            <a:r>
              <a:rPr lang="en-US" sz="3200" baseline="30000" dirty="0" smtClean="0">
                <a:solidFill>
                  <a:schemeClr val="bg1"/>
                </a:solidFill>
                <a:latin typeface="+mn-lt"/>
              </a:rPr>
              <a:t>rd</a:t>
            </a: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 Thursday of November annually to recognize the achievements of your </a:t>
            </a:r>
            <a:r>
              <a:rPr lang="en-US" sz="3200" b="1" dirty="0" smtClean="0">
                <a:solidFill>
                  <a:srgbClr val="FFFF00"/>
                </a:solidFill>
                <a:latin typeface="+mn-lt"/>
              </a:rPr>
              <a:t>Beginning</a:t>
            </a: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 instrumental students?</a:t>
            </a:r>
            <a:endParaRPr lang="en-US" sz="3200" i="1" dirty="0" smtClean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icture 1" descr="Screen Shot 2018-01-23 at 7.18.3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73" y="1447800"/>
            <a:ext cx="3931227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44783676"/>
      </p:ext>
    </p:extLst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667000"/>
            <a:ext cx="27432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172200" y="5638800"/>
            <a:ext cx="23463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Greg </a:t>
            </a:r>
            <a:r>
              <a:rPr lang="en-US" sz="3200" b="1" i="1" dirty="0" err="1" smtClean="0">
                <a:solidFill>
                  <a:srgbClr val="FFFFFF"/>
                </a:solidFill>
              </a:rPr>
              <a:t>Bimm</a:t>
            </a:r>
            <a:endParaRPr lang="en-US" sz="3200" b="1" i="1" dirty="0"/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2345" y="5638800"/>
            <a:ext cx="34516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Charlie </a:t>
            </a:r>
            <a:r>
              <a:rPr lang="en-US" sz="3200" b="1" i="1" dirty="0" err="1" smtClean="0">
                <a:solidFill>
                  <a:srgbClr val="FFFFFF"/>
                </a:solidFill>
              </a:rPr>
              <a:t>Menghini</a:t>
            </a:r>
            <a:endParaRPr lang="en-US" sz="3200" b="1" i="1" dirty="0"/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2471815"/>
            <a:ext cx="2159000" cy="305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480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Marcia Neel</a:t>
            </a:r>
            <a:endParaRPr lang="en-US" sz="3200" b="1" i="1" dirty="0"/>
          </a:p>
        </p:txBody>
      </p:sp>
      <p:pic>
        <p:nvPicPr>
          <p:cNvPr id="11" name="Picture 10" descr="Marcia Neel Headsh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735" y="2912310"/>
            <a:ext cx="2630861" cy="2657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5243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Terry Shade</a:t>
            </a:r>
            <a:endParaRPr lang="en-US" sz="3200" b="1" i="1" dirty="0"/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600" y="2743200"/>
            <a:ext cx="2451100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2" name="Picture 11" descr="slog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8004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</a:rPr>
              <a:t>Music making has been </a:t>
            </a:r>
            <a:r>
              <a:rPr lang="en-US" sz="3600" i="1" dirty="0" smtClean="0">
                <a:solidFill>
                  <a:srgbClr val="FFFF00"/>
                </a:solidFill>
              </a:rPr>
              <a:t>scientifically </a:t>
            </a:r>
            <a:r>
              <a:rPr lang="en-US" sz="3600" i="1" dirty="0" smtClean="0">
                <a:solidFill>
                  <a:schemeClr val="bg1"/>
                </a:solidFill>
              </a:rPr>
              <a:t>proven to:</a:t>
            </a:r>
          </a:p>
          <a:p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Exercise the brain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  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Inspire creativity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Increase productivity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         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Fight memory loss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Reduce stress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               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Lower blood pressure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       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Build confidence</a:t>
            </a:r>
            <a:endParaRPr lang="en-US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advClick="0" advTm="25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ATTENDANCE RATES </a:t>
            </a:r>
            <a:r>
              <a:rPr lang="en-US" sz="4000" u="sng" dirty="0" smtClean="0">
                <a:solidFill>
                  <a:srgbClr val="FFFF00"/>
                </a:solidFill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87% </a:t>
            </a:r>
            <a:r>
              <a:rPr lang="en-US" sz="4000" i="1" dirty="0" smtClean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93% </a:t>
            </a:r>
            <a:r>
              <a:rPr lang="en-US" sz="4000" i="1" dirty="0" smtClean="0">
                <a:solidFill>
                  <a:srgbClr val="FFFFFF"/>
                </a:solidFill>
              </a:rPr>
              <a:t>Attendance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</a:rPr>
              <a:t>Attendance</a:t>
            </a:r>
          </a:p>
        </p:txBody>
      </p:sp>
    </p:spTree>
  </p:cSld>
  <p:clrMapOvr>
    <a:masterClrMapping/>
  </p:clrMapOvr>
  <p:transition xmlns:p14="http://schemas.microsoft.com/office/powerpoint/2010/main" advClick="0" advTm="25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DISCIPLINE REPORTS </a:t>
            </a:r>
            <a:r>
              <a:rPr lang="en-US" sz="4000" u="sng" dirty="0" smtClean="0">
                <a:solidFill>
                  <a:srgbClr val="FFFF00"/>
                </a:solidFill>
              </a:rPr>
              <a:t>FELL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4.34</a:t>
            </a:r>
            <a:r>
              <a:rPr lang="en-US" sz="4000" dirty="0" smtClean="0">
                <a:solidFill>
                  <a:srgbClr val="FFCC00"/>
                </a:solidFill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3.23</a:t>
            </a:r>
            <a:r>
              <a:rPr lang="en-US" sz="4000" i="1" dirty="0" smtClean="0">
                <a:solidFill>
                  <a:srgbClr val="FFFFFF"/>
                </a:solidFill>
              </a:rPr>
              <a:t> over 4 years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3.75</a:t>
            </a:r>
            <a:r>
              <a:rPr lang="en-US" sz="4000" i="1" dirty="0" smtClean="0">
                <a:solidFill>
                  <a:srgbClr val="FFFFFF"/>
                </a:solidFill>
              </a:rPr>
              <a:t> over 4 years</a:t>
            </a:r>
          </a:p>
        </p:txBody>
      </p:sp>
    </p:spTree>
  </p:cSld>
  <p:clrMapOvr>
    <a:masterClrMapping/>
  </p:clrMapOvr>
  <p:transition xmlns:p14="http://schemas.microsoft.com/office/powerpoint/2010/main" advClick="0" advTm="25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GPAs </a:t>
            </a:r>
            <a:r>
              <a:rPr lang="en-US" sz="4000" u="sng" dirty="0" smtClean="0">
                <a:solidFill>
                  <a:srgbClr val="FFFF00"/>
                </a:solidFill>
              </a:rPr>
              <a:t>ROSE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2.51</a:t>
            </a:r>
            <a:r>
              <a:rPr lang="en-US" sz="4000" i="1" dirty="0" smtClean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2.89</a:t>
            </a:r>
            <a:r>
              <a:rPr lang="en-US" sz="4000" i="1" dirty="0" smtClean="0">
                <a:solidFill>
                  <a:srgbClr val="FFFFFF"/>
                </a:solidFill>
              </a:rPr>
              <a:t> Average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2.61</a:t>
            </a:r>
            <a:r>
              <a:rPr lang="en-US" sz="4000" i="1" dirty="0" smtClean="0">
                <a:solidFill>
                  <a:srgbClr val="FFFFFF"/>
                </a:solidFill>
              </a:rPr>
              <a:t> Average</a:t>
            </a:r>
          </a:p>
        </p:txBody>
      </p:sp>
    </p:spTree>
  </p:cSld>
  <p:clrMapOvr>
    <a:masterClrMapping/>
  </p:clrMapOvr>
  <p:transition xmlns:p14="http://schemas.microsoft.com/office/powerpoint/2010/main" advClick="0" advTm="25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GRADUATION RATES </a:t>
            </a:r>
            <a:r>
              <a:rPr lang="en-US" sz="4000" u="sng" dirty="0" smtClean="0">
                <a:solidFill>
                  <a:srgbClr val="FFFF00"/>
                </a:solidFill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60% </a:t>
            </a:r>
            <a:r>
              <a:rPr lang="en-US" sz="4000" i="1" dirty="0" smtClean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</a:rPr>
              <a:t>Average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81% </a:t>
            </a:r>
            <a:r>
              <a:rPr lang="en-US" sz="4000" i="1" dirty="0" smtClean="0">
                <a:solidFill>
                  <a:srgbClr val="FFFFFF"/>
                </a:solidFill>
              </a:rPr>
              <a:t>Average</a:t>
            </a:r>
          </a:p>
        </p:txBody>
      </p:sp>
    </p:spTree>
  </p:cSld>
  <p:clrMapOvr>
    <a:masterClrMapping/>
  </p:clrMapOvr>
  <p:transition xmlns:p14="http://schemas.microsoft.com/office/powerpoint/2010/main" advClick="0" advTm="25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ACT SCORES </a:t>
            </a:r>
            <a:r>
              <a:rPr lang="en-US" sz="4000" u="sng" dirty="0" smtClean="0">
                <a:solidFill>
                  <a:srgbClr val="FFFF00"/>
                </a:solidFill>
              </a:rPr>
              <a:t>ROSE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16.95</a:t>
            </a:r>
            <a:r>
              <a:rPr lang="en-US" sz="4000" i="1" dirty="0" smtClean="0">
                <a:solidFill>
                  <a:srgbClr val="FFFFFF"/>
                </a:solidFill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</a:rPr>
              <a:t>17.20</a:t>
            </a:r>
            <a:r>
              <a:rPr lang="en-US" sz="4000" i="1" dirty="0" smtClean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19.58</a:t>
            </a:r>
            <a:r>
              <a:rPr lang="en-US" sz="4000" i="1" dirty="0" smtClean="0">
                <a:solidFill>
                  <a:srgbClr val="FFFFFF"/>
                </a:solidFill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</a:rPr>
              <a:t>18.67</a:t>
            </a:r>
            <a:r>
              <a:rPr lang="en-US" sz="4000" i="1" dirty="0" smtClean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17.64</a:t>
            </a:r>
            <a:r>
              <a:rPr lang="en-US" sz="4000" i="1" dirty="0" smtClean="0">
                <a:solidFill>
                  <a:srgbClr val="FFFFFF"/>
                </a:solidFill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</a:rPr>
              <a:t>17.62</a:t>
            </a:r>
            <a:r>
              <a:rPr lang="en-US" sz="4000" i="1" dirty="0" smtClean="0">
                <a:solidFill>
                  <a:srgbClr val="FFFFFF"/>
                </a:solidFill>
              </a:rPr>
              <a:t> Math</a:t>
            </a:r>
          </a:p>
        </p:txBody>
      </p:sp>
    </p:spTree>
  </p:cSld>
  <p:clrMapOvr>
    <a:masterClrMapping/>
  </p:clrMapOvr>
  <p:transition xmlns:p14="http://schemas.microsoft.com/office/powerpoint/2010/main" advClick="0" advTm="25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 smtClean="0">
                <a:solidFill>
                  <a:srgbClr val="FFFFFF"/>
                </a:solidFill>
              </a:rPr>
              <a:t>The </a:t>
            </a:r>
            <a:r>
              <a:rPr lang="en-US" sz="4800" dirty="0" smtClean="0">
                <a:solidFill>
                  <a:srgbClr val="FFFF00"/>
                </a:solidFill>
              </a:rPr>
              <a:t>MORE</a:t>
            </a:r>
            <a:r>
              <a:rPr lang="en-US" sz="4800" i="1" dirty="0" smtClean="0">
                <a:solidFill>
                  <a:srgbClr val="FFFF00"/>
                </a:solidFill>
              </a:rPr>
              <a:t> </a:t>
            </a:r>
            <a:r>
              <a:rPr lang="en-US" sz="4800" i="1" dirty="0" smtClean="0">
                <a:solidFill>
                  <a:srgbClr val="FFFFFF"/>
                </a:solidFill>
              </a:rPr>
              <a:t>a student participates in </a:t>
            </a:r>
            <a:r>
              <a:rPr lang="en-US" sz="4800" dirty="0" smtClean="0">
                <a:solidFill>
                  <a:srgbClr val="FFFF00"/>
                </a:solidFill>
              </a:rPr>
              <a:t>MUSIC</a:t>
            </a:r>
            <a:r>
              <a:rPr lang="en-US" sz="4800" i="1" dirty="0" smtClean="0">
                <a:solidFill>
                  <a:srgbClr val="FFFFFF"/>
                </a:solidFill>
              </a:rPr>
              <a:t>, </a:t>
            </a:r>
          </a:p>
          <a:p>
            <a:pPr algn="ctr"/>
            <a:r>
              <a:rPr lang="en-US" sz="4800" i="1" dirty="0" smtClean="0">
                <a:solidFill>
                  <a:srgbClr val="FFFFFF"/>
                </a:solidFill>
              </a:rPr>
              <a:t>the more </a:t>
            </a:r>
            <a:r>
              <a:rPr lang="en-US" sz="4800" dirty="0" smtClean="0">
                <a:solidFill>
                  <a:srgbClr val="FFFF00"/>
                </a:solidFill>
              </a:rPr>
              <a:t>POSITIVE </a:t>
            </a:r>
            <a:r>
              <a:rPr lang="en-US" sz="4800" i="1" dirty="0" smtClean="0">
                <a:solidFill>
                  <a:srgbClr val="FFFFFF"/>
                </a:solidFill>
              </a:rPr>
              <a:t>these </a:t>
            </a:r>
            <a:r>
              <a:rPr lang="en-US" sz="4800" dirty="0" smtClean="0">
                <a:solidFill>
                  <a:srgbClr val="FFFF00"/>
                </a:solidFill>
              </a:rPr>
              <a:t>BENEFITS </a:t>
            </a:r>
            <a:r>
              <a:rPr lang="en-US" sz="4800" i="1" dirty="0" smtClean="0">
                <a:solidFill>
                  <a:srgbClr val="FFFFFF"/>
                </a:solidFill>
              </a:rPr>
              <a:t>become. </a:t>
            </a:r>
            <a:endParaRPr lang="en-US" sz="48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Music has the power of producing a 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certain effect on the moral character of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of the soul.</a:t>
            </a:r>
            <a:r>
              <a:rPr lang="en-US" sz="4000" i="1" dirty="0" smtClean="0">
                <a:solidFill>
                  <a:srgbClr val="FFFFFF"/>
                </a:solidFill>
              </a:rPr>
              <a:t>	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. . . Aristotle</a:t>
            </a:r>
            <a:endParaRPr lang="en-US" sz="4000" dirty="0"/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Music furnishes a delightful recreation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. . . Thomas Jefferson</a:t>
            </a:r>
            <a:endParaRPr lang="en-US" sz="4000" dirty="0"/>
          </a:p>
        </p:txBody>
      </p:sp>
    </p:spTree>
  </p:cSld>
  <p:clrMapOvr>
    <a:masterClrMapping/>
  </p:clrMapOvr>
  <p:transition xmlns:p14="http://schemas.microsoft.com/office/powerpoint/2010/main" advClick="0" advTm="10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000">
              <a:schemeClr val="bg2">
                <a:lumMod val="75000"/>
                <a:alpha val="72000"/>
              </a:schemeClr>
            </a:gs>
            <a:gs pos="100000">
              <a:srgbClr val="FFFFFF">
                <a:alpha val="9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MAC logo color copy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1133" y="4217773"/>
            <a:ext cx="3325092" cy="1001980"/>
          </a:xfrm>
          <a:prstGeom prst="rect">
            <a:avLst/>
          </a:prstGeom>
          <a:effectLst/>
        </p:spPr>
      </p:pic>
      <p:pic>
        <p:nvPicPr>
          <p:cNvPr id="26" name="Picture 25" descr="ES_JWPepper-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36" y="4118844"/>
            <a:ext cx="2193035" cy="1428358"/>
          </a:xfrm>
          <a:prstGeom prst="rect">
            <a:avLst/>
          </a:prstGeom>
        </p:spPr>
      </p:pic>
      <p:pic>
        <p:nvPicPr>
          <p:cNvPr id="10" name="Picture 9" descr="Screen Shot 2017-01-12 at 5.14.36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721039"/>
            <a:ext cx="9185827" cy="28252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9791" y="1945037"/>
            <a:ext cx="898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415B5C"/>
                </a:solidFill>
              </a:rPr>
              <a:t>Middle School                            High School</a:t>
            </a:r>
            <a:endParaRPr lang="en-US" sz="4000" dirty="0">
              <a:solidFill>
                <a:srgbClr val="415B5C"/>
              </a:solidFill>
            </a:endParaRPr>
          </a:p>
        </p:txBody>
      </p:sp>
      <p:pic>
        <p:nvPicPr>
          <p:cNvPr id="2" name="Picture 1" descr="NASMD Logo:Green on White Transparent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458" y="4587618"/>
            <a:ext cx="1972020" cy="5758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1512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200" dirty="0" smtClean="0">
                <a:solidFill>
                  <a:srgbClr val="415B5C"/>
                </a:solidFill>
                <a:latin typeface="+mn-lt"/>
              </a:rPr>
              <a:t>Bridging the Gap Between</a:t>
            </a:r>
            <a:endParaRPr lang="en-US" sz="4000" kern="1200" dirty="0">
              <a:solidFill>
                <a:srgbClr val="415B5C"/>
              </a:solidFill>
              <a:latin typeface="+mn-lt"/>
            </a:endParaRPr>
          </a:p>
        </p:txBody>
      </p:sp>
      <p:pic>
        <p:nvPicPr>
          <p:cNvPr id="16" name="Picture 15" descr="iPhone Graphi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1448" y="2809971"/>
            <a:ext cx="990600" cy="1233255"/>
          </a:xfrm>
          <a:prstGeom prst="rect">
            <a:avLst/>
          </a:prstGeom>
        </p:spPr>
      </p:pic>
      <p:sp>
        <p:nvSpPr>
          <p:cNvPr id="17" name="Rectangle 1030"/>
          <p:cNvSpPr txBox="1">
            <a:spLocks noChangeArrowheads="1"/>
          </p:cNvSpPr>
          <p:nvPr/>
        </p:nvSpPr>
        <p:spPr bwMode="auto">
          <a:xfrm>
            <a:off x="-1" y="5335602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kern="1200" dirty="0" smtClean="0">
                <a:solidFill>
                  <a:srgbClr val="415B5C"/>
                </a:solidFill>
                <a:latin typeface="+mn-lt"/>
              </a:rPr>
              <a:t>PPT, Session, and Videos will be Posted Online at:</a:t>
            </a:r>
            <a:endParaRPr kumimoji="0" lang="en-US" sz="2800" i="1" u="none" strike="noStrike" kern="1200" cap="none" spc="0" normalizeH="0" baseline="0" noProof="0" dirty="0" smtClean="0">
              <a:ln>
                <a:noFill/>
              </a:ln>
              <a:solidFill>
                <a:srgbClr val="415B5C"/>
              </a:solidFill>
              <a:uLnTx/>
              <a:uFillTx/>
              <a:latin typeface="+mn-lt"/>
            </a:endParaRPr>
          </a:p>
        </p:txBody>
      </p:sp>
      <p:sp>
        <p:nvSpPr>
          <p:cNvPr id="18" name="Rectangle 1030"/>
          <p:cNvSpPr txBox="1">
            <a:spLocks noChangeArrowheads="1"/>
          </p:cNvSpPr>
          <p:nvPr/>
        </p:nvSpPr>
        <p:spPr bwMode="auto">
          <a:xfrm>
            <a:off x="-1" y="5720862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kern="1200" dirty="0" err="1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www.MusicEdConsultants.net</a:t>
            </a:r>
            <a:r>
              <a:rPr lang="en-US" sz="2800" i="1" kern="1200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/conference-materials</a:t>
            </a:r>
            <a:endParaRPr kumimoji="0" lang="en-US" sz="2800" i="1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uLnTx/>
              <a:uFillTx/>
              <a:latin typeface="+mn-lt"/>
            </a:endParaRPr>
          </a:p>
        </p:txBody>
      </p:sp>
      <p:sp>
        <p:nvSpPr>
          <p:cNvPr id="19" name="Rectangle 1030"/>
          <p:cNvSpPr txBox="1">
            <a:spLocks noChangeArrowheads="1"/>
          </p:cNvSpPr>
          <p:nvPr/>
        </p:nvSpPr>
        <p:spPr bwMode="auto">
          <a:xfrm>
            <a:off x="-1" y="6327098"/>
            <a:ext cx="9144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kern="1200" dirty="0" err="1" smtClean="0">
                <a:solidFill>
                  <a:srgbClr val="415B5C"/>
                </a:solidFill>
                <a:latin typeface="+mn-lt"/>
              </a:rPr>
              <a:t>www.MusicAchievementCouncil.org</a:t>
            </a:r>
            <a:endParaRPr kumimoji="0" lang="en-US" sz="2000" i="1" u="none" strike="noStrike" kern="1200" cap="none" spc="0" normalizeH="0" baseline="0" noProof="0" dirty="0" smtClean="0">
              <a:ln>
                <a:noFill/>
              </a:ln>
              <a:solidFill>
                <a:srgbClr val="415B5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" y="347789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200" dirty="0" smtClean="0">
                <a:solidFill>
                  <a:srgbClr val="415B5C"/>
                </a:solidFill>
                <a:latin typeface="+mn-lt"/>
              </a:rPr>
              <a:t>Marcia Neel</a:t>
            </a:r>
            <a:endParaRPr lang="en-US" sz="4000" kern="1200" dirty="0">
              <a:solidFill>
                <a:srgbClr val="415B5C"/>
              </a:solidFill>
              <a:latin typeface="+mn-lt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6664458" y="3243202"/>
            <a:ext cx="1214829" cy="552229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15B5C"/>
              </a:solidFill>
            </a:endParaRPr>
          </a:p>
        </p:txBody>
      </p:sp>
      <p:pic>
        <p:nvPicPr>
          <p:cNvPr id="4" name="Picture 3" descr="Unknown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99" y="1245073"/>
            <a:ext cx="1439341" cy="143934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77856" y="6226480"/>
            <a:ext cx="3745076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</a:rPr>
              <a:t>www.musicachievementcouncil.org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8348"/>
            <a:ext cx="91440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Today’s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Session: Bridging the Gap Between Middle and High School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47930" y="1965186"/>
            <a:ext cx="3124200" cy="4302125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WHAT</a:t>
            </a:r>
            <a:endParaRPr lang="en-US" sz="4400" i="1" u="sng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sz="44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</a:t>
            </a:r>
            <a:endParaRPr lang="en-US" sz="4400" i="1" u="sng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None/>
            </a:pPr>
            <a:endParaRPr lang="en-US" sz="44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HOW</a:t>
            </a:r>
            <a:endParaRPr lang="en-US" sz="4400" i="1" u="sng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11250" y="2514600"/>
            <a:ext cx="3460750" cy="3048000"/>
          </a:xfrm>
        </p:spPr>
      </p:pic>
      <p:pic>
        <p:nvPicPr>
          <p:cNvPr id="23558" name="Picture 7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296" y="2044561"/>
            <a:ext cx="5594064" cy="39592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89352" y="1359501"/>
            <a:ext cx="594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WE WANT (TO KEEP) YOU!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72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Other Teachers Think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79002"/>
            <a:ext cx="5867400" cy="44005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43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Kids Think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Content Placeholder 10" descr="Jack_Black_in_School_of_Rock_Wallpaper_3_1024.jpg"/>
          <p:cNvPicPr>
            <a:picLocks noGrp="1" noChangeAspect="1"/>
          </p:cNvPicPr>
          <p:nvPr/>
        </p:nvPicPr>
        <p:blipFill>
          <a:blip r:embed="rId3"/>
          <a:srcRect l="-16823" r="-16823"/>
          <a:stretch>
            <a:fillRect/>
          </a:stretch>
        </p:blipFill>
        <p:spPr>
          <a:xfrm>
            <a:off x="-308366" y="1203836"/>
            <a:ext cx="6802428" cy="327524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 descr="school-of-rock-2003-645-7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159" y="3527925"/>
            <a:ext cx="6163241" cy="3001585"/>
          </a:xfrm>
          <a:prstGeom prst="rect">
            <a:avLst/>
          </a:prstGeom>
          <a:ln>
            <a:noFill/>
          </a:ln>
          <a:effectLst>
            <a:reflection stA="8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Society Thinks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Content Placeholder 10" descr="Screen Shot 2013-09-29 at 2.08.40 PM.png"/>
          <p:cNvPicPr>
            <a:picLocks noGrp="1" noChangeAspect="1"/>
          </p:cNvPicPr>
          <p:nvPr/>
        </p:nvPicPr>
        <p:blipFill>
          <a:blip r:embed="rId3"/>
          <a:srcRect l="-12398" r="-12398"/>
          <a:stretch>
            <a:fillRect/>
          </a:stretch>
        </p:blipFill>
        <p:spPr>
          <a:xfrm>
            <a:off x="649416" y="1400046"/>
            <a:ext cx="7931776" cy="36843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66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My Mom Thinks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Content Placeholder 7" descr="soundofmusic-topper.jpg"/>
          <p:cNvPicPr>
            <a:picLocks noGrp="1" noChangeAspect="1"/>
          </p:cNvPicPr>
          <p:nvPr/>
        </p:nvPicPr>
        <p:blipFill>
          <a:blip r:embed="rId3"/>
          <a:srcRect l="-2363" r="-2363"/>
          <a:stretch>
            <a:fillRect/>
          </a:stretch>
        </p:blipFill>
        <p:spPr>
          <a:xfrm>
            <a:off x="914400" y="1037841"/>
            <a:ext cx="7315200" cy="3522133"/>
          </a:xfrm>
          <a:prstGeom prst="rect">
            <a:avLst/>
          </a:prstGeom>
          <a:ln>
            <a:noFill/>
          </a:ln>
          <a:effectLst>
            <a:reflection stA="6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924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</a:t>
            </a:r>
            <a:r>
              <a:rPr lang="en-US" sz="4800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Think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Content Placeholder 7" descr="Screen Shot 2013-09-29 at 3.18.17 PM.png"/>
          <p:cNvPicPr>
            <a:picLocks noGrp="1" noChangeAspect="1"/>
          </p:cNvPicPr>
          <p:nvPr/>
        </p:nvPicPr>
        <p:blipFill>
          <a:blip r:embed="rId3"/>
          <a:srcRect l="-9501" r="-9501"/>
          <a:stretch>
            <a:fillRect/>
          </a:stretch>
        </p:blipFill>
        <p:spPr>
          <a:xfrm>
            <a:off x="369277" y="1107286"/>
            <a:ext cx="8546123" cy="4114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5"/>
            <a:ext cx="9144000" cy="923539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Really Get to Do!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800" dirty="0">
              <a:solidFill>
                <a:srgbClr val="CD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3-09-29 at 7.41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96910"/>
            <a:ext cx="3161155" cy="227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Clarinetis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2674151"/>
            <a:ext cx="3323254" cy="2061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Drum L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1573110"/>
            <a:ext cx="3124200" cy="2113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12" descr="ViolinTherapy-1024x682.jpg"/>
          <p:cNvPicPr>
            <a:picLocks noGrp="1" noChangeAspect="1"/>
          </p:cNvPicPr>
          <p:nvPr/>
        </p:nvPicPr>
        <p:blipFill>
          <a:blip r:embed="rId6"/>
          <a:srcRect l="-19163" r="-19163"/>
          <a:stretch>
            <a:fillRect/>
          </a:stretch>
        </p:blipFill>
        <p:spPr>
          <a:xfrm>
            <a:off x="-457200" y="3935310"/>
            <a:ext cx="4572000" cy="2201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Girl Giving Her Al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3859110"/>
            <a:ext cx="3373394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66099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/>
            </a:r>
            <a:br>
              <a:rPr kumimoji="0" lang="en-US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</a:br>
            <a:r>
              <a:rPr kumimoji="0" lang="en-US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Facilitate</a:t>
            </a:r>
            <a:r>
              <a:rPr kumimoji="0" lang="en-US" sz="440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4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Success and Fulfillment</a:t>
            </a:r>
            <a:endParaRPr kumimoji="0" lang="en-US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2780" y="6211669"/>
            <a:ext cx="3505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www.musicachievementcouncil.org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0"/>
            <a:ext cx="9144000" cy="104354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5333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5333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980836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FFFF"/>
                </a:solidFill>
                <a:cs typeface="Times New Roman"/>
              </a:rPr>
              <a:t>http://</a:t>
            </a:r>
            <a:r>
              <a:rPr lang="en-US" sz="3200" i="1" dirty="0" err="1" smtClean="0">
                <a:solidFill>
                  <a:srgbClr val="FFFFFF"/>
                </a:solidFill>
                <a:cs typeface="Times New Roman"/>
              </a:rPr>
              <a:t>musicmakesus.org</a:t>
            </a:r>
            <a:r>
              <a:rPr lang="en-US" sz="3200" i="1" dirty="0" smtClean="0">
                <a:solidFill>
                  <a:srgbClr val="FFFFFF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710513"/>
            <a:ext cx="3654726" cy="1261203"/>
          </a:xfrm>
          <a:prstGeom prst="rect">
            <a:avLst/>
          </a:prstGeom>
        </p:spPr>
      </p:pic>
      <p:pic>
        <p:nvPicPr>
          <p:cNvPr id="6" name="Picture 5" descr="Screen Shot 2015-10-30 at 8.04.38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698869"/>
            <a:ext cx="4103898" cy="3048000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10179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E3A192"/>
                </a:solidFill>
                <a:latin typeface="+mj-lt"/>
                <a:cs typeface="Times New Roman"/>
              </a:rPr>
              <a:t>Music Makes Us </a:t>
            </a:r>
          </a:p>
          <a:p>
            <a:pPr algn="ctr"/>
            <a:r>
              <a:rPr lang="en-US" sz="4400" b="1" i="1" dirty="0" smtClean="0">
                <a:solidFill>
                  <a:srgbClr val="E3A192"/>
                </a:solidFill>
                <a:latin typeface="+mj-lt"/>
                <a:cs typeface="Times New Roman"/>
              </a:rPr>
              <a:t>Baseline Research Report</a:t>
            </a: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742" y="1431936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048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ATTENDANCE RATES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9" name="Picture 8" descr="Screen Shot 2014-01-23 at 5.05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4800"/>
            <a:ext cx="9144000" cy="3818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867"/>
            <a:ext cx="9144000" cy="177492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DISCIPLINE REFERRALS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5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4921"/>
            <a:ext cx="9144000" cy="3921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9387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</a:t>
            </a:r>
            <a:r>
              <a:rPr lang="en-US" sz="4000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</a:t>
            </a:r>
            <a:br>
              <a:rPr lang="en-US" sz="4000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GPAS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3870"/>
            <a:ext cx="9144000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9144000" cy="1645055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E3A192"/>
                </a:solidFill>
                <a:ea typeface="ＭＳ Ｐゴシック" charset="-128"/>
                <a:cs typeface="ＭＳ Ｐゴシック" charset="-128"/>
              </a:rPr>
              <a:t>O</a:t>
            </a: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N-TIME GRADUATION RATES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3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5055"/>
            <a:ext cx="9144000" cy="3987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1009"/>
            <a:ext cx="9144000" cy="1693923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</a:t>
            </a:r>
            <a:r>
              <a:rPr lang="en-US" sz="4000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</a:t>
            </a:r>
            <a:r>
              <a:rPr lang="en-US" sz="40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SUMMARY: What Was Learned?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181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666530"/>
            <a:ext cx="8229600" cy="309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“The</a:t>
            </a:r>
            <a:r>
              <a:rPr kumimoji="0" lang="en-US" sz="4800" b="1" i="1" u="none" strike="noStrike" kern="0" cap="none" spc="0" normalizeH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800" b="1" i="1" kern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more a student participates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i</a:t>
            </a:r>
            <a:r>
              <a:rPr kumimoji="0" lang="en-US" sz="4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n</a:t>
            </a:r>
            <a:r>
              <a:rPr kumimoji="0" lang="en-US" sz="4800" b="1" i="1" u="none" strike="noStrike" kern="0" cap="none" spc="0" normalizeH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music, the more positive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</a:t>
            </a:r>
            <a:r>
              <a:rPr lang="en-US" sz="4800" b="1" i="1" kern="0" baseline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hese benefits become.”</a:t>
            </a:r>
            <a:endParaRPr kumimoji="0" lang="en-US" sz="4800" b="1" i="1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579"/>
            <a:ext cx="9144000" cy="180222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1828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4000" b="1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2667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b="1" i="1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096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343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40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09600" y="5257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0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2149"/>
            <a:ext cx="9144000" cy="1519584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820323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4000" b="1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0" y="3037739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Work as a district-wide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Music Education </a:t>
            </a:r>
            <a:r>
              <a:rPr lang="en-US" sz="4000" b="1" i="1" u="sng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TEAM </a:t>
            </a:r>
            <a:r>
              <a:rPr lang="en-US" sz="40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with one goal:</a:t>
            </a:r>
            <a:endParaRPr kumimoji="0" lang="en-US" sz="40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4074348"/>
            <a:ext cx="914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To ensure continued,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 music-making.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"/>
            <a:ext cx="9144000" cy="1540932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</a:t>
            </a:r>
            <a:r>
              <a:rPr lang="en-US" sz="4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vision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EARLY</a:t>
            </a:r>
            <a:r>
              <a:rPr lang="en-US" sz="4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sz="4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PT Slide 32 Elementary Band at HS Hafltime Show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" y="1676400"/>
            <a:ext cx="72136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64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"/>
            <a:ext cx="9144000" cy="1540932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</a:t>
            </a:r>
            <a:r>
              <a:rPr lang="en-US" sz="4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vision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EARLY</a:t>
            </a:r>
            <a:r>
              <a:rPr lang="en-US" sz="4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sz="4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PT Slide 32 Elementary Band at HS Hafltime Show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" y="1676400"/>
            <a:ext cx="72136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14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</a:t>
            </a:r>
            <a:r>
              <a:rPr lang="en-US" sz="36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rgbClr val="FFFF00"/>
                </a:solidFill>
              </a:rPr>
              <a:t>Have beginners join the high school students in a pre-game pizza party.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pic>
        <p:nvPicPr>
          <p:cNvPr id="6" name="Picture 5" descr="bandcamp-2016-1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641600"/>
            <a:ext cx="5029200" cy="33528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70976810"/>
      </p:ext>
    </p:ext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</a:t>
            </a:r>
            <a:r>
              <a:rPr lang="en-US" sz="36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91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Have beginners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Have beginners sit/play with HS band at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pic>
        <p:nvPicPr>
          <p:cNvPr id="10" name="Picture 9" descr="_6139050_or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895600"/>
            <a:ext cx="5029200" cy="37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1668827"/>
      </p:ext>
    </p:ext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</a:t>
            </a:r>
            <a:r>
              <a:rPr lang="en-US" sz="36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Activities</a:t>
            </a:r>
            <a:endParaRPr lang="en-US" sz="3600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Have beginners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latin typeface="+mn-lt"/>
              </a:rPr>
              <a:t>Have beginners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Have </a:t>
            </a:r>
            <a:r>
              <a:rPr lang="en-US" sz="3200" dirty="0">
                <a:solidFill>
                  <a:srgbClr val="FFFF00"/>
                </a:solidFill>
                <a:latin typeface="+mn-lt"/>
              </a:rPr>
              <a:t>high school boosters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host a middle school </a:t>
            </a:r>
            <a:r>
              <a:rPr lang="en-US" sz="3200" dirty="0">
                <a:solidFill>
                  <a:srgbClr val="FFFF00"/>
                </a:solidFill>
                <a:latin typeface="+mn-lt"/>
              </a:rPr>
              <a:t>parent reception and invite 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principals </a:t>
            </a:r>
            <a:r>
              <a:rPr lang="en-US" sz="3200" dirty="0">
                <a:solidFill>
                  <a:srgbClr val="FFFF00"/>
                </a:solidFill>
                <a:latin typeface="+mn-lt"/>
              </a:rPr>
              <a:t>to speak. </a:t>
            </a:r>
          </a:p>
          <a:p>
            <a:pPr marL="514350" indent="-514350">
              <a:buAutoNum type="arabicPeriod"/>
            </a:pPr>
            <a:endParaRPr lang="en-US" sz="320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pic>
        <p:nvPicPr>
          <p:cNvPr id="7" name="Picture 6" descr="Screen Shot 2017-10-04 at 5.35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047" y="4191000"/>
            <a:ext cx="249318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93977943"/>
      </p:ext>
    </p:ext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Pre-game </a:t>
            </a:r>
            <a:r>
              <a:rPr lang="en-US" sz="3600" i="1" dirty="0" smtClean="0">
                <a:solidFill>
                  <a:srgbClr val="CCFF66"/>
                </a:solidFill>
                <a:latin typeface="+mn-lt"/>
                <a:ea typeface="ＭＳ Ｐゴシック" charset="-128"/>
                <a:cs typeface="ＭＳ Ｐゴシック" charset="-128"/>
              </a:rPr>
              <a:t>Activities</a:t>
            </a:r>
            <a:endParaRPr lang="en-US" sz="3600" i="1" dirty="0">
              <a:solidFill>
                <a:srgbClr val="CCFF66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883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Have beginners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Have beginners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Have high school boosters host a middle school parent reception and invite principals to speak. </a:t>
            </a:r>
          </a:p>
          <a:p>
            <a:pPr marL="514350" indent="-514350">
              <a:buFontTx/>
              <a:buAutoNum type="arabicPeriod"/>
            </a:pP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Provide </a:t>
            </a:r>
            <a:r>
              <a:rPr lang="en-US" sz="3200" dirty="0">
                <a:solidFill>
                  <a:srgbClr val="FFFF00"/>
                </a:solidFill>
                <a:latin typeface="+mn-lt"/>
              </a:rPr>
              <a:t>VIP seating in the stands for parents.</a:t>
            </a:r>
          </a:p>
          <a:p>
            <a:r>
              <a:rPr lang="en-US" sz="3200" dirty="0" smtClean="0">
                <a:solidFill>
                  <a:schemeClr val="bg1"/>
                </a:solidFill>
                <a:latin typeface="+mn-lt"/>
              </a:rPr>
              <a:t> </a:t>
            </a:r>
            <a:endParaRPr lang="en-US" sz="3200" dirty="0">
              <a:solidFill>
                <a:schemeClr val="bg1"/>
              </a:solidFill>
              <a:latin typeface="+mn-lt"/>
            </a:endParaRPr>
          </a:p>
          <a:p>
            <a:endParaRPr lang="en-US" sz="3200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pic>
        <p:nvPicPr>
          <p:cNvPr id="8" name="Picture 7" descr="VIP-sect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549782"/>
            <a:ext cx="2744320" cy="1546218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751318006"/>
      </p:ext>
    </p:ext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6975"/>
            <a:ext cx="9144000" cy="1827198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</a:t>
            </a:r>
            <a:r>
              <a:rPr lang="en-US" sz="40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 Performance National </a:t>
            </a:r>
            <a:br>
              <a:rPr lang="en-US" sz="48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Day of Celebration</a:t>
            </a:r>
            <a:r>
              <a:rPr lang="en-US" sz="48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sz="48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PT Slide 57 First Performance Concert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2053333"/>
            <a:ext cx="7315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00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2184"/>
            <a:ext cx="9144000" cy="1930851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8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 Performance National </a:t>
            </a:r>
            <a:b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Day of Celebration</a:t>
            </a:r>
            <a:r>
              <a:rPr lang="en-US" sz="48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sz="40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PT Slide 57 First Performance Concert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2088123"/>
            <a:ext cx="7315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30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Does 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Performance </a:t>
            </a:r>
            <a:r>
              <a:rPr lang="en-US" sz="4000" i="1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DoC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Work?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914400"/>
            <a:ext cx="6705600" cy="34290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timing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of the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Parents want to hear their kids 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Student interest soars and they learn to love </a:t>
            </a:r>
            <a:r>
              <a:rPr lang="en-US" dirty="0" smtClean="0">
                <a:solidFill>
                  <a:schemeClr val="bg1"/>
                </a:solidFill>
              </a:rPr>
              <a:t>performing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practice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more prior to a </a:t>
            </a:r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performance</a:t>
            </a:r>
          </a:p>
          <a:p>
            <a:pPr eaLnBrk="1" hangingPunct="1">
              <a:lnSpc>
                <a:spcPct val="90000"/>
              </a:lnSpc>
            </a:pPr>
            <a:r>
              <a:rPr lang="en-US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Retention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rate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increases</a:t>
            </a: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6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70661" name="Picture 4" descr="First Perf cover"/>
          <p:cNvPicPr>
            <a:picLocks noChangeAspect="1" noChangeArrowheads="1"/>
          </p:cNvPicPr>
          <p:nvPr/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 bwMode="auto">
          <a:xfrm rot="310421">
            <a:off x="7107623" y="1143425"/>
            <a:ext cx="1482183" cy="22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4343400"/>
            <a:ext cx="8610600" cy="190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defTabSz="4572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The audience will be large … enthusiastic … and will arrive early -- lots of quality time with those who care most about the outcome -</a:t>
            </a:r>
            <a:r>
              <a:rPr lang="en-US" sz="3200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- </a:t>
            </a:r>
            <a:r>
              <a:rPr lang="en-US" sz="3200" i="1" u="sng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parents!</a:t>
            </a:r>
            <a:endParaRPr kumimoji="0" lang="en-US" sz="320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783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288618"/>
            <a:ext cx="33528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16772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Parents will be </a:t>
            </a:r>
            <a:r>
              <a:rPr lang="en-US" sz="2800" b="1" i="1" u="sng" dirty="0" smtClean="0">
                <a:solidFill>
                  <a:srgbClr val="FFFF00"/>
                </a:solidFill>
                <a:latin typeface="Times New Roman" charset="0"/>
              </a:rPr>
              <a:t>amazed</a:t>
            </a:r>
            <a:r>
              <a:rPr lang="en-US" sz="2800" i="1" dirty="0" smtClean="0">
                <a:solidFill>
                  <a:srgbClr val="FFFF00"/>
                </a:solidFill>
                <a:latin typeface="Times New Roman" charset="0"/>
              </a:rPr>
              <a:t>! Most </a:t>
            </a: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have no idea how much their child has learned based on what they hear at home!</a:t>
            </a:r>
          </a:p>
        </p:txBody>
      </p:sp>
      <p:pic>
        <p:nvPicPr>
          <p:cNvPr id="72709" name="Picture 8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76962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47376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76200"/>
            <a:ext cx="9144000" cy="1981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dirty="0" smtClean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Complimentary</a:t>
            </a:r>
            <a:r>
              <a:rPr lang="en-US" sz="32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Download</a:t>
            </a:r>
            <a:br>
              <a:rPr lang="en-US" sz="32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 err="1" smtClean="0">
                <a:solidFill>
                  <a:srgbClr val="FFDC77"/>
                </a:solidFill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dirty="0">
              <a:solidFill>
                <a:srgbClr val="FFDC77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228600"/>
            <a:ext cx="940440" cy="11708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38100"/>
            <a:ext cx="653329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. . .Use Your Own Method Book Music</a:t>
            </a:r>
            <a:endParaRPr lang="en-US" sz="3200" i="1" dirty="0">
              <a:latin typeface="+mn-lt"/>
            </a:endParaRPr>
          </a:p>
        </p:txBody>
      </p:sp>
      <p:pic>
        <p:nvPicPr>
          <p:cNvPr id="10" name="Picture 9" descr="Screen Shot 2018-01-12 at 1.23.3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2087"/>
            <a:ext cx="9144000" cy="2518913"/>
          </a:xfrm>
          <a:prstGeom prst="rect">
            <a:avLst/>
          </a:prstGeom>
        </p:spPr>
      </p:pic>
      <p:pic>
        <p:nvPicPr>
          <p:cNvPr id="11" name="Picture 10" descr="Screen Shot 2018-01-12 at 1.22.35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0633"/>
            <a:ext cx="9144000" cy="344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261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76200"/>
            <a:ext cx="9144000" cy="1981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dirty="0" err="1" smtClean="0">
                <a:solidFill>
                  <a:srgbClr val="FFDC77"/>
                </a:solidFill>
                <a:ea typeface="ＭＳ Ｐゴシック" charset="-128"/>
                <a:cs typeface="ＭＳ Ｐゴシック" charset="-128"/>
              </a:rPr>
              <a:t>www.musicachievementcouncil.org</a:t>
            </a:r>
            <a:r>
              <a:rPr lang="en-US" sz="3200" dirty="0" smtClean="0">
                <a:solidFill>
                  <a:srgbClr val="FFDC77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3200" dirty="0" smtClean="0">
                <a:solidFill>
                  <a:srgbClr val="FFDC77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 smtClean="0">
                <a:solidFill>
                  <a:srgbClr val="FFDC77"/>
                </a:solidFill>
                <a:ea typeface="ＭＳ Ｐゴシック" charset="-128"/>
                <a:cs typeface="ＭＳ Ｐゴシック" charset="-128"/>
              </a:rPr>
              <a:t>What’s Included:</a:t>
            </a:r>
            <a:r>
              <a:rPr lang="en-US" sz="3200" dirty="0">
                <a:solidFill>
                  <a:srgbClr val="FFDC77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3200" dirty="0">
                <a:solidFill>
                  <a:srgbClr val="FFDC77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 smtClean="0">
                <a:solidFill>
                  <a:srgbClr val="FFDC77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3200" dirty="0" smtClean="0">
                <a:solidFill>
                  <a:srgbClr val="FFDC77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DC77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pic>
        <p:nvPicPr>
          <p:cNvPr id="15" name="Picture 14" descr="Screen Shot 2018-01-12 at 2.22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685800"/>
            <a:ext cx="9144000" cy="3090451"/>
          </a:xfrm>
          <a:prstGeom prst="rect">
            <a:avLst/>
          </a:prstGeom>
        </p:spPr>
      </p:pic>
      <p:pic>
        <p:nvPicPr>
          <p:cNvPr id="19" name="Picture 18" descr="Dear Parent Screen Sho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95400"/>
            <a:ext cx="9144000" cy="3841707"/>
          </a:xfrm>
          <a:prstGeom prst="rect">
            <a:avLst/>
          </a:prstGeom>
        </p:spPr>
      </p:pic>
      <p:pic>
        <p:nvPicPr>
          <p:cNvPr id="20" name="Picture 19" descr="Dear Principa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981200"/>
            <a:ext cx="9144000" cy="3918857"/>
          </a:xfrm>
          <a:prstGeom prst="rect">
            <a:avLst/>
          </a:prstGeom>
        </p:spPr>
      </p:pic>
      <p:pic>
        <p:nvPicPr>
          <p:cNvPr id="22" name="Picture 21" descr="Enhance the Experienc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819400"/>
            <a:ext cx="9144000" cy="3679193"/>
          </a:xfrm>
          <a:prstGeom prst="rect">
            <a:avLst/>
          </a:prstGeom>
        </p:spPr>
      </p:pic>
      <p:pic>
        <p:nvPicPr>
          <p:cNvPr id="24" name="Picture 23" descr="iPhone Graphi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4800" y="152400"/>
            <a:ext cx="940440" cy="1170807"/>
          </a:xfrm>
          <a:prstGeom prst="rect">
            <a:avLst/>
          </a:prstGeom>
        </p:spPr>
      </p:pic>
      <p:pic>
        <p:nvPicPr>
          <p:cNvPr id="5" name="Picture 4" descr="Screen Shot 2018-01-28 at 8.15.12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3657599"/>
            <a:ext cx="7518400" cy="274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634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228600"/>
            <a:ext cx="940440" cy="1170807"/>
          </a:xfrm>
          <a:prstGeom prst="rect">
            <a:avLst/>
          </a:prstGeom>
        </p:spPr>
      </p:pic>
      <p:pic>
        <p:nvPicPr>
          <p:cNvPr id="11" name="Picture 10" descr="MAC FP Certificate Fillabl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1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13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</a:t>
            </a:r>
            <a:r>
              <a:rPr lang="en-US" sz="3600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6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567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55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</a:t>
            </a:r>
            <a:r>
              <a:rPr lang="en-US" sz="3600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6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9283"/>
            <a:ext cx="9144000" cy="6238023"/>
          </a:xfrm>
          <a:prstGeom prst="rect">
            <a:avLst/>
          </a:prstGeom>
        </p:spPr>
      </p:pic>
      <p:pic>
        <p:nvPicPr>
          <p:cNvPr id="6" name="Picture 5" descr="Screen Shot 2018-01-12 at 2.54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" y="1955799"/>
            <a:ext cx="9125132" cy="498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76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</a:t>
            </a:r>
            <a:r>
              <a:rPr lang="en-US" sz="3600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6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35464"/>
            <a:ext cx="9179472" cy="6122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88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</a:t>
            </a:r>
            <a:r>
              <a:rPr lang="en-US" sz="3600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6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35464"/>
            <a:ext cx="9179472" cy="6122535"/>
          </a:xfrm>
          <a:prstGeom prst="rect">
            <a:avLst/>
          </a:prstGeom>
        </p:spPr>
      </p:pic>
      <p:pic>
        <p:nvPicPr>
          <p:cNvPr id="6" name="Picture 5" descr="Screen Shot 2018-01-12 at 2.51.2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" y="1905000"/>
            <a:ext cx="894102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54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0292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 smtClean="0">
                <a:ea typeface="ＭＳ Ｐゴシック" charset="-128"/>
                <a:cs typeface="ＭＳ Ｐゴシック" charset="-128"/>
              </a:rPr>
              <a:t>Schedule your 2018 Program NOW!</a:t>
            </a:r>
            <a:br>
              <a:rPr lang="en-US" sz="4000" dirty="0" smtClean="0"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ea typeface="ＭＳ Ｐゴシック" charset="-128"/>
                <a:cs typeface="ＭＳ Ｐゴシック" charset="-128"/>
              </a:rPr>
              <a:t>Join us on the 3</a:t>
            </a:r>
            <a:r>
              <a:rPr lang="en-US" sz="4000" i="1" baseline="30000" dirty="0" smtClean="0">
                <a:ea typeface="ＭＳ Ｐゴシック" charset="-128"/>
                <a:cs typeface="ＭＳ Ｐゴシック" charset="-128"/>
              </a:rPr>
              <a:t>rd</a:t>
            </a:r>
            <a:r>
              <a:rPr lang="en-US" sz="4000" i="1" dirty="0" smtClean="0">
                <a:ea typeface="ＭＳ Ｐゴシック" charset="-128"/>
                <a:cs typeface="ＭＳ Ｐゴシック" charset="-128"/>
              </a:rPr>
              <a:t> Thursday in November</a:t>
            </a:r>
            <a:endParaRPr lang="en-US" sz="4000" i="1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7" name="Picture 6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828800"/>
            <a:ext cx="6172200" cy="3042714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381000"/>
            <a:ext cx="9144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i="1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25400"/>
            <a:ext cx="9144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ea typeface="ＭＳ Ｐゴシック" charset="-128"/>
                <a:cs typeface="ＭＳ Ｐゴシック" charset="-128"/>
              </a:rPr>
              <a:t>Download Your </a:t>
            </a:r>
            <a:r>
              <a:rPr lang="en-US" sz="4800" u="sng" dirty="0" smtClean="0">
                <a:ea typeface="ＭＳ Ｐゴシック" charset="-128"/>
                <a:cs typeface="ＭＳ Ｐゴシック" charset="-128"/>
              </a:rPr>
              <a:t>FREE</a:t>
            </a:r>
            <a:r>
              <a:rPr lang="en-US" sz="4800" dirty="0" smtClean="0">
                <a:ea typeface="ＭＳ Ｐゴシック" charset="-128"/>
                <a:cs typeface="ＭＳ Ｐゴシック" charset="-128"/>
              </a:rPr>
              <a:t> Materials at:</a:t>
            </a:r>
          </a:p>
          <a:p>
            <a:endParaRPr lang="en-US" sz="4000" i="1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7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6308" y="16002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75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560"/>
            <a:ext cx="9144000" cy="1295400"/>
          </a:xfrm>
        </p:spPr>
        <p:txBody>
          <a:bodyPr>
            <a:normAutofit fontScale="90000"/>
          </a:bodyPr>
          <a:lstStyle/>
          <a:p>
            <a:r>
              <a:rPr lang="en-US" sz="4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81812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400" b="1" i="1" u="sng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400" b="1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4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Can Do:</a:t>
            </a: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2277693"/>
            <a:ext cx="91440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Engage Parents Early</a:t>
            </a:r>
            <a:endParaRPr lang="en-US" sz="7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</a:t>
            </a:r>
            <a:r>
              <a:rPr lang="en-US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Engage Parents EARLY—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 Band!</a:t>
            </a:r>
            <a:endParaRPr lang="en-US" sz="4444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Slide 54 The Parent Band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4888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</a:t>
            </a:r>
            <a:b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Engage </a:t>
            </a:r>
            <a:r>
              <a:rPr lang="en-US" sz="4444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EARLY—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 Band!</a:t>
            </a:r>
            <a:endParaRPr lang="en-US" sz="4444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Slide 54 The Parent Band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488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188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Have Parents Teach Parents</a:t>
            </a:r>
            <a:endParaRPr lang="en-US" sz="53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Picture 1" descr="Screen Shot 2018-02-01 at 8.09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5" y="1608583"/>
            <a:ext cx="9144000" cy="3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181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Have Parents Teach Parents</a:t>
            </a:r>
            <a:endParaRPr lang="en-US" sz="53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icture 2" descr="Screen Shot 2018-02-01 at 8.11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26" y="1219200"/>
            <a:ext cx="8304542" cy="551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02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Have Parents Teach Parents</a:t>
            </a:r>
            <a:endParaRPr lang="en-US" sz="53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Picture 1" descr="Screen Shot 2018-02-01 at 8.17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2798"/>
            <a:ext cx="9144000" cy="306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86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</a:t>
            </a:r>
            <a:r>
              <a:rPr lang="en-US" sz="40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86975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800" i="1" u="sng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8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Can Do:</a:t>
            </a:r>
            <a:endParaRPr kumimoji="0" lang="en-US" sz="48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59225" y="1482515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</a:t>
            </a:r>
            <a:r>
              <a:rPr lang="en-US" sz="3600" b="1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FREE 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Summer 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pic>
        <p:nvPicPr>
          <p:cNvPr id="14" name="Picture 13" descr="cello_2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3296180"/>
            <a:ext cx="4148667" cy="311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9760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64506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Can Do: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338528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FREE Summer 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(at-risk) </a:t>
            </a:r>
            <a:r>
              <a:rPr lang="en-US" sz="3600" kern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1000" y="3075907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2</a:t>
            </a: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.   </a:t>
            </a: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Participate </a:t>
            </a:r>
            <a:r>
              <a:rPr lang="en-US" sz="3600" i="1" u="sng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in ALL retention</a:t>
            </a:r>
          </a:p>
          <a:p>
            <a:pPr lvl="0"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     efforts – give “</a:t>
            </a:r>
            <a:r>
              <a:rPr lang="en-US" sz="3600" b="1" u="sng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testimonials</a:t>
            </a: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”</a:t>
            </a:r>
          </a:p>
          <a:p>
            <a:pPr marL="742950" indent="-742950">
              <a:defRPr/>
            </a:pPr>
            <a:endParaRPr lang="en-US" sz="3600" kern="0" noProof="0" dirty="0" smtClean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303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Have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 Give “Testimonials”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Slide 58 13 Reasons Why Kids Stay In Band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2216" y="1630625"/>
            <a:ext cx="6580217" cy="4935163"/>
          </a:xfrm>
          <a:prstGeom prst="rect">
            <a:avLst/>
          </a:prstGeom>
        </p:spPr>
      </p:pic>
      <p:pic>
        <p:nvPicPr>
          <p:cNvPr id="2" name="Picture 1" descr="Screen Shot 2018-01-30 at 11.44.57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525" y="1664330"/>
            <a:ext cx="5497147" cy="4484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30370"/>
            <a:ext cx="82296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Have Students Give “Testimonials”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Slide 58 13 Reasons Why Kids Stay In Band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2216" y="1630625"/>
            <a:ext cx="6580217" cy="493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154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Staying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 Music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5300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53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53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37707" y="378063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3. 	Remain engaged with former 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2138" y="253890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in ALL recruitment 	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5402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Serve as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“</a:t>
            </a:r>
            <a:r>
              <a:rPr lang="en-US" sz="36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271130" y="4207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A.  Mentor upcoming students. . .Give back!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256699" y="4676550"/>
            <a:ext cx="617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28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.  Coach upcoming students. </a:t>
            </a:r>
            <a:r>
              <a:rPr lang="en-US" sz="28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retention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242268" y="5323110"/>
            <a:ext cx="8077200" cy="60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C.  Serve that program: Usher, sell refreshments 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53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4444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37707" y="378063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	Remain engaged with former 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2138" y="253890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in ALL recruitment 	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5402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Serve as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“</a:t>
            </a:r>
            <a:r>
              <a:rPr lang="en-US" sz="36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37707" y="4759080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Write letters of invitation (Big Bro/Sis)  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	 and congratulations as appropriate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6070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81000" y="140223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4. Write letters of invitation (Big Bro/Sis)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  and congratulations as appropriate</a:t>
            </a:r>
            <a:endParaRPr lang="en-US" sz="3600" kern="0" noProof="0" dirty="0" smtClean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381000" y="2362200"/>
            <a:ext cx="9144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charset="2"/>
              <a:buChar char="o"/>
              <a:defRPr sz="320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o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o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Giving a “Golden Invitation”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band/orchestra makes them feel special!”</a:t>
            </a:r>
          </a:p>
        </p:txBody>
      </p:sp>
      <p:pic>
        <p:nvPicPr>
          <p:cNvPr id="13" name="Picture 12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765730"/>
            <a:ext cx="2200676" cy="246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53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53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23276" y="356418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	Remain engaged with former 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23276" y="238017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in ALL recruitment 	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43919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Serve as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“</a:t>
            </a:r>
            <a:r>
              <a:rPr lang="en-US" sz="36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37707" y="4369470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r>
              <a:rPr lang="en-US" sz="36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Write letters of invitation (Big Bro/Sis)  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	 and congratulations as appropriate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431" y="5050609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5.	Send musical greeting cards 		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53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53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96444" y="1442844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Foothill High School AP Music Theory Card		</a:t>
            </a:r>
          </a:p>
        </p:txBody>
      </p:sp>
      <p:pic>
        <p:nvPicPr>
          <p:cNvPr id="2" name="Picture 1" descr="Screen Shot 2018-01-30 at 11.47.1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09" y="2137879"/>
            <a:ext cx="7366000" cy="375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53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53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96444" y="1442844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Foothill High School AP Music Theory Card		</a:t>
            </a:r>
          </a:p>
        </p:txBody>
      </p:sp>
      <p:pic>
        <p:nvPicPr>
          <p:cNvPr id="6" name="Slide XX An AP Music Theory Christmas Card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202323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09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7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800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48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</a:t>
            </a: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Do: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92067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Create joint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resentation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for (feeder)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2701472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Work with feeder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rincipals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on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scheduling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5267059"/>
            <a:ext cx="8229600" cy="1057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4. Provide opening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emarks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at 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ach other’s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concerts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558472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Help facilitate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ecruitment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ssemblies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/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events/activities at feeder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chools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954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800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8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</a:t>
            </a: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Do:</a:t>
            </a:r>
            <a:endParaRPr lang="en-US" sz="48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286000"/>
            <a:ext cx="8382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8990"/>
            <a:ext cx="9144000" cy="12954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53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53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429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articulation/achievement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35814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rgbClr val="0000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98500"/>
            <a:ext cx="8763000" cy="5854700"/>
          </a:xfrm>
          <a:prstGeom prst="rect">
            <a:avLst/>
          </a:prstGeom>
          <a:noFill/>
        </p:spPr>
      </p:pic>
      <p:pic>
        <p:nvPicPr>
          <p:cNvPr id="11" name="Picture 10" descr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  <p:pic>
        <p:nvPicPr>
          <p:cNvPr id="13" name="Picture 12" descr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954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48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4267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3600" kern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286000"/>
            <a:ext cx="8382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0488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53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53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53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1371600"/>
            <a:ext cx="762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3600" kern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Geometry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46197" y="5753730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Calculus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553200" y="258852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Biology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324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Chemistry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971800" y="228372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Wind Symphony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429000" y="393240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Jazz Band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400800" y="335052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Orchestra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4800" y="335052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Music Theory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3429000" y="30561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AP English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85800" y="258852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429000" y="478389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6244355" y="4950720"/>
            <a:ext cx="251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Algebra XV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92403" y="4798320"/>
            <a:ext cx="228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Chamber Ensemble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954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48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4267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286000"/>
            <a:ext cx="8382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4876800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4</a:t>
            </a: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. Ensure that students receive quality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  learning opportunities and experiences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1166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9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954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8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Can Do:</a:t>
            </a:r>
            <a:endParaRPr lang="en-US" sz="48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2948558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Honor Band Opportunities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3886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Solo and Ensemble Festivals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1259824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4</a:t>
            </a:r>
            <a:r>
              <a:rPr lang="en-US" sz="3600" kern="0" noProof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. Ensure that students receive quality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  learning opportunities and experiences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4838773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Large Group Festivals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749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0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25923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 GREAT EXAMPLE: </a:t>
            </a:r>
            <a:r>
              <a:rPr lang="en-US" sz="4800" i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Foothill HS</a:t>
            </a:r>
          </a:p>
          <a:p>
            <a:pPr algn="ctr"/>
            <a:r>
              <a:rPr lang="en-US" sz="44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“There is a place. . .”</a:t>
            </a:r>
            <a:endParaRPr lang="en-US" sz="4400" i="1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3" name="Picture 2" descr="Screen Shot 2018-01-30 at 11.50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42" y="1814807"/>
            <a:ext cx="8064699" cy="39974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25923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 GREAT EXAMPLE: </a:t>
            </a:r>
            <a:r>
              <a:rPr lang="en-US" sz="4800" i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Foothill HS</a:t>
            </a:r>
          </a:p>
          <a:p>
            <a:pPr algn="ctr"/>
            <a:r>
              <a:rPr lang="en-US" sz="44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“There is a place. . .”</a:t>
            </a:r>
            <a:endParaRPr lang="en-US" sz="4400" i="1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4" name="Slide 72 There Is A Place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60476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48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Got SMART Phone?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556" b="1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www.musicedconsultants.net</a:t>
            </a:r>
            <a:r>
              <a:rPr lang="en-US" sz="3556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/conference-materials</a:t>
            </a:r>
            <a:endParaRPr lang="en-US" sz="3556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2649537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611476"/>
            <a:ext cx="3200400" cy="3874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2698366"/>
            <a:ext cx="2895600" cy="3747452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1282009"/>
            <a:ext cx="2453218" cy="322320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400" y="2895600"/>
            <a:ext cx="2593340" cy="3407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1016" y="5145605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90" y="4192979"/>
            <a:ext cx="17637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390239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9706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139074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4" descr="VIC FIRTH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75952"/>
            <a:ext cx="35036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4202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754202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520" y="4205340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432716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</a:rPr>
              <a:t>Thanks </a:t>
            </a:r>
            <a:r>
              <a:rPr lang="en-US" sz="3600" i="1" dirty="0" smtClean="0">
                <a:solidFill>
                  <a:srgbClr val="FFFF00"/>
                </a:solidFill>
                <a:latin typeface="+mn-lt"/>
              </a:rPr>
              <a:t>to </a:t>
            </a:r>
            <a:r>
              <a:rPr lang="en-US" sz="3600" i="1" dirty="0">
                <a:solidFill>
                  <a:srgbClr val="FFFF00"/>
                </a:solidFill>
                <a:latin typeface="+mn-lt"/>
              </a:rPr>
              <a:t>these Quality Companies</a:t>
            </a:r>
            <a:r>
              <a:rPr lang="en-US" sz="3600" i="1" dirty="0" smtClean="0">
                <a:solidFill>
                  <a:srgbClr val="FFFF00"/>
                </a:solidFill>
                <a:latin typeface="+mn-lt"/>
              </a:rPr>
              <a:t>!</a:t>
            </a:r>
            <a:endParaRPr lang="en-US" sz="3600" i="1" dirty="0">
              <a:solidFill>
                <a:srgbClr val="FFFF00"/>
              </a:solidFill>
            </a:endParaRPr>
          </a:p>
          <a:p>
            <a:pPr algn="ctr"/>
            <a:endParaRPr lang="en-US" sz="3600" i="1" dirty="0" smtClean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44042" name="Picture 16" descr="Twitter_bird_logo_2012.sv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29" y="969089"/>
            <a:ext cx="685800" cy="55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Picture 19" descr="iPhone Graphic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54672"/>
            <a:ext cx="822145" cy="102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04800" y="914934"/>
            <a:ext cx="88392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3200" i="1" kern="0" dirty="0" smtClean="0">
                <a:solidFill>
                  <a:srgbClr val="66CCFF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3200" i="1" kern="0" dirty="0" err="1" smtClean="0">
                <a:solidFill>
                  <a:srgbClr val="66CCFF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3200" i="1" kern="0" dirty="0" smtClean="0">
                <a:solidFill>
                  <a:srgbClr val="66CCFF"/>
                </a:solidFill>
                <a:latin typeface="+mn-lt"/>
                <a:ea typeface="ＭＳ Ｐゴシック" charset="-128"/>
                <a:cs typeface="ＭＳ Ｐゴシック" charset="-128"/>
              </a:rPr>
              <a:t>    @</a:t>
            </a:r>
            <a:r>
              <a:rPr lang="en-US" sz="3200" i="1" kern="0" dirty="0" err="1" smtClean="0">
                <a:solidFill>
                  <a:srgbClr val="66CCFF"/>
                </a:solidFill>
                <a:latin typeface="+mn-lt"/>
                <a:ea typeface="ＭＳ Ｐゴシック" charset="-128"/>
                <a:cs typeface="ＭＳ Ｐゴシック" charset="-128"/>
              </a:rPr>
              <a:t>MusicAchCouncil</a:t>
            </a:r>
            <a:endParaRPr lang="en-US" sz="3200" dirty="0">
              <a:solidFill>
                <a:srgbClr val="66CCFF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790" y="4320121"/>
            <a:ext cx="38862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830402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3139074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139074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36773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FF00"/>
                </a:solidFill>
                <a:latin typeface="+mn-lt"/>
              </a:rPr>
              <a:t>www.musicachievementcouncil.org</a:t>
            </a:r>
            <a:endParaRPr lang="en-US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7990323"/>
      </p:ext>
    </p:extLst>
  </p:cSld>
  <p:clrMapOvr>
    <a:masterClrMapping/>
  </p:clrMapOvr>
  <p:transition xmlns:p14="http://schemas.microsoft.com/office/powerpoint/2010/main" spd="slow" advClick="0" advTm="15000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90" y="4192979"/>
            <a:ext cx="17637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390239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9706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139074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4" descr="VIC FIRTH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75952"/>
            <a:ext cx="35036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4202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754202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4520" y="4205340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432716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</a:rPr>
              <a:t>Thanks </a:t>
            </a:r>
            <a:r>
              <a:rPr lang="en-US" sz="3600" i="1" dirty="0" smtClean="0">
                <a:solidFill>
                  <a:srgbClr val="FFFF00"/>
                </a:solidFill>
                <a:latin typeface="+mn-lt"/>
              </a:rPr>
              <a:t>to </a:t>
            </a:r>
            <a:r>
              <a:rPr lang="en-US" sz="3600" i="1" dirty="0">
                <a:solidFill>
                  <a:srgbClr val="FFFF00"/>
                </a:solidFill>
                <a:latin typeface="+mn-lt"/>
              </a:rPr>
              <a:t>these Quality Companies</a:t>
            </a:r>
            <a:r>
              <a:rPr lang="en-US" sz="3600" i="1" dirty="0" smtClean="0">
                <a:solidFill>
                  <a:srgbClr val="FFFF00"/>
                </a:solidFill>
                <a:latin typeface="+mn-lt"/>
              </a:rPr>
              <a:t>!</a:t>
            </a:r>
            <a:endParaRPr lang="en-US" sz="3600" i="1" dirty="0">
              <a:solidFill>
                <a:srgbClr val="FFFF00"/>
              </a:solidFill>
            </a:endParaRPr>
          </a:p>
          <a:p>
            <a:pPr algn="ctr"/>
            <a:endParaRPr lang="en-US" sz="3600" i="1" dirty="0" smtClean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44042" name="Picture 16" descr="Twitter_bird_logo_2012.sv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29" y="969089"/>
            <a:ext cx="685800" cy="55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Picture 19" descr="iPhone Graphic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54672"/>
            <a:ext cx="822145" cy="102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04800" y="914934"/>
            <a:ext cx="88392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3200" i="1" kern="0" dirty="0" smtClean="0">
                <a:solidFill>
                  <a:srgbClr val="66CCFF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3200" i="1" kern="0" dirty="0" err="1" smtClean="0">
                <a:solidFill>
                  <a:srgbClr val="66CCFF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3200" i="1" kern="0" dirty="0" smtClean="0">
                <a:solidFill>
                  <a:srgbClr val="66CCFF"/>
                </a:solidFill>
                <a:latin typeface="+mn-lt"/>
                <a:ea typeface="ＭＳ Ｐゴシック" charset="-128"/>
                <a:cs typeface="ＭＳ Ｐゴシック" charset="-128"/>
              </a:rPr>
              <a:t>    @</a:t>
            </a:r>
            <a:r>
              <a:rPr lang="en-US" sz="3200" i="1" kern="0" dirty="0" err="1" smtClean="0">
                <a:solidFill>
                  <a:srgbClr val="66CCFF"/>
                </a:solidFill>
                <a:latin typeface="+mn-lt"/>
                <a:ea typeface="ＭＳ Ｐゴシック" charset="-128"/>
                <a:cs typeface="ＭＳ Ｐゴシック" charset="-128"/>
              </a:rPr>
              <a:t>MusicAchCouncil</a:t>
            </a:r>
            <a:endParaRPr lang="en-US" sz="3200" dirty="0">
              <a:solidFill>
                <a:srgbClr val="66CCFF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790" y="4320121"/>
            <a:ext cx="38862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830402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3139074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139074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36773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FFFF00"/>
                </a:solidFill>
                <a:latin typeface="+mn-lt"/>
              </a:rPr>
              <a:t>www.musicachievementcouncil.org</a:t>
            </a:r>
            <a:endParaRPr lang="en-US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0068139"/>
      </p:ext>
    </p:extLst>
  </p:cSld>
  <p:clrMapOvr>
    <a:masterClrMapping/>
  </p:clrMapOvr>
  <p:transition xmlns:p14="http://schemas.microsoft.com/office/powerpoint/2010/main" spd="slow" advClick="0" advTm="15000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2349</Words>
  <Application>Microsoft Macintosh PowerPoint</Application>
  <PresentationFormat>On-screen Show (4:3)</PresentationFormat>
  <Paragraphs>510</Paragraphs>
  <Slides>89</Slides>
  <Notes>71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0" baseType="lpstr"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PowerPoint Presentation</vt:lpstr>
      <vt:lpstr>Today’s Session: Bridging the Gap Between Middle and High School</vt:lpstr>
      <vt:lpstr>WHAT Other Teachers Think I Do!</vt:lpstr>
      <vt:lpstr>WHAT the Kids Think I Do!</vt:lpstr>
      <vt:lpstr>WHAT Society Thinks I Do!</vt:lpstr>
      <vt:lpstr>WHAT My Mom Thinks I Do!</vt:lpstr>
      <vt:lpstr>WHAT I Think I Do!</vt:lpstr>
      <vt:lpstr>WHAT I Really Get to Do! </vt:lpstr>
      <vt:lpstr>The WHY of Staying in Music  </vt:lpstr>
      <vt:lpstr>The WHY of Staying in Music ATTENDANCE RATES</vt:lpstr>
      <vt:lpstr>The WHY of Staying in Music DISCIPLINE REFERRALS</vt:lpstr>
      <vt:lpstr>The WHY of Staying in Music GPAS</vt:lpstr>
      <vt:lpstr>The WHY of Staying in Music ON-TIME GRADUATION RATES</vt:lpstr>
      <vt:lpstr>The WHY of Staying in Music SUMMARY: What Was Learned?</vt:lpstr>
      <vt:lpstr>The HOW of Staying in Music STRATEGIES TO BRIDGE THE GAP</vt:lpstr>
      <vt:lpstr>The HOW of Staying in Music STRATEGIES TO BRIDGE THE GAP</vt:lpstr>
      <vt:lpstr>The HOW of Staying in Music Build the vision EARLY!</vt:lpstr>
      <vt:lpstr>The HOW of Staying in Music Build the vision EARLY!</vt:lpstr>
      <vt:lpstr>PowerPoint Presentation</vt:lpstr>
      <vt:lpstr>PowerPoint Presentation</vt:lpstr>
      <vt:lpstr>PowerPoint Presentation</vt:lpstr>
      <vt:lpstr>PowerPoint Presentation</vt:lpstr>
      <vt:lpstr>The HOW of Staying in Music First Performance National  Day of Celebration!</vt:lpstr>
      <vt:lpstr>The HOW of Staying in Music First Performance National  Day of Celebration!</vt:lpstr>
      <vt:lpstr>Why Does First Performance DoC Work?</vt:lpstr>
      <vt:lpstr>PowerPoint Presentation</vt:lpstr>
      <vt:lpstr>Complimentary Download www.musicachievementcouncil.org</vt:lpstr>
      <vt:lpstr>www.musicachievementcouncil.org What’s Included:  </vt:lpstr>
      <vt:lpstr>PowerPoint Presentation</vt:lpstr>
      <vt:lpstr>Response from LIVE at the 2017 Midwest Clinic </vt:lpstr>
      <vt:lpstr>Response from LIVE at the 2017 Midwest Clinic </vt:lpstr>
      <vt:lpstr>Response from LIVE at the 2017 Midwest Clinic </vt:lpstr>
      <vt:lpstr>Response from LIVE at the 2017 Midwest Clinic </vt:lpstr>
      <vt:lpstr>Schedule your 2018 Program NOW! Join us on the 3rd Thursday in November</vt:lpstr>
      <vt:lpstr>The HOW of Staying in Music </vt:lpstr>
      <vt:lpstr>The HOW of Staying in Music Engage Parents EARLY—The Parent Band!</vt:lpstr>
      <vt:lpstr>The HOW of Staying in Music Engage Parents EARLY—The Parent Band!</vt:lpstr>
      <vt:lpstr>The HOW of Staying in Music Have Parents Teach Parents</vt:lpstr>
      <vt:lpstr>The HOW of Staying in Music Have Parents Teach Parents</vt:lpstr>
      <vt:lpstr>The HOW of Staying in Music Have Parents Teach Parents</vt:lpstr>
      <vt:lpstr>The HOW of Staying in Music </vt:lpstr>
      <vt:lpstr>The HOW of Staying in Music </vt:lpstr>
      <vt:lpstr>The HOW of Staying in Music Have Students Give “Testimonials”</vt:lpstr>
      <vt:lpstr>The HOW of Staying in Music Have Students Give “Testimonials”</vt:lpstr>
      <vt:lpstr>The HOW of Staying in Music What HS/MS Students Can Do:</vt:lpstr>
      <vt:lpstr>The HOW of Staying in Music What HS/MS Students Can Do:</vt:lpstr>
      <vt:lpstr>The HOW of Staying in Music What HS/MS Students Can Do:</vt:lpstr>
      <vt:lpstr>The HOW of Staying in Music What HS/MS Students Can Do:</vt:lpstr>
      <vt:lpstr>The HOW of Staying in Music What HS/MS Students Can Do:</vt:lpstr>
      <vt:lpstr>The HOW of Staying in Music What HS/MS Students Can Do:</vt:lpstr>
      <vt:lpstr>The HOW of Staying in Music What HS/MS Principals Can Do:</vt:lpstr>
      <vt:lpstr>The HOW of Staying in Music What Music Supervisors Can Do:</vt:lpstr>
      <vt:lpstr>The HOW of Staying in Music What Music Supervisors Can Do:</vt:lpstr>
      <vt:lpstr>PowerPoint Presentation</vt:lpstr>
      <vt:lpstr>The HOW of Staying in Music What Music Supervisors Can Do:</vt:lpstr>
      <vt:lpstr>The HOW of Staying in Music What Music Supervisors Can Do:</vt:lpstr>
      <vt:lpstr>The HOW of Staying in Music What Music Supervisors Can Do:</vt:lpstr>
      <vt:lpstr>The HOW of Staying in Music What Music Supervisors Can Do:</vt:lpstr>
      <vt:lpstr>PowerPoint Presentation</vt:lpstr>
      <vt:lpstr>PowerPoint Presentation</vt:lpstr>
      <vt:lpstr>Got SMART Phone? www.musicedconsultants.net/conference-materials</vt:lpstr>
      <vt:lpstr>PowerPoint Presentation</vt:lpstr>
      <vt:lpstr>PowerPoint Presentation</vt:lpstr>
    </vt:vector>
  </TitlesOfParts>
  <Company>Music Education Consultants,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Marcia Neel</dc:creator>
  <cp:lastModifiedBy>Marcia Neel</cp:lastModifiedBy>
  <cp:revision>310</cp:revision>
  <dcterms:created xsi:type="dcterms:W3CDTF">2017-01-21T04:35:56Z</dcterms:created>
  <dcterms:modified xsi:type="dcterms:W3CDTF">2018-02-02T16:44:29Z</dcterms:modified>
</cp:coreProperties>
</file>