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.xml" ContentType="application/vnd.openxmlformats-officedocument.presentationml.tags+xml"/>
  <Override PartName="/ppt/notesSlides/notesSlide23.xml" ContentType="application/vnd.openxmlformats-officedocument.presentationml.notesSlide+xml"/>
  <Override PartName="/ppt/tags/tag3.xml" ContentType="application/vnd.openxmlformats-officedocument.presentationml.tags+xml"/>
  <Override PartName="/ppt/notesSlides/notesSlide24.xml" ContentType="application/vnd.openxmlformats-officedocument.presentationml.notesSlide+xml"/>
  <Override PartName="/ppt/tags/tag4.xml" ContentType="application/vnd.openxmlformats-officedocument.presentationml.tags+xml"/>
  <Override PartName="/ppt/notesSlides/notesSlide25.xml" ContentType="application/vnd.openxmlformats-officedocument.presentationml.notesSlide+xml"/>
  <Override PartName="/ppt/tags/tag5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6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45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646" r:id="rId25"/>
    <p:sldId id="335" r:id="rId26"/>
    <p:sldId id="336" r:id="rId27"/>
    <p:sldId id="337" r:id="rId28"/>
    <p:sldId id="338" r:id="rId29"/>
    <p:sldId id="312" r:id="rId30"/>
    <p:sldId id="259" r:id="rId31"/>
    <p:sldId id="260" r:id="rId32"/>
    <p:sldId id="261" r:id="rId33"/>
    <p:sldId id="262" r:id="rId34"/>
    <p:sldId id="266" r:id="rId35"/>
    <p:sldId id="267" r:id="rId36"/>
    <p:sldId id="268" r:id="rId37"/>
    <p:sldId id="269" r:id="rId38"/>
    <p:sldId id="270" r:id="rId39"/>
    <p:sldId id="271" r:id="rId40"/>
    <p:sldId id="272" r:id="rId41"/>
    <p:sldId id="273" r:id="rId42"/>
    <p:sldId id="631" r:id="rId43"/>
    <p:sldId id="304" r:id="rId44"/>
    <p:sldId id="632" r:id="rId45"/>
    <p:sldId id="633" r:id="rId46"/>
    <p:sldId id="274" r:id="rId47"/>
    <p:sldId id="377" r:id="rId48"/>
    <p:sldId id="340" r:id="rId49"/>
    <p:sldId id="606" r:id="rId50"/>
    <p:sldId id="605" r:id="rId51"/>
    <p:sldId id="608" r:id="rId52"/>
    <p:sldId id="610" r:id="rId53"/>
    <p:sldId id="609" r:id="rId54"/>
    <p:sldId id="611" r:id="rId55"/>
    <p:sldId id="618" r:id="rId56"/>
    <p:sldId id="285" r:id="rId57"/>
    <p:sldId id="370" r:id="rId58"/>
    <p:sldId id="371" r:id="rId59"/>
    <p:sldId id="372" r:id="rId60"/>
    <p:sldId id="636" r:id="rId61"/>
    <p:sldId id="616" r:id="rId62"/>
    <p:sldId id="637" r:id="rId63"/>
    <p:sldId id="638" r:id="rId64"/>
    <p:sldId id="639" r:id="rId65"/>
    <p:sldId id="640" r:id="rId66"/>
    <p:sldId id="642" r:id="rId67"/>
    <p:sldId id="290" r:id="rId68"/>
    <p:sldId id="291" r:id="rId69"/>
    <p:sldId id="293" r:id="rId70"/>
    <p:sldId id="625" r:id="rId71"/>
    <p:sldId id="643" r:id="rId72"/>
    <p:sldId id="295" r:id="rId73"/>
    <p:sldId id="343" r:id="rId74"/>
    <p:sldId id="647" r:id="rId75"/>
    <p:sldId id="626" r:id="rId76"/>
    <p:sldId id="302" r:id="rId77"/>
    <p:sldId id="298" r:id="rId78"/>
    <p:sldId id="299" r:id="rId79"/>
    <p:sldId id="301" r:id="rId80"/>
    <p:sldId id="630" r:id="rId81"/>
    <p:sldId id="376" r:id="rId82"/>
    <p:sldId id="645" r:id="rId83"/>
    <p:sldId id="644" r:id="rId84"/>
    <p:sldId id="623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073C"/>
    <a:srgbClr val="030863"/>
    <a:srgbClr val="040A87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/>
    <p:restoredTop sz="94725"/>
  </p:normalViewPr>
  <p:slideViewPr>
    <p:cSldViewPr snapToGrid="0" snapToObjects="1">
      <p:cViewPr varScale="1">
        <p:scale>
          <a:sx n="88" d="100"/>
          <a:sy n="88" d="100"/>
        </p:scale>
        <p:origin x="3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20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www.musiceducationconsultants.net/mmea2010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39AECCE-B0FE-4E46-839A-6B1EA38F78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789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DC51DA-B95C-D341-B962-2E8ACE502E8E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990855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090346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213761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487742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113065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7231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871047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42278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0217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3943787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54774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583040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56964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4459941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247697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607938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9767220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8415777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542742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432316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60397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28995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887038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553653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798317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79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649206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2591761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83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84713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>
                <a:latin typeface="Times" charset="0"/>
              </a:rPr>
              <a:t>www.musiceducationconsultants.net/mmea2010</a:t>
            </a:r>
          </a:p>
        </p:txBody>
      </p:sp>
      <p:sp>
        <p:nvSpPr>
          <p:cNvPr id="7782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0FF3CE-7206-C54C-B3FB-F0122E611A2A}" type="slidenum">
              <a:rPr lang="en-US">
                <a:latin typeface="Times" charset="0"/>
              </a:rPr>
              <a:pPr/>
              <a:t>84</a:t>
            </a:fld>
            <a:endParaRPr lang="en-US">
              <a:latin typeface="Times" charset="0"/>
            </a:endParaRPr>
          </a:p>
        </p:txBody>
      </p:sp>
      <p:sp>
        <p:nvSpPr>
          <p:cNvPr id="7782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36650" y="688975"/>
            <a:ext cx="4587875" cy="3441700"/>
          </a:xfrm>
          <a:ln/>
        </p:spPr>
      </p:sp>
      <p:sp>
        <p:nvSpPr>
          <p:cNvPr id="7782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05070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7/21/19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7/21/19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4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4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video" Target="file:////Users/marcianeel/Desktop/Bridging%20the%20Gap/PPT%20Slide%204%20Eric%20Whitacre's%20Virtual%20Choir%204%20Fly%20to%20Paradise%20copy.mp4" TargetMode="External"/><Relationship Id="rId2" Type="http://schemas.microsoft.com/office/2007/relationships/media" Target="file:////Users/marcianeel/Desktop/Bridging%20the%20Gap/PPT%20Slide%204%20Eric%20Whitacre's%20Virtual%20Choir%204%20Fly%20to%20Paradise%20copy.mp4" TargetMode="External"/><Relationship Id="rId1" Type="http://schemas.openxmlformats.org/officeDocument/2006/relationships/tags" Target="../tags/tag4.xml"/><Relationship Id="rId6" Type="http://schemas.openxmlformats.org/officeDocument/2006/relationships/image" Target="../media/image50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51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Bridging%20the%20Gap/United%20Sound%20Overview.mp4" TargetMode="External"/><Relationship Id="rId1" Type="http://schemas.microsoft.com/office/2007/relationships/media" Target="file:////Users/marcianeel/Desktop/Bridging%20the%20Gap/United%20Sound%20Overview.mp4" TargetMode="External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5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3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file:////Users/marcianeel/Desktop/An%20AP%20Music%20Theory%20Christmas%20Card.mp4" TargetMode="External"/><Relationship Id="rId1" Type="http://schemas.microsoft.com/office/2007/relationships/media" Target="file:////Users/marcianeel/Desktop/An%20AP%20Music%20Theory%20Christmas%20Card.mp4" TargetMode="External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55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4.png"/><Relationship Id="rId4" Type="http://schemas.openxmlformats.org/officeDocument/2006/relationships/image" Target="../media/image83.e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35469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07531"/>
            <a:ext cx="8229600" cy="4817533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400" dirty="0">
                <a:solidFill>
                  <a:schemeClr val="bg1"/>
                </a:solidFill>
              </a:rPr>
              <a:t>Engaged students are </a:t>
            </a:r>
            <a:r>
              <a:rPr lang="en-US" sz="4400" u="sng" dirty="0">
                <a:solidFill>
                  <a:srgbClr val="FFFF00"/>
                </a:solidFill>
              </a:rPr>
              <a:t>2.5 times </a:t>
            </a:r>
            <a:r>
              <a:rPr lang="en-US" sz="4400" dirty="0">
                <a:solidFill>
                  <a:schemeClr val="bg1"/>
                </a:solidFill>
              </a:rPr>
              <a:t>more likely to say that they get excellent grades and do well in school, and they are </a:t>
            </a:r>
            <a:r>
              <a:rPr lang="en-US" sz="4400" u="sng" dirty="0">
                <a:solidFill>
                  <a:srgbClr val="FFFF00"/>
                </a:solidFill>
              </a:rPr>
              <a:t>4.5 times </a:t>
            </a:r>
            <a:r>
              <a:rPr lang="en-US" sz="4400" dirty="0">
                <a:solidFill>
                  <a:schemeClr val="bg1"/>
                </a:solidFill>
              </a:rPr>
              <a:t>more likely to be hopeful about the future than their actively disengaged peers. </a:t>
            </a:r>
            <a:endParaRPr lang="en-US" sz="4400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90A40F-A7A5-F542-85F5-49420694E21E}"/>
              </a:ext>
            </a:extLst>
          </p:cNvPr>
          <p:cNvSpPr txBox="1"/>
          <p:nvPr/>
        </p:nvSpPr>
        <p:spPr>
          <a:xfrm>
            <a:off x="4826900" y="5055623"/>
            <a:ext cx="400141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i="1" dirty="0">
                <a:solidFill>
                  <a:srgbClr val="FFFF00"/>
                </a:solidFill>
              </a:rPr>
              <a:t>Gallup, Oct 2018</a:t>
            </a:r>
          </a:p>
        </p:txBody>
      </p:sp>
    </p:spTree>
  </p:cSld>
  <p:clrMapOvr>
    <a:masterClrMapping/>
  </p:clrMapOvr>
  <p:transition advClick="0" advTm="10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chemeClr val="bg1"/>
                </a:solidFill>
              </a:rPr>
              <a:t>www.musicedconsultants.net</a:t>
            </a:r>
            <a:r>
              <a:rPr lang="en-US" sz="3200" dirty="0">
                <a:solidFill>
                  <a:schemeClr val="bg1"/>
                </a:solidFill>
              </a:rPr>
              <a:t>/conference-</a:t>
            </a:r>
            <a:r>
              <a:rPr lang="en-US" sz="3200" dirty="0" err="1">
                <a:solidFill>
                  <a:schemeClr val="bg1"/>
                </a:solidFill>
              </a:rPr>
              <a:t>materials.html</a:t>
            </a:r>
            <a:endParaRPr lang="en-US" sz="3200" dirty="0">
              <a:solidFill>
                <a:schemeClr val="bg1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>
                <a:solidFill>
                  <a:srgbClr val="FFFF00"/>
                </a:solidFill>
              </a:rPr>
              <a:t>96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advClick="0" advTm="1000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>
                <a:solidFill>
                  <a:srgbClr val="FFFF00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</a:t>
            </a:r>
            <a:r>
              <a:rPr lang="en-US" sz="4400" b="1" i="1" u="sng" dirty="0">
                <a:solidFill>
                  <a:srgbClr val="FFCC00"/>
                </a:solidFill>
              </a:rPr>
              <a:t> </a:t>
            </a:r>
            <a:r>
              <a:rPr lang="en-US" sz="4400" dirty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i="1" u="sng" dirty="0">
                <a:solidFill>
                  <a:srgbClr val="FFCC00"/>
                </a:solidFill>
              </a:rPr>
              <a:t> </a:t>
            </a:r>
            <a:r>
              <a:rPr lang="en-US" sz="4400" b="1" i="1" u="sng" dirty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>
                <a:solidFill>
                  <a:srgbClr val="FFFF00"/>
                </a:solidFill>
              </a:rPr>
              <a:t>t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chemeClr val="bg1"/>
                </a:solidFill>
              </a:rPr>
              <a:t>or</a:t>
            </a:r>
            <a:r>
              <a:rPr lang="en-US" sz="4400" i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>
                <a:solidFill>
                  <a:schemeClr val="bg1"/>
                </a:solidFill>
              </a:rPr>
              <a:t>If you want to be a </a:t>
            </a:r>
            <a:r>
              <a:rPr lang="en-US" sz="4400" dirty="0">
                <a:solidFill>
                  <a:srgbClr val="FFFFFF"/>
                </a:solidFill>
              </a:rPr>
              <a:t>CEO</a:t>
            </a:r>
            <a:r>
              <a:rPr lang="en-US" sz="4400" dirty="0">
                <a:solidFill>
                  <a:schemeClr val="bg1"/>
                </a:solidFill>
              </a:rPr>
              <a:t>, </a:t>
            </a:r>
            <a:r>
              <a:rPr lang="en-US" sz="4400" dirty="0">
                <a:solidFill>
                  <a:srgbClr val="FFFFFF"/>
                </a:solidFill>
              </a:rPr>
              <a:t>College President,</a:t>
            </a:r>
            <a:r>
              <a:rPr lang="en-US" sz="4400" dirty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>
                <a:solidFill>
                  <a:schemeClr val="bg1"/>
                </a:solidFill>
              </a:rPr>
              <a:t>even a </a:t>
            </a:r>
            <a:r>
              <a:rPr lang="en-US" sz="4400" b="1" i="1" u="sng" dirty="0">
                <a:solidFill>
                  <a:srgbClr val="FFFF00"/>
                </a:solidFill>
              </a:rPr>
              <a:t>Rock Star</a:t>
            </a:r>
            <a:r>
              <a:rPr lang="en-US" sz="4400" i="1" dirty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>
                <a:solidFill>
                  <a:srgbClr val="FFFF00"/>
                </a:solidFill>
              </a:rPr>
              <a:t>82 percent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2AB091"/>
                </a:solidFill>
                <a:effectLst/>
              </a:rPr>
              <a:t>A Practical Guide for Recruitment and Retention</a:t>
            </a: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>
                <a:solidFill>
                  <a:srgbClr val="45A3D6"/>
                </a:solidFill>
              </a:rPr>
              <a:t>A Guide for Instrumental Music Teachers</a:t>
            </a: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>
                <a:solidFill>
                  <a:srgbClr val="FFFF00"/>
                </a:solidFill>
              </a:rPr>
              <a:t>FREE</a:t>
            </a:r>
            <a:r>
              <a:rPr lang="en-US" sz="4000" dirty="0">
                <a:solidFill>
                  <a:srgbClr val="FFFF00"/>
                </a:solidFill>
              </a:rPr>
              <a:t> COPIES </a:t>
            </a:r>
            <a:r>
              <a:rPr lang="en-US" sz="4000" dirty="0">
                <a:solidFill>
                  <a:srgbClr val="FFFFFF"/>
                </a:solidFill>
              </a:rPr>
              <a:t>of:</a:t>
            </a: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>
                <a:solidFill>
                  <a:srgbClr val="00B000"/>
                </a:solidFill>
              </a:rPr>
              <a:t>Middle School and High School</a:t>
            </a:r>
          </a:p>
        </p:txBody>
      </p:sp>
      <p:pic>
        <p:nvPicPr>
          <p:cNvPr id="8" name="Picture 7" descr="Bridging-the-G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290" y="1143000"/>
            <a:ext cx="3508075" cy="464820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>
                <a:solidFill>
                  <a:srgbClr val="FFFFFF"/>
                </a:solidFill>
                <a:latin typeface="+mn-lt"/>
              </a:rPr>
              <a:t>www.musicachievementcouncil.org</a:t>
            </a:r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4419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>
                <a:solidFill>
                  <a:srgbClr val="FFFF00"/>
                </a:solidFill>
                <a:latin typeface="+mn-lt"/>
              </a:rPr>
              <a:t>The First Performance </a:t>
            </a:r>
            <a:r>
              <a:rPr lang="en-US" sz="3200" b="1" i="1" u="sng" dirty="0">
                <a:solidFill>
                  <a:srgbClr val="FFFF00"/>
                </a:solidFill>
                <a:latin typeface="+mn-lt"/>
              </a:rPr>
              <a:t>National</a:t>
            </a:r>
            <a:r>
              <a:rPr lang="en-US" sz="3200" b="1" i="1" dirty="0">
                <a:solidFill>
                  <a:srgbClr val="FFFF00"/>
                </a:solidFill>
                <a:latin typeface="+mn-lt"/>
              </a:rPr>
              <a:t> Day of Celebration 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is held on the 3</a:t>
            </a:r>
            <a:r>
              <a:rPr lang="en-US" sz="3200" baseline="30000" dirty="0">
                <a:solidFill>
                  <a:schemeClr val="bg1"/>
                </a:solidFill>
                <a:latin typeface="+mn-lt"/>
              </a:rPr>
              <a:t>rd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Thursday of November annually to recognize the achievements of your </a:t>
            </a:r>
            <a:r>
              <a:rPr lang="en-US" sz="3200" b="1" dirty="0">
                <a:solidFill>
                  <a:srgbClr val="FFFF00"/>
                </a:solidFill>
                <a:latin typeface="+mn-lt"/>
              </a:rPr>
              <a:t>Beginning</a:t>
            </a:r>
            <a:r>
              <a:rPr lang="en-US" sz="3200" dirty="0">
                <a:solidFill>
                  <a:schemeClr val="bg1"/>
                </a:solidFill>
                <a:latin typeface="+mn-lt"/>
              </a:rPr>
              <a:t> instrumental students?</a:t>
            </a:r>
            <a:endParaRPr lang="en-US" sz="3200" i="1" dirty="0">
              <a:solidFill>
                <a:schemeClr val="bg1"/>
              </a:solidFill>
              <a:latin typeface="+mn-lt"/>
            </a:endParaRPr>
          </a:p>
          <a:p>
            <a:endParaRPr lang="en-US" sz="3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2" name="Picture 1" descr="Screen Shot 2018-01-23 at 7.18.30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773" y="1447800"/>
            <a:ext cx="3931227" cy="304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reflection blurRad="6350" stA="50000" endA="300" endPos="90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44783676"/>
      </p:ext>
    </p:extLst>
  </p:cSld>
  <p:clrMapOvr>
    <a:masterClrMapping/>
  </p:clrMapOvr>
  <p:transition advClick="0" advTm="1000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Greg </a:t>
            </a:r>
            <a:r>
              <a:rPr lang="en-US" sz="3200" b="1" i="1" dirty="0" err="1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Charlie </a:t>
            </a:r>
            <a:r>
              <a:rPr lang="en-US" sz="3200" b="1" i="1" dirty="0" err="1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Marcia Neel Headsho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735" y="2912310"/>
            <a:ext cx="2630861" cy="26577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>
                <a:solidFill>
                  <a:srgbClr val="FFFF00"/>
                </a:solidFill>
              </a:rPr>
              <a:t>Music Achievement Council.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800" dirty="0" err="1">
                <a:solidFill>
                  <a:schemeClr val="bg1"/>
                </a:solidFill>
              </a:rPr>
              <a:t>www.musicedconsultants.net</a:t>
            </a:r>
            <a:r>
              <a:rPr lang="en-US" sz="2800" dirty="0">
                <a:solidFill>
                  <a:schemeClr val="bg1"/>
                </a:solidFill>
              </a:rPr>
              <a:t>/conference-</a:t>
            </a:r>
            <a:r>
              <a:rPr lang="en-US" sz="2800" dirty="0" err="1">
                <a:solidFill>
                  <a:schemeClr val="bg1"/>
                </a:solidFill>
              </a:rPr>
              <a:t>materials.html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>
                <a:solidFill>
                  <a:schemeClr val="bg1"/>
                </a:solidFill>
              </a:rPr>
              <a:t>Music making has been </a:t>
            </a:r>
            <a:r>
              <a:rPr lang="en-US" sz="3600" i="1" dirty="0">
                <a:solidFill>
                  <a:srgbClr val="FFFF00"/>
                </a:solidFill>
              </a:rPr>
              <a:t>scientifically </a:t>
            </a:r>
            <a:r>
              <a:rPr lang="en-US" sz="3600" i="1" dirty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Exercise the brain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Increase productivity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Reduce stress</a:t>
            </a:r>
          </a:p>
          <a:p>
            <a:r>
              <a:rPr lang="en-US" sz="3600" b="1" dirty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Build confidence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ATTENDANCE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87%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93%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DISCIPLINE REPORTS </a:t>
            </a:r>
            <a:r>
              <a:rPr lang="en-US" sz="4000" u="sng" dirty="0">
                <a:solidFill>
                  <a:srgbClr val="FFFF00"/>
                </a:solidFill>
              </a:rPr>
              <a:t>FELL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4.34</a:t>
            </a:r>
            <a:r>
              <a:rPr lang="en-US" sz="4000" dirty="0">
                <a:solidFill>
                  <a:srgbClr val="FFCC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3.23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3.75</a:t>
            </a:r>
            <a:r>
              <a:rPr lang="en-US" sz="4000" i="1" dirty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GPAs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2.51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2.89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2.61</a:t>
            </a:r>
            <a:r>
              <a:rPr lang="en-US" sz="4000" i="1" dirty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GRADUATION RATES </a:t>
            </a:r>
            <a:r>
              <a:rPr lang="en-US" sz="4000" u="sng" dirty="0">
                <a:solidFill>
                  <a:srgbClr val="FFFF00"/>
                </a:solidFill>
              </a:rPr>
              <a:t>ROSE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60%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91%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81% </a:t>
            </a:r>
            <a:r>
              <a:rPr lang="en-US" sz="4000" i="1" dirty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>
                <a:solidFill>
                  <a:srgbClr val="FFFF00"/>
                </a:solidFill>
              </a:rPr>
              <a:t>ACT SCORES </a:t>
            </a:r>
            <a:r>
              <a:rPr lang="en-US" sz="4000" u="sng" dirty="0">
                <a:solidFill>
                  <a:srgbClr val="FFFF00"/>
                </a:solidFill>
              </a:rPr>
              <a:t>ROSE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i="1" dirty="0">
                <a:solidFill>
                  <a:srgbClr val="FFFFFF"/>
                </a:solidFill>
              </a:rPr>
              <a:t>with increased study in music.  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>
                <a:solidFill>
                  <a:srgbClr val="FFFFFF"/>
                </a:solidFill>
              </a:rPr>
              <a:t>&gt; 1 Year of Music: 	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16.95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17.20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19.58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18.67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>
                <a:solidFill>
                  <a:srgbClr val="FFFF00"/>
                </a:solidFill>
              </a:rPr>
              <a:t>17.64</a:t>
            </a:r>
            <a:r>
              <a:rPr lang="en-US" sz="4000" i="1" dirty="0">
                <a:solidFill>
                  <a:srgbClr val="FFFFFF"/>
                </a:solidFill>
              </a:rPr>
              <a:t> Eng, </a:t>
            </a:r>
            <a:r>
              <a:rPr lang="en-US" sz="4000" i="1" dirty="0">
                <a:solidFill>
                  <a:srgbClr val="FFFF00"/>
                </a:solidFill>
              </a:rPr>
              <a:t>17.62</a:t>
            </a:r>
            <a:r>
              <a:rPr lang="en-US" sz="4000" i="1" dirty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4C5CBB2-AFFC-544B-A2AF-01DA5253B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4972"/>
            <a:ext cx="9151178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03847"/>
      </p:ext>
    </p:extLst>
  </p:cSld>
  <p:clrMapOvr>
    <a:masterClrMapping/>
  </p:clrMapOvr>
  <p:transition advClick="0" advTm="10000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</a:t>
            </a:r>
            <a:r>
              <a:rPr lang="en-US" sz="4800" dirty="0">
                <a:solidFill>
                  <a:srgbClr val="FFFF00"/>
                </a:solidFill>
              </a:rPr>
              <a:t>MORE</a:t>
            </a:r>
            <a:r>
              <a:rPr lang="en-US" sz="4800" i="1" dirty="0">
                <a:solidFill>
                  <a:srgbClr val="FFFF00"/>
                </a:solidFill>
              </a:rPr>
              <a:t> </a:t>
            </a:r>
            <a:r>
              <a:rPr lang="en-US" sz="4800" i="1" dirty="0">
                <a:solidFill>
                  <a:srgbClr val="FFFFFF"/>
                </a:solidFill>
              </a:rPr>
              <a:t>a student participates in </a:t>
            </a:r>
            <a:r>
              <a:rPr lang="en-US" sz="4800" dirty="0">
                <a:solidFill>
                  <a:srgbClr val="FFFF00"/>
                </a:solidFill>
              </a:rPr>
              <a:t>MUSIC</a:t>
            </a:r>
            <a:r>
              <a:rPr lang="en-US" sz="4800" i="1" dirty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>
                <a:solidFill>
                  <a:srgbClr val="FFFFFF"/>
                </a:solidFill>
              </a:rPr>
              <a:t>the more </a:t>
            </a:r>
            <a:r>
              <a:rPr lang="en-US" sz="4800" dirty="0">
                <a:solidFill>
                  <a:srgbClr val="FFFF00"/>
                </a:solidFill>
              </a:rPr>
              <a:t>POSITIVE </a:t>
            </a:r>
            <a:r>
              <a:rPr lang="en-US" sz="4800" i="1" dirty="0">
                <a:solidFill>
                  <a:srgbClr val="FFFFFF"/>
                </a:solidFill>
              </a:rPr>
              <a:t>these </a:t>
            </a:r>
            <a:r>
              <a:rPr lang="en-US" sz="4800" dirty="0">
                <a:solidFill>
                  <a:srgbClr val="FFFF00"/>
                </a:solidFill>
              </a:rPr>
              <a:t>BENEFITS </a:t>
            </a:r>
            <a:r>
              <a:rPr lang="en-US" sz="4800" i="1" dirty="0">
                <a:solidFill>
                  <a:srgbClr val="FFFFFF"/>
                </a:solidFill>
              </a:rPr>
              <a:t>become. </a:t>
            </a: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>
                <a:solidFill>
                  <a:srgbClr val="FFFFFF"/>
                </a:solidFill>
              </a:rPr>
              <a:t>of the soul.</a:t>
            </a:r>
            <a:r>
              <a:rPr lang="en-US" sz="4000" i="1" dirty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4000">
              <a:schemeClr val="bg2">
                <a:lumMod val="75000"/>
                <a:alpha val="72000"/>
              </a:schemeClr>
            </a:gs>
            <a:gs pos="100000">
              <a:srgbClr val="FFFFFF">
                <a:alpha val="93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creen Shot 2017-01-12 at 5.14.3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721039"/>
            <a:ext cx="9185827" cy="28252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9791" y="1945037"/>
            <a:ext cx="898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415B5C"/>
                </a:solidFill>
              </a:rPr>
              <a:t>Middle School                            High School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0" y="1512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>
                <a:solidFill>
                  <a:srgbClr val="415B5C"/>
                </a:solidFill>
                <a:latin typeface="+mn-lt"/>
              </a:rPr>
              <a:t>Bridging the Gap Between</a:t>
            </a:r>
          </a:p>
        </p:txBody>
      </p:sp>
      <p:pic>
        <p:nvPicPr>
          <p:cNvPr id="16" name="Picture 15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1448" y="2809971"/>
            <a:ext cx="990600" cy="1233255"/>
          </a:xfrm>
          <a:prstGeom prst="rect">
            <a:avLst/>
          </a:prstGeom>
        </p:spPr>
      </p:pic>
      <p:sp>
        <p:nvSpPr>
          <p:cNvPr id="17" name="Rectangle 1030"/>
          <p:cNvSpPr txBox="1">
            <a:spLocks noChangeArrowheads="1"/>
          </p:cNvSpPr>
          <p:nvPr/>
        </p:nvSpPr>
        <p:spPr bwMode="auto">
          <a:xfrm>
            <a:off x="-1" y="5530869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>
                <a:solidFill>
                  <a:srgbClr val="415B5C"/>
                </a:solidFill>
                <a:latin typeface="+mn-lt"/>
              </a:rPr>
              <a:t>PPT, Session, and Videos will be Posted Online at: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rgbClr val="415B5C"/>
              </a:solidFill>
              <a:uLnTx/>
              <a:uFillTx/>
              <a:latin typeface="+mn-lt"/>
            </a:endParaRPr>
          </a:p>
        </p:txBody>
      </p:sp>
      <p:sp>
        <p:nvSpPr>
          <p:cNvPr id="18" name="Rectangle 1030"/>
          <p:cNvSpPr txBox="1">
            <a:spLocks noChangeArrowheads="1"/>
          </p:cNvSpPr>
          <p:nvPr/>
        </p:nvSpPr>
        <p:spPr bwMode="auto">
          <a:xfrm>
            <a:off x="-1" y="6112313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en-US" sz="2800" i="1" kern="12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www.MusicEdConsultants.net</a:t>
            </a:r>
            <a:r>
              <a:rPr lang="en-US" sz="2800" i="1" kern="1200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/conference-</a:t>
            </a:r>
            <a:r>
              <a:rPr lang="en-US" sz="2800" i="1" kern="1200" dirty="0" err="1">
                <a:solidFill>
                  <a:schemeClr val="accent3">
                    <a:lumMod val="50000"/>
                  </a:schemeClr>
                </a:solidFill>
                <a:latin typeface="+mn-lt"/>
              </a:rPr>
              <a:t>materials.html</a:t>
            </a:r>
            <a:endParaRPr kumimoji="0" lang="en-US" sz="2800" i="1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uLnTx/>
              <a:uFillTx/>
              <a:latin typeface="+mn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-1" y="3681099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kern="1200" dirty="0">
                <a:solidFill>
                  <a:srgbClr val="415B5C"/>
                </a:solidFill>
                <a:latin typeface="+mn-lt"/>
              </a:rPr>
              <a:t>Marcia Neel</a:t>
            </a:r>
          </a:p>
        </p:txBody>
      </p:sp>
      <p:sp>
        <p:nvSpPr>
          <p:cNvPr id="3" name="Right Arrow 2"/>
          <p:cNvSpPr/>
          <p:nvPr/>
        </p:nvSpPr>
        <p:spPr>
          <a:xfrm>
            <a:off x="6664458" y="3243202"/>
            <a:ext cx="1214829" cy="552229"/>
          </a:xfrm>
          <a:prstGeom prst="rightArrow">
            <a:avLst/>
          </a:prstGeom>
          <a:solidFill>
            <a:schemeClr val="accent3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15B5C"/>
              </a:solidFill>
            </a:endParaRPr>
          </a:p>
        </p:txBody>
      </p:sp>
      <p:pic>
        <p:nvPicPr>
          <p:cNvPr id="4" name="Picture 3" descr="Unknown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5599" y="1245073"/>
            <a:ext cx="1439341" cy="14393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8EB5839-DEF6-0F4F-A8C8-194D0179476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4516" y="4163485"/>
            <a:ext cx="2436586" cy="1375317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8348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Session: Bridging the Gap Between Middle and High School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47930" y="1965186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2044561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9352" y="1359501"/>
            <a:ext cx="594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60000"/>
                  <a:lumOff val="40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Kids Think I Do!</a:t>
            </a: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308366" y="1203836"/>
            <a:ext cx="6802428" cy="327524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59" y="3527925"/>
            <a:ext cx="6163241" cy="3001585"/>
          </a:xfrm>
          <a:prstGeom prst="rect">
            <a:avLst/>
          </a:prstGeom>
          <a:ln>
            <a:noFill/>
          </a:ln>
          <a:effectLst>
            <a:reflection stA="8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br>
              <a:rPr lang="en-US" sz="48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66099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40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400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</a:t>
            </a:r>
            <a:endParaRPr kumimoji="0" 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49812" y="6211669"/>
            <a:ext cx="63109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dirty="0" err="1">
                <a:solidFill>
                  <a:schemeClr val="bg1"/>
                </a:solidFill>
              </a:rPr>
              <a:t>www.musicedconsultants.net</a:t>
            </a:r>
            <a:r>
              <a:rPr lang="en-US" dirty="0">
                <a:solidFill>
                  <a:schemeClr val="bg1"/>
                </a:solidFill>
              </a:rPr>
              <a:t>/conference-</a:t>
            </a:r>
            <a:r>
              <a:rPr lang="en-US" dirty="0" err="1">
                <a:solidFill>
                  <a:schemeClr val="bg1"/>
                </a:solidFill>
              </a:rPr>
              <a:t>materials.html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104354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r>
              <a:rPr lang="en-US" sz="5333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b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98083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200" i="1" dirty="0" err="1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200" i="1" dirty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1051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9886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017900"/>
            <a:ext cx="91440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400" b="1" i="1" dirty="0">
                <a:solidFill>
                  <a:srgbClr val="E3A192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1431936"/>
            <a:ext cx="1044384" cy="130021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9048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ATTENDANCE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3867"/>
            <a:ext cx="9144000" cy="177492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DISCIPLINE REFERRALS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593870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GPAS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"/>
            <a:ext cx="9144000" cy="1645055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E3A192"/>
                </a:solidFill>
                <a:ea typeface="ＭＳ Ｐゴシック" charset="-128"/>
                <a:cs typeface="ＭＳ Ｐゴシック" charset="-128"/>
              </a:rPr>
              <a:t>O</a:t>
            </a: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N-TIME GRADUATION RATES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09"/>
            <a:ext cx="9144000" cy="1693923"/>
          </a:xfrm>
        </p:spPr>
        <p:txBody>
          <a:bodyPr>
            <a:noAutofit/>
          </a:bodyPr>
          <a:lstStyle/>
          <a:p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The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000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chemeClr val="accent1">
                    <a:lumMod val="60000"/>
                    <a:lumOff val="40000"/>
                  </a:schemeClr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>
                <a:solidFill>
                  <a:srgbClr val="E3A192"/>
                </a:solidFill>
                <a:cs typeface="Times New Roman"/>
              </a:rPr>
              <a:t>http://</a:t>
            </a:r>
            <a:r>
              <a:rPr lang="en-US" sz="3600" i="1" dirty="0" err="1">
                <a:solidFill>
                  <a:srgbClr val="E3A192"/>
                </a:solidFill>
                <a:cs typeface="Times New Roman"/>
              </a:rPr>
              <a:t>musicmakesus.org</a:t>
            </a:r>
            <a:r>
              <a:rPr lang="en-US" sz="3600" i="1" dirty="0">
                <a:solidFill>
                  <a:srgbClr val="E3A192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66530"/>
            <a:ext cx="8229600" cy="309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b="1" i="1" u="none" strike="noStrike" kern="0" cap="none" spc="0" normalizeH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b="1" i="1" u="none" strike="noStrike" kern="0" cap="none" spc="0" normalizeH="0" baseline="0" noProof="0" dirty="0" err="1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kumimoji="0" lang="en-US" sz="4800" b="1" i="1" u="none" strike="noStrike" kern="0" cap="none" spc="0" normalizeH="0" noProof="0" dirty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b="1" i="1" kern="0" baseline="0" dirty="0">
                <a:solidFill>
                  <a:schemeClr val="accent3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hese benefits become.”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073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ric 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1" cy="4712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71391804"/>
      </p:ext>
    </p:extLst>
  </p:cSld>
  <p:clrMapOvr>
    <a:masterClrMapping/>
  </p:clrMapOvr>
  <p:transition spd="slow" advClick="0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9-02-06 at 11.43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95" y="1060167"/>
            <a:ext cx="8598513" cy="48365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51F6E5-AC45-2D49-826D-E25AB6CD69DF}"/>
              </a:ext>
            </a:extLst>
          </p:cNvPr>
          <p:cNvSpPr txBox="1"/>
          <p:nvPr/>
        </p:nvSpPr>
        <p:spPr>
          <a:xfrm>
            <a:off x="0" y="145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From: </a:t>
            </a:r>
            <a:r>
              <a:rPr lang="en-US" sz="3600" i="1" dirty="0"/>
              <a:t>Paradise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DF38D-F480-7D49-84BA-455923B61924}"/>
              </a:ext>
            </a:extLst>
          </p:cNvPr>
          <p:cNvSpPr txBox="1"/>
          <p:nvPr/>
        </p:nvSpPr>
        <p:spPr>
          <a:xfrm>
            <a:off x="0" y="602740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Exstasis</a:t>
            </a:r>
            <a:r>
              <a:rPr lang="en-US" sz="3600" dirty="0"/>
              <a:t>: </a:t>
            </a:r>
            <a:r>
              <a:rPr lang="en-US" sz="3600" i="1" dirty="0"/>
              <a:t>All I Want to do is Fly</a:t>
            </a:r>
          </a:p>
          <a:p>
            <a:endParaRPr lang="en-US" sz="36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81479461"/>
      </p:ext>
    </p:extLst>
  </p:cSld>
  <p:clrMapOvr>
    <a:masterClrMapping/>
  </p:clrMapOvr>
  <p:transition spd="slow" advClick="0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PT Slide 4 Eric Whitacre's Virtual Choir 4 Fly to Paradise copy.mp4">
            <a:hlinkClick r:id="" action="ppaction://media"/>
          </p:cNvPr>
          <p:cNvPicPr>
            <a:picLocks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590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 in front of a crowd&#10;&#10;Description automatically generated">
            <a:extLst>
              <a:ext uri="{FF2B5EF4-FFF2-40B4-BE49-F238E27FC236}">
                <a16:creationId xmlns:a16="http://schemas.microsoft.com/office/drawing/2014/main" id="{2368CAD0-9335-474A-A821-B0E5D655C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8490"/>
            <a:ext cx="9144000" cy="6090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3352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80222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0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0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of Staying in Music</a:t>
            </a:r>
            <a:br>
              <a:rPr lang="en-US" sz="40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66CCFF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1821655"/>
            <a:ext cx="9144000" cy="967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Work more as one District-wide Faculty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-11863" y="2637826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</a:t>
            </a:r>
            <a:r>
              <a:rPr lang="en-US" sz="5400" i="1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ensure</a:t>
            </a: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06833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pPr algn="ctr"/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-11863" y="678648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F38A30-ED44-7940-B389-B91389BCCEEE}"/>
              </a:ext>
            </a:extLst>
          </p:cNvPr>
          <p:cNvSpPr txBox="1"/>
          <p:nvPr/>
        </p:nvSpPr>
        <p:spPr>
          <a:xfrm>
            <a:off x="-11863" y="604382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8556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2.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Vision (Destination)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envision.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37148" y="2786091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		   . . .a world where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children grow up feeling safe, loved, and joyful.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214716"/>
            <a:ext cx="128960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                                 </a:t>
            </a:r>
            <a:r>
              <a:rPr lang="en-US" sz="28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. . .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great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b="1" i="1" u="sng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public</a:t>
            </a:r>
            <a:r>
              <a:rPr lang="en-US" sz="3200" b="1" i="1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schools for </a:t>
            </a:r>
            <a:r>
              <a:rPr lang="en-US" sz="3200" b="1" i="1" u="sng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200" b="1" i="1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students.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31292" y="441889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National Education Association (NEA)</a:t>
            </a:r>
            <a:endParaRPr lang="en-US" sz="3200" kern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49360" y="2295667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Life is Good T-Shirts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12FA2-EB7B-BD44-B359-A67C703780C7}"/>
              </a:ext>
            </a:extLst>
          </p:cNvPr>
          <p:cNvSpPr txBox="1"/>
          <p:nvPr/>
        </p:nvSpPr>
        <p:spPr>
          <a:xfrm>
            <a:off x="33448" y="6004187"/>
            <a:ext cx="91105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3342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3.	Establish a District-wide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Mission (Purpose)</a:t>
            </a:r>
            <a:r>
              <a:rPr lang="en-US" sz="32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Examples: (“We exist to. . .”)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72501" y="2568028"/>
            <a:ext cx="1196340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.organize the world’s information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	and make it universally  accessible and useful.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711958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 . .advance music education by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encouraging the studying and making of music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by all.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Google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26420" y="4515906"/>
            <a:ext cx="457963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</a:t>
            </a:r>
            <a:r>
              <a:rPr lang="en-US" sz="3200" kern="0" dirty="0" err="1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NAfME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A0FF97-0619-FB4B-9E91-77CD3803F0D1}"/>
              </a:ext>
            </a:extLst>
          </p:cNvPr>
          <p:cNvSpPr txBox="1"/>
          <p:nvPr/>
        </p:nvSpPr>
        <p:spPr>
          <a:xfrm>
            <a:off x="-20051" y="6092168"/>
            <a:ext cx="914399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60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	Vision/Mission Ideas for your district’s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Music Education Program: </a:t>
            </a:r>
            <a:endParaRPr lang="en-US" sz="32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We envision a </a:t>
            </a:r>
            <a:r>
              <a:rPr lang="en-US" sz="3200" b="1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community </a:t>
            </a: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where all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children grow up experiencing the joy of 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active music-making</a:t>
            </a:r>
            <a:endParaRPr lang="en-US" sz="3200" i="1" kern="0" noProof="0" dirty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26420" y="4876094"/>
            <a:ext cx="1339673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                 We exist to prepare all students for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fulfilling, life-long music-making experiences.</a:t>
            </a:r>
          </a:p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i="1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  A. Vision:</a:t>
            </a: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14208" y="4692929"/>
            <a:ext cx="443126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B. Mission: 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314A90-21BE-B945-A207-F5CC6D94DB25}"/>
              </a:ext>
            </a:extLst>
          </p:cNvPr>
          <p:cNvSpPr txBox="1"/>
          <p:nvPr/>
        </p:nvSpPr>
        <p:spPr>
          <a:xfrm>
            <a:off x="0" y="6034451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206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5.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66366" y="2568028"/>
            <a:ext cx="8641070" cy="20519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Vegas. . . 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E47A1D-498A-B047-AC38-E586C3870394}"/>
              </a:ext>
            </a:extLst>
          </p:cNvPr>
          <p:cNvSpPr txBox="1"/>
          <p:nvPr/>
        </p:nvSpPr>
        <p:spPr>
          <a:xfrm>
            <a:off x="0" y="600842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6691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9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8" name="Picture 7" descr="Screen Shot 2015-05-14 at 10.05.3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220" y="1537776"/>
            <a:ext cx="6731747" cy="4880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622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7148" y="110260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6.	Extra Idea: How about a </a:t>
            </a: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? 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example: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26420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45338" y="2884455"/>
            <a:ext cx="679404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6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What happens in Music. . . </a:t>
            </a:r>
          </a:p>
          <a:p>
            <a:endParaRPr lang="en-US" sz="6000" dirty="0"/>
          </a:p>
        </p:txBody>
      </p:sp>
      <p:sp>
        <p:nvSpPr>
          <p:cNvPr id="13" name="TextBox 12"/>
          <p:cNvSpPr txBox="1"/>
          <p:nvPr/>
        </p:nvSpPr>
        <p:spPr>
          <a:xfrm>
            <a:off x="945338" y="4151738"/>
            <a:ext cx="6802751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/>
            <a:r>
              <a:rPr lang="en-US" sz="8000" kern="0" dirty="0">
                <a:solidFill>
                  <a:srgbClr val="66CCFF"/>
                </a:solidFill>
                <a:latin typeface="Mistral"/>
                <a:ea typeface="ＭＳ Ｐゴシック" charset="-128"/>
                <a:cs typeface="Mistral"/>
              </a:rPr>
              <a:t>Lasts for a Lifetime!</a:t>
            </a:r>
          </a:p>
          <a:p>
            <a:endParaRPr lang="en-US" dirty="0">
              <a:solidFill>
                <a:srgbClr val="66CCFF"/>
              </a:solidFill>
            </a:endParaRP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1992CE-CA82-654A-83C1-9BE20C02DC8A}"/>
              </a:ext>
            </a:extLst>
          </p:cNvPr>
          <p:cNvSpPr txBox="1"/>
          <p:nvPr/>
        </p:nvSpPr>
        <p:spPr>
          <a:xfrm>
            <a:off x="14514" y="6037788"/>
            <a:ext cx="9143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3651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265694" y="770242"/>
            <a:ext cx="8229600" cy="215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7. More Ideas</a:t>
            </a: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buAutoNum type="arabicPeriod" startAt="2"/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2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444488" y="4418894"/>
            <a:ext cx="822226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2283456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i="1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109900"/>
            <a:ext cx="914399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22761"/>
            <a:ext cx="914399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Partner with Colleagues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37148" y="1946711"/>
            <a:ext cx="7744812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Meet regularly as a district-wide Faculty to 	 establish goals and assess progress.</a:t>
            </a:r>
          </a:p>
          <a:p>
            <a:pPr lvl="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Plan performances/activities together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Conduct each other’s ensembles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Attend each other’s performances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Chaperone each other’s trips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Hang out with each other</a:t>
            </a:r>
          </a:p>
          <a:p>
            <a:pPr marL="514350" lvl="0" indent="-514350">
              <a:buFont typeface="Arial"/>
              <a:buChar char="•"/>
            </a:pPr>
            <a:r>
              <a:rPr lang="en-US" sz="32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Schedule “Switch Days” with each other</a:t>
            </a:r>
          </a:p>
          <a:p>
            <a:endParaRPr lang="en-US" dirty="0"/>
          </a:p>
        </p:txBody>
      </p:sp>
      <p:pic>
        <p:nvPicPr>
          <p:cNvPr id="10" name="Picture 9" descr="images.png"/>
          <p:cNvPicPr>
            <a:picLocks noChangeAspect="1"/>
          </p:cNvPicPr>
          <p:nvPr/>
        </p:nvPicPr>
        <p:blipFill>
          <a:blip r:embed="rId3">
            <a:alphaModFix amt="44000"/>
          </a:blip>
          <a:stretch>
            <a:fillRect/>
          </a:stretch>
        </p:blipFill>
        <p:spPr>
          <a:xfrm>
            <a:off x="2225796" y="1091933"/>
            <a:ext cx="4525789" cy="45257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17BD28C-72E0-A34B-A6C3-D709BFA1310C}"/>
              </a:ext>
            </a:extLst>
          </p:cNvPr>
          <p:cNvSpPr txBox="1"/>
          <p:nvPr/>
        </p:nvSpPr>
        <p:spPr>
          <a:xfrm>
            <a:off x="1" y="6135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>
                <a:solidFill>
                  <a:schemeClr val="bg1"/>
                </a:solidFill>
              </a:rPr>
              <a:t>www.musicedconsultants.net</a:t>
            </a:r>
            <a:r>
              <a:rPr lang="en-US" sz="2000" dirty="0">
                <a:solidFill>
                  <a:schemeClr val="bg1"/>
                </a:solidFill>
              </a:rPr>
              <a:t>/conference-</a:t>
            </a:r>
            <a:r>
              <a:rPr lang="en-US" sz="2000" dirty="0" err="1">
                <a:solidFill>
                  <a:schemeClr val="bg1"/>
                </a:solidFill>
              </a:rPr>
              <a:t>materials.html</a:t>
            </a:r>
            <a:endParaRPr lang="en-US" sz="2000" dirty="0">
              <a:solidFill>
                <a:schemeClr val="bg1"/>
              </a:solidFill>
            </a:endParaRP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337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06830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45438"/>
            <a:ext cx="9144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8. Help Them See Their Futures</a:t>
            </a:r>
            <a:endParaRPr lang="en-US" sz="4000" dirty="0">
              <a:solidFill>
                <a:srgbClr val="FFFF00"/>
              </a:solidFill>
            </a:endParaRPr>
          </a:p>
          <a:p>
            <a:endParaRPr lang="en-US" dirty="0"/>
          </a:p>
        </p:txBody>
      </p:sp>
      <p:pic>
        <p:nvPicPr>
          <p:cNvPr id="9" name="Picture 8" descr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19471" y="1474317"/>
            <a:ext cx="2027249" cy="2927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  <p:pic>
        <p:nvPicPr>
          <p:cNvPr id="13" name="Picture 12" descr="Diverse Trumpet:Trombone Studen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2832" y="4413237"/>
            <a:ext cx="2063888" cy="2217333"/>
          </a:xfrm>
          <a:prstGeom prst="rect">
            <a:avLst/>
          </a:prstGeom>
        </p:spPr>
      </p:pic>
      <p:pic>
        <p:nvPicPr>
          <p:cNvPr id="15" name="Picture 14" descr="Screen Shot 2018-11-30 at 5.04.09 P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8932" y="3157562"/>
            <a:ext cx="2166871" cy="3483348"/>
          </a:xfrm>
          <a:prstGeom prst="rect">
            <a:avLst/>
          </a:prstGeom>
        </p:spPr>
      </p:pic>
      <p:pic>
        <p:nvPicPr>
          <p:cNvPr id="161794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06119" y="3157562"/>
            <a:ext cx="2313352" cy="350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16" descr="Screen Shot 2018-11-30 at 5.00.47 P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119" y="1470216"/>
            <a:ext cx="2313352" cy="2211344"/>
          </a:xfrm>
          <a:prstGeom prst="rect">
            <a:avLst/>
          </a:prstGeom>
        </p:spPr>
      </p:pic>
      <p:pic>
        <p:nvPicPr>
          <p:cNvPr id="18" name="Picture 17" descr="Screen Shot 2018-11-30 at 5.11.25 PM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6721" y="1450039"/>
            <a:ext cx="2179082" cy="2152700"/>
          </a:xfrm>
          <a:prstGeom prst="rect">
            <a:avLst/>
          </a:prstGeom>
        </p:spPr>
      </p:pic>
      <p:pic>
        <p:nvPicPr>
          <p:cNvPr id="19" name="Picture 18" descr="Screen Shot 2018-11-30 at 5.12.39 PM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47773" y="2848428"/>
            <a:ext cx="3175213" cy="1936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92189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183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9. A Vision Board Photo is Worth </a:t>
            </a:r>
            <a:r>
              <a:rPr lang="en-US" sz="4000" b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79825" y="151257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Elementary/middle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</a:t>
            </a:r>
          </a:p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students at fun events/musical activities.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0388" y="256443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Elementary/middle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</a:t>
            </a:r>
          </a:p>
          <a:p>
            <a:pPr marL="514350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parents at </a:t>
            </a: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fun events/musical activities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-154332" y="3732330"/>
            <a:ext cx="86336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Elementary/middle/high school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directors </a:t>
            </a:r>
            <a:r>
              <a:rPr lang="en-US" sz="28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</a:t>
            </a: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fun events/musical activities.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20476" y="4977180"/>
            <a:ext cx="8764174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Elementary/middle/high school </a:t>
            </a:r>
            <a:r>
              <a:rPr lang="en-US" sz="2800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principals </a:t>
            </a: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together </a:t>
            </a:r>
          </a:p>
          <a:p>
            <a:pPr marL="971550" lvl="1" indent="-514350">
              <a:defRPr/>
            </a:pPr>
            <a:r>
              <a:rPr lang="en-US" sz="28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at fun events/musical activities.</a:t>
            </a:r>
            <a:endParaRPr lang="en-US" sz="2800" kern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61706"/>
            <a:ext cx="91440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  <a:p>
            <a:endParaRPr lang="en-US" dirty="0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-344230" y="527612"/>
            <a:ext cx="948823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indent="-514350"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  Include lots of photos of:</a:t>
            </a:r>
            <a:endParaRPr lang="en-US" sz="2800" kern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6519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2" grpId="0"/>
      <p:bldP spid="1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8383"/>
            <a:ext cx="9144000" cy="988011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32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09.4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4547"/>
            <a:ext cx="8752114" cy="328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382101-13D2-364A-9161-A18E907658A3}"/>
              </a:ext>
            </a:extLst>
          </p:cNvPr>
          <p:cNvSpPr txBox="1"/>
          <p:nvPr/>
        </p:nvSpPr>
        <p:spPr>
          <a:xfrm>
            <a:off x="0" y="600891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2825E-AF47-9A4B-B811-8A23E54ED277}"/>
              </a:ext>
            </a:extLst>
          </p:cNvPr>
          <p:cNvSpPr txBox="1"/>
          <p:nvPr/>
        </p:nvSpPr>
        <p:spPr>
          <a:xfrm>
            <a:off x="1377023" y="842522"/>
            <a:ext cx="63899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Have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Teach Parents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751818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73772"/>
            <a:ext cx="9144000" cy="126114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32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3" name="Picture 2" descr="Screen Shot 2018-02-01 at 8.11.2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54" y="1498548"/>
            <a:ext cx="8304542" cy="63690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97FDAD3-E38B-C947-BF5E-DB5F7AC281D3}"/>
              </a:ext>
            </a:extLst>
          </p:cNvPr>
          <p:cNvSpPr txBox="1"/>
          <p:nvPr/>
        </p:nvSpPr>
        <p:spPr>
          <a:xfrm>
            <a:off x="0" y="590086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Have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Teach Parents</a:t>
            </a:r>
            <a:endParaRPr lang="en-US" sz="4000" dirty="0"/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024025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-1" y="-223477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" name="Picture 1" descr="Screen Shot 2018-02-01 at 8.17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52798"/>
            <a:ext cx="9144000" cy="30611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269811-4124-8243-A354-B66F029405E6}"/>
              </a:ext>
            </a:extLst>
          </p:cNvPr>
          <p:cNvSpPr txBox="1"/>
          <p:nvPr/>
        </p:nvSpPr>
        <p:spPr>
          <a:xfrm>
            <a:off x="0" y="6008914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www.musicedconsultants.net</a:t>
            </a:r>
            <a:r>
              <a:rPr lang="en-US" sz="2400" dirty="0">
                <a:solidFill>
                  <a:schemeClr val="bg1"/>
                </a:solidFill>
              </a:rPr>
              <a:t>/conference-</a:t>
            </a:r>
            <a:r>
              <a:rPr lang="en-US" sz="2400" dirty="0" err="1">
                <a:solidFill>
                  <a:schemeClr val="bg1"/>
                </a:solidFill>
              </a:rPr>
              <a:t>materials.html</a:t>
            </a:r>
            <a:endParaRPr lang="en-US" sz="2400" dirty="0">
              <a:solidFill>
                <a:schemeClr val="bg1"/>
              </a:solidFill>
            </a:endParaRPr>
          </a:p>
          <a:p>
            <a:pPr algn="ctr"/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B19842-7E27-614B-854B-DC6CE1881C07}"/>
              </a:ext>
            </a:extLst>
          </p:cNvPr>
          <p:cNvSpPr txBox="1"/>
          <p:nvPr/>
        </p:nvSpPr>
        <p:spPr>
          <a:xfrm>
            <a:off x="-1" y="64178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1. Have </a:t>
            </a:r>
            <a:r>
              <a:rPr lang="en-US" sz="4000" u="sng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Teach Parents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0028637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114301" y="306612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C1BEEB-22BD-4E42-A9ED-055669C45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08211"/>
            <a:ext cx="5410200" cy="6477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6B8744-CA30-9E44-A210-5ACED4EF7162}"/>
              </a:ext>
            </a:extLst>
          </p:cNvPr>
          <p:cNvSpPr txBox="1"/>
          <p:nvPr/>
        </p:nvSpPr>
        <p:spPr>
          <a:xfrm>
            <a:off x="214372" y="1001222"/>
            <a:ext cx="428142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2. Engage with </a:t>
            </a:r>
          </a:p>
          <a:p>
            <a:r>
              <a:rPr lang="en-US" sz="4000" i="1" u="sng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Prospective</a:t>
            </a:r>
            <a:r>
              <a:rPr lang="en-US" sz="4000" dirty="0">
                <a:solidFill>
                  <a:srgbClr val="FFFF00"/>
                </a:solidFill>
                <a:latin typeface="+mn-lt"/>
                <a:ea typeface="ＭＳ Ｐゴシック" charset="-128"/>
                <a:cs typeface="ＭＳ Ｐゴシック" charset="-128"/>
              </a:rPr>
              <a:t> Parents</a:t>
            </a:r>
            <a:endParaRPr lang="en-US" sz="4000" dirty="0"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5BC9BB-DF9F-AF4C-80E9-16DFF801C2ED}"/>
              </a:ext>
            </a:extLst>
          </p:cNvPr>
          <p:cNvSpPr txBox="1"/>
          <p:nvPr/>
        </p:nvSpPr>
        <p:spPr>
          <a:xfrm>
            <a:off x="214372" y="4023809"/>
            <a:ext cx="3429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Provide advocacy </a:t>
            </a:r>
          </a:p>
          <a:p>
            <a:pPr algn="r"/>
            <a:r>
              <a:rPr lang="en-US" sz="3600" dirty="0">
                <a:solidFill>
                  <a:schemeClr val="bg1"/>
                </a:solidFill>
                <a:latin typeface="+mn-lt"/>
              </a:rPr>
              <a:t>information </a:t>
            </a:r>
            <a:r>
              <a:rPr lang="en-US" sz="3600" i="1" dirty="0">
                <a:solidFill>
                  <a:schemeClr val="bg1"/>
                </a:solidFill>
                <a:latin typeface="+mn-lt"/>
              </a:rPr>
              <a:t>– </a:t>
            </a:r>
          </a:p>
          <a:p>
            <a:pPr algn="r"/>
            <a:r>
              <a:rPr lang="en-US" sz="3600" i="1" dirty="0">
                <a:solidFill>
                  <a:schemeClr val="bg1"/>
                </a:solidFill>
                <a:latin typeface="+mn-lt"/>
              </a:rPr>
              <a:t>and teasers?</a:t>
            </a:r>
          </a:p>
          <a:p>
            <a:endParaRPr lang="en-US" sz="360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2FF501E-85D6-0A4D-8029-A62F097157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2082799"/>
            <a:ext cx="3314699" cy="584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20B8B76-435F-E544-8515-31D7B1E9EC5D}"/>
              </a:ext>
            </a:extLst>
          </p:cNvPr>
          <p:cNvSpPr txBox="1"/>
          <p:nvPr/>
        </p:nvSpPr>
        <p:spPr>
          <a:xfrm>
            <a:off x="6096000" y="2244266"/>
            <a:ext cx="29336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Can </a:t>
            </a:r>
            <a:r>
              <a:rPr lang="en-US" sz="2000" u="sng" dirty="0">
                <a:solidFill>
                  <a:srgbClr val="FFFF00"/>
                </a:solidFill>
                <a:latin typeface="+mn-lt"/>
              </a:rPr>
              <a:t>your</a:t>
            </a:r>
            <a:r>
              <a:rPr lang="en-US" sz="2000" dirty="0">
                <a:solidFill>
                  <a:srgbClr val="FFFF00"/>
                </a:solidFill>
                <a:latin typeface="+mn-lt"/>
              </a:rPr>
              <a:t> child read this?  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We can help change your</a:t>
            </a:r>
          </a:p>
          <a:p>
            <a:r>
              <a:rPr lang="en-US" sz="2000" dirty="0">
                <a:solidFill>
                  <a:srgbClr val="FFFF00"/>
                </a:solidFill>
                <a:latin typeface="+mn-lt"/>
              </a:rPr>
              <a:t>child’s future!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216846-5E52-9F44-BC1A-8E05FB9E978D}"/>
              </a:ext>
            </a:extLst>
          </p:cNvPr>
          <p:cNvSpPr txBox="1"/>
          <p:nvPr/>
        </p:nvSpPr>
        <p:spPr>
          <a:xfrm>
            <a:off x="6858000" y="3285666"/>
            <a:ext cx="20660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Sign up for </a:t>
            </a:r>
          </a:p>
          <a:p>
            <a:pPr algn="r"/>
            <a:r>
              <a:rPr lang="en-US" sz="3200" i="1" dirty="0">
                <a:solidFill>
                  <a:srgbClr val="FFFF00"/>
                </a:solidFill>
                <a:latin typeface="+mn-lt"/>
              </a:rPr>
              <a:t>Music!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EF34C0-6567-1C4C-A3B6-BAA13BC25D41}"/>
              </a:ext>
            </a:extLst>
          </p:cNvPr>
          <p:cNvSpPr txBox="1"/>
          <p:nvPr/>
        </p:nvSpPr>
        <p:spPr>
          <a:xfrm>
            <a:off x="0" y="32646"/>
            <a:ext cx="91439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4AEF5C-3386-7B42-8DA0-7A260FA78D3B}"/>
              </a:ext>
            </a:extLst>
          </p:cNvPr>
          <p:cNvSpPr txBox="1"/>
          <p:nvPr/>
        </p:nvSpPr>
        <p:spPr>
          <a:xfrm>
            <a:off x="100070" y="2597154"/>
            <a:ext cx="3299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>
                <a:solidFill>
                  <a:schemeClr val="bg1"/>
                </a:solidFill>
              </a:rPr>
              <a:t>Share their own stories.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02984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FED72-E9D5-B647-8E1A-26ECF6585E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35" y="1574183"/>
            <a:ext cx="7019925" cy="46799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02BBD6-FE72-5242-A91D-5103CB641524}"/>
              </a:ext>
            </a:extLst>
          </p:cNvPr>
          <p:cNvSpPr txBox="1"/>
          <p:nvPr/>
        </p:nvSpPr>
        <p:spPr>
          <a:xfrm>
            <a:off x="-1" y="1393940"/>
            <a:ext cx="91439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Students don’t quit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if their parents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remain involved </a:t>
            </a:r>
            <a:r>
              <a:rPr lang="en-US" sz="36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in the program!</a:t>
            </a:r>
          </a:p>
          <a:p>
            <a:pPr algn="ctr"/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n-lt"/>
              </a:rPr>
              <a:t>3. Let them Help—They </a:t>
            </a:r>
            <a:r>
              <a:rPr lang="en-US" sz="3600" u="sng" dirty="0">
                <a:solidFill>
                  <a:srgbClr val="FFFF00"/>
                </a:solidFill>
                <a:latin typeface="+mn-lt"/>
              </a:rPr>
              <a:t>want</a:t>
            </a:r>
            <a:r>
              <a:rPr lang="en-US" sz="3600" dirty="0">
                <a:solidFill>
                  <a:schemeClr val="bg1"/>
                </a:solidFill>
                <a:latin typeface="+mn-lt"/>
              </a:rPr>
              <a:t> to help!</a:t>
            </a:r>
          </a:p>
        </p:txBody>
      </p:sp>
    </p:spTree>
    <p:extLst>
      <p:ext uri="{BB962C8B-B14F-4D97-AF65-F5344CB8AC3E}">
        <p14:creationId xmlns:p14="http://schemas.microsoft.com/office/powerpoint/2010/main" val="87128438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3D956D-E45B-EC46-A5C1-C093C65B2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982549"/>
            <a:ext cx="9144000" cy="3734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2022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CC4EFC-2C42-684C-9C7C-184C8B36C8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69143"/>
            <a:ext cx="9144000" cy="518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819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0" y="-342493"/>
            <a:ext cx="91439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3200" b="1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0C4EF6-855E-4A47-8DD1-4EF158D9261E}"/>
              </a:ext>
            </a:extLst>
          </p:cNvPr>
          <p:cNvSpPr txBox="1"/>
          <p:nvPr/>
        </p:nvSpPr>
        <p:spPr>
          <a:xfrm>
            <a:off x="0" y="819896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n-lt"/>
              </a:rPr>
              <a:t>4. Have them “Walk in their Students’ Shoes”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6E03FE-2B9D-2346-A2B0-2CEAC52B5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72316"/>
            <a:ext cx="9144000" cy="438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652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4372" y="4615544"/>
            <a:ext cx="8229600" cy="2340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 Always work on community-building—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k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eep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what’s best for the students at the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center of all decision-making.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4858" y="3128421"/>
            <a:ext cx="8610600" cy="118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 Give big jobs to a few and small jobs to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many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159593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R="0" lvl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a. Structure the Parent Organization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41" y="399248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5. Promote Parent Leadership!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16982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04858" y="4653379"/>
            <a:ext cx="8610600" cy="193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f. Host MS/ES parent meetings at the high  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school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007261"/>
            <a:ext cx="8610600" cy="1764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d.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Schedule a VIP Parent Night at a joint  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concert/halftime show performance</a:t>
            </a:r>
            <a:endParaRPr lang="en-US" sz="36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28541" y="399248"/>
            <a:ext cx="91439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br>
              <a:rPr lang="en-US" sz="4000" dirty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5. Promote Parent Leadership!</a:t>
            </a:r>
            <a:endParaRPr lang="en-US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AE7E1E4-06A5-2047-B3F9-71F9D75C3A40}"/>
              </a:ext>
            </a:extLst>
          </p:cNvPr>
          <p:cNvSpPr txBox="1"/>
          <p:nvPr/>
        </p:nvSpPr>
        <p:spPr>
          <a:xfrm>
            <a:off x="504858" y="3360792"/>
            <a:ext cx="69878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e. Mentor parent leaders of feeder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   programs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1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570"/>
            <a:ext cx="9144000" cy="12192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266700" y="94548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0632" y="2698087"/>
            <a:ext cx="4982736" cy="3737052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0506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kumimoji="0" lang="en-US" sz="32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946643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u="sng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FREE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Summer 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(at-risk) </a:t>
            </a:r>
            <a:r>
              <a:rPr lang="en-US" sz="360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307590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 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Participate </a:t>
            </a:r>
            <a:r>
              <a:rPr lang="en-US" sz="3600" i="1" u="sng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ACTIVELY</a:t>
            </a:r>
            <a:r>
              <a:rPr lang="en-US" sz="3600" i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efforts – give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“</a:t>
            </a:r>
            <a:r>
              <a:rPr lang="en-US" sz="3600" kern="0" dirty="0" err="1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testamonials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.”</a:t>
            </a:r>
          </a:p>
          <a:p>
            <a:pPr marL="742950" indent="-742950">
              <a:defRPr/>
            </a:pPr>
            <a:endParaRPr lang="en-US" sz="3600" kern="0" noProof="0" dirty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9235"/>
            <a:ext cx="9144000" cy="1219200"/>
          </a:xfrm>
        </p:spPr>
        <p:txBody>
          <a:bodyPr>
            <a:normAutofit/>
          </a:bodyPr>
          <a:lstStyle/>
          <a:p>
            <a:pPr lvl="0" defTabSz="914400" fontAlgn="base">
              <a:spcAft>
                <a:spcPct val="0"/>
              </a:spcAft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kern="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9256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Remain engaged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90500" y="231435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ACTIVELY in ALL recruitment 	</a:t>
            </a:r>
            <a:r>
              <a:rPr lang="en-US" sz="3600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90500" y="1027835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Serve as “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155018" y="4207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A.  Mentor upcoming students. . .Give back!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140587" y="467655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 Coach upcoming students. </a:t>
            </a:r>
            <a:r>
              <a:rPr lang="en-US" sz="28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retention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126156" y="5323110"/>
            <a:ext cx="8077200" cy="60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C.  Serve that program: Usher, sell refreshments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10917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 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new learners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9" name="Picture 8" descr="14413001363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8589" y="2390669"/>
            <a:ext cx="5295422" cy="38833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DD599F-6EFC-0148-B725-9C692A92240F}"/>
              </a:ext>
            </a:extLst>
          </p:cNvPr>
          <p:cNvSpPr txBox="1"/>
          <p:nvPr/>
        </p:nvSpPr>
        <p:spPr>
          <a:xfrm>
            <a:off x="0" y="1751638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United Sound</a:t>
            </a:r>
          </a:p>
        </p:txBody>
      </p:sp>
    </p:spTree>
    <p:extLst>
      <p:ext uri="{BB962C8B-B14F-4D97-AF65-F5344CB8AC3E}">
        <p14:creationId xmlns:p14="http://schemas.microsoft.com/office/powerpoint/2010/main" val="170257996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09355"/>
            <a:ext cx="9144000" cy="1219200"/>
          </a:xfrm>
        </p:spPr>
        <p:txBody>
          <a:bodyPr>
            <a:normAutofit/>
          </a:bodyPr>
          <a:lstStyle/>
          <a:p>
            <a:pPr lvl="0"/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325431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 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Engage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new learners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United Sound Overview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71450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71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14"/>
            <a:ext cx="9144000" cy="12192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371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811365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5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Write letters 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of invitation (Big Bro/Sis)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and/or congratulations as appropriate</a:t>
            </a:r>
            <a:endParaRPr lang="en-US" sz="3600" kern="0" noProof="0" dirty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-257631" y="2030565"/>
            <a:ext cx="7443961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Giving a “Golden Invitation”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dirty="0">
                <a:solidFill>
                  <a:schemeClr val="bg1"/>
                </a:solidFill>
              </a:rPr>
              <a:t>band/orchestra makes them feel special!”</a:t>
            </a:r>
          </a:p>
        </p:txBody>
      </p:sp>
      <p:pic>
        <p:nvPicPr>
          <p:cNvPr id="13" name="Picture 12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599" y="2133600"/>
            <a:ext cx="2200676" cy="2463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736BE4B-4C07-D84F-9F49-08DDF1E6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6392" y="3447827"/>
            <a:ext cx="2027518" cy="2855076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21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1554645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pic>
        <p:nvPicPr>
          <p:cNvPr id="2" name="Picture 1" descr="Screen Shot 2018-01-30 at 11.47.1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2342485"/>
            <a:ext cx="7366000" cy="37592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839428-4028-F043-9AAC-661BA4F3BB3E}"/>
              </a:ext>
            </a:extLst>
          </p:cNvPr>
          <p:cNvSpPr txBox="1"/>
          <p:nvPr/>
        </p:nvSpPr>
        <p:spPr>
          <a:xfrm>
            <a:off x="533400" y="777166"/>
            <a:ext cx="861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6.  Send musical greetings cards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021"/>
            <a:ext cx="9144000" cy="12192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1554645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Foothill High School AP Music Theory Card		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839428-4028-F043-9AAC-661BA4F3BB3E}"/>
              </a:ext>
            </a:extLst>
          </p:cNvPr>
          <p:cNvSpPr txBox="1"/>
          <p:nvPr/>
        </p:nvSpPr>
        <p:spPr>
          <a:xfrm>
            <a:off x="533400" y="777166"/>
            <a:ext cx="86105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6.  Send musical greetings cards</a:t>
            </a:r>
          </a:p>
        </p:txBody>
      </p:sp>
      <p:pic>
        <p:nvPicPr>
          <p:cNvPr id="8" name="An AP Music Theory Christmas Card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3400" y="2250777"/>
            <a:ext cx="8068571" cy="453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991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75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48430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158411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1172218" y="1349070"/>
            <a:ext cx="6297388" cy="44921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2330307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40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431802" y="597707"/>
            <a:ext cx="8382000" cy="2570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purpose and unity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>
              <a:solidFill>
                <a:srgbClr val="66CC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8990"/>
            <a:ext cx="9144000" cy="12954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422659" y="1434070"/>
            <a:ext cx="847634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 achievement/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p</a:t>
            </a:r>
            <a:r>
              <a:rPr lang="en-US" sz="3600" kern="0" noProof="0" dirty="0" err="1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articipation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1D748B-C14E-364E-9A2B-1514C9A01009}"/>
              </a:ext>
            </a:extLst>
          </p:cNvPr>
          <p:cNvSpPr txBox="1"/>
          <p:nvPr/>
        </p:nvSpPr>
        <p:spPr>
          <a:xfrm>
            <a:off x="480715" y="809141"/>
            <a:ext cx="8095486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tx1">
                    <a:lumMod val="65000"/>
                    <a:lumOff val="35000"/>
                  </a:schemeClr>
                </a:solidFill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endParaRPr lang="en-US"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250F5B-5050-1C4D-8CA6-6ED65FD8E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063" y="3878996"/>
            <a:ext cx="7466557" cy="22399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29E89E-93FC-204F-AEB0-EB140A43B65A}"/>
              </a:ext>
            </a:extLst>
          </p:cNvPr>
          <p:cNvSpPr txBox="1"/>
          <p:nvPr/>
        </p:nvSpPr>
        <p:spPr>
          <a:xfrm>
            <a:off x="1412612" y="5672822"/>
            <a:ext cx="9613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Data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70B9FF-3A30-1745-BEBE-33190C4F4EA8}"/>
              </a:ext>
            </a:extLst>
          </p:cNvPr>
          <p:cNvSpPr txBox="1"/>
          <p:nvPr/>
        </p:nvSpPr>
        <p:spPr>
          <a:xfrm>
            <a:off x="3367980" y="5672822"/>
            <a:ext cx="20247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Knowledge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DDD868-57F8-F241-9878-15DE2EFACC78}"/>
              </a:ext>
            </a:extLst>
          </p:cNvPr>
          <p:cNvSpPr txBox="1"/>
          <p:nvPr/>
        </p:nvSpPr>
        <p:spPr>
          <a:xfrm>
            <a:off x="6268162" y="5672822"/>
            <a:ext cx="126028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Action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98500"/>
            <a:ext cx="8763000" cy="58547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1040047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Provide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sample student </a:t>
            </a:r>
            <a:r>
              <a:rPr lang="en-US" sz="3600" kern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66CCFF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66CC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b="1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018843"/>
            <a:ext cx="8610600" cy="1721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4. Ensure that </a:t>
            </a:r>
            <a:r>
              <a:rPr lang="en-US" sz="3600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all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students receive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quality    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  learning opportunities </a:t>
            </a:r>
            <a: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3600" kern="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experiences</a:t>
            </a:r>
            <a:br>
              <a:rPr lang="en-US" sz="3600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</a:br>
            <a:endParaRPr lang="en-US" sz="3600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442" y="2309539"/>
            <a:ext cx="6402225" cy="3723743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401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509"/>
            <a:ext cx="9144000" cy="1295400"/>
          </a:xfrm>
        </p:spPr>
        <p:txBody>
          <a:bodyPr>
            <a:noAutofit/>
          </a:bodyPr>
          <a:lstStyle/>
          <a:p>
            <a:pPr lvl="0">
              <a:defRPr/>
            </a:pP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3200" i="1" u="sng" dirty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320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:</a:t>
            </a:r>
            <a:r>
              <a:rPr lang="en-US" sz="32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3200" b="1" u="sng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3200" b="1" kern="0" dirty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  <a:t>Can Do</a:t>
            </a:r>
            <a:br>
              <a:rPr lang="en-US" sz="3200" kern="0" dirty="0">
                <a:solidFill>
                  <a:srgbClr val="66CCFF"/>
                </a:solidFill>
                <a:ea typeface="ＭＳ Ｐゴシック" charset="-128"/>
                <a:cs typeface="ＭＳ Ｐゴシック" charset="-128"/>
              </a:rPr>
            </a:br>
            <a:endParaRPr lang="en-US" sz="32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2658278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Honor Band Opportunities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359592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Solo and Ensemble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969544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</a:t>
            </a:r>
            <a:r>
              <a:rPr lang="en-US" sz="3600" u="sng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all</a:t>
            </a:r>
            <a:r>
              <a:rPr lang="en-US" sz="3600" kern="0" noProof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students receive </a:t>
            </a:r>
            <a:r>
              <a:rPr lang="en-US" sz="3600" kern="0" noProof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</a:t>
            </a:r>
            <a:r>
              <a:rPr lang="en-US" sz="3600" kern="0" dirty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and </a:t>
            </a:r>
            <a:r>
              <a:rPr lang="en-US" sz="3600" kern="0" dirty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4563007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71500" marR="0" lvl="0" indent="-5715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sz="3600" kern="0" noProof="0" dirty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Large Group Festivals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874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3433F-86E4-DB4A-A96F-561D3E10F7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514"/>
            <a:ext cx="92456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1079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0CE0212-DE5A-7943-97B4-5649C95AFB5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1602" y="14515"/>
            <a:ext cx="9587204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4FE4053-AB8B-F248-A768-CFE1B6030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33829"/>
            <a:ext cx="4805879" cy="62193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5118641-BC0A-3A41-84C6-3C73841B8E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7954" y="1661888"/>
            <a:ext cx="5038340" cy="4775201"/>
          </a:xfrm>
          <a:prstGeom prst="rect">
            <a:avLst/>
          </a:prstGeom>
        </p:spPr>
      </p:pic>
      <p:sp>
        <p:nvSpPr>
          <p:cNvPr id="19" name="Right Arrow 18">
            <a:extLst>
              <a:ext uri="{FF2B5EF4-FFF2-40B4-BE49-F238E27FC236}">
                <a16:creationId xmlns:a16="http://schemas.microsoft.com/office/drawing/2014/main" id="{747574BE-B51A-0547-85CB-FD23E3F9551C}"/>
              </a:ext>
            </a:extLst>
          </p:cNvPr>
          <p:cNvSpPr/>
          <p:nvPr/>
        </p:nvSpPr>
        <p:spPr>
          <a:xfrm flipH="1">
            <a:off x="4851072" y="602348"/>
            <a:ext cx="1901372" cy="624114"/>
          </a:xfrm>
          <a:prstGeom prst="rightArrow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49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</p:bldLst>
      </p:timing>
    </mc:Choice>
    <mc:Fallback xmlns:mv="urn:schemas-microsoft-com:mac:vml"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</p:bldLst>
      </p:timing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xfrm>
            <a:off x="12700" y="990600"/>
            <a:ext cx="9131300" cy="6781800"/>
          </a:xfrm>
        </p:spPr>
        <p:txBody>
          <a:bodyPr>
            <a:noAutofit/>
          </a:bodyPr>
          <a:lstStyle/>
          <a:p>
            <a:b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Complimentary Recruitment and Retention Materials</a:t>
            </a:r>
            <a:b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</a:br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ＭＳ Ｐゴシック" charset="-128"/>
              </a:rPr>
              <a:t>MusicAchievementCouncil.org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ＭＳ Ｐゴシック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91FE74-AD99-234C-AAB2-EBF98255DFC2}" type="slidenum">
              <a:rPr lang="en-US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84</a:t>
            </a:fld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76200"/>
            <a:ext cx="793899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This PPT and Videos will be Posted at: </a:t>
            </a:r>
          </a:p>
          <a:p>
            <a:pPr algn="ctr"/>
            <a:r>
              <a:rPr lang="en-US" sz="32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MusicEdConsultants.net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/conference-materials</a:t>
            </a:r>
          </a:p>
          <a:p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4152" y="990600"/>
            <a:ext cx="724965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Contact Information</a:t>
            </a:r>
            <a:b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 Neel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marcia@musicedconsultants.net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@</a:t>
            </a:r>
            <a:r>
              <a:rPr lang="en-US" sz="40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MusicEdConsult</a:t>
            </a: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 on Twitter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ＭＳ Ｐゴシック" charset="-128"/>
                <a:cs typeface="ＭＳ Ｐゴシック" charset="-128"/>
              </a:rPr>
              <a:t>702.361.3553</a:t>
            </a:r>
            <a:endParaRPr lang="en-US" sz="4000" dirty="0">
              <a:latin typeface="+mn-lt"/>
            </a:endParaRPr>
          </a:p>
        </p:txBody>
      </p: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0" y="1295400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823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Office Theme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1034</TotalTime>
  <Words>2782</Words>
  <Application>Microsoft Macintosh PowerPoint</Application>
  <PresentationFormat>On-screen Show (4:3)</PresentationFormat>
  <Paragraphs>528</Paragraphs>
  <Slides>84</Slides>
  <Notes>65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90" baseType="lpstr">
      <vt:lpstr>Arial</vt:lpstr>
      <vt:lpstr>Calibri</vt:lpstr>
      <vt:lpstr>Mistral</vt:lpstr>
      <vt:lpstr>Times</vt:lpstr>
      <vt:lpstr>Wingdings</vt:lpstr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PowerPoint Presentation</vt:lpstr>
      <vt:lpstr>WHAT WAS LEARNED?</vt:lpstr>
      <vt:lpstr>FAMOUS QUOTES. . .</vt:lpstr>
      <vt:lpstr>FAMOUS QUOTES. . .</vt:lpstr>
      <vt:lpstr>PowerPoint Presentation</vt:lpstr>
      <vt:lpstr>Today’s Session: Bridging the Gap Between Middle and High School</vt:lpstr>
      <vt:lpstr>WHAT Other Teachers Think I Do!</vt:lpstr>
      <vt:lpstr>WHAT the Kids Think I Do!</vt:lpstr>
      <vt:lpstr>WHAT Society Thinks I Do!</vt:lpstr>
      <vt:lpstr>WHAT My Mom Thinks I Do!</vt:lpstr>
      <vt:lpstr>WHAT I Think I Do!</vt:lpstr>
      <vt:lpstr>WHAT I Really Get to Do! </vt:lpstr>
      <vt:lpstr>The WHY of Staying in Music  </vt:lpstr>
      <vt:lpstr>The WHY of Staying in Music ATTENDANCE RATES</vt:lpstr>
      <vt:lpstr>The WHY of Staying in Music DISCIPLINE REFERRALS</vt:lpstr>
      <vt:lpstr>The WHY of Staying in Music GPAS</vt:lpstr>
      <vt:lpstr>The WHY of Staying in Music ON-TIME GRADUATION RATES</vt:lpstr>
      <vt:lpstr>The WHY of Staying in Music SUMMARY: What Was Learned?</vt:lpstr>
      <vt:lpstr>PowerPoint Presentation</vt:lpstr>
      <vt:lpstr>PowerPoint Presentation</vt:lpstr>
      <vt:lpstr>PowerPoint Presentation</vt:lpstr>
      <vt:lpstr>PowerPoint Presentation</vt:lpstr>
      <vt:lpstr>The HOW of Staying in Music STRATEGIES TO BRIDGE THE GAP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9. A Vision Board Photo is Worth 1000 Words!</vt:lpstr>
      <vt:lpstr>The HOW:  What Parents Can Do  </vt:lpstr>
      <vt:lpstr>The HOW:  What Parents Can Do  </vt:lpstr>
      <vt:lpstr>The HOW:  What Parents Can 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HOW:  What Parents Can Do </vt:lpstr>
      <vt:lpstr>The HOW:  What Parents Can Do </vt:lpstr>
      <vt:lpstr>The HOW:  What Students Can Do </vt:lpstr>
      <vt:lpstr>PowerPoint Presentation</vt:lpstr>
      <vt:lpstr>The HOW:  What Students Can Do </vt:lpstr>
      <vt:lpstr>The HOW:  What Students Can Do</vt:lpstr>
      <vt:lpstr>The HOW:  What Students Can Do</vt:lpstr>
      <vt:lpstr>The HOW:  What Students Can Do </vt:lpstr>
      <vt:lpstr>The HOW:  What Students Can Do </vt:lpstr>
      <vt:lpstr>The HOW:  What Students Can Do </vt:lpstr>
      <vt:lpstr>The HOW:  What Principals Can Do </vt:lpstr>
      <vt:lpstr>The HOW:  What Music Supervisors Can Do </vt:lpstr>
      <vt:lpstr>The HOW:  What Music Supervisors Can Do </vt:lpstr>
      <vt:lpstr>PowerPoint Presentation</vt:lpstr>
      <vt:lpstr>The HOW:  What Music Supervisors Can Do </vt:lpstr>
      <vt:lpstr>The HOW:  What Music Supervisors Can Do </vt:lpstr>
      <vt:lpstr>The HOW:  What Music Supervisors Can Do </vt:lpstr>
      <vt:lpstr>PowerPoint Presentation</vt:lpstr>
      <vt:lpstr>PowerPoint Presentation</vt:lpstr>
      <vt:lpstr>     Complimentary Recruitment and Retention Materials MusicAchievementCouncil.org</vt:lpstr>
    </vt:vector>
  </TitlesOfParts>
  <Company>Music Education Consultants,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435</cp:revision>
  <dcterms:created xsi:type="dcterms:W3CDTF">2019-07-22T02:30:28Z</dcterms:created>
  <dcterms:modified xsi:type="dcterms:W3CDTF">2019-07-22T02:33:41Z</dcterms:modified>
</cp:coreProperties>
</file>