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7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45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646" r:id="rId25"/>
    <p:sldId id="335" r:id="rId26"/>
    <p:sldId id="336" r:id="rId27"/>
    <p:sldId id="337" r:id="rId28"/>
    <p:sldId id="655" r:id="rId29"/>
    <p:sldId id="312" r:id="rId30"/>
    <p:sldId id="259" r:id="rId31"/>
    <p:sldId id="261" r:id="rId32"/>
    <p:sldId id="262" r:id="rId33"/>
    <p:sldId id="266" r:id="rId34"/>
    <p:sldId id="656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377" r:id="rId43"/>
    <p:sldId id="340" r:id="rId44"/>
    <p:sldId id="606" r:id="rId45"/>
    <p:sldId id="605" r:id="rId46"/>
    <p:sldId id="608" r:id="rId47"/>
    <p:sldId id="610" r:id="rId48"/>
    <p:sldId id="609" r:id="rId49"/>
    <p:sldId id="611" r:id="rId50"/>
    <p:sldId id="618" r:id="rId51"/>
    <p:sldId id="285" r:id="rId52"/>
    <p:sldId id="650" r:id="rId53"/>
    <p:sldId id="370" r:id="rId54"/>
    <p:sldId id="372" r:id="rId55"/>
    <p:sldId id="636" r:id="rId56"/>
    <p:sldId id="652" r:id="rId57"/>
    <p:sldId id="653" r:id="rId58"/>
    <p:sldId id="616" r:id="rId59"/>
    <p:sldId id="638" r:id="rId60"/>
    <p:sldId id="637" r:id="rId61"/>
    <p:sldId id="639" r:id="rId62"/>
    <p:sldId id="640" r:id="rId63"/>
    <p:sldId id="642" r:id="rId64"/>
    <p:sldId id="290" r:id="rId65"/>
    <p:sldId id="291" r:id="rId66"/>
    <p:sldId id="293" r:id="rId67"/>
    <p:sldId id="625" r:id="rId68"/>
    <p:sldId id="654" r:id="rId69"/>
    <p:sldId id="295" r:id="rId70"/>
    <p:sldId id="343" r:id="rId71"/>
    <p:sldId id="648" r:id="rId72"/>
    <p:sldId id="626" r:id="rId73"/>
    <p:sldId id="657" r:id="rId74"/>
    <p:sldId id="658" r:id="rId75"/>
    <p:sldId id="659" r:id="rId76"/>
    <p:sldId id="660" r:id="rId77"/>
    <p:sldId id="302" r:id="rId78"/>
    <p:sldId id="298" r:id="rId79"/>
    <p:sldId id="299" r:id="rId80"/>
    <p:sldId id="301" r:id="rId81"/>
    <p:sldId id="630" r:id="rId82"/>
    <p:sldId id="376" r:id="rId83"/>
    <p:sldId id="645" r:id="rId84"/>
    <p:sldId id="644" r:id="rId85"/>
    <p:sldId id="623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73C"/>
    <a:srgbClr val="030863"/>
    <a:srgbClr val="040A87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320"/>
  </p:normalViewPr>
  <p:slideViewPr>
    <p:cSldViewPr snapToGrid="0" snapToObjects="1">
      <p:cViewPr varScale="1">
        <p:scale>
          <a:sx n="92" d="100"/>
          <a:sy n="92" d="100"/>
        </p:scale>
        <p:origin x="4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0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89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2157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059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3065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2316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8710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4227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0217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437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4774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58304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696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45994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45994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7697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769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7697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60793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41577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6722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4274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3231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6039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2899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28995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693105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9831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929379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31749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91339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901057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649206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59176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847130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507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7/31/19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7/31/19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7/31/19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7.png"/><Relationship Id="rId2" Type="http://schemas.openxmlformats.org/officeDocument/2006/relationships/video" Target="file:////Users/marcianeel/Desktop/Bridging%20the%20Gap%20Videos:Photos/The%20Parent%20Band%20copy.mp4" TargetMode="External"/><Relationship Id="rId1" Type="http://schemas.microsoft.com/office/2007/relationships/media" Target="file:////Users/marcianeel/Desktop/Bridging%20the%20Gap%20Videos:Photos/The%20Parent%20Band%20copy.mp4" TargetMode="Externa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ARBDA%20PPTs/Bridging%20the%20Gap/United%20Sound%20Overview.mp4" TargetMode="External"/><Relationship Id="rId1" Type="http://schemas.microsoft.com/office/2007/relationships/media" Target="file:////Users/marcianeel/Desktop/ARBDA%20PPTs/Bridging%20the%20Gap/United%20Sound%20Overview.mp4" TargetMode="External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4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ARBDA%20PPTs/Bridging%20the%20Gap/An%20AP%20Music%20Theory%20Christmas%20Card.mp4" TargetMode="External"/><Relationship Id="rId1" Type="http://schemas.microsoft.com/office/2007/relationships/media" Target="file:////Users/marcianeel/Desktop/ARBDA%20PPTs/Bridging%20the%20Gap/An%20AP%20Music%20Theory%20Christmas%20Card.mp4" TargetMode="External"/><Relationship Id="rId6" Type="http://schemas.openxmlformats.org/officeDocument/2006/relationships/image" Target="../media/image74.png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5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7.png"/><Relationship Id="rId4" Type="http://schemas.openxmlformats.org/officeDocument/2006/relationships/image" Target="../media/image86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35469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07531"/>
            <a:ext cx="8229600" cy="481753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Engaged students are </a:t>
            </a:r>
            <a:r>
              <a:rPr lang="en-US" sz="4400" u="sng" dirty="0">
                <a:solidFill>
                  <a:srgbClr val="FFFF00"/>
                </a:solidFill>
              </a:rPr>
              <a:t>2.5 times </a:t>
            </a:r>
            <a:r>
              <a:rPr lang="en-US" sz="4400" dirty="0">
                <a:solidFill>
                  <a:schemeClr val="bg1"/>
                </a:solidFill>
              </a:rPr>
              <a:t>more likely to say that they get excellent grades and do well in school, and they are </a:t>
            </a:r>
            <a:r>
              <a:rPr lang="en-US" sz="4400" u="sng" dirty="0">
                <a:solidFill>
                  <a:srgbClr val="FFFF00"/>
                </a:solidFill>
              </a:rPr>
              <a:t>4.5 times </a:t>
            </a:r>
            <a:r>
              <a:rPr lang="en-US" sz="4400" dirty="0">
                <a:solidFill>
                  <a:schemeClr val="bg1"/>
                </a:solidFill>
              </a:rPr>
              <a:t>more likely to be hopeful about the future than their actively disengaged peers. </a:t>
            </a:r>
            <a:endParaRPr 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90A40F-A7A5-F542-85F5-49420694E21E}"/>
              </a:ext>
            </a:extLst>
          </p:cNvPr>
          <p:cNvSpPr txBox="1"/>
          <p:nvPr/>
        </p:nvSpPr>
        <p:spPr>
          <a:xfrm>
            <a:off x="4826900" y="5055623"/>
            <a:ext cx="40014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FFFF00"/>
                </a:solidFill>
              </a:rPr>
              <a:t>Gallup, Oct 2018</a:t>
            </a:r>
          </a:p>
        </p:txBody>
      </p:sp>
    </p:spTree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chemeClr val="bg1"/>
                </a:solidFill>
              </a:rPr>
              <a:t>www.musicedconsultants.net</a:t>
            </a:r>
            <a:r>
              <a:rPr lang="en-US" sz="3200" dirty="0">
                <a:solidFill>
                  <a:schemeClr val="bg1"/>
                </a:solidFill>
              </a:rPr>
              <a:t>/conference-</a:t>
            </a:r>
            <a:r>
              <a:rPr lang="en-US" sz="3200" dirty="0" err="1">
                <a:solidFill>
                  <a:schemeClr val="bg1"/>
                </a:solidFill>
              </a:rPr>
              <a:t>materials.html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</a:rPr>
              <a:t>96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</a:rPr>
              <a:t>Rock Star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Middle School and High School</a:t>
            </a: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290" y="1143000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4783676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Marcia Neel Head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735" y="2912310"/>
            <a:ext cx="2630861" cy="265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Music making has been </a:t>
            </a:r>
            <a:r>
              <a:rPr lang="en-US" sz="3600" i="1" dirty="0">
                <a:solidFill>
                  <a:srgbClr val="FFFF00"/>
                </a:solidFill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Build confidence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ATTENDANCE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87%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93%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DISCIPLINE REPORTS </a:t>
            </a:r>
            <a:r>
              <a:rPr lang="en-US" sz="4000" u="sng" dirty="0">
                <a:solidFill>
                  <a:srgbClr val="FFFF00"/>
                </a:solidFill>
              </a:rPr>
              <a:t>FELL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4.34</a:t>
            </a:r>
            <a:r>
              <a:rPr lang="en-US" sz="4000" dirty="0">
                <a:solidFill>
                  <a:srgbClr val="FFCC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3.23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3.75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GPAs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2.51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2.89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2.61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GRADUATION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60%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ACT SCORES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16.95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17.20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19.58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18.67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17.64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17.62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C5CBB2-AFFC-544B-A2AF-01DA5253B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972"/>
            <a:ext cx="9151178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847"/>
      </p:ext>
    </p:extLst>
  </p:cSld>
  <p:clrMapOvr>
    <a:masterClrMapping/>
  </p:clrMapOvr>
  <p:transition advClick="0" advTm="1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</a:t>
            </a:r>
            <a:r>
              <a:rPr lang="en-US" sz="4800" dirty="0">
                <a:solidFill>
                  <a:srgbClr val="FFFF00"/>
                </a:solidFill>
              </a:rPr>
              <a:t>MORE</a:t>
            </a:r>
            <a:r>
              <a:rPr lang="en-US" sz="4800" i="1" dirty="0">
                <a:solidFill>
                  <a:srgbClr val="FFFF00"/>
                </a:solidFill>
              </a:rPr>
              <a:t> </a:t>
            </a:r>
            <a:r>
              <a:rPr lang="en-US" sz="4800" i="1" dirty="0">
                <a:solidFill>
                  <a:srgbClr val="FFFFFF"/>
                </a:solidFill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</a:rPr>
              <a:t>MUSIC</a:t>
            </a:r>
            <a:r>
              <a:rPr lang="en-US" sz="4800" i="1" dirty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more </a:t>
            </a:r>
            <a:r>
              <a:rPr lang="en-US" sz="4800" dirty="0">
                <a:solidFill>
                  <a:srgbClr val="FFFF00"/>
                </a:solidFill>
              </a:rPr>
              <a:t>POSITIVE </a:t>
            </a:r>
            <a:r>
              <a:rPr lang="en-US" sz="4800" i="1" dirty="0">
                <a:solidFill>
                  <a:srgbClr val="FFFFFF"/>
                </a:solidFill>
              </a:rPr>
              <a:t>these </a:t>
            </a:r>
            <a:r>
              <a:rPr lang="en-US" sz="4800" dirty="0">
                <a:solidFill>
                  <a:srgbClr val="FFFF00"/>
                </a:solidFill>
              </a:rPr>
              <a:t>BENEFITS </a:t>
            </a:r>
            <a:r>
              <a:rPr lang="en-US" sz="4800" i="1" dirty="0">
                <a:solidFill>
                  <a:srgbClr val="FFFFFF"/>
                </a:solidFill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bg2">
                <a:lumMod val="75000"/>
                <a:alpha val="72000"/>
              </a:schemeClr>
            </a:gs>
            <a:gs pos="100000">
              <a:srgbClr val="FFFFFF">
                <a:alpha val="9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7-01-12 at 5.14.3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21039"/>
            <a:ext cx="9185827" cy="2825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7963" y="1976528"/>
            <a:ext cx="898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415B5C"/>
                </a:solidFill>
              </a:rPr>
              <a:t>Middle School                            High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1512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>
                <a:solidFill>
                  <a:srgbClr val="415B5C"/>
                </a:solidFill>
                <a:latin typeface="+mn-lt"/>
              </a:rPr>
              <a:t>Bridging the Gap Between</a:t>
            </a: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448" y="2809971"/>
            <a:ext cx="990600" cy="1233255"/>
          </a:xfrm>
          <a:prstGeom prst="rect">
            <a:avLst/>
          </a:prstGeom>
        </p:spPr>
      </p:pic>
      <p:sp>
        <p:nvSpPr>
          <p:cNvPr id="17" name="Rectangle 1030"/>
          <p:cNvSpPr txBox="1">
            <a:spLocks noChangeArrowheads="1"/>
          </p:cNvSpPr>
          <p:nvPr/>
        </p:nvSpPr>
        <p:spPr bwMode="auto">
          <a:xfrm>
            <a:off x="-1" y="5588594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>
                <a:solidFill>
                  <a:srgbClr val="415B5C"/>
                </a:solidFill>
                <a:latin typeface="+mn-lt"/>
              </a:rPr>
              <a:t>PPT, Session, and Videos will be Posted Online at: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415B5C"/>
              </a:solidFill>
              <a:uLnTx/>
              <a:uFillTx/>
              <a:latin typeface="+mn-lt"/>
            </a:endParaRPr>
          </a:p>
        </p:txBody>
      </p:sp>
      <p:sp>
        <p:nvSpPr>
          <p:cNvPr id="18" name="Rectangle 1030"/>
          <p:cNvSpPr txBox="1">
            <a:spLocks noChangeArrowheads="1"/>
          </p:cNvSpPr>
          <p:nvPr/>
        </p:nvSpPr>
        <p:spPr bwMode="auto">
          <a:xfrm>
            <a:off x="-1" y="6112313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www.MusicEdConsultants.net</a:t>
            </a:r>
            <a:r>
              <a:rPr lang="en-US" sz="2800" i="1" kern="12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/conference-</a:t>
            </a:r>
            <a:r>
              <a:rPr lang="en-US" sz="2800" i="1" kern="12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materials.html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uLnTx/>
              <a:uFillTx/>
              <a:latin typeface="+mn-lt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664458" y="3243202"/>
            <a:ext cx="1214829" cy="552229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15B5C"/>
              </a:solidFill>
            </a:endParaRPr>
          </a:p>
        </p:txBody>
      </p:sp>
      <p:pic>
        <p:nvPicPr>
          <p:cNvPr id="4" name="Picture 3" descr="Unknow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99" y="1245073"/>
            <a:ext cx="1439341" cy="1439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77BAAB-E354-F24A-9BFF-BDC1C3CD0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51" y="3918493"/>
            <a:ext cx="2565400" cy="1270000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99AE5976-01E7-2741-8E3E-8AC565D4B9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656" y="4271300"/>
            <a:ext cx="3283738" cy="7477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7EC3D3-0D5A-4047-A241-C08A7FF20178}"/>
              </a:ext>
            </a:extLst>
          </p:cNvPr>
          <p:cNvSpPr txBox="1"/>
          <p:nvPr/>
        </p:nvSpPr>
        <p:spPr>
          <a:xfrm>
            <a:off x="581891" y="5216380"/>
            <a:ext cx="8340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Nick </a:t>
            </a:r>
            <a:r>
              <a:rPr lang="en-US" dirty="0" err="1"/>
              <a:t>Averwater</a:t>
            </a:r>
            <a:r>
              <a:rPr lang="en-US" dirty="0"/>
              <a:t>                                   Hal Cooper                                   Ron Kuykendall</a:t>
            </a:r>
          </a:p>
          <a:p>
            <a:endParaRPr lang="en-US" dirty="0"/>
          </a:p>
        </p:txBody>
      </p:sp>
      <p:pic>
        <p:nvPicPr>
          <p:cNvPr id="14" name="Picture 13" descr="A picture containing plate, tableware, object, dishware&#10;&#10;Description automatically generated">
            <a:extLst>
              <a:ext uri="{FF2B5EF4-FFF2-40B4-BE49-F238E27FC236}">
                <a16:creationId xmlns:a16="http://schemas.microsoft.com/office/drawing/2014/main" id="{FB3120C2-7543-4047-870E-6A47EF42FC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0186" y="4217207"/>
            <a:ext cx="2468287" cy="10860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370973" y="3546285"/>
            <a:ext cx="223396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rgbClr val="415B5C"/>
                </a:solidFill>
              </a:rPr>
              <a:t>Marcia Neel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795612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48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Session: Bridging the Gap Between Middle and High School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47930" y="1965186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2044561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9352" y="1359501"/>
            <a:ext cx="594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br>
              <a:rPr lang="en-US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37096"/>
            <a:ext cx="9144000" cy="1443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0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 in Life!</a:t>
            </a:r>
            <a:endParaRPr kumimoji="0" lang="en-US" sz="4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9812" y="6211669"/>
            <a:ext cx="631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chemeClr val="bg1"/>
                </a:solidFill>
              </a:rPr>
              <a:t>www.musicedconsultants.net</a:t>
            </a:r>
            <a:r>
              <a:rPr lang="en-US" dirty="0">
                <a:solidFill>
                  <a:schemeClr val="bg1"/>
                </a:solidFill>
              </a:rPr>
              <a:t>/conference-</a:t>
            </a:r>
            <a:r>
              <a:rPr lang="en-US" dirty="0" err="1">
                <a:solidFill>
                  <a:schemeClr val="bg1"/>
                </a:solidFill>
              </a:rPr>
              <a:t>materials.html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3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104354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5333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98083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200" i="1" dirty="0" err="1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1051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9886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0179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1431936"/>
            <a:ext cx="1044384" cy="130021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04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ATTENDANCE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867"/>
            <a:ext cx="9144000" cy="177492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DISCIPLINE REFERRALS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9387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GPAS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164505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E3A192"/>
                </a:solidFill>
                <a:ea typeface="ＭＳ Ｐゴシック" charset="-128"/>
                <a:cs typeface="ＭＳ Ｐゴシック" charset="-128"/>
              </a:rPr>
              <a:t>O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N-TIME GRADUATION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09"/>
            <a:ext cx="9144000" cy="169392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66530"/>
            <a:ext cx="8229600" cy="309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b="1" i="1" u="none" strike="noStrike" kern="0" cap="none" spc="0" normalizeH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b="1" i="1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kumimoji="0" lang="en-US" sz="4800" b="1" i="1" u="none" strike="noStrike" kern="0" cap="none" spc="0" normalizeH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b="1" i="1" kern="0" baseline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hese benefits become.”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80222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1821655"/>
            <a:ext cx="9144000" cy="96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Work more as one District-wide Faculty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863" y="2637826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</a:t>
            </a:r>
            <a:r>
              <a:rPr lang="en-US" sz="5400" i="1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ensure</a:t>
            </a: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83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pPr algn="ctr"/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-11863" y="678648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F38A30-ED44-7940-B389-B91389BCCEEE}"/>
              </a:ext>
            </a:extLst>
          </p:cNvPr>
          <p:cNvSpPr txBox="1"/>
          <p:nvPr/>
        </p:nvSpPr>
        <p:spPr>
          <a:xfrm>
            <a:off x="-11863" y="604382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55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Vision (Destination)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envision.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37148" y="2786091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		   . . .a world where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children grow up feeling safe, loved, and joyful.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214716"/>
            <a:ext cx="128960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                                 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. . .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great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b="1" i="1" u="sng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public</a:t>
            </a:r>
            <a:r>
              <a:rPr lang="en-US" sz="3200" b="1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schools for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b="1" i="1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31292" y="441889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National Education Association (NEA)</a:t>
            </a:r>
            <a:endParaRPr lang="en-US" sz="3200" kern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49360" y="2295667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Life is Good T-Shirts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12FA2-EB7B-BD44-B359-A67C703780C7}"/>
              </a:ext>
            </a:extLst>
          </p:cNvPr>
          <p:cNvSpPr txBox="1"/>
          <p:nvPr/>
        </p:nvSpPr>
        <p:spPr>
          <a:xfrm>
            <a:off x="33448" y="6004187"/>
            <a:ext cx="9110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334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3.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Mission (Purpose)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exist to.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72501" y="2568028"/>
            <a:ext cx="1196340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.organize the world’s information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and make it universally  accessible and useful.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711958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.advance music education by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encouraging the studying and making of music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by all.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Google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6420" y="4515906"/>
            <a:ext cx="45796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</a:t>
            </a:r>
            <a:r>
              <a:rPr lang="en-US" sz="3200" kern="0" dirty="0" err="1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NAfME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A0FF97-0619-FB4B-9E91-77CD3803F0D1}"/>
              </a:ext>
            </a:extLst>
          </p:cNvPr>
          <p:cNvSpPr txBox="1"/>
          <p:nvPr/>
        </p:nvSpPr>
        <p:spPr>
          <a:xfrm>
            <a:off x="-20051" y="6092168"/>
            <a:ext cx="91439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0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	Vision/Mission Ideas for your district’s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Music Education Program: </a:t>
            </a:r>
            <a:endParaRPr lang="en-US" sz="32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We envision a </a:t>
            </a:r>
            <a:r>
              <a:rPr lang="en-US" sz="3200" b="1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community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where all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children grow up experiencing the joy of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active music-making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876094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                 We exist to prepare all students for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fulfilling, life-long music-making experiences.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Vision: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4208" y="4692929"/>
            <a:ext cx="44312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Mission: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14A90-21BE-B945-A207-F5CC6D94DB25}"/>
              </a:ext>
            </a:extLst>
          </p:cNvPr>
          <p:cNvSpPr txBox="1"/>
          <p:nvPr/>
        </p:nvSpPr>
        <p:spPr>
          <a:xfrm>
            <a:off x="0" y="6034451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20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5.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Vegas. . .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47A1D-498A-B047-AC38-E586C3870394}"/>
              </a:ext>
            </a:extLst>
          </p:cNvPr>
          <p:cNvSpPr txBox="1"/>
          <p:nvPr/>
        </p:nvSpPr>
        <p:spPr>
          <a:xfrm>
            <a:off x="0" y="600842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91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8" name="Picture 7" descr="Screen Shot 2015-05-14 at 10.05.3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20" y="1537776"/>
            <a:ext cx="6731747" cy="488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2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6.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5338" y="2884455"/>
            <a:ext cx="6794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6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Music. . . </a:t>
            </a:r>
          </a:p>
          <a:p>
            <a:endParaRPr lang="en-US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945338" y="4151738"/>
            <a:ext cx="680275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Lasts for a Lifetime!</a:t>
            </a:r>
          </a:p>
          <a:p>
            <a:endParaRPr lang="en-US" dirty="0">
              <a:solidFill>
                <a:srgbClr val="66CCFF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1992CE-CA82-654A-83C1-9BE20C02DC8A}"/>
              </a:ext>
            </a:extLst>
          </p:cNvPr>
          <p:cNvSpPr txBox="1"/>
          <p:nvPr/>
        </p:nvSpPr>
        <p:spPr>
          <a:xfrm>
            <a:off x="14514" y="6037788"/>
            <a:ext cx="91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65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65694" y="77024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7. More Ideas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rabicPeriod" startAt="2"/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44488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7148" y="2014139"/>
            <a:ext cx="774481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Meet regularly as a district-wide Faculty to 	 establish goals and assess progress.</a:t>
            </a:r>
          </a:p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Plan performances/activities strategically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Conduct each other’s ensembles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Chaperone each other’s trips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Hang out with each other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“Switch Days” with each other</a:t>
            </a:r>
          </a:p>
          <a:p>
            <a:endParaRPr lang="en-US" dirty="0"/>
          </a:p>
        </p:txBody>
      </p:sp>
      <p:pic>
        <p:nvPicPr>
          <p:cNvPr id="10" name="Picture 9" descr="images.png"/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2036850" y="1083590"/>
            <a:ext cx="4690819" cy="46908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7BD28C-72E0-A34B-A6C3-D709BFA1310C}"/>
              </a:ext>
            </a:extLst>
          </p:cNvPr>
          <p:cNvSpPr txBox="1"/>
          <p:nvPr/>
        </p:nvSpPr>
        <p:spPr>
          <a:xfrm>
            <a:off x="1" y="6135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www.musicedconsultants.net</a:t>
            </a:r>
            <a:r>
              <a:rPr lang="en-US" sz="2000" dirty="0">
                <a:solidFill>
                  <a:schemeClr val="bg1"/>
                </a:solidFill>
              </a:rPr>
              <a:t>/conference-</a:t>
            </a:r>
            <a:r>
              <a:rPr lang="en-US" sz="2000" dirty="0" err="1">
                <a:solidFill>
                  <a:schemeClr val="bg1"/>
                </a:solidFill>
              </a:rPr>
              <a:t>materials.html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337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45438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8. Help Them See Their Futures Early On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9" name="Picture 8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1" y="1508031"/>
            <a:ext cx="2027249" cy="292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Diverse Trumpet:Trombone Stud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832" y="4413237"/>
            <a:ext cx="2063888" cy="2217333"/>
          </a:xfrm>
          <a:prstGeom prst="rect">
            <a:avLst/>
          </a:prstGeom>
        </p:spPr>
      </p:pic>
      <p:pic>
        <p:nvPicPr>
          <p:cNvPr id="15" name="Picture 14" descr="Screen Shot 2018-11-30 at 5.04.09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32" y="3157562"/>
            <a:ext cx="2166871" cy="3483348"/>
          </a:xfrm>
          <a:prstGeom prst="rect">
            <a:avLst/>
          </a:prstGeom>
        </p:spPr>
      </p:pic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06119" y="3157562"/>
            <a:ext cx="2313352" cy="350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Screen Shot 2018-11-30 at 5.00.47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119" y="1470216"/>
            <a:ext cx="2313352" cy="2211344"/>
          </a:xfrm>
          <a:prstGeom prst="rect">
            <a:avLst/>
          </a:prstGeom>
        </p:spPr>
      </p:pic>
      <p:pic>
        <p:nvPicPr>
          <p:cNvPr id="18" name="Picture 17" descr="Screen Shot 2018-11-30 at 5.11.25 P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6721" y="1450039"/>
            <a:ext cx="2179082" cy="2152700"/>
          </a:xfrm>
          <a:prstGeom prst="rect">
            <a:avLst/>
          </a:prstGeom>
        </p:spPr>
      </p:pic>
      <p:pic>
        <p:nvPicPr>
          <p:cNvPr id="19" name="Picture 18" descr="Screen Shot 2018-11-30 at 5.12.39 P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7773" y="2848428"/>
            <a:ext cx="3175213" cy="19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218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183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9. A Vision Board Photo is Worth </a:t>
            </a:r>
            <a:r>
              <a:rPr lang="en-US" sz="4000" b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-45724" y="457970"/>
            <a:ext cx="5022274" cy="364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Elementary and middle school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,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parents, directors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, and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their high school </a:t>
            </a:r>
          </a:p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2800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counterparts.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170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0" y="1363830"/>
            <a:ext cx="9144000" cy="58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Include lots of photos of: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2" name="Picture 21" descr="DSC_027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638" y="3431582"/>
            <a:ext cx="1997364" cy="306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3-DSC_001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727" y="1550187"/>
            <a:ext cx="2158999" cy="3314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6E0883-EFCA-194F-B6FD-60894D4A1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9384" y="3790604"/>
            <a:ext cx="2846273" cy="29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183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9. A Vision Board Photo is Worth </a:t>
            </a:r>
            <a:r>
              <a:rPr lang="en-US" sz="4000" b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472540" y="1604824"/>
            <a:ext cx="3555999" cy="364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Include photos of elementary and middle school </a:t>
            </a:r>
            <a:r>
              <a:rPr lang="en-US" sz="32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having fun!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6170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pic>
        <p:nvPicPr>
          <p:cNvPr id="8" name="Picture 7" descr="itemeditorimage_586ea69deb5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54" y="1525466"/>
            <a:ext cx="6133282" cy="459996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51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8383"/>
            <a:ext cx="9144000" cy="9880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32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09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4547"/>
            <a:ext cx="8752114" cy="328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382101-13D2-364A-9161-A18E907658A3}"/>
              </a:ext>
            </a:extLst>
          </p:cNvPr>
          <p:cNvSpPr txBox="1"/>
          <p:nvPr/>
        </p:nvSpPr>
        <p:spPr>
          <a:xfrm>
            <a:off x="0" y="60089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2825E-AF47-9A4B-B811-8A23E54ED277}"/>
              </a:ext>
            </a:extLst>
          </p:cNvPr>
          <p:cNvSpPr txBox="1"/>
          <p:nvPr/>
        </p:nvSpPr>
        <p:spPr>
          <a:xfrm>
            <a:off x="1377023" y="842522"/>
            <a:ext cx="63899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Have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Teach Parents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75181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-223477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17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798"/>
            <a:ext cx="9144000" cy="30611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269811-4124-8243-A354-B66F029405E6}"/>
              </a:ext>
            </a:extLst>
          </p:cNvPr>
          <p:cNvSpPr txBox="1"/>
          <p:nvPr/>
        </p:nvSpPr>
        <p:spPr>
          <a:xfrm>
            <a:off x="0" y="6008914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B19842-7E27-614B-854B-DC6CE1881C07}"/>
              </a:ext>
            </a:extLst>
          </p:cNvPr>
          <p:cNvSpPr txBox="1"/>
          <p:nvPr/>
        </p:nvSpPr>
        <p:spPr>
          <a:xfrm>
            <a:off x="-1" y="64178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Have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Teach Parents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002863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306612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91586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1001222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2. Engage with </a:t>
            </a:r>
          </a:p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Parents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14372" y="4023809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Provide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00" y="3285666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chemeClr val="bg1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chemeClr val="bg1"/>
                </a:solidFill>
                <a:latin typeface="+mn-lt"/>
              </a:rPr>
              <a:t>Music!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F34C0-6567-1C4C-A3B6-BAA13BC25D41}"/>
              </a:ext>
            </a:extLst>
          </p:cNvPr>
          <p:cNvSpPr txBox="1"/>
          <p:nvPr/>
        </p:nvSpPr>
        <p:spPr>
          <a:xfrm>
            <a:off x="0" y="3264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AEF5C-3386-7B42-8DA0-7A260FA78D3B}"/>
              </a:ext>
            </a:extLst>
          </p:cNvPr>
          <p:cNvSpPr txBox="1"/>
          <p:nvPr/>
        </p:nvSpPr>
        <p:spPr>
          <a:xfrm>
            <a:off x="100070" y="2597154"/>
            <a:ext cx="3299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Share their own stories.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0965AB-40C4-3F4C-BF99-E15C92156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400" y="2102258"/>
            <a:ext cx="3289298" cy="711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D31F78-0B17-9E47-A05B-BBFE22E74648}"/>
              </a:ext>
            </a:extLst>
          </p:cNvPr>
          <p:cNvSpPr txBox="1"/>
          <p:nvPr/>
        </p:nvSpPr>
        <p:spPr>
          <a:xfrm>
            <a:off x="6330345" y="2266112"/>
            <a:ext cx="27510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Can </a:t>
            </a:r>
            <a:r>
              <a:rPr lang="en-US" sz="2000" u="sng" dirty="0">
                <a:solidFill>
                  <a:srgbClr val="FFFF00"/>
                </a:solidFill>
              </a:rPr>
              <a:t>your</a:t>
            </a:r>
            <a:r>
              <a:rPr lang="en-US" sz="2000" dirty="0">
                <a:solidFill>
                  <a:srgbClr val="FFFF00"/>
                </a:solidFill>
              </a:rPr>
              <a:t> child read this?</a:t>
            </a:r>
          </a:p>
          <a:p>
            <a:r>
              <a:rPr lang="en-US" sz="2000" dirty="0">
                <a:solidFill>
                  <a:srgbClr val="FFFF00"/>
                </a:solidFill>
              </a:rPr>
              <a:t>Music can change your</a:t>
            </a:r>
          </a:p>
          <a:p>
            <a:r>
              <a:rPr lang="en-US" sz="2000" dirty="0">
                <a:solidFill>
                  <a:srgbClr val="FFFF00"/>
                </a:solidFill>
              </a:rPr>
              <a:t>child’s future!</a:t>
            </a:r>
          </a:p>
        </p:txBody>
      </p:sp>
    </p:spTree>
    <p:extLst>
      <p:ext uri="{BB962C8B-B14F-4D97-AF65-F5344CB8AC3E}">
        <p14:creationId xmlns:p14="http://schemas.microsoft.com/office/powerpoint/2010/main" val="37402984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306612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642685" y="759360"/>
            <a:ext cx="89296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3. Provide opportunity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for quality  </a:t>
            </a:r>
          </a:p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interaction.</a:t>
            </a:r>
            <a:endParaRPr lang="en-US" sz="4000" dirty="0"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FF501E-85D6-0A4D-8029-A62F09715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82799"/>
            <a:ext cx="3314699" cy="584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EF34C0-6567-1C4C-A3B6-BAA13BC25D41}"/>
              </a:ext>
            </a:extLst>
          </p:cNvPr>
          <p:cNvSpPr txBox="1"/>
          <p:nvPr/>
        </p:nvSpPr>
        <p:spPr>
          <a:xfrm>
            <a:off x="0" y="3264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AEF5C-3386-7B42-8DA0-7A260FA78D3B}"/>
              </a:ext>
            </a:extLst>
          </p:cNvPr>
          <p:cNvSpPr txBox="1"/>
          <p:nvPr/>
        </p:nvSpPr>
        <p:spPr>
          <a:xfrm>
            <a:off x="1820295" y="1424990"/>
            <a:ext cx="548797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. . . The Parent Band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12" name="Picture 11" descr="Screen Shot 2019-07-31 at 7.20.2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94344"/>
            <a:ext cx="914400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98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306612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FF501E-85D6-0A4D-8029-A62F09715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82799"/>
            <a:ext cx="3314699" cy="584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EF34C0-6567-1C4C-A3B6-BAA13BC25D41}"/>
              </a:ext>
            </a:extLst>
          </p:cNvPr>
          <p:cNvSpPr txBox="1"/>
          <p:nvPr/>
        </p:nvSpPr>
        <p:spPr>
          <a:xfrm>
            <a:off x="0" y="3264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AEF5C-3386-7B42-8DA0-7A260FA78D3B}"/>
              </a:ext>
            </a:extLst>
          </p:cNvPr>
          <p:cNvSpPr txBox="1"/>
          <p:nvPr/>
        </p:nvSpPr>
        <p:spPr>
          <a:xfrm>
            <a:off x="1" y="617421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The Parent Band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  <p:pic>
        <p:nvPicPr>
          <p:cNvPr id="12" name="Picture 11" descr="Screen Shot 2019-07-31 at 7.20.28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082799"/>
            <a:ext cx="9144000" cy="4391025"/>
          </a:xfrm>
          <a:prstGeom prst="rect">
            <a:avLst/>
          </a:prstGeom>
        </p:spPr>
      </p:pic>
      <p:pic>
        <p:nvPicPr>
          <p:cNvPr id="9" name="The Parent Band copy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" y="133032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9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35" y="1574183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-1" y="1405178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4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Let parents help—They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</p:spTree>
    <p:extLst>
      <p:ext uri="{BB962C8B-B14F-4D97-AF65-F5344CB8AC3E}">
        <p14:creationId xmlns:p14="http://schemas.microsoft.com/office/powerpoint/2010/main" val="8712843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C4EFC-2C42-684C-9C7C-184C8B36C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9143"/>
            <a:ext cx="9144000" cy="518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819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3D956D-E45B-EC46-A5C1-C093C65B2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82549"/>
            <a:ext cx="9144000" cy="373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022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6E03FE-2B9D-2346-A2B0-2CEAC52B5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2316"/>
            <a:ext cx="9144000" cy="438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52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4372" y="4615544"/>
            <a:ext cx="8229600" cy="234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 </a:t>
            </a:r>
            <a:r>
              <a:rPr lang="en-US" sz="3600" u="sng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Always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focus on community-building—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k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eep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what’s best for the students at the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center of all decision-making.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4858" y="3128421"/>
            <a:ext cx="8610600" cy="118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 Give big jobs to a few and small jobs to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many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159593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a. Structure the Parent Organization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41" y="399248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5. Promote Parent Leadership!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169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4858" y="3963604"/>
            <a:ext cx="8610600" cy="193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e. HS Parents host MS/ES parent meetings at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the high school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960654"/>
            <a:ext cx="8610600" cy="245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d.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Schedule a </a:t>
            </a:r>
            <a:r>
              <a:rPr lang="en-US" sz="3600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VIP Parent Night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for MS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parents at a joint concert/halftime show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performance</a:t>
            </a:r>
            <a:endParaRPr lang="en-US" sz="36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41" y="399248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5. Promote Parent Leadership!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479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570"/>
            <a:ext cx="9144000" cy="12192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66700" y="94548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632" y="2698087"/>
            <a:ext cx="4982736" cy="3737052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0506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kumimoji="0" lang="en-US" sz="32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946643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u="sng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FREE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Summer 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(at-risk) </a:t>
            </a:r>
            <a:r>
              <a:rPr lang="en-US" sz="360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307590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 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Participate </a:t>
            </a:r>
            <a:r>
              <a:rPr lang="en-US" sz="3600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efforts – give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testamonials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.”</a:t>
            </a:r>
          </a:p>
          <a:p>
            <a:pPr marL="742950" indent="-742950">
              <a:defRPr/>
            </a:pPr>
            <a:endParaRPr lang="en-US" sz="36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9235"/>
            <a:ext cx="9144000" cy="1219200"/>
          </a:xfrm>
        </p:spPr>
        <p:txBody>
          <a:bodyPr>
            <a:normAutofit/>
          </a:bodyPr>
          <a:lstStyle/>
          <a:p>
            <a:pPr lvl="0" defTabSz="914400" fontAlgn="base">
              <a:spcAft>
                <a:spcPct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kern="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9256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Remain engaged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90500" y="231435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ACTIVELY in ALL recruitment 	</a:t>
            </a:r>
            <a:r>
              <a:rPr lang="en-US" sz="360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90500" y="1027835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Serve as “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55018" y="4207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A.  Mentor upcoming students. . .Give back!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140587" y="467655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 Coach upcoming students.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126156" y="5323110"/>
            <a:ext cx="8077200" cy="60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C.  Serve that program: Usher, sell refreshments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66146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new learners and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EMPOWER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current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14413001363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589" y="2615429"/>
            <a:ext cx="5295422" cy="388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DD599F-6EFC-0148-B725-9C692A92240F}"/>
              </a:ext>
            </a:extLst>
          </p:cNvPr>
          <p:cNvSpPr txBox="1"/>
          <p:nvPr/>
        </p:nvSpPr>
        <p:spPr>
          <a:xfrm>
            <a:off x="0" y="192020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United Sound</a:t>
            </a:r>
          </a:p>
        </p:txBody>
      </p:sp>
    </p:spTree>
    <p:extLst>
      <p:ext uri="{BB962C8B-B14F-4D97-AF65-F5344CB8AC3E}">
        <p14:creationId xmlns:p14="http://schemas.microsoft.com/office/powerpoint/2010/main" val="17025799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66146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new learners and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EMPOWER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current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United Sound Overview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9316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7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14"/>
            <a:ext cx="9144000" cy="12192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371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811365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5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Write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invitations (like a “Big Bro/Sis”)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or other notes as appropriate.</a:t>
            </a:r>
            <a:endParaRPr lang="en-US" sz="36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-257631" y="2030565"/>
            <a:ext cx="744396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Giving a “Golden Invitation”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band/orchestra makes them feel special!”</a:t>
            </a:r>
          </a:p>
        </p:txBody>
      </p:sp>
      <p:pic>
        <p:nvPicPr>
          <p:cNvPr id="13" name="Picture 12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599" y="2133600"/>
            <a:ext cx="2200676" cy="2463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36BE4B-4C07-D84F-9F49-08DDF1E6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6392" y="3447827"/>
            <a:ext cx="2027518" cy="2855076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21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1554645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pic>
        <p:nvPicPr>
          <p:cNvPr id="2" name="Picture 1" descr="Screen Shot 2018-01-30 at 11.47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342485"/>
            <a:ext cx="7366000" cy="3759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839428-4028-F043-9AAC-661BA4F3BB3E}"/>
              </a:ext>
            </a:extLst>
          </p:cNvPr>
          <p:cNvSpPr txBox="1"/>
          <p:nvPr/>
        </p:nvSpPr>
        <p:spPr>
          <a:xfrm>
            <a:off x="533400" y="777166"/>
            <a:ext cx="8610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6.  Arrange and send musical greetings cards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21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1554645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pic>
        <p:nvPicPr>
          <p:cNvPr id="2" name="Picture 1" descr="Screen Shot 2018-01-30 at 11.47.1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342485"/>
            <a:ext cx="7366000" cy="3759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839428-4028-F043-9AAC-661BA4F3BB3E}"/>
              </a:ext>
            </a:extLst>
          </p:cNvPr>
          <p:cNvSpPr txBox="1"/>
          <p:nvPr/>
        </p:nvSpPr>
        <p:spPr>
          <a:xfrm>
            <a:off x="533400" y="777166"/>
            <a:ext cx="861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6.  Send musical greetings cards</a:t>
            </a:r>
          </a:p>
        </p:txBody>
      </p:sp>
      <p:pic>
        <p:nvPicPr>
          <p:cNvPr id="10" name="An AP Music Theory Christmas Car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923749"/>
            <a:ext cx="9144000" cy="51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5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7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33030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52320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48430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72548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48430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21791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48430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64941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40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31802" y="597707"/>
            <a:ext cx="8382000" cy="257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purpose and unity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8990"/>
            <a:ext cx="9144000" cy="12954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2659" y="1434070"/>
            <a:ext cx="847634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 achievement/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p</a:t>
            </a:r>
            <a:r>
              <a:rPr lang="en-US" sz="3600" kern="0" noProof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articipation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D748B-C14E-364E-9A2B-1514C9A01009}"/>
              </a:ext>
            </a:extLst>
          </p:cNvPr>
          <p:cNvSpPr txBox="1"/>
          <p:nvPr/>
        </p:nvSpPr>
        <p:spPr>
          <a:xfrm>
            <a:off x="480715" y="809141"/>
            <a:ext cx="8095486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50F5B-5050-1C4D-8CA6-6ED65FD8E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3" y="3878996"/>
            <a:ext cx="7466557" cy="22399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29E89E-93FC-204F-AEB0-EB140A43B65A}"/>
              </a:ext>
            </a:extLst>
          </p:cNvPr>
          <p:cNvSpPr txBox="1"/>
          <p:nvPr/>
        </p:nvSpPr>
        <p:spPr>
          <a:xfrm>
            <a:off x="1412612" y="5672822"/>
            <a:ext cx="961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70B9FF-3A30-1745-BEBE-33190C4F4EA8}"/>
              </a:ext>
            </a:extLst>
          </p:cNvPr>
          <p:cNvSpPr txBox="1"/>
          <p:nvPr/>
        </p:nvSpPr>
        <p:spPr>
          <a:xfrm>
            <a:off x="3367980" y="5672822"/>
            <a:ext cx="202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Knowledge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DD868-57F8-F241-9878-15DE2EFACC78}"/>
              </a:ext>
            </a:extLst>
          </p:cNvPr>
          <p:cNvSpPr txBox="1"/>
          <p:nvPr/>
        </p:nvSpPr>
        <p:spPr>
          <a:xfrm>
            <a:off x="6268162" y="5672822"/>
            <a:ext cx="1260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Action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98500"/>
            <a:ext cx="8763000" cy="58547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1040047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Provide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sample student </a:t>
            </a:r>
            <a:r>
              <a:rPr lang="en-US" sz="3600" kern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018843"/>
            <a:ext cx="8610600" cy="172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 Ensure that </a:t>
            </a:r>
            <a:r>
              <a:rPr lang="en-US" sz="3600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students receive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learning opportunities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experiences</a:t>
            </a:r>
            <a:b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42" y="2309539"/>
            <a:ext cx="6402225" cy="3723743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401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509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2658278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Honor Band Opportunities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359592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Solo and Ensemble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969544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</a:t>
            </a:r>
            <a:r>
              <a:rPr lang="en-US" sz="3600" u="sng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students receive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4563007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Large Group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4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3433F-86E4-DB4A-A96F-561D3E10F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14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07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0CE0212-DE5A-7943-97B4-5649C95AF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1602" y="14515"/>
            <a:ext cx="9587204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FE4053-AB8B-F248-A768-CFE1B6030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3829"/>
            <a:ext cx="4805879" cy="62193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118641-BC0A-3A41-84C6-3C73841B8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954" y="1661888"/>
            <a:ext cx="5038340" cy="4775201"/>
          </a:xfrm>
          <a:prstGeom prst="rect">
            <a:avLst/>
          </a:prstGeom>
        </p:spPr>
      </p:pic>
      <p:sp>
        <p:nvSpPr>
          <p:cNvPr id="19" name="Right Arrow 18">
            <a:extLst>
              <a:ext uri="{FF2B5EF4-FFF2-40B4-BE49-F238E27FC236}">
                <a16:creationId xmlns:a16="http://schemas.microsoft.com/office/drawing/2014/main" id="{747574BE-B51A-0547-85CB-FD23E3F9551C}"/>
              </a:ext>
            </a:extLst>
          </p:cNvPr>
          <p:cNvSpPr/>
          <p:nvPr/>
        </p:nvSpPr>
        <p:spPr>
          <a:xfrm flipH="1">
            <a:off x="4851072" y="602348"/>
            <a:ext cx="1901372" cy="624114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9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</p:bldLst>
      </p:timing>
    </mc:Choice>
    <mc:Fallback xmlns:mv="urn:schemas-microsoft-com:mac:vml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</p:bldLst>
      </p:timing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85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152" y="9906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823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2866</Words>
  <Application>Microsoft Macintosh PowerPoint</Application>
  <PresentationFormat>On-screen Show (4:3)</PresentationFormat>
  <Paragraphs>555</Paragraphs>
  <Slides>85</Slides>
  <Notes>66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Calibri</vt:lpstr>
      <vt:lpstr>Mistral</vt:lpstr>
      <vt:lpstr>Times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PowerPoint Presentation</vt:lpstr>
      <vt:lpstr>WHAT WAS LEARNED?</vt:lpstr>
      <vt:lpstr>FAMOUS QUOTES. . .</vt:lpstr>
      <vt:lpstr>FAMOUS QUOTES. . .</vt:lpstr>
      <vt:lpstr>PowerPoint Presentation</vt:lpstr>
      <vt:lpstr>Today’s Session: Bridging the Gap Between Middle and High School</vt:lpstr>
      <vt:lpstr>WHAT Other Teachers Think I Do!</vt:lpstr>
      <vt:lpstr>WHAT Society Thinks I Do!</vt:lpstr>
      <vt:lpstr>WHAT My Mom Thinks I Do!</vt:lpstr>
      <vt:lpstr>WHAT I Think I Do!</vt:lpstr>
      <vt:lpstr>WHAT I Really Get to Do! </vt:lpstr>
      <vt:lpstr>The WHY of Staying in Music  </vt:lpstr>
      <vt:lpstr>The WHY of Staying in Music ATTENDANCE RATES</vt:lpstr>
      <vt:lpstr>The WHY of Staying in Music DISCIPLINE REFERRALS</vt:lpstr>
      <vt:lpstr>The WHY of Staying in Music GPAS</vt:lpstr>
      <vt:lpstr>The WHY of Staying in Music ON-TIME GRADUATION RATES</vt:lpstr>
      <vt:lpstr>The WHY of Staying in Music SUMMARY: What Was Learned?</vt:lpstr>
      <vt:lpstr>The HOW of Staying in Music STRATEGIES TO BRIDGE THE GAP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9. A Vision Board Photo is Worth 1000 Words!</vt:lpstr>
      <vt:lpstr>9. A Vision Board Photo is Worth 1000 Words!</vt:lpstr>
      <vt:lpstr>The HOW:  What Parents Can Do  </vt:lpstr>
      <vt:lpstr>The HOW:  What Parents Can 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HOW:  What Parents Can Do </vt:lpstr>
      <vt:lpstr>The HOW:  What Parents Can Do </vt:lpstr>
      <vt:lpstr>The HOW:  What Students Can Do </vt:lpstr>
      <vt:lpstr>PowerPoint Presentation</vt:lpstr>
      <vt:lpstr>The HOW:  What Students Can Do </vt:lpstr>
      <vt:lpstr>The HOW:  What Students Can Do</vt:lpstr>
      <vt:lpstr>The HOW:  What Students Can Do</vt:lpstr>
      <vt:lpstr>The HOW:  What Students Can Do </vt:lpstr>
      <vt:lpstr>The HOW:  What Students Can Do </vt:lpstr>
      <vt:lpstr>The HOW:  What Students Can Do </vt:lpstr>
      <vt:lpstr>The HOW:  What Principals Can Do </vt:lpstr>
      <vt:lpstr>The HOW:  What Principals Can Do </vt:lpstr>
      <vt:lpstr>The HOW:  What Principals Can Do </vt:lpstr>
      <vt:lpstr>The HOW:  What Principals Can Do </vt:lpstr>
      <vt:lpstr>The HOW:  What Principals Can Do </vt:lpstr>
      <vt:lpstr>The HOW:  What Music Supervisors Can Do </vt:lpstr>
      <vt:lpstr>The HOW:  What Music Supervisors Can Do </vt:lpstr>
      <vt:lpstr>PowerPoint Presentation</vt:lpstr>
      <vt:lpstr>The HOW:  What Music Supervisors Can Do </vt:lpstr>
      <vt:lpstr>The HOW:  What Music Supervisors Can Do </vt:lpstr>
      <vt:lpstr>The HOW:  What Music Supervisors Can Do </vt:lpstr>
      <vt:lpstr>PowerPoint Presentation</vt:lpstr>
      <vt:lpstr>PowerPoint Presentation</vt:lpstr>
      <vt:lpstr>     Complimentary Recruitment and Retention Materials MusicAchievementCouncil.org</vt:lpstr>
    </vt:vector>
  </TitlesOfParts>
  <Company>Music Education Consultants,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495</cp:revision>
  <dcterms:created xsi:type="dcterms:W3CDTF">2019-08-01T02:35:56Z</dcterms:created>
  <dcterms:modified xsi:type="dcterms:W3CDTF">2019-08-01T02:45:16Z</dcterms:modified>
</cp:coreProperties>
</file>