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>
  <p:sldMasterIdLst>
    <p:sldMasterId id="2147484069" r:id="rId1"/>
  </p:sldMasterIdLst>
  <p:notesMasterIdLst>
    <p:notesMasterId r:id="rId10"/>
  </p:notesMasterIdLst>
  <p:handoutMasterIdLst>
    <p:handoutMasterId r:id="rId11"/>
  </p:handoutMasterIdLst>
  <p:sldIdLst>
    <p:sldId id="256" r:id="rId2"/>
    <p:sldId id="872" r:id="rId3"/>
    <p:sldId id="279" r:id="rId4"/>
    <p:sldId id="874" r:id="rId5"/>
    <p:sldId id="283" r:id="rId6"/>
    <p:sldId id="285" r:id="rId7"/>
    <p:sldId id="875" r:id="rId8"/>
    <p:sldId id="870" r:id="rId9"/>
  </p:sldIdLst>
  <p:sldSz cx="12192000" cy="6858000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327A"/>
    <a:srgbClr val="7A113B"/>
    <a:srgbClr val="094C96"/>
    <a:srgbClr val="6557F6"/>
    <a:srgbClr val="8F59B4"/>
    <a:srgbClr val="253982"/>
    <a:srgbClr val="FFFFFF"/>
    <a:srgbClr val="6558F6"/>
    <a:srgbClr val="5A6595"/>
    <a:srgbClr val="A473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89" autoAdjust="0"/>
    <p:restoredTop sz="91182" autoAdjust="0"/>
  </p:normalViewPr>
  <p:slideViewPr>
    <p:cSldViewPr>
      <p:cViewPr varScale="1">
        <p:scale>
          <a:sx n="88" d="100"/>
          <a:sy n="88" d="100"/>
        </p:scale>
        <p:origin x="768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4200" y="200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1/16/25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1/16/25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1475" y="688975"/>
            <a:ext cx="6118225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72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/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(Opening Slide)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1CA71-CFF9-4E2D-8BD2-19E1F9747B0F}" type="slidenum">
              <a:rPr lang="en-US" smtClean="0"/>
              <a:t>2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614B1944-3B1B-BBA3-8E00-0252680C385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SCRIPT: Educator/Counselor Audience 2024</a:t>
            </a:r>
          </a:p>
        </p:txBody>
      </p:sp>
    </p:spTree>
    <p:extLst>
      <p:ext uri="{BB962C8B-B14F-4D97-AF65-F5344CB8AC3E}">
        <p14:creationId xmlns:p14="http://schemas.microsoft.com/office/powerpoint/2010/main" val="2674937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84978">
              <a:defRPr/>
            </a:pPr>
            <a:r>
              <a:rPr lang="en-US" sz="11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Script:</a:t>
            </a:r>
          </a:p>
          <a:p>
            <a:pPr defTabSz="984978">
              <a:defRPr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684" indent="-184684" defTabSz="984978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Let’s start by debunking a prevailing myth – that choosing a career in music means choosing a life of instability and poverty, sometimes referred to as the "starving artist“ ‘struggling creative” “starving for ones craft” … it’s a common belief, but it’s simply not accurate.</a:t>
            </a:r>
          </a:p>
          <a:p>
            <a:pPr marL="184684" indent="-184684" defTabSz="984978"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684" indent="-184684" defTabSz="984978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 fact is the music industry has evolved significantly and continues to expand dramatically. </a:t>
            </a:r>
          </a:p>
          <a:p>
            <a:pPr marL="0" indent="0" defTabSz="984978">
              <a:buFont typeface="Arial" panose="020B0604020202020204" pitchFamily="34" charset="0"/>
              <a:buNone/>
              <a:defRPr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984978">
              <a:buFont typeface="Arial" panose="020B0604020202020204" pitchFamily="34" charset="0"/>
              <a:buNone/>
              <a:defRPr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sz="11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Data source: </a:t>
            </a:r>
            <a:r>
              <a:rPr lang="en-US" sz="1100" i="1" dirty="0">
                <a:solidFill>
                  <a:schemeClr val="bg2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Americans for the Arts report “Business &amp; Employment in the Arts: Measuring the Scope of the Nation’s Art Related Industries” </a:t>
            </a:r>
          </a:p>
          <a:p>
            <a:pPr defTabSz="984978">
              <a:defRPr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11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(NEXT SLIDE)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1CA71-CFF9-4E2D-8BD2-19E1F9747B0F}" type="slidenum">
              <a:rPr lang="en-US" smtClean="0"/>
              <a:t>3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EE68EC7B-81D2-EC12-8042-49119BB3520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SCRIPT: Educator/Counselor Audience 2024</a:t>
            </a:r>
          </a:p>
        </p:txBody>
      </p:sp>
    </p:spTree>
    <p:extLst>
      <p:ext uri="{BB962C8B-B14F-4D97-AF65-F5344CB8AC3E}">
        <p14:creationId xmlns:p14="http://schemas.microsoft.com/office/powerpoint/2010/main" val="3256009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Script: </a:t>
            </a:r>
          </a:p>
          <a:p>
            <a:pPr marL="184684" indent="-184684" fontAlgn="base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684" indent="-184684" fontAlgn="base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Contrary to this long-held “starving artist” stereotype music careers offer financial stability, with median annual incomes ranging from *$49,000 to $79,000, and leadership roles commanding salaries upwards of $230,000 and much more. </a:t>
            </a:r>
          </a:p>
          <a:p>
            <a:pPr marL="184684" indent="-184684" fontAlgn="base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Font typeface="Arial" panose="020B0604020202020204" pitchFamily="34" charset="0"/>
              <a:buNone/>
            </a:pPr>
            <a:r>
              <a:rPr lang="en-US" sz="11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100" i="1" dirty="0">
                <a:solidFill>
                  <a:schemeClr val="bg2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*Data source: </a:t>
            </a:r>
            <a:r>
              <a:rPr lang="en-US" sz="1100" b="0" i="1" dirty="0">
                <a:solidFill>
                  <a:schemeClr val="bg2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U.S. Department of Labor (2021)</a:t>
            </a:r>
          </a:p>
          <a:p>
            <a:pPr marL="0" indent="0" fontAlgn="base">
              <a:buFont typeface="Arial" panose="020B0604020202020204" pitchFamily="34" charset="0"/>
              <a:buNone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684" marR="0" lvl="0" indent="-184684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Even more importantly - since most of us will spend a large part of our short lives working….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(NEXT SLIDE) </a:t>
            </a:r>
            <a:endParaRPr lang="en-US" sz="1100" b="1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7805" indent="-307805" fontAlgn="base"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1CA71-CFF9-4E2D-8BD2-19E1F9747B0F}" type="slidenum">
              <a:rPr lang="en-US" smtClean="0"/>
              <a:t>4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40B84874-6F5D-064A-14B2-4AF28CEEED7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SCRIPT: Educator/Counselor Audience 2024</a:t>
            </a:r>
          </a:p>
        </p:txBody>
      </p:sp>
    </p:spTree>
    <p:extLst>
      <p:ext uri="{BB962C8B-B14F-4D97-AF65-F5344CB8AC3E}">
        <p14:creationId xmlns:p14="http://schemas.microsoft.com/office/powerpoint/2010/main" val="529047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94E28-45D5-202F-17DD-5EF524EEB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EC927B-6FFA-0E1E-A356-074A971A8B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71475" y="688975"/>
            <a:ext cx="6118225" cy="34417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9F73F2-8BD4-7077-6656-0748B845C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B340039-F605-92A2-03FC-61E733AB729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www.musiceducationconsultants.net</a:t>
            </a:r>
            <a:r>
              <a:rPr lang="en-US" dirty="0"/>
              <a:t>/mmea2010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D47FD6-67CB-5F06-E39D-E87FC6199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21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1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Optional Section – Images, Names, Title and Affiliations are modifiable. </a:t>
            </a:r>
          </a:p>
          <a:p>
            <a:endParaRPr lang="en-US" sz="1100" b="1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66612" fontAlgn="base">
              <a:defRPr/>
            </a:pPr>
            <a:r>
              <a:rPr lang="en-US" sz="11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 music professionals sharing trends, opportunities, and challenges in the music and creative industry. Basic panel interview ideas are below. Note: a panel of diverse &lt;Career/Gender/Race/Pathway&gt; music professionals, of no more that 4, is recommended.  The general rule , even with a tight script, you’ll need to allocate at least 5 min. for each panelist.</a:t>
            </a:r>
          </a:p>
          <a:p>
            <a:pPr defTabSz="966612" fontAlgn="base">
              <a:defRPr/>
            </a:pPr>
            <a:endParaRPr lang="en-US" sz="1100" b="1" i="1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66612" fontAlgn="base">
              <a:defRPr/>
            </a:pPr>
            <a:r>
              <a:rPr lang="en-US" sz="11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Script: </a:t>
            </a:r>
            <a:endParaRPr lang="en-US" sz="1100" b="1" dirty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fontAlgn="base"/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Font typeface="Arial" panose="020B0604020202020204" pitchFamily="34" charset="0"/>
              <a:buNone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Now let’s hear from our panel of professionals in the music industry. </a:t>
            </a:r>
          </a:p>
          <a:p>
            <a:pPr marL="0" indent="0" fontAlgn="base">
              <a:buFont typeface="Arial" panose="020B0604020202020204" pitchFamily="34" charset="0"/>
              <a:buNone/>
            </a:pPr>
            <a:r>
              <a:rPr lang="en-US" sz="11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Introduce Panel of Experts. A few sample panelist questions to consider:  </a:t>
            </a:r>
          </a:p>
          <a:p>
            <a:pPr algn="l" rtl="0" fontAlgn="base"/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684" indent="-184684" fontAlgn="base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Share your job title, your background, career path, and what a typical day on the job is for you. </a:t>
            </a:r>
          </a:p>
          <a:p>
            <a:pPr marL="184684" indent="-184684" fontAlgn="base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What are some of the challenges you overcame to get where you are? </a:t>
            </a:r>
          </a:p>
          <a:p>
            <a:pPr marL="184684" indent="-184684" fontAlgn="base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What advice do you have for a student interested in pursuing a life in music? </a:t>
            </a:r>
          </a:p>
          <a:p>
            <a:pPr marL="184684" indent="-184684" fontAlgn="base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If it were possible, what’s one piece of career advice you would share with your 15-year-old self? </a:t>
            </a:r>
          </a:p>
          <a:p>
            <a:pPr algn="l" rtl="0" fontAlgn="base"/>
            <a:endParaRPr lang="en-US" sz="1100" b="1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84978" fontAlgn="base">
              <a:defRPr/>
            </a:pPr>
            <a:r>
              <a:rPr lang="en-US" sz="11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(NEXT SLIDE)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1CA71-CFF9-4E2D-8BD2-19E1F9747B0F}" type="slidenum">
              <a:rPr lang="en-US" smtClean="0"/>
              <a:t>6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2BACCBE4-C92B-59D2-4DA6-9F1F7BD0BD0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SCRIPT: Educator/Counselor Audience 2024</a:t>
            </a:r>
          </a:p>
        </p:txBody>
      </p:sp>
    </p:spTree>
    <p:extLst>
      <p:ext uri="{BB962C8B-B14F-4D97-AF65-F5344CB8AC3E}">
        <p14:creationId xmlns:p14="http://schemas.microsoft.com/office/powerpoint/2010/main" val="2297867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Script: </a:t>
            </a:r>
          </a:p>
          <a:p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684" indent="-184684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…and important details like education requirements, typical roles and responsibilities, and what kind of pay your students can expect in these careers, is available on these websites. </a:t>
            </a:r>
          </a:p>
          <a:p>
            <a:pPr marL="184684" indent="-184684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684" indent="-184684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These links are also included on the brochures we have for you today.</a:t>
            </a:r>
          </a:p>
          <a:p>
            <a:endParaRPr lang="en-US" sz="11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84978">
              <a:defRPr/>
            </a:pPr>
            <a:r>
              <a:rPr lang="en-US" sz="1100" i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Pause to allow audience members to scan QR Codes – then, </a:t>
            </a:r>
            <a:r>
              <a:rPr lang="en-US" sz="11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NEXT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1CA71-CFF9-4E2D-8BD2-19E1F9747B0F}" type="slidenum">
              <a:rPr lang="en-US" smtClean="0"/>
              <a:t>7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C5F37EF4-A2AB-E436-FBDF-D7140B7E8D0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SCRIPT: Educator/Counselor Audience 2024</a:t>
            </a:r>
          </a:p>
        </p:txBody>
      </p:sp>
    </p:spTree>
    <p:extLst>
      <p:ext uri="{BB962C8B-B14F-4D97-AF65-F5344CB8AC3E}">
        <p14:creationId xmlns:p14="http://schemas.microsoft.com/office/powerpoint/2010/main" val="3726227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33C6B-1284-FD7D-1DAE-46E7A4EEE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0AA166-ADCD-0399-D2AC-D17CE9EF8E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F0FB86-1F2B-7104-C8AF-4C0EE9BCC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en-US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Script: </a:t>
            </a:r>
          </a:p>
          <a:p>
            <a:pPr algn="l" rtl="0" fontAlgn="base"/>
            <a:endParaRPr 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fontAlgn="base"/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I’ve shared a lot of information so far.  What questions do you have for me? (Q&amp;A)  </a:t>
            </a:r>
          </a:p>
          <a:p>
            <a:pPr algn="l" rtl="0" fontAlgn="base"/>
            <a:endParaRPr 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fontAlgn="base"/>
            <a:r>
              <a:rPr lang="en-US" sz="11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questions for an audience of education professionals: </a:t>
            </a:r>
          </a:p>
          <a:p>
            <a:pPr algn="l" rtl="0" fontAlgn="base"/>
            <a:endParaRPr 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1240" indent="-181240" fontAlgn="base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your school host a ‘Career Day’ or similar career discovery event annually?  And If so, what information is offered about careers in music? </a:t>
            </a:r>
          </a:p>
          <a:p>
            <a:pPr marL="181240" indent="-181240" fontAlgn="base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1240" indent="-181240" fontAlgn="base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Assuming you have students interested in pursuing a career in music, how do you counsel them? </a:t>
            </a:r>
          </a:p>
          <a:p>
            <a:pPr marL="181240" indent="-181240" fontAlgn="base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1240" indent="-181240" fontAlgn="base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some of the barriers (perceived or real) to a career in music?</a:t>
            </a:r>
          </a:p>
          <a:p>
            <a:pPr marL="181240" indent="-181240" fontAlgn="base">
              <a:buFont typeface="Arial" panose="020B0604020202020204" pitchFamily="34" charset="0"/>
              <a:buChar char="•"/>
            </a:pPr>
            <a:endParaRPr 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1240" indent="-181240" fontAlgn="base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ECEC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the rapid evolution of technology impact careers in music, and how can we keep students informed and adaptable?</a:t>
            </a:r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base"/>
            <a:endParaRPr 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(NEXT SLIDE)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4DBB3-2D8B-5EBD-F814-051B4C599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1CA71-CFF9-4E2D-8BD2-19E1F9747B0F}" type="slidenum">
              <a:rPr lang="en-US" smtClean="0"/>
              <a:t>8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14D71CE6-64E9-8E58-427E-39BFEA99649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SCRIPT: Educator/Counselor Audience 2024</a:t>
            </a:r>
          </a:p>
        </p:txBody>
      </p:sp>
    </p:spTree>
    <p:extLst>
      <p:ext uri="{BB962C8B-B14F-4D97-AF65-F5344CB8AC3E}">
        <p14:creationId xmlns:p14="http://schemas.microsoft.com/office/powerpoint/2010/main" val="15552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7065A-3FC6-9B68-055B-661F356C7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6AA3DA-70F5-F1C7-28FC-B60C10C02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71475" y="688975"/>
            <a:ext cx="6118225" cy="34417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64E3ED-5AF8-87C1-DC7A-505ACEED1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12EE2697-2380-F827-8D36-E586F854AA8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www.musiceducationconsultants.net</a:t>
            </a:r>
            <a:r>
              <a:rPr lang="en-US" dirty="0"/>
              <a:t>/mmea2010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E56E7D-C589-4FEC-125C-BDAEEE3A1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1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345D28-E742-224A-8B7F-976A820AE577}" type="datetime1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3DC996-32B9-344C-9750-19AD031053BC}" type="datetime1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F3F3D7-0FF1-9545-A21F-46DF2347634A}" type="datetime1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E7CD14-F92F-0745-895B-8FB6F0116E09}" type="datetime1">
              <a:rPr lang="en-US" smtClean="0"/>
              <a:t>1/16/25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472997-F8C4-8844-8605-11F599C52A3E}" type="datetime1">
              <a:rPr lang="en-US" smtClean="0"/>
              <a:t>1/16/25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5BB7C-546E-3041-8294-9FB4BBE7C1C9}" type="datetime1">
              <a:rPr lang="en-US" smtClean="0"/>
              <a:t>1/16/25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E8CBB1-E7D6-E14F-8BFA-F8DD0EF14FE9}" type="datetime1">
              <a:rPr lang="en-US" smtClean="0"/>
              <a:t>1/16/25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AA7D84-F0A7-1343-A4B0-78F23D6874A7}" type="datetime1">
              <a:rPr lang="en-US" smtClean="0"/>
              <a:t>1/16/25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078846-C331-B141-83A9-0E69B4CFC6E0}" type="datetime1">
              <a:rPr lang="en-US" smtClean="0"/>
              <a:t>1/16/25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D9A5C6-CB20-4E43-8D67-9E2B2296C68D}" type="datetime1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E1E25-6639-F64B-8719-BD5311A6CEF7}" type="datetime1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musicedconsultants.net/ 
conference-materials 
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5024F7B-130D-0A49-9C4D-08BD9F7D5342}" type="datetime1">
              <a:rPr lang="en-US" smtClean="0"/>
              <a:t>1/16/25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musicedconsultants.net/ 
conference-materials 
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ollage of images of music instruments&#10;&#10;Description automatically generated">
            <a:extLst>
              <a:ext uri="{FF2B5EF4-FFF2-40B4-BE49-F238E27FC236}">
                <a16:creationId xmlns:a16="http://schemas.microsoft.com/office/drawing/2014/main" id="{5724A879-26B9-AA72-6C7E-CBD16BF46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92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blue and white background&#10;&#10;Description automatically generated">
            <a:extLst>
              <a:ext uri="{FF2B5EF4-FFF2-40B4-BE49-F238E27FC236}">
                <a16:creationId xmlns:a16="http://schemas.microsoft.com/office/drawing/2014/main" id="{2753BB59-D538-642B-0737-E4950AA86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1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046DD9-B4F1-6DE2-B940-15513E924E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62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099653-AEBE-2DA7-45BE-175439961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84328E3-057A-9679-3B1A-878C17564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9F2007-FD19-4460-A66F-9ACDF900F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0"/>
            <a:ext cx="433493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3B4CA-96C7-9273-3048-E12DE43DC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81950" y="6356351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8491FE74-AD99-234C-AAB2-EBF98255DFC2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5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DA1F62-AB12-900C-8F24-680AAD7A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213621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lose up of a colorful background&#10;&#10;Description automatically generated">
            <a:extLst>
              <a:ext uri="{FF2B5EF4-FFF2-40B4-BE49-F238E27FC236}">
                <a16:creationId xmlns:a16="http://schemas.microsoft.com/office/drawing/2014/main" id="{551AFA14-1C6D-E28B-AD0F-F21966D31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995" y="0"/>
            <a:ext cx="12893040" cy="71628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1239CB84-5F70-61F3-FDE4-59BFC462C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995" y="0"/>
            <a:ext cx="12893039" cy="73325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1BA650-E260-5FFF-0195-E8AF74E0E65A}"/>
              </a:ext>
            </a:extLst>
          </p:cNvPr>
          <p:cNvSpPr txBox="1"/>
          <p:nvPr/>
        </p:nvSpPr>
        <p:spPr>
          <a:xfrm>
            <a:off x="-237995" y="595332"/>
            <a:ext cx="128930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5A327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Sample Jobs in the Music Industry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37761F-91CB-C233-2553-9B56FD942C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823" y="1362313"/>
            <a:ext cx="7062353" cy="4994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319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hite panel&#10;&#10;Description automatically generated">
            <a:extLst>
              <a:ext uri="{FF2B5EF4-FFF2-40B4-BE49-F238E27FC236}">
                <a16:creationId xmlns:a16="http://schemas.microsoft.com/office/drawing/2014/main" id="{B759DC3F-4BEB-C4C2-07FA-4AE3F3EC3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2589751-0B27-8B5C-7000-DF2BCC844727}"/>
              </a:ext>
            </a:extLst>
          </p:cNvPr>
          <p:cNvSpPr txBox="1"/>
          <p:nvPr/>
        </p:nvSpPr>
        <p:spPr>
          <a:xfrm>
            <a:off x="2762063" y="4276344"/>
            <a:ext cx="24195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Jeremy</a:t>
            </a:r>
            <a:r>
              <a:rPr lang="en-US" b="1" dirty="0">
                <a:solidFill>
                  <a:srgbClr val="58585B"/>
                </a:solidFill>
                <a:effectLst/>
                <a:latin typeface="Trade Gothic Next" panose="020B0503040303020004" pitchFamily="34" charset="0"/>
              </a:rPr>
              <a:t> </a:t>
            </a:r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Bergmann</a:t>
            </a:r>
            <a:endParaRPr lang="en-US" dirty="0">
              <a:solidFill>
                <a:srgbClr val="58585B"/>
              </a:solidFill>
              <a:effectLst/>
              <a:latin typeface="Trade Gothic Next" panose="020B0503040303020004" pitchFamily="34" charset="0"/>
            </a:endParaRPr>
          </a:p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Director of Inst  Services Gottschalk Music Center</a:t>
            </a:r>
          </a:p>
          <a:p>
            <a:pPr algn="ctr"/>
            <a:endParaRPr lang="en-US" dirty="0">
              <a:solidFill>
                <a:srgbClr val="58585B"/>
              </a:solidFill>
              <a:effectLst/>
              <a:latin typeface="Trade Gothic Next LT Pro Cn" panose="020B0503040303020004" pitchFamily="34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0C4A2A-8072-5DF5-4175-C9E344E974ED}"/>
              </a:ext>
            </a:extLst>
          </p:cNvPr>
          <p:cNvSpPr txBox="1"/>
          <p:nvPr/>
        </p:nvSpPr>
        <p:spPr>
          <a:xfrm>
            <a:off x="4953000" y="4276344"/>
            <a:ext cx="24195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July Duty</a:t>
            </a:r>
            <a:endParaRPr lang="en-US" dirty="0">
              <a:solidFill>
                <a:srgbClr val="58585B"/>
              </a:solidFill>
              <a:effectLst/>
              <a:latin typeface="Trade Gothic Next" panose="020B0503040303020004" pitchFamily="34" charset="0"/>
            </a:endParaRPr>
          </a:p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Executive Director</a:t>
            </a:r>
          </a:p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United Sound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111907-3195-5D86-1508-EA39D97B7EB5}"/>
              </a:ext>
            </a:extLst>
          </p:cNvPr>
          <p:cNvSpPr txBox="1"/>
          <p:nvPr/>
        </p:nvSpPr>
        <p:spPr>
          <a:xfrm>
            <a:off x="6981071" y="4276344"/>
            <a:ext cx="24195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Anne Fennell </a:t>
            </a:r>
          </a:p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Western Div Pres-Elect</a:t>
            </a:r>
          </a:p>
          <a:p>
            <a:pPr algn="ctr"/>
            <a:r>
              <a:rPr lang="en-US" b="1" dirty="0" err="1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NAfME</a:t>
            </a:r>
            <a:endParaRPr lang="en-US" b="1" dirty="0">
              <a:solidFill>
                <a:srgbClr val="58585B"/>
              </a:solidFill>
              <a:effectLst/>
              <a:latin typeface="Trade Gothic Next Cond" panose="020B05060403030200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5F3465-001E-07EE-8D68-D717F1D77321}"/>
              </a:ext>
            </a:extLst>
          </p:cNvPr>
          <p:cNvSpPr txBox="1"/>
          <p:nvPr/>
        </p:nvSpPr>
        <p:spPr>
          <a:xfrm>
            <a:off x="9220200" y="4267200"/>
            <a:ext cx="24195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Jeff Queen </a:t>
            </a:r>
          </a:p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District Sales Manager</a:t>
            </a:r>
          </a:p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Yamaha Corporation</a:t>
            </a:r>
          </a:p>
        </p:txBody>
      </p:sp>
      <p:pic>
        <p:nvPicPr>
          <p:cNvPr id="8" name="Picture 7" descr="A person with long brown hair&#10;&#10;Description automatically generated">
            <a:extLst>
              <a:ext uri="{FF2B5EF4-FFF2-40B4-BE49-F238E27FC236}">
                <a16:creationId xmlns:a16="http://schemas.microsoft.com/office/drawing/2014/main" id="{779B4997-BEA1-D40E-0053-09855372EA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284554"/>
            <a:ext cx="1600200" cy="1825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6B35C87D-9D1C-C67D-F640-725CB17AE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287" y="2277653"/>
            <a:ext cx="1721513" cy="1832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A person wearing glasses and smiling&#10;&#10;Description automatically generated">
            <a:extLst>
              <a:ext uri="{FF2B5EF4-FFF2-40B4-BE49-F238E27FC236}">
                <a16:creationId xmlns:a16="http://schemas.microsoft.com/office/drawing/2014/main" id="{8AD8FC6C-E5D5-2EDB-754F-528B850A35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466" y="2239564"/>
            <a:ext cx="1759727" cy="187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3957363-70D8-1A66-C763-FBFFB992D55C}"/>
              </a:ext>
            </a:extLst>
          </p:cNvPr>
          <p:cNvSpPr txBox="1"/>
          <p:nvPr/>
        </p:nvSpPr>
        <p:spPr>
          <a:xfrm>
            <a:off x="457112" y="4263754"/>
            <a:ext cx="25888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Marcia Neel</a:t>
            </a:r>
            <a:endParaRPr lang="en-US" dirty="0">
              <a:solidFill>
                <a:srgbClr val="58585B"/>
              </a:solidFill>
              <a:effectLst/>
              <a:latin typeface="Trade Gothic Next" panose="020B0503040303020004" pitchFamily="34" charset="0"/>
            </a:endParaRPr>
          </a:p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Sr. Dir of Education</a:t>
            </a:r>
          </a:p>
          <a:p>
            <a:pPr algn="ctr"/>
            <a:r>
              <a:rPr lang="en-US" b="1" dirty="0">
                <a:solidFill>
                  <a:srgbClr val="58585B"/>
                </a:solidFill>
                <a:effectLst/>
                <a:latin typeface="Trade Gothic Next Cond" panose="020B0506040303020004" pitchFamily="34" charset="0"/>
              </a:rPr>
              <a:t>Yamaha Corporation</a:t>
            </a:r>
          </a:p>
          <a:p>
            <a:pPr algn="ctr"/>
            <a:endParaRPr lang="en-US" dirty="0">
              <a:solidFill>
                <a:srgbClr val="58585B"/>
              </a:solidFill>
              <a:effectLst/>
              <a:latin typeface="Trade Gothic Next" panose="020B0503040303020004" pitchFamily="34" charset="0"/>
            </a:endParaRPr>
          </a:p>
        </p:txBody>
      </p:sp>
      <p:pic>
        <p:nvPicPr>
          <p:cNvPr id="24" name="Picture 23" descr="A person wearing glasses and a red shirt&#10;&#10;Description automatically generated">
            <a:extLst>
              <a:ext uri="{FF2B5EF4-FFF2-40B4-BE49-F238E27FC236}">
                <a16:creationId xmlns:a16="http://schemas.microsoft.com/office/drawing/2014/main" id="{2E08A502-6734-978B-FA78-28BD374CD2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2" y="2286000"/>
            <a:ext cx="1639982" cy="1776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CE5A08E0-9CAD-AAB2-0956-560A0225CE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713" y="2277653"/>
            <a:ext cx="1859950" cy="1825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 descr="A person wearing glasses and smiling&#10;&#10;Description automatically generated">
            <a:extLst>
              <a:ext uri="{FF2B5EF4-FFF2-40B4-BE49-F238E27FC236}">
                <a16:creationId xmlns:a16="http://schemas.microsoft.com/office/drawing/2014/main" id="{51946EE1-7903-86CC-D6FE-C2ED5549AB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835" y="2239564"/>
            <a:ext cx="1537565" cy="184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46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with a few logos&#10;&#10;Description automatically generated">
            <a:extLst>
              <a:ext uri="{FF2B5EF4-FFF2-40B4-BE49-F238E27FC236}">
                <a16:creationId xmlns:a16="http://schemas.microsoft.com/office/drawing/2014/main" id="{960980F2-B98E-FE0A-036E-16A3B97F6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48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DCCE7-E8D7-570E-BCCA-C0D3C31C8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A88DB65-1797-8F90-E35A-5C960DB7B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0" y="208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0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13B437-A973-28F1-96C2-AA8609619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79C6094-B34D-AD62-2DAF-56455A089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73353F-C718-D0A9-894A-24D3C4C12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0"/>
            <a:ext cx="433493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127BC-1E7E-7B4E-BDBB-0C7CC724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81950" y="6356351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8491FE74-AD99-234C-AAB2-EBF98255DFC2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8F3FB48-567F-E47B-411D-23909A407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213621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lose up of a colorful background&#10;&#10;Description automatically generated">
            <a:extLst>
              <a:ext uri="{FF2B5EF4-FFF2-40B4-BE49-F238E27FC236}">
                <a16:creationId xmlns:a16="http://schemas.microsoft.com/office/drawing/2014/main" id="{3CA39EBF-C661-862F-798A-F0EBDBFDE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89" y="0"/>
            <a:ext cx="12893040" cy="7162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CC7063-538A-D229-53B8-1159681C6FD9}"/>
              </a:ext>
            </a:extLst>
          </p:cNvPr>
          <p:cNvSpPr txBox="1"/>
          <p:nvPr/>
        </p:nvSpPr>
        <p:spPr>
          <a:xfrm>
            <a:off x="-18789" y="410619"/>
            <a:ext cx="1289304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Thank You!</a:t>
            </a:r>
          </a:p>
          <a:p>
            <a:pPr algn="ctr"/>
            <a:endParaRPr lang="en-US" sz="6600" dirty="0"/>
          </a:p>
        </p:txBody>
      </p:sp>
      <p:pic>
        <p:nvPicPr>
          <p:cNvPr id="8" name="Picture 7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E1E04C88-036E-DF89-4DA1-F94F16DB8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129" y="1842101"/>
            <a:ext cx="4251705" cy="41884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C0B508-6577-3A47-8F13-B62272676EC5}"/>
              </a:ext>
            </a:extLst>
          </p:cNvPr>
          <p:cNvSpPr txBox="1"/>
          <p:nvPr/>
        </p:nvSpPr>
        <p:spPr>
          <a:xfrm>
            <a:off x="446821" y="2557265"/>
            <a:ext cx="61868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Contact Information:</a:t>
            </a:r>
          </a:p>
          <a:p>
            <a:r>
              <a:rPr lang="en-US" sz="28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marcia@musicedconsultants.net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7905D3-D2EC-9DC2-A397-C3D074113163}"/>
              </a:ext>
            </a:extLst>
          </p:cNvPr>
          <p:cNvSpPr txBox="1"/>
          <p:nvPr/>
        </p:nvSpPr>
        <p:spPr>
          <a:xfrm>
            <a:off x="462587" y="3988282"/>
            <a:ext cx="672027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Session Posted:</a:t>
            </a:r>
          </a:p>
          <a:p>
            <a:r>
              <a:rPr lang="en-US" sz="28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MusicEdConsultants.net</a:t>
            </a:r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/conference-materials</a:t>
            </a:r>
          </a:p>
        </p:txBody>
      </p:sp>
      <p:pic>
        <p:nvPicPr>
          <p:cNvPr id="6" name="Picture 5" descr="A white cell phone with a screen&#10;&#10;Description automatically generated">
            <a:extLst>
              <a:ext uri="{FF2B5EF4-FFF2-40B4-BE49-F238E27FC236}">
                <a16:creationId xmlns:a16="http://schemas.microsoft.com/office/drawing/2014/main" id="{A399C59A-76DD-70A1-DA58-24B844C53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821" y="163806"/>
            <a:ext cx="705380" cy="12999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9AF104-0F86-8996-2E21-56BE1DF3D26F}"/>
              </a:ext>
            </a:extLst>
          </p:cNvPr>
          <p:cNvSpPr txBox="1"/>
          <p:nvPr/>
        </p:nvSpPr>
        <p:spPr>
          <a:xfrm>
            <a:off x="502687" y="1911227"/>
            <a:ext cx="6186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Marcia Neel</a:t>
            </a:r>
          </a:p>
        </p:txBody>
      </p:sp>
    </p:spTree>
    <p:extLst>
      <p:ext uri="{BB962C8B-B14F-4D97-AF65-F5344CB8AC3E}">
        <p14:creationId xmlns:p14="http://schemas.microsoft.com/office/powerpoint/2010/main" val="3637875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9367</TotalTime>
  <Words>691</Words>
  <Application>Microsoft Macintosh PowerPoint</Application>
  <PresentationFormat>Widescreen</PresentationFormat>
  <Paragraphs>93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Brush Script MT</vt:lpstr>
      <vt:lpstr>Arial</vt:lpstr>
      <vt:lpstr>Calibri</vt:lpstr>
      <vt:lpstr>Century Gothic</vt:lpstr>
      <vt:lpstr>Times</vt:lpstr>
      <vt:lpstr>Trade Gothic Next</vt:lpstr>
      <vt:lpstr>Trade Gothic Next Cond</vt:lpstr>
      <vt:lpstr>Trade Gothic Next LT Pro Cn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Marcia Neel</dc:creator>
  <cp:lastModifiedBy>Marcia Neel</cp:lastModifiedBy>
  <cp:revision>864</cp:revision>
  <cp:lastPrinted>2025-01-17T00:23:48Z</cp:lastPrinted>
  <dcterms:created xsi:type="dcterms:W3CDTF">2020-06-02T22:14:38Z</dcterms:created>
  <dcterms:modified xsi:type="dcterms:W3CDTF">2025-01-17T00:34:42Z</dcterms:modified>
</cp:coreProperties>
</file>