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069" r:id="rId1"/>
  </p:sldMasterIdLst>
  <p:notesMasterIdLst>
    <p:notesMasterId r:id="rId10"/>
  </p:notesMasterIdLst>
  <p:handoutMasterIdLst>
    <p:handoutMasterId r:id="rId11"/>
  </p:handoutMasterIdLst>
  <p:sldIdLst>
    <p:sldId id="582" r:id="rId2"/>
    <p:sldId id="589" r:id="rId3"/>
    <p:sldId id="581" r:id="rId4"/>
    <p:sldId id="578" r:id="rId5"/>
    <p:sldId id="580" r:id="rId6"/>
    <p:sldId id="577" r:id="rId7"/>
    <p:sldId id="590" r:id="rId8"/>
    <p:sldId id="585" r:id="rId9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  <a:srgbClr val="FFCC66"/>
    <a:srgbClr val="FFDC77"/>
    <a:srgbClr val="006901"/>
    <a:srgbClr val="0077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 autoAdjust="0"/>
    <p:restoredTop sz="91091" autoAdjust="0"/>
  </p:normalViewPr>
  <p:slideViewPr>
    <p:cSldViewPr>
      <p:cViewPr>
        <p:scale>
          <a:sx n="100" d="100"/>
          <a:sy n="100" d="100"/>
        </p:scale>
        <p:origin x="-101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1/3/18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0283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1/3/18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5690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Parents, what one word would you use to describe your reaction to today's performance?</a:t>
            </a:r>
          </a:p>
          <a:p>
            <a:r>
              <a:rPr lang="en-US" smtClean="0"/>
              <a:t>https://www.polleverywhere.com/free_text_polls/6R1FuKsPv4YxtMe</a:t>
            </a:r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www.musiceducationconsultants.net/mmea2010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33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Parents, now that you have seen your child perform, are you more likely to encourage your child to stick with band?</a:t>
            </a:r>
          </a:p>
          <a:p>
            <a:r>
              <a:rPr lang="en-US" smtClean="0"/>
              <a:t>https://www.polleverywhere.com/multiple_choice_polls/gLxFirjIo5vaOCe</a:t>
            </a:r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www.musiceducationconsultants.net/mmea2010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08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/>
              <a:t>www.musiceducationconsultants.net/mmea2010</a:t>
            </a:r>
          </a:p>
        </p:txBody>
      </p:sp>
      <p:sp>
        <p:nvSpPr>
          <p:cNvPr id="87042" name="Rectangle 7"/>
          <p:cNvSpPr txBox="1">
            <a:spLocks noGrp="1" noChangeArrowheads="1"/>
          </p:cNvSpPr>
          <p:nvPr/>
        </p:nvSpPr>
        <p:spPr bwMode="auto">
          <a:xfrm>
            <a:off x="3884613" y="8719894"/>
            <a:ext cx="2971800" cy="45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251D576B-EBAE-6D4A-9A22-7DB474151642}" type="slidenum">
              <a:rPr lang="en-US" sz="1200"/>
              <a:pPr algn="r"/>
              <a:t>8</a:t>
            </a:fld>
            <a:endParaRPr lang="en-US" sz="120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30D7FE-7D2E-E94D-9AE1-3FAEB9F85727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2EF324-A45B-5D4A-964D-830AA85F8C3F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DF1C72-9878-4F4A-9468-F204A1619266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FB6E44-8CE1-424A-AC12-F3DAEC234BAE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BD47B4-E232-1443-A4D3-6B5CC4EA50A4}" type="datetime1">
              <a:rPr lang="en-US" smtClean="0"/>
              <a:t>1/3/18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FB3569-29B8-2C4F-AB14-20BA126436A8}" type="datetime1">
              <a:rPr lang="en-US" smtClean="0"/>
              <a:t>1/3/18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088C8B-45CC-3D45-8AE0-DD68824A09E3}" type="datetime1">
              <a:rPr lang="en-US" smtClean="0"/>
              <a:t>1/3/18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591C5E-40AD-0045-9E07-B7A84C98EFC7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3EF50D-BDA0-3045-BFFC-DF35210F6F4D}" type="datetime1">
              <a:rPr lang="en-US" smtClean="0"/>
              <a:t>1/3/18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FF0538-1358-C448-AC71-15BAC7A9505B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8CF958-FE06-F64B-89E2-BC59C08609D9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B2C20-86F3-8E43-944B-BCCB2EDDD071}" type="datetime1">
              <a:rPr lang="en-US" smtClean="0"/>
              <a:t>1/3/18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4E778B8-B366-6947-92D8-2E9DC04911B1}" type="datetime1">
              <a:rPr lang="en-US" smtClean="0"/>
              <a:t>1/3/18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jpg"/><Relationship Id="rId9" Type="http://schemas.openxmlformats.org/officeDocument/2006/relationships/image" Target="../media/image7.png"/><Relationship Id="rId10" Type="http://schemas.openxmlformats.org/officeDocument/2006/relationships/image" Target="../media/image8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2.jpg"/><Relationship Id="rId5" Type="http://schemas.openxmlformats.org/officeDocument/2006/relationships/image" Target="../media/image13.jpeg"/><Relationship Id="rId6" Type="http://schemas.openxmlformats.org/officeDocument/2006/relationships/image" Target="../media/image14.jpg"/><Relationship Id="rId7" Type="http://schemas.openxmlformats.org/officeDocument/2006/relationships/image" Target="../media/image6.jpg"/><Relationship Id="rId8" Type="http://schemas.openxmlformats.org/officeDocument/2006/relationships/image" Target="../media/image5.pn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png"/><Relationship Id="rId12" Type="http://schemas.openxmlformats.org/officeDocument/2006/relationships/image" Target="../media/image25.png"/><Relationship Id="rId13" Type="http://schemas.openxmlformats.org/officeDocument/2006/relationships/image" Target="../media/image26.png"/><Relationship Id="rId14" Type="http://schemas.openxmlformats.org/officeDocument/2006/relationships/image" Target="../media/image27.png"/><Relationship Id="rId15" Type="http://schemas.openxmlformats.org/officeDocument/2006/relationships/image" Target="../media/image28.jpeg"/><Relationship Id="rId16" Type="http://schemas.openxmlformats.org/officeDocument/2006/relationships/image" Target="../media/image29.png"/><Relationship Id="rId17" Type="http://schemas.openxmlformats.org/officeDocument/2006/relationships/image" Target="../media/image30.jpeg"/><Relationship Id="rId18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jpe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-76200"/>
            <a:ext cx="3246034" cy="16002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2700" y="61989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	      Mario Moody                         Derrick Young                         </a:t>
            </a:r>
            <a:r>
              <a:rPr lang="en-US" dirty="0" err="1" smtClean="0">
                <a:latin typeface="+mn-lt"/>
              </a:rPr>
              <a:t>Nyle</a:t>
            </a:r>
            <a:r>
              <a:rPr lang="en-US" dirty="0" smtClean="0">
                <a:latin typeface="+mn-lt"/>
              </a:rPr>
              <a:t> Taylor</a:t>
            </a:r>
          </a:p>
          <a:p>
            <a:r>
              <a:rPr lang="en-US" dirty="0" smtClean="0">
                <a:latin typeface="+mn-lt"/>
              </a:rPr>
              <a:t>	          Director                                       Host                                    Director</a:t>
            </a:r>
            <a:endParaRPr lang="en-US" dirty="0">
              <a:latin typeface="+mn-lt"/>
            </a:endParaRPr>
          </a:p>
        </p:txBody>
      </p:sp>
      <p:pic>
        <p:nvPicPr>
          <p:cNvPr id="30" name="Picture 29" descr="Screen Shot 2017-12-14 at 8.17.37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00"/>
            <a:ext cx="9144000" cy="253296"/>
          </a:xfrm>
          <a:prstGeom prst="rect">
            <a:avLst/>
          </a:prstGeom>
        </p:spPr>
      </p:pic>
      <p:pic>
        <p:nvPicPr>
          <p:cNvPr id="2" name="Picture 1" descr="Keith:MarciaOrig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3606342" cy="2401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Keith:MarciaOrig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524000"/>
            <a:ext cx="3606800" cy="2402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-25400" y="388620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      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smtClean="0">
                <a:latin typeface="+mn-lt"/>
              </a:rPr>
              <a:t> Madison Elementary School   			 McKinley Junior High School</a:t>
            </a:r>
          </a:p>
          <a:p>
            <a:r>
              <a:rPr lang="en-US" sz="2000" dirty="0" smtClean="0">
                <a:latin typeface="+mn-lt"/>
              </a:rPr>
              <a:t>                    Beginning Band                                                          Beginning Band</a:t>
            </a:r>
          </a:p>
        </p:txBody>
      </p:sp>
      <p:pic>
        <p:nvPicPr>
          <p:cNvPr id="9" name="Picture 8" descr="Screen Shot 2017-12-14 at 9.05.09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1" y="4626709"/>
            <a:ext cx="1219199" cy="157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Screen Shot 2017-12-14 at 7.10.19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724400"/>
            <a:ext cx="1338231" cy="1563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 descr="Taylor, Nyle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724400"/>
            <a:ext cx="1451582" cy="1605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Screen Shot 2017-12-20 at 5.44.16 A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00200"/>
            <a:ext cx="3517900" cy="2277331"/>
          </a:xfrm>
          <a:prstGeom prst="rect">
            <a:avLst/>
          </a:prstGeom>
        </p:spPr>
      </p:pic>
      <p:pic>
        <p:nvPicPr>
          <p:cNvPr id="5" name="Picture 4" descr="2017-beginning_1_orig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600200"/>
            <a:ext cx="3429000" cy="22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76072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F30B32DD-6E74-4001-8408-03699ADA68CF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9017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30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755" y="-76200"/>
            <a:ext cx="4328045" cy="2133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2438400"/>
            <a:ext cx="8458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+mn-lt"/>
              </a:rPr>
              <a:t>Who:		Beginning Instrumental Programs</a:t>
            </a:r>
          </a:p>
          <a:p>
            <a:endParaRPr lang="en-US" sz="3200" dirty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What:  	Director Letter</a:t>
            </a:r>
          </a:p>
          <a:p>
            <a:r>
              <a:rPr lang="en-US" sz="3200" dirty="0" smtClean="0">
                <a:latin typeface="+mn-lt"/>
              </a:rPr>
              <a:t>		Parent Letter</a:t>
            </a:r>
          </a:p>
          <a:p>
            <a:r>
              <a:rPr lang="en-US" sz="3200" dirty="0" smtClean="0">
                <a:latin typeface="+mn-lt"/>
              </a:rPr>
              <a:t>		Principal Letter</a:t>
            </a:r>
          </a:p>
          <a:p>
            <a:r>
              <a:rPr lang="en-US" sz="3200" dirty="0" smtClean="0">
                <a:latin typeface="+mn-lt"/>
              </a:rPr>
              <a:t>		Script</a:t>
            </a:r>
          </a:p>
          <a:p>
            <a:r>
              <a:rPr lang="en-US" sz="3200" dirty="0" smtClean="0">
                <a:latin typeface="+mn-lt"/>
              </a:rPr>
              <a:t>		Fillable Certificate of “Advancement”</a:t>
            </a:r>
          </a:p>
          <a:p>
            <a:endParaRPr lang="en-US" sz="3200" dirty="0" smtClean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pPr>
              <a:defRPr/>
            </a:pPr>
            <a:r>
              <a:rPr lang="en-US" sz="2000" i="1" dirty="0" err="1" smtClean="0">
                <a:solidFill>
                  <a:srgbClr val="000000"/>
                </a:solidFill>
                <a:latin typeface="+mj-lt"/>
              </a:rPr>
              <a:t>www.musicachievementcouncil.org</a:t>
            </a:r>
            <a:endParaRPr lang="en-US" sz="2000" i="1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9035396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Nyle's Certifi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015316" cy="4648199"/>
          </a:xfrm>
          <a:prstGeom prst="rect">
            <a:avLst/>
          </a:prstGeom>
        </p:spPr>
      </p:pic>
      <p:pic>
        <p:nvPicPr>
          <p:cNvPr id="7" name="Picture 6" descr="Mario's Certif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500745"/>
            <a:ext cx="5638800" cy="4357255"/>
          </a:xfrm>
          <a:prstGeom prst="rect">
            <a:avLst/>
          </a:prstGeom>
        </p:spPr>
      </p:pic>
      <p:sp>
        <p:nvSpPr>
          <p:cNvPr id="8" name="Action Button: Custom 7">
            <a:hlinkClick r:id="" action="ppaction://noaction" highlightClick="1"/>
          </p:cNvPr>
          <p:cNvSpPr/>
          <p:nvPr/>
        </p:nvSpPr>
        <p:spPr>
          <a:xfrm>
            <a:off x="9677400" y="1371600"/>
            <a:ext cx="45719" cy="76200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 First Perfrormance Transparent LOGO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381000"/>
            <a:ext cx="278231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85723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755" y="-76200"/>
            <a:ext cx="4328045" cy="2133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2209800"/>
            <a:ext cx="8458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+mn-lt"/>
              </a:rPr>
              <a:t>When:  	3</a:t>
            </a:r>
            <a:r>
              <a:rPr lang="en-US" sz="3200" baseline="30000" dirty="0" smtClean="0">
                <a:latin typeface="+mn-lt"/>
              </a:rPr>
              <a:t>rd</a:t>
            </a:r>
            <a:r>
              <a:rPr lang="en-US" sz="3200" dirty="0" smtClean="0">
                <a:latin typeface="+mn-lt"/>
              </a:rPr>
              <a:t> Thursday of November Annually</a:t>
            </a:r>
          </a:p>
          <a:p>
            <a:endParaRPr lang="en-US" sz="3200" dirty="0">
              <a:latin typeface="+mn-lt"/>
            </a:endParaRPr>
          </a:p>
          <a:p>
            <a:r>
              <a:rPr lang="en-US" sz="3200" dirty="0" smtClean="0">
                <a:latin typeface="+mn-lt"/>
              </a:rPr>
              <a:t>Why:		To Increase Retention</a:t>
            </a:r>
          </a:p>
          <a:p>
            <a:r>
              <a:rPr lang="en-US" sz="3200" dirty="0">
                <a:latin typeface="+mn-lt"/>
              </a:rPr>
              <a:t>	</a:t>
            </a:r>
          </a:p>
          <a:p>
            <a:r>
              <a:rPr lang="en-US" sz="3200" dirty="0" smtClean="0">
                <a:latin typeface="+mn-lt"/>
              </a:rPr>
              <a:t>How:		</a:t>
            </a:r>
            <a:r>
              <a:rPr lang="en-US" sz="3200" dirty="0" err="1" smtClean="0">
                <a:latin typeface="+mn-lt"/>
              </a:rPr>
              <a:t>www.musicachievementcouncil.org</a:t>
            </a:r>
            <a:endParaRPr lang="en-US" sz="3200" dirty="0">
              <a:latin typeface="+mn-lt"/>
            </a:endParaRPr>
          </a:p>
          <a:p>
            <a:r>
              <a:rPr lang="en-US" sz="3200" dirty="0" smtClean="0">
                <a:latin typeface="+mn-lt"/>
                <a:ea typeface="ＭＳ Ｐゴシック" charset="-128"/>
                <a:cs typeface="ＭＳ Ｐゴシック" charset="-128"/>
              </a:rPr>
              <a:t>		http</a:t>
            </a:r>
            <a:r>
              <a:rPr lang="en-US" sz="3200" dirty="0">
                <a:latin typeface="+mn-lt"/>
                <a:ea typeface="ＭＳ Ｐゴシック" charset="-128"/>
                <a:cs typeface="ＭＳ Ｐゴシック" charset="-128"/>
              </a:rPr>
              <a:t>://</a:t>
            </a:r>
            <a:r>
              <a:rPr lang="en-US" sz="3200" dirty="0" err="1">
                <a:latin typeface="+mn-lt"/>
                <a:ea typeface="ＭＳ Ｐゴシック" charset="-128"/>
                <a:cs typeface="ＭＳ Ｐゴシック" charset="-128"/>
              </a:rPr>
              <a:t>bit.ly</a:t>
            </a:r>
            <a:r>
              <a:rPr lang="en-US" sz="3200" dirty="0">
                <a:latin typeface="+mn-lt"/>
                <a:ea typeface="ＭＳ Ｐゴシック" charset="-128"/>
                <a:cs typeface="ＭＳ Ｐゴシック" charset="-128"/>
              </a:rPr>
              <a:t>/</a:t>
            </a:r>
            <a:r>
              <a:rPr lang="en-US" sz="3200" dirty="0" err="1">
                <a:latin typeface="+mn-lt"/>
                <a:ea typeface="ＭＳ Ｐゴシック" charset="-128"/>
                <a:cs typeface="ＭＳ Ｐゴシック" charset="-128"/>
              </a:rPr>
              <a:t>firstgigMAC</a:t>
            </a:r>
            <a:endParaRPr lang="en-US" sz="3200" dirty="0">
              <a:latin typeface="+mn-lt"/>
              <a:ea typeface="ＭＳ Ｐゴシック" charset="-128"/>
              <a:cs typeface="ＭＳ Ｐゴシック" charset="-128"/>
            </a:endParaRPr>
          </a:p>
          <a:p>
            <a:endParaRPr lang="en-US" sz="3200" dirty="0">
              <a:latin typeface="+mn-lt"/>
            </a:endParaRPr>
          </a:p>
          <a:p>
            <a:r>
              <a:rPr lang="en-US" sz="3200" dirty="0">
                <a:latin typeface="+mn-lt"/>
              </a:rPr>
              <a:t>Panel</a:t>
            </a:r>
            <a:r>
              <a:rPr lang="en-US" sz="3200" dirty="0" smtClean="0">
                <a:latin typeface="+mn-lt"/>
              </a:rPr>
              <a:t>:	Questions, Ideas</a:t>
            </a:r>
          </a:p>
        </p:txBody>
      </p:sp>
    </p:spTree>
    <p:extLst>
      <p:ext uri="{BB962C8B-B14F-4D97-AF65-F5344CB8AC3E}">
        <p14:creationId xmlns:p14="http://schemas.microsoft.com/office/powerpoint/2010/main" val="838254816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 First Perfrormance Transparent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-76200"/>
            <a:ext cx="3246034" cy="1600200"/>
          </a:xfrm>
          <a:prstGeom prst="rect">
            <a:avLst/>
          </a:prstGeom>
        </p:spPr>
      </p:pic>
      <p:pic>
        <p:nvPicPr>
          <p:cNvPr id="4" name="Picture 3" descr="Hill, Teres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47800"/>
            <a:ext cx="1597843" cy="1954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Lautzenheiser, Tim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578" y="1520568"/>
            <a:ext cx="1839822" cy="1881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Menghini, Charlie copy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1491917"/>
            <a:ext cx="1600200" cy="1937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Taylor, Nyl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604" y="4114800"/>
            <a:ext cx="1770996" cy="1958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Screen Shot 2017-12-14 at 7.10.19 A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14800"/>
            <a:ext cx="1630408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extBox 24"/>
          <p:cNvSpPr txBox="1"/>
          <p:nvPr/>
        </p:nvSpPr>
        <p:spPr>
          <a:xfrm>
            <a:off x="0" y="5943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		          Mario Moody                                              </a:t>
            </a:r>
            <a:r>
              <a:rPr lang="en-US" dirty="0" err="1" smtClean="0">
                <a:latin typeface="+mn-lt"/>
              </a:rPr>
              <a:t>Nyle</a:t>
            </a:r>
            <a:r>
              <a:rPr lang="en-US" dirty="0" smtClean="0">
                <a:latin typeface="+mn-lt"/>
              </a:rPr>
              <a:t> Taylor</a:t>
            </a:r>
          </a:p>
          <a:p>
            <a:r>
              <a:rPr lang="en-US" dirty="0">
                <a:latin typeface="+mn-lt"/>
              </a:rPr>
              <a:t> </a:t>
            </a:r>
            <a:r>
              <a:rPr lang="en-US" dirty="0" smtClean="0">
                <a:latin typeface="+mn-lt"/>
              </a:rPr>
              <a:t>                      Madison Elementary School Director       McKinley Elementary School Director</a:t>
            </a:r>
          </a:p>
        </p:txBody>
      </p:sp>
      <p:pic>
        <p:nvPicPr>
          <p:cNvPr id="30" name="Picture 29" descr="Screen Shot 2017-12-14 at 8.17.37 A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1504"/>
            <a:ext cx="9144000" cy="2532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0" y="3276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        	     Teresa Hill                             Tim </a:t>
            </a:r>
            <a:r>
              <a:rPr lang="en-US" dirty="0" err="1">
                <a:latin typeface="+mn-lt"/>
              </a:rPr>
              <a:t>Lautzenheiser</a:t>
            </a:r>
            <a:r>
              <a:rPr lang="en-US" dirty="0"/>
              <a:t> </a:t>
            </a:r>
            <a:r>
              <a:rPr lang="en-US" dirty="0" smtClean="0"/>
              <a:t>		   </a:t>
            </a:r>
            <a:r>
              <a:rPr lang="en-US" dirty="0" smtClean="0">
                <a:latin typeface="+mn-lt"/>
              </a:rPr>
              <a:t>Charlie </a:t>
            </a:r>
            <a:r>
              <a:rPr lang="en-US" dirty="0" err="1" smtClean="0">
                <a:latin typeface="+mn-lt"/>
              </a:rPr>
              <a:t>Menghini</a:t>
            </a:r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           Superintendent SD 151          Attitude Concepts for Today     </a:t>
            </a:r>
            <a:r>
              <a:rPr lang="en-US" dirty="0" err="1" smtClean="0">
                <a:latin typeface="+mn-lt"/>
              </a:rPr>
              <a:t>VanderCook</a:t>
            </a:r>
            <a:r>
              <a:rPr lang="en-US" dirty="0" smtClean="0">
                <a:latin typeface="+mn-lt"/>
              </a:rPr>
              <a:t> President, Ret.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7953441"/>
      </p:ext>
    </p:extLst>
  </p:cSld>
  <p:clrMapOvr>
    <a:masterClrMapping/>
  </p:clrMapOvr>
  <p:transition xmlns:p14="http://schemas.microsoft.com/office/powerpoint/2010/main">
    <p:cut thruBlk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3218ADB3-8B15-48DF-8CE8-424E658A3DE0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"/>
            <a:ext cx="90170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36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8" descr="Hal Leonar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386263"/>
            <a:ext cx="1763713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4" name="Picture 10" descr="Yama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410200"/>
            <a:ext cx="335280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12" descr="large-logo-black_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52663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13" descr="Dansr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429000"/>
            <a:ext cx="1905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14" descr="VIC FIRTH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410200"/>
            <a:ext cx="350361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15" descr="Alfred-logo-600 pixel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09800"/>
            <a:ext cx="11430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209800"/>
            <a:ext cx="9906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Picture 17" descr="LOGO Trevor James Flutes_logo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5410200"/>
            <a:ext cx="1674812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1" name="Rectangle 22"/>
          <p:cNvSpPr>
            <a:spLocks noGrp="1" noChangeArrowheads="1"/>
          </p:cNvSpPr>
          <p:nvPr/>
        </p:nvSpPr>
        <p:spPr bwMode="auto">
          <a:xfrm>
            <a:off x="0" y="12192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3600" i="1" dirty="0">
                <a:solidFill>
                  <a:srgbClr val="000000"/>
                </a:solidFill>
                <a:latin typeface="+mn-lt"/>
              </a:rPr>
              <a:t>Thanks </a:t>
            </a:r>
            <a:r>
              <a:rPr lang="en-US" sz="3600" i="1" dirty="0" smtClean="0">
                <a:solidFill>
                  <a:srgbClr val="000000"/>
                </a:solidFill>
                <a:latin typeface="+mn-lt"/>
              </a:rPr>
              <a:t>also to </a:t>
            </a:r>
            <a:r>
              <a:rPr lang="en-US" sz="3600" i="1" dirty="0">
                <a:solidFill>
                  <a:srgbClr val="000000"/>
                </a:solidFill>
                <a:latin typeface="+mn-lt"/>
              </a:rPr>
              <a:t>these Quality Companies!</a:t>
            </a:r>
          </a:p>
        </p:txBody>
      </p:sp>
      <p:pic>
        <p:nvPicPr>
          <p:cNvPr id="44042" name="Picture 16" descr="Twitter_bird_logo_2012.svg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1180"/>
            <a:ext cx="685800" cy="554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Picture 19" descr="iPhone Graphic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673" y="117475"/>
            <a:ext cx="639672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04800" y="1066800"/>
            <a:ext cx="8839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sz="2800" i="1" kern="0" dirty="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i="1" kern="0" dirty="0" err="1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FirstGigMAC</a:t>
            </a:r>
            <a:r>
              <a:rPr lang="en-US" sz="2800" i="1" kern="0" dirty="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                                           </a:t>
            </a:r>
            <a:r>
              <a:rPr lang="en-US" sz="2800" i="1" kern="0" dirty="0" smtClean="0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    @</a:t>
            </a:r>
            <a:r>
              <a:rPr lang="en-US" sz="2800" i="1" kern="0" dirty="0" err="1">
                <a:solidFill>
                  <a:srgbClr val="000000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solidFill>
                <a:srgbClr val="0000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4047" name="Picture 25" descr="Screen Shot 2016-10-12 at 9.33.57 P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471987"/>
            <a:ext cx="3886200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8" name="Picture 2" descr="MTD Research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4483100"/>
            <a:ext cx="3175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9" name="Picture 3" descr="ConnSelmer_Logo_2012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328863"/>
            <a:ext cx="25908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0" name="Picture 4" descr="Screen Shot 2017-04-20 at 2.54.40 PM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3429000"/>
            <a:ext cx="3208337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1" name="Picture 7" descr="logo_daddario_4color_on_white.jp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429000"/>
            <a:ext cx="32004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31446-40F8-2646-B289-6D25502A1C7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2" name="Picture 21" descr=" First Perfrormance Transparent LOGO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0"/>
            <a:ext cx="3246034" cy="16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4505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www.musicachievementcouncil.org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706087"/>
      </p:ext>
    </p:extLst>
  </p:cSld>
  <p:clrMapOvr>
    <a:masterClrMapping/>
  </p:clrMapOvr>
  <p:transition xmlns:p14="http://schemas.microsoft.com/office/powerpoint/2010/main" spd="slow" advClick="0" advTm="90000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10611</TotalTime>
  <Words>113</Words>
  <Application>Microsoft Macintosh PowerPoint</Application>
  <PresentationFormat>On-screen Show (4:3)</PresentationFormat>
  <Paragraphs>48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Music Achievement Council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1798</cp:revision>
  <dcterms:created xsi:type="dcterms:W3CDTF">2017-02-18T01:07:13Z</dcterms:created>
  <dcterms:modified xsi:type="dcterms:W3CDTF">2018-01-03T19:51:19Z</dcterms:modified>
</cp:coreProperties>
</file>