
<file path=[Content_Types].xml><?xml version="1.0" encoding="utf-8"?>
<Types xmlns="http://schemas.openxmlformats.org/package/2006/content-types">
  <Override PartName="/ppt/slides/slide41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50.xml" ContentType="application/vnd.openxmlformats-officedocument.presentationml.slide+xml"/>
  <Override PartName="/ppt/slides/slide18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60.xml" ContentType="application/vnd.openxmlformats-officedocument.presentationml.slide+xml"/>
  <Override PartName="/ppt/slides/slide28.xml" ContentType="application/vnd.openxmlformats-officedocument.presentationml.slide+xml"/>
  <Override PartName="/ppt/slides/slide37.xml" ContentType="application/vnd.openxmlformats-officedocument.presentationml.slide+xml"/>
  <Override PartName="/ppt/slides/slide70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9.xml" ContentType="application/vnd.openxmlformats-officedocument.presentationml.slide+xml"/>
  <Override PartName="/ppt/slides/slide47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s/slide66.xml" ContentType="application/vnd.openxmlformats-officedocument.presentationml.slide+xml"/>
  <Override PartName="/ppt/theme/theme1.xml" ContentType="application/vnd.openxmlformats-officedocument.theme+xml"/>
  <Override PartName="/ppt/notesSlides/notesSlide2.xml" ContentType="application/vnd.openxmlformats-officedocument.presentationml.notesSlide+xml"/>
  <Override PartName="/ppt/slides/slide75.xml" ContentType="application/vnd.openxmlformats-officedocument.presentationml.slide+xml"/>
  <Default Extension="jpeg" ContentType="image/jpeg"/>
  <Override PartName="/ppt/notesSlides/notesSlide11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notesSlides/notesSlide40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42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slides/slide19.xml" ContentType="application/vnd.openxmlformats-officedocument.presentationml.slide+xml"/>
  <Override PartName="/ppt/notesSlides/notesSlide27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61.xml" ContentType="application/vnd.openxmlformats-officedocument.presentationml.slide+xml"/>
  <Override PartName="/ppt/slides/slide29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8.xml" ContentType="application/vnd.openxmlformats-officedocument.presentationml.slide+xml"/>
  <Override PartName="/ppt/slides/slide71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slides/slide67.xml" ContentType="application/vnd.openxmlformats-officedocument.presentationml.slide+xml"/>
  <Override PartName="/ppt/theme/theme2.xml" ContentType="application/vnd.openxmlformats-officedocument.theme+xml"/>
  <Override PartName="/ppt/notesSlides/notesSlide3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4.xml" ContentType="application/vnd.openxmlformats-officedocument.presentationml.slide+xml"/>
  <Default Extension="bin" ContentType="application/vnd.openxmlformats-officedocument.presentationml.printerSettings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5.xml" ContentType="application/vnd.openxmlformats-officedocument.presentationml.slide+xml"/>
  <Override PartName="/ppt/notesSlides/notesSlide41.xml" ContentType="application/vnd.openxmlformats-officedocument.presentationml.notesSlide+xml"/>
  <Override PartName="/ppt/slideLayouts/slideLayout6.xml" ContentType="application/vnd.openxmlformats-officedocument.presentationml.slideLayout+xml"/>
  <Default Extension="xml" ContentType="application/xml"/>
  <Override PartName="/ppt/slides/slide43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8.xml" ContentType="application/vnd.openxmlformats-officedocument.presentationml.notes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28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s/slide62.xml" ContentType="application/vnd.openxmlformats-officedocument.presentationml.slide+xml"/>
  <Override PartName="/ppt/notesSlides/notesSlide37.xml" ContentType="application/vnd.openxmlformats-officedocument.presentationml.notesSlide+xml"/>
  <Override PartName="/docProps/app.xml" ContentType="application/vnd.openxmlformats-officedocument.extended-properties+xml"/>
  <Override PartName="/ppt/slides/slide39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docProps/core.xml" ContentType="application/vnd.openxmlformats-package.core-properties+xml"/>
  <Override PartName="/ppt/slides/slide68.xml" ContentType="application/vnd.openxmlformats-officedocument.presentationml.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3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slides/slide6.xml" ContentType="application/vnd.openxmlformats-officedocument.presentationml.slide+xml"/>
  <Override PartName="/ppt/notesSlides/notesSlide42.xml" ContentType="application/vnd.openxmlformats-officedocument.presentationml.notesSlide+xml"/>
  <Override PartName="/ppt/slideLayouts/slideLayout7.xml" ContentType="application/vnd.openxmlformats-officedocument.presentationml.slideLayout+xml"/>
  <Default Extension="png" ContentType="image/png"/>
  <Override PartName="/ppt/slides/slide44.xml" ContentType="application/vnd.openxmlformats-officedocument.presentationml.slide+xml"/>
  <Override PartName="/ppt/notesSlides/notesSlide19.xml" ContentType="application/vnd.openxmlformats-officedocument.presentationml.notes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29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3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48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slides/slide69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10.xml" ContentType="application/vnd.openxmlformats-officedocument.presentationml.slide+xml"/>
  <Override PartName="/ppt/slides/slide20.xml" ContentType="application/vnd.openxmlformats-officedocument.presentationml.slide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4.xml" ContentType="application/vnd.openxmlformats-officedocument.presentationml.notesSlide+xml"/>
  <Override PartName="/ppt/viewProps.xml" ContentType="application/vnd.openxmlformats-officedocument.presentationml.viewProps+xml"/>
  <Default Extension="rels" ContentType="application/vnd.openxmlformats-package.relationships+xml"/>
  <Override PartName="/ppt/slides/slide26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slides/slide7.xml" ContentType="application/vnd.openxmlformats-officedocument.presentationml.slide+xml"/>
  <Override PartName="/ppt/notesSlides/notesSlide43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s/slide45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49.xml" ContentType="application/vnd.openxmlformats-officedocument.presentationml.notesSlide+xml"/>
  <Override PartName="/ppt/presentation.xml" ContentType="application/vnd.openxmlformats-officedocument.presentationml.presentation.main+xml"/>
  <Override PartName="/ppt/notesSlides/notesSlide6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2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8.xml" ContentType="application/vnd.openxmlformats-officedocument.presentationml.slide+xml"/>
  <Override PartName="/ppt/notesSlides/notesSlide44.xml" ContentType="application/vnd.openxmlformats-officedocument.presentationml.notesSlide+xml"/>
  <Override PartName="/ppt/slideLayouts/slideLayout9.xml" ContentType="application/vnd.openxmlformats-officedocument.presentationml.slideLayout+xml"/>
  <Default Extension="pdf" ContentType="application/pdf"/>
  <Override PartName="/ppt/slides/slide46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slides/slide6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78"/>
  </p:notesMasterIdLst>
  <p:sldIdLst>
    <p:sldId id="313" r:id="rId2"/>
    <p:sldId id="314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12" r:id="rId28"/>
    <p:sldId id="259" r:id="rId29"/>
    <p:sldId id="260" r:id="rId30"/>
    <p:sldId id="261" r:id="rId31"/>
    <p:sldId id="262" r:id="rId32"/>
    <p:sldId id="266" r:id="rId33"/>
    <p:sldId id="267" r:id="rId34"/>
    <p:sldId id="268" r:id="rId35"/>
    <p:sldId id="269" r:id="rId36"/>
    <p:sldId id="270" r:id="rId37"/>
    <p:sldId id="271" r:id="rId38"/>
    <p:sldId id="272" r:id="rId39"/>
    <p:sldId id="273" r:id="rId40"/>
    <p:sldId id="274" r:id="rId41"/>
    <p:sldId id="275" r:id="rId42"/>
    <p:sldId id="276" r:id="rId43"/>
    <p:sldId id="340" r:id="rId44"/>
    <p:sldId id="278" r:id="rId45"/>
    <p:sldId id="279" r:id="rId46"/>
    <p:sldId id="280" r:id="rId47"/>
    <p:sldId id="281" r:id="rId48"/>
    <p:sldId id="282" r:id="rId49"/>
    <p:sldId id="283" r:id="rId50"/>
    <p:sldId id="284" r:id="rId51"/>
    <p:sldId id="285" r:id="rId52"/>
    <p:sldId id="286" r:id="rId53"/>
    <p:sldId id="287" r:id="rId54"/>
    <p:sldId id="288" r:id="rId55"/>
    <p:sldId id="289" r:id="rId56"/>
    <p:sldId id="290" r:id="rId57"/>
    <p:sldId id="291" r:id="rId58"/>
    <p:sldId id="292" r:id="rId59"/>
    <p:sldId id="293" r:id="rId60"/>
    <p:sldId id="308" r:id="rId61"/>
    <p:sldId id="295" r:id="rId62"/>
    <p:sldId id="342" r:id="rId63"/>
    <p:sldId id="343" r:id="rId64"/>
    <p:sldId id="296" r:id="rId65"/>
    <p:sldId id="297" r:id="rId66"/>
    <p:sldId id="298" r:id="rId67"/>
    <p:sldId id="299" r:id="rId68"/>
    <p:sldId id="300" r:id="rId69"/>
    <p:sldId id="301" r:id="rId70"/>
    <p:sldId id="302" r:id="rId71"/>
    <p:sldId id="303" r:id="rId72"/>
    <p:sldId id="344" r:id="rId73"/>
    <p:sldId id="304" r:id="rId74"/>
    <p:sldId id="309" r:id="rId75"/>
    <p:sldId id="310" r:id="rId76"/>
    <p:sldId id="339" r:id="rId7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92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presProps" Target="presProps.xml"/><Relationship Id="rId81" Type="http://schemas.openxmlformats.org/officeDocument/2006/relationships/viewProps" Target="viewProps.xml"/><Relationship Id="rId82" Type="http://schemas.openxmlformats.org/officeDocument/2006/relationships/theme" Target="theme/theme1.xml"/><Relationship Id="rId83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notesMaster" Target="notesMasters/notesMaster1.xml"/><Relationship Id="rId79" Type="http://schemas.openxmlformats.org/officeDocument/2006/relationships/printerSettings" Target="printerSettings/printerSettings1.bin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6F545-43D0-E546-96D5-1A34664A9A0F}" type="datetimeFigureOut">
              <a:rPr lang="en-US" smtClean="0"/>
              <a:pPr/>
              <a:t>1/13/17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6D521-2FAE-894B-B403-8A508EB2A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DC51DA-B95C-D341-B962-2E8ACE502E8E}" type="slidenum">
              <a:rPr lang="en-US">
                <a:latin typeface="Times" charset="0"/>
              </a:rPr>
              <a:pPr/>
              <a:t>26</a:t>
            </a:fld>
            <a:endParaRPr lang="en-US">
              <a:latin typeface="Times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685457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74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96259" name="Rectangle 7"/>
          <p:cNvSpPr txBox="1">
            <a:spLocks noGrp="1" noChangeArrowheads="1"/>
          </p:cNvSpPr>
          <p:nvPr/>
        </p:nvSpPr>
        <p:spPr bwMode="auto">
          <a:xfrm>
            <a:off x="3884613" y="8685457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7320F90B-4549-8B42-8271-881C773E68E5}" type="slidenum">
              <a:rPr lang="en-US" sz="1200"/>
              <a:pPr algn="r" eaLnBrk="0" hangingPunct="0"/>
              <a:t>75</a:t>
            </a:fld>
            <a:endParaRPr lang="en-US" sz="1200"/>
          </a:p>
        </p:txBody>
      </p:sp>
      <p:sp>
        <p:nvSpPr>
          <p:cNvPr id="96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62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96259" name="Rectangle 7"/>
          <p:cNvSpPr txBox="1">
            <a:spLocks noGrp="1" noChangeArrowheads="1"/>
          </p:cNvSpPr>
          <p:nvPr/>
        </p:nvSpPr>
        <p:spPr bwMode="auto">
          <a:xfrm>
            <a:off x="3884613" y="8685457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7320F90B-4549-8B42-8271-881C773E68E5}" type="slidenum">
              <a:rPr lang="en-US" sz="1200"/>
              <a:pPr algn="r" eaLnBrk="0" hangingPunct="0"/>
              <a:t>76</a:t>
            </a:fld>
            <a:endParaRPr lang="en-US" sz="1200"/>
          </a:p>
        </p:txBody>
      </p:sp>
      <p:sp>
        <p:nvSpPr>
          <p:cNvPr id="96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62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1/13/17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1/13/17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1/13/17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8990-19E4-624D-A52F-29D476C99851}" type="datetime1">
              <a:rPr lang="en-US"/>
              <a:pPr>
                <a:defRPr/>
              </a:pPr>
              <a:t>1/13/17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0037E-6282-DB40-B0DA-163EFCF72F80}" type="datetime1">
              <a:rPr lang="en-US"/>
              <a:pPr>
                <a:defRPr/>
              </a:pPr>
              <a:t>1/13/17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1D5DB-31D2-E845-B1D6-42C544E9C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725D4-3BA0-2B4A-85A7-A2A85CAB03AA}" type="datetimeFigureOut">
              <a:rPr lang="en-US" smtClean="0"/>
              <a:pPr/>
              <a:t>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24.pdf"/><Relationship Id="rId5" Type="http://schemas.openxmlformats.org/officeDocument/2006/relationships/image" Target="../media/image25.png"/><Relationship Id="rId6" Type="http://schemas.openxmlformats.org/officeDocument/2006/relationships/image" Target="../media/image26.jpe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jpeg"/><Relationship Id="rId7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4" Type="http://schemas.openxmlformats.org/officeDocument/2006/relationships/image" Target="../media/image54.png"/><Relationship Id="rId1" Type="http://schemas.openxmlformats.org/officeDocument/2006/relationships/video" Target="file://localhost/Users/marcianeel/Desktop/INMEA%20PPT%202017%20Bridge%20Videos/PPT%20Slide%2017%20First%20Performance.mov" TargetMode="External"/><Relationship Id="rId2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4" Type="http://schemas.openxmlformats.org/officeDocument/2006/relationships/image" Target="../media/image56.png"/><Relationship Id="rId1" Type="http://schemas.openxmlformats.org/officeDocument/2006/relationships/video" Target="file://localhost/Users/marcianeel/Desktop/INMEA%20PPT%202017%20Bridge%20Videos/Slide%2027%20Elementary%20Band.MOV" TargetMode="External"/><Relationship Id="rId2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4" Type="http://schemas.openxmlformats.org/officeDocument/2006/relationships/image" Target="../media/image57.png"/><Relationship Id="rId1" Type="http://schemas.openxmlformats.org/officeDocument/2006/relationships/video" Target="file://localhost/Users/marcianeel/Desktop/INMEA%20PPT%202017%20Bridge%20Videos/Slide%2029%20The%20Parent%20Band.mp4" TargetMode="External"/><Relationship Id="rId2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8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4" Type="http://schemas.openxmlformats.org/officeDocument/2006/relationships/image" Target="../media/image59.png"/><Relationship Id="rId1" Type="http://schemas.openxmlformats.org/officeDocument/2006/relationships/video" Target="file://localhost/Users/marcianeel/Desktop/INMEA%20PPT%202017%20Bridge%20Videos/Slide%2033%2013%20Reasons%20Why%20Kids%20Stay%20In%20Band.mp4" TargetMode="External"/><Relationship Id="rId2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0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4" Type="http://schemas.openxmlformats.org/officeDocument/2006/relationships/image" Target="../media/image61.png"/><Relationship Id="rId1" Type="http://schemas.openxmlformats.org/officeDocument/2006/relationships/video" Target="file://localhost/Users/marcianeel/Desktop/An%20AP%20Music%20Theory%20Christmas%20Card.mp4" TargetMode="External"/><Relationship Id="rId2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4" Type="http://schemas.openxmlformats.org/officeDocument/2006/relationships/image" Target="../media/image66.png"/><Relationship Id="rId1" Type="http://schemas.openxmlformats.org/officeDocument/2006/relationships/video" Target="file://localhost/Users/marcianeel/Desktop/INMEA%20PPT%202017%20Bridge%20Videos/Slide%2044%20There%20Is%20A%20Place%20copy.mp4" TargetMode="External"/><Relationship Id="rId2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4" Type="http://schemas.openxmlformats.org/officeDocument/2006/relationships/image" Target="../media/image67.png"/><Relationship Id="rId5" Type="http://schemas.openxmlformats.org/officeDocument/2006/relationships/image" Target="../media/image49.png"/><Relationship Id="rId1" Type="http://schemas.openxmlformats.org/officeDocument/2006/relationships/video" Target="file://localhost/Users/marcianeel/Desktop/INMEA%20PPT%202017%20Bridge%20Videos/Slide%2045%20Dr%20Tim.mp4" TargetMode="External"/><Relationship Id="rId2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68.png"/><Relationship Id="rId5" Type="http://schemas.openxmlformats.org/officeDocument/2006/relationships/image" Target="../media/image11.jpe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7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7.png"/><Relationship Id="rId12" Type="http://schemas.openxmlformats.org/officeDocument/2006/relationships/image" Target="../media/image78.png"/><Relationship Id="rId13" Type="http://schemas.openxmlformats.org/officeDocument/2006/relationships/image" Target="../media/image79.jpeg"/><Relationship Id="rId14" Type="http://schemas.openxmlformats.org/officeDocument/2006/relationships/image" Target="../media/image80.png"/><Relationship Id="rId15" Type="http://schemas.openxmlformats.org/officeDocument/2006/relationships/image" Target="../media/image49.png"/><Relationship Id="rId16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jpeg"/><Relationship Id="rId6" Type="http://schemas.openxmlformats.org/officeDocument/2006/relationships/image" Target="../media/image72.png"/><Relationship Id="rId7" Type="http://schemas.openxmlformats.org/officeDocument/2006/relationships/image" Target="../media/image73.jpeg"/><Relationship Id="rId8" Type="http://schemas.openxmlformats.org/officeDocument/2006/relationships/image" Target="../media/image74.jpeg"/><Relationship Id="rId9" Type="http://schemas.openxmlformats.org/officeDocument/2006/relationships/image" Target="../media/image75.jpeg"/><Relationship Id="rId10" Type="http://schemas.openxmlformats.org/officeDocument/2006/relationships/image" Target="../media/image76.png"/></Relationships>
</file>

<file path=ppt/slides/_rels/slide7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7.png"/><Relationship Id="rId12" Type="http://schemas.openxmlformats.org/officeDocument/2006/relationships/image" Target="../media/image78.png"/><Relationship Id="rId13" Type="http://schemas.openxmlformats.org/officeDocument/2006/relationships/image" Target="../media/image79.jpeg"/><Relationship Id="rId14" Type="http://schemas.openxmlformats.org/officeDocument/2006/relationships/image" Target="../media/image80.png"/><Relationship Id="rId15" Type="http://schemas.openxmlformats.org/officeDocument/2006/relationships/image" Target="../media/image49.png"/><Relationship Id="rId16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jpeg"/><Relationship Id="rId6" Type="http://schemas.openxmlformats.org/officeDocument/2006/relationships/image" Target="../media/image72.png"/><Relationship Id="rId7" Type="http://schemas.openxmlformats.org/officeDocument/2006/relationships/image" Target="../media/image73.jpeg"/><Relationship Id="rId8" Type="http://schemas.openxmlformats.org/officeDocument/2006/relationships/image" Target="../media/image74.jpeg"/><Relationship Id="rId9" Type="http://schemas.openxmlformats.org/officeDocument/2006/relationships/image" Target="../media/image75.jpeg"/><Relationship Id="rId10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57200" y="2971800"/>
            <a:ext cx="6172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purpose is </a:t>
            </a:r>
            <a:r>
              <a:rPr lang="en-US" sz="4000" i="1" dirty="0" smtClean="0">
                <a:solidFill>
                  <a:srgbClr val="FFFF00"/>
                </a:solidFill>
              </a:rPr>
              <a:t>to enable more students to begin and continue in instrumental music programs.</a:t>
            </a:r>
            <a:endParaRPr lang="en-US" sz="4000" i="1" dirty="0">
              <a:solidFill>
                <a:srgbClr val="FFFF00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143000"/>
            <a:ext cx="868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The </a:t>
            </a:r>
            <a:r>
              <a:rPr lang="en-US" sz="4000" i="1" dirty="0" smtClean="0">
                <a:solidFill>
                  <a:srgbClr val="FFFF00"/>
                </a:solidFill>
              </a:rPr>
              <a:t>Music Achievement Council (MAC) </a:t>
            </a:r>
            <a:r>
              <a:rPr lang="en-US" sz="4000" i="1" dirty="0" smtClean="0">
                <a:solidFill>
                  <a:srgbClr val="FFFFFF"/>
                </a:solidFill>
              </a:rPr>
              <a:t>is an action-oriented, non-profit organization whose sole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6" name="Picture 15" descr="Screen Shot 2015-12-04 at 9.10.01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2514600"/>
            <a:ext cx="1304429" cy="3200400"/>
          </a:xfrm>
          <a:prstGeom prst="rect">
            <a:avLst/>
          </a:prstGeom>
          <a:effectLst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1722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7" name="Content Placeholder 4" descr="07_Img2362_LOW.jpg"/>
          <p:cNvPicPr>
            <a:picLocks noGrp="1"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733800" y="3505200"/>
            <a:ext cx="4016568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  <a:softEdge rad="127000"/>
          </a:effectLst>
        </p:spPr>
      </p:pic>
      <p:sp>
        <p:nvSpPr>
          <p:cNvPr id="8" name="TextBox 7"/>
          <p:cNvSpPr txBox="1"/>
          <p:nvPr/>
        </p:nvSpPr>
        <p:spPr>
          <a:xfrm>
            <a:off x="457200" y="914400"/>
            <a:ext cx="795403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</a:rPr>
              <a:t>96 percent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>
                <a:solidFill>
                  <a:srgbClr val="FFFFFF"/>
                </a:solidFill>
              </a:rPr>
              <a:t>of public school principals 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believe that participating in music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education encourages and motivates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students to stay in school longer.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(Harris Poll) </a:t>
            </a:r>
            <a:endParaRPr lang="en-US" sz="40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333922" y="990600"/>
            <a:ext cx="67818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 smtClean="0">
                <a:solidFill>
                  <a:srgbClr val="FFFFFF"/>
                </a:solidFill>
              </a:rPr>
              <a:t>	An interactive poll confirms that music education at an early age greatly increases the likelihood that a child will grow up to seek higher education and ultimately even earn a higher salary.          </a:t>
            </a:r>
            <a:r>
              <a:rPr lang="en-US" sz="4000" i="1" dirty="0" smtClean="0">
                <a:solidFill>
                  <a:srgbClr val="FFFFFF"/>
                </a:solidFill>
              </a:rPr>
              <a:t>(2007 Harris Poll)</a:t>
            </a:r>
          </a:p>
          <a:p>
            <a:pPr>
              <a:buNone/>
            </a:pPr>
            <a:r>
              <a:rPr lang="en-US" sz="4000" i="1" dirty="0" smtClean="0">
                <a:solidFill>
                  <a:srgbClr val="FFFFFF"/>
                </a:solidFill>
              </a:rPr>
              <a:t>	</a:t>
            </a:r>
          </a:p>
          <a:p>
            <a:pPr>
              <a:buNone/>
            </a:pPr>
            <a:r>
              <a:rPr lang="en-US" sz="4000" i="1" dirty="0" smtClean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5" name="Picture 4" descr="trumpetcloseup"/>
          <p:cNvPicPr>
            <a:picLocks noGrp="1"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62937" y="1408624"/>
            <a:ext cx="2404063" cy="3620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4008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b="1" i="1" u="sng" dirty="0" smtClean="0">
                <a:solidFill>
                  <a:srgbClr val="FFFF00"/>
                </a:solidFill>
              </a:rPr>
              <a:t>CEO</a:t>
            </a:r>
            <a:r>
              <a:rPr lang="en-US" sz="4400" dirty="0" smtClean="0">
                <a:solidFill>
                  <a:schemeClr val="bg1"/>
                </a:solidFill>
              </a:rPr>
              <a:t>,</a:t>
            </a:r>
            <a:r>
              <a:rPr lang="en-US" sz="4400" b="1" i="1" u="sng" dirty="0" smtClean="0">
                <a:solidFill>
                  <a:srgbClr val="FFCC00"/>
                </a:solidFill>
              </a:rPr>
              <a:t> </a:t>
            </a:r>
            <a:r>
              <a:rPr lang="en-US" sz="4400" dirty="0" smtClean="0">
                <a:solidFill>
                  <a:schemeClr val="bg1"/>
                </a:solidFill>
              </a:rPr>
              <a:t>College President,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 smtClean="0">
                <a:solidFill>
                  <a:srgbClr val="FFFF00"/>
                </a:solidFill>
              </a:rPr>
              <a:t>TAKE MUSIC!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692" y="2057400"/>
            <a:ext cx="3549753" cy="23622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9342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dirty="0" smtClean="0">
                <a:solidFill>
                  <a:srgbClr val="FFFFFF"/>
                </a:solidFill>
              </a:rPr>
              <a:t>CEO</a:t>
            </a:r>
            <a:r>
              <a:rPr lang="en-US" sz="4400" i="1" dirty="0" smtClean="0">
                <a:solidFill>
                  <a:schemeClr val="bg1"/>
                </a:solidFill>
              </a:rPr>
              <a:t>, </a:t>
            </a:r>
            <a:r>
              <a:rPr lang="en-US" sz="4400" i="1" u="sng" dirty="0" smtClean="0">
                <a:solidFill>
                  <a:srgbClr val="FFCC00"/>
                </a:solidFill>
              </a:rPr>
              <a:t> </a:t>
            </a:r>
            <a:r>
              <a:rPr lang="en-US" sz="4400" b="1" i="1" u="sng" dirty="0" smtClean="0">
                <a:solidFill>
                  <a:srgbClr val="FFFF00"/>
                </a:solidFill>
              </a:rPr>
              <a:t>College Presiden</a:t>
            </a:r>
            <a:r>
              <a:rPr lang="en-US" sz="4400" i="1" u="sng" dirty="0" smtClean="0">
                <a:solidFill>
                  <a:srgbClr val="FFFF00"/>
                </a:solidFill>
              </a:rPr>
              <a:t>t</a:t>
            </a:r>
            <a:r>
              <a:rPr lang="en-US" sz="4400" i="1" dirty="0" smtClean="0">
                <a:solidFill>
                  <a:schemeClr val="bg1"/>
                </a:solidFill>
              </a:rPr>
              <a:t>, </a:t>
            </a:r>
            <a:r>
              <a:rPr lang="en-US" sz="4400" dirty="0" smtClean="0">
                <a:solidFill>
                  <a:schemeClr val="bg1"/>
                </a:solidFill>
              </a:rPr>
              <a:t>or</a:t>
            </a:r>
            <a:r>
              <a:rPr lang="en-US" sz="4400" i="1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44624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 smtClean="0">
                <a:solidFill>
                  <a:srgbClr val="FFFF00"/>
                </a:solidFill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219200"/>
            <a:ext cx="2743200" cy="251530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6294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dirty="0" smtClean="0">
                <a:solidFill>
                  <a:srgbClr val="FFFFFF"/>
                </a:solidFill>
              </a:rPr>
              <a:t>CEO</a:t>
            </a:r>
            <a:r>
              <a:rPr lang="en-US" sz="4400" dirty="0" smtClean="0">
                <a:solidFill>
                  <a:schemeClr val="bg1"/>
                </a:solidFill>
              </a:rPr>
              <a:t>, </a:t>
            </a:r>
            <a:r>
              <a:rPr lang="en-US" sz="4400" dirty="0" smtClean="0">
                <a:solidFill>
                  <a:srgbClr val="FFFFFF"/>
                </a:solidFill>
              </a:rPr>
              <a:t>College President,</a:t>
            </a:r>
            <a:r>
              <a:rPr lang="en-US" sz="4400" dirty="0" smtClean="0">
                <a:solidFill>
                  <a:schemeClr val="bg1"/>
                </a:solidFill>
              </a:rPr>
              <a:t>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 smtClean="0">
                <a:solidFill>
                  <a:srgbClr val="FFFF00"/>
                </a:solidFill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</a:rPr>
              <a:t>even a </a:t>
            </a:r>
            <a:r>
              <a:rPr lang="en-US" sz="4400" b="1" i="1" u="sng" dirty="0" smtClean="0">
                <a:solidFill>
                  <a:srgbClr val="FFFF00"/>
                </a:solidFill>
              </a:rPr>
              <a:t>Rock Star</a:t>
            </a:r>
            <a:r>
              <a:rPr lang="en-US" sz="4400" i="1" dirty="0" smtClean="0">
                <a:solidFill>
                  <a:schemeClr val="bg1"/>
                </a:solidFill>
              </a:rPr>
              <a:t>, </a:t>
            </a:r>
            <a:endParaRPr kumimoji="0" lang="en-US" sz="4400" b="0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1828800"/>
            <a:ext cx="513052" cy="1143000"/>
          </a:xfrm>
          <a:prstGeom prst="rect">
            <a:avLst/>
          </a:prstGeom>
        </p:spPr>
      </p:pic>
      <p:pic>
        <p:nvPicPr>
          <p:cNvPr id="13" name="Picture 12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1981200"/>
            <a:ext cx="381000" cy="1143000"/>
          </a:xfrm>
          <a:prstGeom prst="rect">
            <a:avLst/>
          </a:prstGeom>
        </p:spPr>
      </p:pic>
      <p:pic>
        <p:nvPicPr>
          <p:cNvPr id="14" name="Picture 13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3581400"/>
            <a:ext cx="381000" cy="1143000"/>
          </a:xfrm>
          <a:prstGeom prst="rect">
            <a:avLst/>
          </a:prstGeom>
        </p:spPr>
      </p:pic>
      <p:pic>
        <p:nvPicPr>
          <p:cNvPr id="17" name="Picture 16" descr="Rock 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914400"/>
            <a:ext cx="3581400" cy="3472873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18" name="Picture 17" descr="Black Bo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4340557"/>
            <a:ext cx="1066800" cy="155243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838200"/>
            <a:ext cx="5943600" cy="48768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000" u="sng" dirty="0" smtClean="0">
                <a:solidFill>
                  <a:srgbClr val="FFFF00"/>
                </a:solidFill>
              </a:rPr>
              <a:t>82 percent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of Americans who don’t currently play an instrument wish they had learned to play one. </a:t>
            </a:r>
            <a:r>
              <a:rPr lang="en-US" sz="4000" i="1" dirty="0" smtClean="0">
                <a:solidFill>
                  <a:schemeClr val="bg1"/>
                </a:solidFill>
              </a:rPr>
              <a:t>(Gallup Poll)</a:t>
            </a:r>
          </a:p>
          <a:p>
            <a:pPr indent="0">
              <a:lnSpc>
                <a:spcPct val="150000"/>
              </a:lnSpc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6" name="Picture 5" descr="DSC_02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94" y="1371600"/>
            <a:ext cx="2671843" cy="4102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</a:rPr>
              <a:t>FREE</a:t>
            </a:r>
            <a:r>
              <a:rPr lang="en-US" sz="4000" dirty="0" smtClean="0">
                <a:solidFill>
                  <a:srgbClr val="FFFF00"/>
                </a:solidFill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</a:rPr>
              <a:t>of: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200400"/>
            <a:ext cx="480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2AB091"/>
                </a:solidFill>
                <a:effectLst/>
              </a:rPr>
              <a:t>A Practical Guide for Recruitment and Retention</a:t>
            </a:r>
            <a:endParaRPr lang="en-US" sz="4800" b="1" i="1" dirty="0">
              <a:solidFill>
                <a:srgbClr val="2AB091"/>
              </a:solidFill>
              <a:effectLst/>
            </a:endParaRPr>
          </a:p>
        </p:txBody>
      </p:sp>
      <p:pic>
        <p:nvPicPr>
          <p:cNvPr id="8" name="Picture 7" descr="Recruitment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066800"/>
            <a:ext cx="3390426" cy="43878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4953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</a:rPr>
              <a:t>FREE</a:t>
            </a:r>
            <a:r>
              <a:rPr lang="en-US" sz="4000" dirty="0" smtClean="0">
                <a:solidFill>
                  <a:srgbClr val="FFFF00"/>
                </a:solidFill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</a:rPr>
              <a:t>of: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45A3D6"/>
                </a:solidFill>
              </a:rPr>
              <a:t>Tips for Success:</a:t>
            </a:r>
          </a:p>
          <a:p>
            <a:pPr algn="ctr"/>
            <a:r>
              <a:rPr lang="en-US" sz="4800" b="1" i="1" dirty="0" smtClean="0">
                <a:solidFill>
                  <a:srgbClr val="45A3D6"/>
                </a:solidFill>
              </a:rPr>
              <a:t>A Guide for Instrumental Music Teachers</a:t>
            </a:r>
            <a:endParaRPr lang="en-US" sz="4800" b="1" i="1" dirty="0">
              <a:solidFill>
                <a:srgbClr val="45A3D6"/>
              </a:solidFill>
            </a:endParaRPr>
          </a:p>
        </p:txBody>
      </p:sp>
      <p:pic>
        <p:nvPicPr>
          <p:cNvPr id="8" name="Picture 7" descr="Success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357" y="1026211"/>
            <a:ext cx="3387443" cy="438398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</a:rPr>
              <a:t>FREE</a:t>
            </a:r>
            <a:r>
              <a:rPr lang="en-US" sz="4000" dirty="0" smtClean="0">
                <a:solidFill>
                  <a:srgbClr val="FFFF00"/>
                </a:solidFill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</a:rPr>
              <a:t>of: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00B000"/>
                </a:solidFill>
              </a:rPr>
              <a:t>Bridging the Gap between </a:t>
            </a:r>
          </a:p>
          <a:p>
            <a:pPr algn="ctr"/>
            <a:r>
              <a:rPr lang="en-US" sz="4800" b="1" i="1" dirty="0" smtClean="0">
                <a:solidFill>
                  <a:srgbClr val="00B000"/>
                </a:solidFill>
              </a:rPr>
              <a:t>Middle School and High School</a:t>
            </a:r>
            <a:endParaRPr lang="en-US" sz="4800" b="1" i="1" dirty="0">
              <a:solidFill>
                <a:srgbClr val="00B000"/>
              </a:solidFill>
            </a:endParaRPr>
          </a:p>
        </p:txBody>
      </p:sp>
      <p:pic>
        <p:nvPicPr>
          <p:cNvPr id="8" name="Picture 7" descr="Bridging-the-G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290" y="1143000"/>
            <a:ext cx="3508075" cy="464820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914400"/>
            <a:ext cx="5562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 smtClean="0">
                <a:solidFill>
                  <a:srgbClr val="FFFF00"/>
                </a:solidFill>
              </a:rPr>
              <a:t>First Performance Demo Concert for Band and/or Orchestra </a:t>
            </a:r>
            <a:r>
              <a:rPr lang="en-US" sz="3200" dirty="0" smtClean="0">
                <a:solidFill>
                  <a:schemeClr val="bg1"/>
                </a:solidFill>
              </a:rPr>
              <a:t>features sheet music, parts, sample letters, programs and student certificates for beginning ensembles. Students can perform a composition in seven short weeks with the materials provided!</a:t>
            </a:r>
            <a:endParaRPr lang="en-US" sz="3200" i="1" dirty="0" smtClean="0">
              <a:solidFill>
                <a:schemeClr val="bg1"/>
              </a:solidFill>
            </a:endParaRPr>
          </a:p>
          <a:p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914400"/>
            <a:ext cx="2248052" cy="295364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819400"/>
            <a:ext cx="2209800" cy="2903387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</a:rPr>
              <a:t>Music Achievement Council. </a:t>
            </a:r>
            <a:endParaRPr lang="en-US" sz="4000" dirty="0">
              <a:solidFill>
                <a:srgbClr val="FFFF00"/>
              </a:solidFill>
            </a:endParaRPr>
          </a:p>
        </p:txBody>
      </p:sp>
      <p:pic>
        <p:nvPicPr>
          <p:cNvPr id="11" name="Picture 10" descr="Greg Bim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2667000"/>
            <a:ext cx="27432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172200" y="5638800"/>
            <a:ext cx="23463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</a:rPr>
              <a:t>Greg </a:t>
            </a:r>
            <a:r>
              <a:rPr lang="en-US" sz="3200" b="1" i="1" dirty="0" err="1" smtClean="0">
                <a:solidFill>
                  <a:srgbClr val="FFFFFF"/>
                </a:solidFill>
              </a:rPr>
              <a:t>Bimm</a:t>
            </a:r>
            <a:endParaRPr lang="en-US" sz="3200" b="1" i="1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</a:rPr>
              <a:t>Music Achievement Council. 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92345" y="5638800"/>
            <a:ext cx="345165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</a:rPr>
              <a:t>Charlie </a:t>
            </a:r>
            <a:r>
              <a:rPr lang="en-US" sz="3200" b="1" i="1" dirty="0" err="1" smtClean="0">
                <a:solidFill>
                  <a:srgbClr val="FFFFFF"/>
                </a:solidFill>
              </a:rPr>
              <a:t>Menghini</a:t>
            </a:r>
            <a:endParaRPr lang="en-US" sz="3200" b="1" i="1" dirty="0"/>
          </a:p>
        </p:txBody>
      </p:sp>
      <p:pic>
        <p:nvPicPr>
          <p:cNvPr id="14" name="Picture 13" descr="Charlie Menghini-USED THIS 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0" y="2471815"/>
            <a:ext cx="2159000" cy="3052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</a:rPr>
              <a:t>Music Achievement Council. 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565" y="5638800"/>
            <a:ext cx="2480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</a:rPr>
              <a:t>Marcia Neel</a:t>
            </a:r>
            <a:endParaRPr lang="en-US" sz="3200" b="1" i="1" dirty="0"/>
          </a:p>
        </p:txBody>
      </p:sp>
      <p:pic>
        <p:nvPicPr>
          <p:cNvPr id="11" name="Picture 10" descr="Marcia Neel Headsho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735" y="2912310"/>
            <a:ext cx="2630861" cy="2657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</a:rPr>
              <a:t>Music Achievement Council. 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565" y="5638800"/>
            <a:ext cx="25243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</a:rPr>
              <a:t>Terry Shade</a:t>
            </a:r>
            <a:endParaRPr lang="en-US" sz="3200" b="1" i="1" dirty="0"/>
          </a:p>
        </p:txBody>
      </p:sp>
      <p:pic>
        <p:nvPicPr>
          <p:cNvPr id="11" name="Picture 10" descr="Terry Shad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0600" y="2743200"/>
            <a:ext cx="2451100" cy="278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9" name="Picture 8" descr="3-12"/>
          <p:cNvPicPr>
            <a:picLocks noGrp="1"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066800"/>
            <a:ext cx="7086600" cy="461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12" name="Picture 11" descr="slog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124200"/>
            <a:ext cx="3800475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947916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chemeClr val="bg1"/>
                </a:solidFill>
              </a:rPr>
              <a:t>Music making has been </a:t>
            </a:r>
            <a:r>
              <a:rPr lang="en-US" sz="3600" i="1" dirty="0" smtClean="0">
                <a:solidFill>
                  <a:srgbClr val="FFFF00"/>
                </a:solidFill>
              </a:rPr>
              <a:t>scientifically </a:t>
            </a:r>
            <a:r>
              <a:rPr lang="en-US" sz="3600" i="1" dirty="0" smtClean="0">
                <a:solidFill>
                  <a:schemeClr val="bg1"/>
                </a:solidFill>
              </a:rPr>
              <a:t>proven to:</a:t>
            </a:r>
          </a:p>
          <a:p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" y="1600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Exercise the brain</a:t>
            </a:r>
          </a:p>
          <a:p>
            <a:r>
              <a:rPr lang="en-US" sz="3600" b="1" dirty="0" smtClean="0">
                <a:solidFill>
                  <a:srgbClr val="FFC000"/>
                </a:solidFill>
              </a:rPr>
              <a:t>   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22098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Inspire creativity</a:t>
            </a:r>
          </a:p>
          <a:p>
            <a:r>
              <a:rPr lang="en-US" sz="3600" b="1" dirty="0" smtClean="0">
                <a:solidFill>
                  <a:srgbClr val="FFFF00"/>
                </a:solidFill>
              </a:rPr>
              <a:t>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28194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Increase productivity</a:t>
            </a:r>
          </a:p>
          <a:p>
            <a:r>
              <a:rPr lang="en-US" sz="3600" b="1" dirty="0" smtClean="0">
                <a:solidFill>
                  <a:srgbClr val="FFC000"/>
                </a:solidFill>
              </a:rPr>
              <a:t>         </a:t>
            </a:r>
            <a:endParaRPr lang="en-US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34290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Fight memory loss</a:t>
            </a:r>
          </a:p>
          <a:p>
            <a:r>
              <a:rPr lang="en-US" sz="3600" b="1" dirty="0" smtClean="0">
                <a:solidFill>
                  <a:srgbClr val="FFFF00"/>
                </a:solidFill>
              </a:rPr>
              <a:t>     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40386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Reduce stress</a:t>
            </a:r>
          </a:p>
          <a:p>
            <a:r>
              <a:rPr lang="en-US" sz="3600" b="1" dirty="0" smtClean="0">
                <a:solidFill>
                  <a:srgbClr val="FFC000"/>
                </a:solidFill>
              </a:rPr>
              <a:t>               </a:t>
            </a:r>
            <a:endParaRPr lang="en-US" sz="4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657600" y="4648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Lower blood pressure</a:t>
            </a:r>
          </a:p>
          <a:p>
            <a:r>
              <a:rPr lang="en-US" sz="3600" b="1" dirty="0" smtClean="0">
                <a:solidFill>
                  <a:srgbClr val="FFFF00"/>
                </a:solidFill>
              </a:rPr>
              <a:t>            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522106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Build confidence</a:t>
            </a:r>
            <a:endParaRPr lang="en-US" sz="4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029200" y="5824716"/>
            <a:ext cx="701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Stave off depression</a:t>
            </a:r>
          </a:p>
          <a:p>
            <a:pPr algn="ctr"/>
            <a:endParaRPr lang="en-US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</a:rPr>
              <a:t>ATTENDANCE RATES </a:t>
            </a:r>
            <a:r>
              <a:rPr lang="en-US" sz="4000" u="sng" dirty="0" smtClean="0">
                <a:solidFill>
                  <a:srgbClr val="FFFF00"/>
                </a:solidFill>
              </a:rPr>
              <a:t>ROSE </a:t>
            </a:r>
            <a:r>
              <a:rPr lang="en-US" sz="4000" i="1" dirty="0" smtClean="0">
                <a:solidFill>
                  <a:srgbClr val="FFFFFF"/>
                </a:solidFill>
              </a:rPr>
              <a:t>with increased study in music.  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&gt; 1 Year of Music: 	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87% </a:t>
            </a:r>
            <a:r>
              <a:rPr lang="en-US" sz="4000" i="1" dirty="0" smtClean="0">
                <a:solidFill>
                  <a:srgbClr val="FFFFFF"/>
                </a:solidFill>
              </a:rPr>
              <a:t>Attendance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93% </a:t>
            </a:r>
            <a:r>
              <a:rPr lang="en-US" sz="4000" i="1" dirty="0" smtClean="0">
                <a:solidFill>
                  <a:srgbClr val="FFFFFF"/>
                </a:solidFill>
              </a:rPr>
              <a:t>Attendance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91% </a:t>
            </a:r>
            <a:r>
              <a:rPr lang="en-US" sz="4000" i="1" dirty="0" smtClean="0">
                <a:solidFill>
                  <a:srgbClr val="FFFFFF"/>
                </a:solidFill>
              </a:rPr>
              <a:t>Attendance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</a:rPr>
              <a:t>DISCIPLINE REPORTS </a:t>
            </a:r>
            <a:r>
              <a:rPr lang="en-US" sz="4000" u="sng" dirty="0" smtClean="0">
                <a:solidFill>
                  <a:srgbClr val="FFFF00"/>
                </a:solidFill>
              </a:rPr>
              <a:t>FELL </a:t>
            </a:r>
            <a:r>
              <a:rPr lang="en-US" sz="4000" i="1" dirty="0" smtClean="0">
                <a:solidFill>
                  <a:srgbClr val="FFFFFF"/>
                </a:solidFill>
              </a:rPr>
              <a:t>with increased study in music.  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&gt; 1 Year of Music: 	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4.34</a:t>
            </a:r>
            <a:r>
              <a:rPr lang="en-US" sz="4000" dirty="0" smtClean="0">
                <a:solidFill>
                  <a:srgbClr val="FFCC00"/>
                </a:solidFill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</a:rPr>
              <a:t>over 4 years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3.23</a:t>
            </a:r>
            <a:r>
              <a:rPr lang="en-US" sz="4000" i="1" dirty="0" smtClean="0">
                <a:solidFill>
                  <a:srgbClr val="FFFFFF"/>
                </a:solidFill>
              </a:rPr>
              <a:t> over 4 years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3.75</a:t>
            </a:r>
            <a:r>
              <a:rPr lang="en-US" sz="4000" i="1" dirty="0" smtClean="0">
                <a:solidFill>
                  <a:srgbClr val="FFFFFF"/>
                </a:solidFill>
              </a:rPr>
              <a:t> over 4 years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</a:rPr>
              <a:t>GPAs </a:t>
            </a:r>
            <a:r>
              <a:rPr lang="en-US" sz="4000" u="sng" dirty="0" smtClean="0">
                <a:solidFill>
                  <a:srgbClr val="FFFF00"/>
                </a:solidFill>
              </a:rPr>
              <a:t>ROSE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</a:rPr>
              <a:t>with increased study in music.  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&gt; 1 Year of Music: 	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2.51</a:t>
            </a:r>
            <a:r>
              <a:rPr lang="en-US" sz="4000" i="1" dirty="0" smtClean="0">
                <a:solidFill>
                  <a:srgbClr val="FFFFFF"/>
                </a:solidFill>
              </a:rPr>
              <a:t> 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2.89</a:t>
            </a:r>
            <a:r>
              <a:rPr lang="en-US" sz="4000" i="1" dirty="0" smtClean="0">
                <a:solidFill>
                  <a:srgbClr val="FFFFFF"/>
                </a:solidFill>
              </a:rPr>
              <a:t> Average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2.61</a:t>
            </a:r>
            <a:r>
              <a:rPr lang="en-US" sz="4000" i="1" dirty="0" smtClean="0">
                <a:solidFill>
                  <a:srgbClr val="FFFFFF"/>
                </a:solidFill>
              </a:rPr>
              <a:t> Average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</a:rPr>
              <a:t>GRADUATION RATES </a:t>
            </a:r>
            <a:r>
              <a:rPr lang="en-US" sz="4000" u="sng" dirty="0" smtClean="0">
                <a:solidFill>
                  <a:srgbClr val="FFFF00"/>
                </a:solidFill>
              </a:rPr>
              <a:t>ROSE </a:t>
            </a:r>
            <a:r>
              <a:rPr lang="en-US" sz="4000" i="1" dirty="0" smtClean="0">
                <a:solidFill>
                  <a:srgbClr val="FFFFFF"/>
                </a:solidFill>
              </a:rPr>
              <a:t>with increased study in music.  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86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&gt; 1 Year of Music: 	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60% </a:t>
            </a:r>
            <a:r>
              <a:rPr lang="en-US" sz="4000" i="1" dirty="0" smtClean="0">
                <a:solidFill>
                  <a:srgbClr val="FFFFFF"/>
                </a:solidFill>
              </a:rPr>
              <a:t>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91% </a:t>
            </a:r>
            <a:r>
              <a:rPr lang="en-US" sz="4000" i="1" dirty="0" smtClean="0">
                <a:solidFill>
                  <a:srgbClr val="FFFFFF"/>
                </a:solidFill>
              </a:rPr>
              <a:t>Average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81% </a:t>
            </a:r>
            <a:r>
              <a:rPr lang="en-US" sz="4000" i="1" dirty="0" smtClean="0">
                <a:solidFill>
                  <a:srgbClr val="FFFFFF"/>
                </a:solidFill>
              </a:rPr>
              <a:t>Average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</a:rPr>
              <a:t>ACT SCORES </a:t>
            </a:r>
            <a:r>
              <a:rPr lang="en-US" sz="4000" u="sng" dirty="0" smtClean="0">
                <a:solidFill>
                  <a:srgbClr val="FFFF00"/>
                </a:solidFill>
              </a:rPr>
              <a:t>ROSE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</a:rPr>
              <a:t>with increased study in music.  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83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&gt; 1 Year of Music: 	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191000" y="29718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16.95</a:t>
            </a:r>
            <a:r>
              <a:rPr lang="en-US" sz="4000" i="1" dirty="0" smtClean="0">
                <a:solidFill>
                  <a:srgbClr val="FFFFFF"/>
                </a:solidFill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</a:rPr>
              <a:t>17.20</a:t>
            </a:r>
            <a:r>
              <a:rPr lang="en-US" sz="4000" i="1" dirty="0" smtClean="0">
                <a:solidFill>
                  <a:srgbClr val="FFFFFF"/>
                </a:solidFill>
              </a:rPr>
              <a:t> Math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191000" y="4191000"/>
            <a:ext cx="495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19.58</a:t>
            </a:r>
            <a:r>
              <a:rPr lang="en-US" sz="4000" i="1" dirty="0" smtClean="0">
                <a:solidFill>
                  <a:srgbClr val="FFFFFF"/>
                </a:solidFill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</a:rPr>
              <a:t>18.67</a:t>
            </a:r>
            <a:r>
              <a:rPr lang="en-US" sz="4000" i="1" dirty="0" smtClean="0">
                <a:solidFill>
                  <a:srgbClr val="FFFFFF"/>
                </a:solidFill>
              </a:rPr>
              <a:t> Math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191000" y="35814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17.64</a:t>
            </a:r>
            <a:r>
              <a:rPr lang="en-US" sz="4000" i="1" dirty="0" smtClean="0">
                <a:solidFill>
                  <a:srgbClr val="FFFFFF"/>
                </a:solidFill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</a:rPr>
              <a:t>17.62</a:t>
            </a:r>
            <a:r>
              <a:rPr lang="en-US" sz="4000" i="1" dirty="0" smtClean="0">
                <a:solidFill>
                  <a:srgbClr val="FFFFFF"/>
                </a:solidFill>
              </a:rPr>
              <a:t> Math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WHAT WAS LEARNED?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066800"/>
            <a:ext cx="8305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i="1" dirty="0" smtClean="0">
                <a:solidFill>
                  <a:srgbClr val="FFFFFF"/>
                </a:solidFill>
              </a:rPr>
              <a:t>The </a:t>
            </a:r>
            <a:r>
              <a:rPr lang="en-US" sz="4800" dirty="0" smtClean="0">
                <a:solidFill>
                  <a:srgbClr val="FFFF00"/>
                </a:solidFill>
              </a:rPr>
              <a:t>MORE</a:t>
            </a:r>
            <a:r>
              <a:rPr lang="en-US" sz="4800" i="1" dirty="0" smtClean="0">
                <a:solidFill>
                  <a:srgbClr val="FFFF00"/>
                </a:solidFill>
              </a:rPr>
              <a:t> </a:t>
            </a:r>
            <a:r>
              <a:rPr lang="en-US" sz="4800" i="1" dirty="0" smtClean="0">
                <a:solidFill>
                  <a:srgbClr val="FFFFFF"/>
                </a:solidFill>
              </a:rPr>
              <a:t>a student participates in </a:t>
            </a:r>
            <a:r>
              <a:rPr lang="en-US" sz="4800" dirty="0" smtClean="0">
                <a:solidFill>
                  <a:srgbClr val="FFFF00"/>
                </a:solidFill>
              </a:rPr>
              <a:t>MUSIC</a:t>
            </a:r>
            <a:r>
              <a:rPr lang="en-US" sz="4800" i="1" dirty="0" smtClean="0">
                <a:solidFill>
                  <a:srgbClr val="FFFFFF"/>
                </a:solidFill>
              </a:rPr>
              <a:t>, </a:t>
            </a:r>
          </a:p>
          <a:p>
            <a:pPr algn="ctr"/>
            <a:r>
              <a:rPr lang="en-US" sz="4800" i="1" dirty="0" smtClean="0">
                <a:solidFill>
                  <a:srgbClr val="FFFFFF"/>
                </a:solidFill>
              </a:rPr>
              <a:t>the more </a:t>
            </a:r>
            <a:r>
              <a:rPr lang="en-US" sz="4800" dirty="0" smtClean="0">
                <a:solidFill>
                  <a:srgbClr val="FFFF00"/>
                </a:solidFill>
              </a:rPr>
              <a:t>POSITIVE </a:t>
            </a:r>
            <a:r>
              <a:rPr lang="en-US" sz="4800" i="1" dirty="0" smtClean="0">
                <a:solidFill>
                  <a:srgbClr val="FFFFFF"/>
                </a:solidFill>
              </a:rPr>
              <a:t>these </a:t>
            </a:r>
            <a:r>
              <a:rPr lang="en-US" sz="4800" dirty="0" smtClean="0">
                <a:solidFill>
                  <a:srgbClr val="FFFF00"/>
                </a:solidFill>
              </a:rPr>
              <a:t>BENEFITS </a:t>
            </a:r>
            <a:r>
              <a:rPr lang="en-US" sz="4800" i="1" dirty="0" smtClean="0">
                <a:solidFill>
                  <a:srgbClr val="FFFFFF"/>
                </a:solidFill>
              </a:rPr>
              <a:t>become. </a:t>
            </a:r>
            <a:endParaRPr lang="en-US" sz="48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359382"/>
            <a:ext cx="7162800" cy="2422418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pic>
        <p:nvPicPr>
          <p:cNvPr id="10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51045" y="2895600"/>
            <a:ext cx="5164155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228600" y="914400"/>
            <a:ext cx="86847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Music has the power of producing a 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certain effect on the moral character of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of the soul.</a:t>
            </a:r>
            <a:r>
              <a:rPr lang="en-US" sz="4000" i="1" dirty="0" smtClean="0">
                <a:solidFill>
                  <a:srgbClr val="FFFFFF"/>
                </a:solidFill>
              </a:rPr>
              <a:t>	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5486400" y="2133600"/>
            <a:ext cx="2685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. . . Aristotle</a:t>
            </a:r>
            <a:endParaRPr lang="en-US" sz="40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1219200"/>
            <a:ext cx="464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Music furnishes a delightful recreation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for the hours of respite from the cares of the day, and lasts us through life.</a:t>
            </a:r>
          </a:p>
        </p:txBody>
      </p:sp>
      <p:pic>
        <p:nvPicPr>
          <p:cNvPr id="7" name="Picture 6" descr="Screen Shot 2015-12-08 at 5.44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3728703" cy="425608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495800" y="51816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. . . Thomas Jefferson</a:t>
            </a:r>
            <a:endParaRPr lang="en-US" sz="40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64000">
              <a:schemeClr val="bg2">
                <a:lumMod val="75000"/>
                <a:alpha val="72000"/>
              </a:schemeClr>
            </a:gs>
            <a:gs pos="100000">
              <a:srgbClr val="FFFFFF">
                <a:alpha val="93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MAC logo color copy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992065" y="3344270"/>
            <a:ext cx="3653902" cy="1101063"/>
          </a:xfrm>
          <a:prstGeom prst="rect">
            <a:avLst/>
          </a:prstGeom>
          <a:effectLst/>
        </p:spPr>
      </p:pic>
      <p:pic>
        <p:nvPicPr>
          <p:cNvPr id="14" name="Picture 13" descr="NASMDLog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5251" y="3530934"/>
            <a:ext cx="2908016" cy="846726"/>
          </a:xfrm>
          <a:prstGeom prst="rect">
            <a:avLst/>
          </a:prstGeom>
          <a:effectLst/>
        </p:spPr>
      </p:pic>
      <p:sp>
        <p:nvSpPr>
          <p:cNvPr id="16" name="TextBox 15"/>
          <p:cNvSpPr txBox="1"/>
          <p:nvPr/>
        </p:nvSpPr>
        <p:spPr>
          <a:xfrm>
            <a:off x="3594685" y="5952297"/>
            <a:ext cx="1769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D0000"/>
                </a:solidFill>
              </a:rPr>
              <a:t>John </a:t>
            </a:r>
            <a:r>
              <a:rPr lang="en-US" sz="2400" b="1" dirty="0" err="1" smtClean="0">
                <a:solidFill>
                  <a:srgbClr val="CD0000"/>
                </a:solidFill>
              </a:rPr>
              <a:t>Yehling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930206" y="5966566"/>
            <a:ext cx="1479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D0000"/>
                </a:solidFill>
              </a:rPr>
              <a:t>Mark Goff</a:t>
            </a:r>
            <a:endParaRPr lang="en-US" sz="2400" b="1" dirty="0"/>
          </a:p>
        </p:txBody>
      </p:sp>
      <p:pic>
        <p:nvPicPr>
          <p:cNvPr id="32" name="Picture 31" descr="Quinlan&amp;Fabis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7949" y="4579089"/>
            <a:ext cx="3135963" cy="1254385"/>
          </a:xfrm>
          <a:prstGeom prst="rect">
            <a:avLst/>
          </a:prstGeom>
          <a:effectLst/>
        </p:spPr>
      </p:pic>
      <p:sp>
        <p:nvSpPr>
          <p:cNvPr id="38" name="TextBox 37"/>
          <p:cNvSpPr txBox="1"/>
          <p:nvPr/>
        </p:nvSpPr>
        <p:spPr>
          <a:xfrm>
            <a:off x="6305860" y="5966566"/>
            <a:ext cx="2183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D0000"/>
                </a:solidFill>
              </a:rPr>
              <a:t>George Quinlan</a:t>
            </a:r>
            <a:endParaRPr lang="en-US" sz="2400" b="1" dirty="0"/>
          </a:p>
        </p:txBody>
      </p:sp>
      <p:pic>
        <p:nvPicPr>
          <p:cNvPr id="26" name="Picture 25" descr="ES_JWPepper-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2912" y="4579089"/>
            <a:ext cx="2385275" cy="1553568"/>
          </a:xfrm>
          <a:prstGeom prst="rect">
            <a:avLst/>
          </a:prstGeom>
        </p:spPr>
      </p:pic>
      <p:pic>
        <p:nvPicPr>
          <p:cNvPr id="18" name="Picture 17" descr="Paige's Music Big-Transp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903443" y="4179694"/>
            <a:ext cx="5173988" cy="2590993"/>
          </a:xfrm>
          <a:prstGeom prst="rect">
            <a:avLst/>
          </a:prstGeom>
        </p:spPr>
      </p:pic>
      <p:pic>
        <p:nvPicPr>
          <p:cNvPr id="10" name="Picture 9" descr="Screen Shot 2017-01-12 at 5.14.36 PM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" y="0"/>
            <a:ext cx="9185827" cy="282524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9791" y="1227125"/>
            <a:ext cx="8986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Middle School                            High School</a:t>
            </a:r>
            <a:endParaRPr lang="en-US" sz="4000" dirty="0"/>
          </a:p>
        </p:txBody>
      </p:sp>
      <p:pic>
        <p:nvPicPr>
          <p:cNvPr id="23" name="Picture 22" descr="Question Mark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84713" y="142687"/>
            <a:ext cx="1243474" cy="1976984"/>
          </a:xfrm>
          <a:prstGeom prst="rect">
            <a:avLst/>
          </a:prstGeom>
        </p:spPr>
      </p:pic>
      <p:pic>
        <p:nvPicPr>
          <p:cNvPr id="28" name="Picture 27" descr="Screen Shot 2017-01-12 at 6.04.02 PM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2313275"/>
            <a:ext cx="9144000" cy="1011381"/>
          </a:xfrm>
          <a:prstGeom prst="rect">
            <a:avLst/>
          </a:prstGeom>
        </p:spPr>
      </p:pic>
      <p:pic>
        <p:nvPicPr>
          <p:cNvPr id="29" name="Picture 28" descr="Screen Shot 2017-01-12 at 6.08.30 PM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62948" y="2308488"/>
            <a:ext cx="3242912" cy="101616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77856" y="6226480"/>
            <a:ext cx="3745076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chemeClr val="bg1"/>
                </a:solidFill>
              </a:rPr>
              <a:t>www.musicachievementcouncil.org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28348"/>
            <a:ext cx="91440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Today’s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Session: Bridging the Gap Between Middle and High School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147930" y="1965186"/>
            <a:ext cx="3124200" cy="4302125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WHAT</a:t>
            </a:r>
            <a:endParaRPr lang="en-US" sz="4400" i="1" u="sng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sz="44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</a:t>
            </a:r>
            <a:endParaRPr lang="en-US" sz="4400" i="1" u="sng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tx1"/>
              </a:buClr>
              <a:buNone/>
            </a:pPr>
            <a:endParaRPr lang="en-US" sz="44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HOW</a:t>
            </a:r>
            <a:endParaRPr lang="en-US" sz="4400" i="1" u="sng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3557" name="Picture 6" descr="director pictu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11250" y="2514600"/>
            <a:ext cx="3460750" cy="3048000"/>
          </a:xfrm>
        </p:spPr>
      </p:pic>
      <p:pic>
        <p:nvPicPr>
          <p:cNvPr id="23558" name="Picture 7" descr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3296" y="2044561"/>
            <a:ext cx="5594064" cy="39592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89352" y="1359501"/>
            <a:ext cx="5943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WE WANT (TO KEEP) YOU!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772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Other Teachers Think I Do!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079002"/>
            <a:ext cx="5867400" cy="440055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43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Kids Think I Do!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Content Placeholder 10" descr="Jack_Black_in_School_of_Rock_Wallpaper_3_1024.jpg"/>
          <p:cNvPicPr>
            <a:picLocks noGrp="1" noChangeAspect="1"/>
          </p:cNvPicPr>
          <p:nvPr/>
        </p:nvPicPr>
        <p:blipFill>
          <a:blip r:embed="rId3"/>
          <a:srcRect l="-16823" r="-16823"/>
          <a:stretch>
            <a:fillRect/>
          </a:stretch>
        </p:blipFill>
        <p:spPr>
          <a:xfrm>
            <a:off x="-308366" y="1203836"/>
            <a:ext cx="6802428" cy="327524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 descr="school-of-rock-2003-645-7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2159" y="3527925"/>
            <a:ext cx="6163241" cy="3001585"/>
          </a:xfrm>
          <a:prstGeom prst="rect">
            <a:avLst/>
          </a:prstGeom>
          <a:ln>
            <a:noFill/>
          </a:ln>
          <a:effectLst>
            <a:reflection stA="88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Society Thinks I Do!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" name="Content Placeholder 10" descr="Screen Shot 2013-09-29 at 2.08.40 PM.png"/>
          <p:cNvPicPr>
            <a:picLocks noGrp="1" noChangeAspect="1"/>
          </p:cNvPicPr>
          <p:nvPr/>
        </p:nvPicPr>
        <p:blipFill>
          <a:blip r:embed="rId3"/>
          <a:srcRect l="-12398" r="-12398"/>
          <a:stretch>
            <a:fillRect/>
          </a:stretch>
        </p:blipFill>
        <p:spPr>
          <a:xfrm>
            <a:off x="649416" y="1400046"/>
            <a:ext cx="7931776" cy="36843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66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My Mom Thinks I Do!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Content Placeholder 7" descr="soundofmusic-topper.jpg"/>
          <p:cNvPicPr>
            <a:picLocks noGrp="1" noChangeAspect="1"/>
          </p:cNvPicPr>
          <p:nvPr/>
        </p:nvPicPr>
        <p:blipFill>
          <a:blip r:embed="rId3"/>
          <a:srcRect l="-2363" r="-2363"/>
          <a:stretch>
            <a:fillRect/>
          </a:stretch>
        </p:blipFill>
        <p:spPr>
          <a:xfrm>
            <a:off x="914400" y="1037841"/>
            <a:ext cx="7315200" cy="3522133"/>
          </a:xfrm>
          <a:prstGeom prst="rect">
            <a:avLst/>
          </a:prstGeom>
          <a:ln>
            <a:noFill/>
          </a:ln>
          <a:effectLst>
            <a:reflection stA="68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924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</a:t>
            </a:r>
            <a:r>
              <a:rPr lang="en-US" sz="4800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 Think I Do!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Content Placeholder 7" descr="Screen Shot 2013-09-29 at 3.18.17 PM.png"/>
          <p:cNvPicPr>
            <a:picLocks noGrp="1" noChangeAspect="1"/>
          </p:cNvPicPr>
          <p:nvPr/>
        </p:nvPicPr>
        <p:blipFill>
          <a:blip r:embed="rId3"/>
          <a:srcRect l="-9501" r="-9501"/>
          <a:stretch>
            <a:fillRect/>
          </a:stretch>
        </p:blipFill>
        <p:spPr>
          <a:xfrm>
            <a:off x="369277" y="1107286"/>
            <a:ext cx="8546123" cy="4114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9745"/>
            <a:ext cx="9144000" cy="923539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 Really Get to Do!</a:t>
            </a:r>
            <a: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800" dirty="0">
              <a:solidFill>
                <a:srgbClr val="CD00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Screen Shot 2013-09-29 at 7.41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496910"/>
            <a:ext cx="3161155" cy="2273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Clarinetis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2674151"/>
            <a:ext cx="3323254" cy="2061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Drum Li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1573110"/>
            <a:ext cx="3124200" cy="2113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Content Placeholder 12" descr="ViolinTherapy-1024x682.jpg"/>
          <p:cNvPicPr>
            <a:picLocks noGrp="1" noChangeAspect="1"/>
          </p:cNvPicPr>
          <p:nvPr/>
        </p:nvPicPr>
        <p:blipFill>
          <a:blip r:embed="rId6"/>
          <a:srcRect l="-19163" r="-19163"/>
          <a:stretch>
            <a:fillRect/>
          </a:stretch>
        </p:blipFill>
        <p:spPr>
          <a:xfrm>
            <a:off x="-457200" y="3935310"/>
            <a:ext cx="4572000" cy="2201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Girl Giving Her Al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2600" y="3859110"/>
            <a:ext cx="3373394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0" y="66099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/>
            </a:r>
            <a:br>
              <a:rPr kumimoji="0" lang="en-US" sz="44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</a:br>
            <a:r>
              <a:rPr kumimoji="0" lang="en-US" sz="44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Facilitate</a:t>
            </a:r>
            <a:r>
              <a:rPr kumimoji="0" lang="en-US" sz="440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4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Success and Fulfillment</a:t>
            </a:r>
            <a:endParaRPr kumimoji="0" lang="en-US" sz="4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52780" y="6211669"/>
            <a:ext cx="3505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www.musicachievementcouncil.org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9740"/>
            <a:ext cx="9144000" cy="104354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5333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5333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5333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980836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i="1" dirty="0" smtClean="0">
                <a:solidFill>
                  <a:srgbClr val="FFFFFF"/>
                </a:solidFill>
                <a:cs typeface="Times New Roman"/>
              </a:rPr>
              <a:t>http://</a:t>
            </a:r>
            <a:r>
              <a:rPr lang="en-US" sz="3200" i="1" dirty="0" err="1" smtClean="0">
                <a:solidFill>
                  <a:srgbClr val="FFFFFF"/>
                </a:solidFill>
                <a:cs typeface="Times New Roman"/>
              </a:rPr>
              <a:t>musicmakesus.org</a:t>
            </a:r>
            <a:r>
              <a:rPr lang="en-US" sz="3200" i="1" dirty="0" smtClean="0">
                <a:solidFill>
                  <a:srgbClr val="FFFFFF"/>
                </a:solidFill>
                <a:cs typeface="Times New Roman"/>
              </a:rPr>
              <a:t>/resources/research</a:t>
            </a:r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710513"/>
            <a:ext cx="3654726" cy="1261203"/>
          </a:xfrm>
          <a:prstGeom prst="rect">
            <a:avLst/>
          </a:prstGeom>
        </p:spPr>
      </p:pic>
      <p:pic>
        <p:nvPicPr>
          <p:cNvPr id="6" name="Picture 5" descr="Screen Shot 2015-10-30 at 8.04.38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698869"/>
            <a:ext cx="4103898" cy="3048000"/>
          </a:xfrm>
          <a:prstGeom prst="rect">
            <a:avLst/>
          </a:prstGeo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101790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E3A192"/>
                </a:solidFill>
                <a:latin typeface="+mj-lt"/>
                <a:cs typeface="Times New Roman"/>
              </a:rPr>
              <a:t>Music Makes Us </a:t>
            </a:r>
          </a:p>
          <a:p>
            <a:pPr algn="ctr"/>
            <a:r>
              <a:rPr lang="en-US" sz="4400" b="1" i="1" dirty="0" smtClean="0">
                <a:solidFill>
                  <a:srgbClr val="E3A192"/>
                </a:solidFill>
                <a:latin typeface="+mj-lt"/>
                <a:cs typeface="Times New Roman"/>
              </a:rPr>
              <a:t>Baseline Research Report</a:t>
            </a:r>
          </a:p>
        </p:txBody>
      </p:sp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742" y="259740"/>
            <a:ext cx="1044384" cy="1300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58470"/>
            <a:ext cx="82296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ATTENDANCE RATES</a:t>
            </a:r>
            <a:endParaRPr lang="en-US" sz="4800" dirty="0">
              <a:solidFill>
                <a:schemeClr val="accent1">
                  <a:lumMod val="60000"/>
                  <a:lumOff val="40000"/>
                </a:scheme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 smtClean="0">
                <a:solidFill>
                  <a:srgbClr val="E3A192"/>
                </a:solidFill>
                <a:cs typeface="Times New Roman"/>
              </a:rPr>
              <a:t>http://</a:t>
            </a:r>
            <a:r>
              <a:rPr lang="en-US" sz="3600" i="1" dirty="0" err="1" smtClean="0">
                <a:solidFill>
                  <a:srgbClr val="E3A192"/>
                </a:solidFill>
                <a:cs typeface="Times New Roman"/>
              </a:rPr>
              <a:t>musicmakesus.org</a:t>
            </a:r>
            <a:r>
              <a:rPr lang="en-US" sz="3600" i="1" dirty="0" smtClean="0">
                <a:solidFill>
                  <a:srgbClr val="E3A192"/>
                </a:solidFill>
                <a:cs typeface="Times New Roman"/>
              </a:rPr>
              <a:t>/resources/research</a:t>
            </a:r>
          </a:p>
        </p:txBody>
      </p:sp>
      <p:pic>
        <p:nvPicPr>
          <p:cNvPr id="9" name="Picture 8" descr="Screen Shot 2014-01-23 at 5.05.0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4800"/>
            <a:ext cx="9144000" cy="3818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2961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DISCIPLINE REFERRALS</a:t>
            </a:r>
            <a:endParaRPr lang="en-US" sz="4800" dirty="0">
              <a:solidFill>
                <a:schemeClr val="accent1">
                  <a:lumMod val="60000"/>
                  <a:lumOff val="40000"/>
                </a:scheme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 smtClean="0">
                <a:solidFill>
                  <a:srgbClr val="E3A192"/>
                </a:solidFill>
                <a:latin typeface="+mj-lt"/>
                <a:cs typeface="Times New Roman"/>
              </a:rPr>
              <a:t>http://</a:t>
            </a:r>
            <a:r>
              <a:rPr lang="en-US" sz="3600" i="1" dirty="0" err="1" smtClean="0">
                <a:solidFill>
                  <a:srgbClr val="E3A192"/>
                </a:solidFill>
                <a:latin typeface="+mj-lt"/>
                <a:cs typeface="Times New Roman"/>
              </a:rPr>
              <a:t>musicmakesus.org</a:t>
            </a:r>
            <a:r>
              <a:rPr lang="en-US" sz="3600" i="1" dirty="0" smtClean="0">
                <a:solidFill>
                  <a:srgbClr val="E3A192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5.3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4921"/>
            <a:ext cx="9144000" cy="3921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0880"/>
            <a:ext cx="9144000" cy="1200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GPAS</a:t>
            </a:r>
            <a:endParaRPr lang="en-US" sz="4800" dirty="0">
              <a:solidFill>
                <a:schemeClr val="accent1">
                  <a:lumMod val="60000"/>
                  <a:lumOff val="40000"/>
                </a:scheme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 smtClean="0">
                <a:solidFill>
                  <a:srgbClr val="E3A192"/>
                </a:solidFill>
                <a:latin typeface="+mj-lt"/>
                <a:cs typeface="Times New Roman"/>
              </a:rPr>
              <a:t>http://</a:t>
            </a:r>
            <a:r>
              <a:rPr lang="en-US" sz="3600" i="1" dirty="0" err="1" smtClean="0">
                <a:solidFill>
                  <a:srgbClr val="E3A192"/>
                </a:solidFill>
                <a:latin typeface="+mj-lt"/>
                <a:cs typeface="Times New Roman"/>
              </a:rPr>
              <a:t>musicmakesus.org</a:t>
            </a:r>
            <a:r>
              <a:rPr lang="en-US" sz="3600" i="1" dirty="0" smtClean="0">
                <a:solidFill>
                  <a:srgbClr val="E3A192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6.0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3870"/>
            <a:ext cx="9144000" cy="421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847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E3A192"/>
                </a:solidFill>
                <a:ea typeface="ＭＳ Ｐゴシック" charset="-128"/>
                <a:cs typeface="ＭＳ Ｐゴシック" charset="-128"/>
              </a:rPr>
              <a:t>O</a:t>
            </a:r>
            <a:r>
              <a:rPr lang="en-US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N-TIME GRADUATION RATES</a:t>
            </a:r>
            <a:endParaRPr lang="en-US" sz="4800" dirty="0">
              <a:solidFill>
                <a:schemeClr val="accent1">
                  <a:lumMod val="60000"/>
                  <a:lumOff val="40000"/>
                </a:scheme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 smtClean="0">
                <a:solidFill>
                  <a:srgbClr val="E3A192"/>
                </a:solidFill>
                <a:latin typeface="+mj-lt"/>
                <a:cs typeface="Times New Roman"/>
              </a:rPr>
              <a:t>http://</a:t>
            </a:r>
            <a:r>
              <a:rPr lang="en-US" sz="3600" i="1" dirty="0" err="1" smtClean="0">
                <a:solidFill>
                  <a:srgbClr val="E3A192"/>
                </a:solidFill>
                <a:latin typeface="+mj-lt"/>
                <a:cs typeface="Times New Roman"/>
              </a:rPr>
              <a:t>musicmakesus.org</a:t>
            </a:r>
            <a:r>
              <a:rPr lang="en-US" sz="3600" i="1" dirty="0" smtClean="0">
                <a:solidFill>
                  <a:srgbClr val="E3A192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6.3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5055"/>
            <a:ext cx="9144000" cy="3987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1010"/>
            <a:ext cx="9144000" cy="12192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SUMMARY: What Was Learned?</a:t>
            </a:r>
            <a:endParaRPr lang="en-US" sz="4800" dirty="0">
              <a:solidFill>
                <a:schemeClr val="accent1">
                  <a:lumMod val="60000"/>
                  <a:lumOff val="40000"/>
                </a:scheme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1816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 smtClean="0">
                <a:solidFill>
                  <a:srgbClr val="E3A192"/>
                </a:solidFill>
                <a:cs typeface="Times New Roman"/>
              </a:rPr>
              <a:t>http://</a:t>
            </a:r>
            <a:r>
              <a:rPr lang="en-US" sz="3600" i="1" dirty="0" err="1" smtClean="0">
                <a:solidFill>
                  <a:srgbClr val="E3A192"/>
                </a:solidFill>
                <a:cs typeface="Times New Roman"/>
              </a:rPr>
              <a:t>musicmakesus.org</a:t>
            </a:r>
            <a:r>
              <a:rPr lang="en-US" sz="3600" i="1" dirty="0" smtClean="0">
                <a:solidFill>
                  <a:srgbClr val="E3A192"/>
                </a:solidFill>
                <a:cs typeface="Times New Roman"/>
              </a:rPr>
              <a:t>/resources/research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666530"/>
            <a:ext cx="8229600" cy="3099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“The</a:t>
            </a:r>
            <a:r>
              <a:rPr kumimoji="0" lang="en-US" sz="4800" b="1" i="1" u="none" strike="noStrike" kern="0" cap="none" spc="0" normalizeH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800" b="1" i="1" kern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more a student participates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i="1" kern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i</a:t>
            </a:r>
            <a:r>
              <a:rPr kumimoji="0" lang="en-US" sz="48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n</a:t>
            </a:r>
            <a:r>
              <a:rPr kumimoji="0" lang="en-US" sz="4800" b="1" i="1" u="none" strike="noStrike" kern="0" cap="none" spc="0" normalizeH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music, the more positive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i="1" kern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t</a:t>
            </a:r>
            <a:r>
              <a:rPr lang="en-US" sz="4800" b="1" i="1" kern="0" baseline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hese benefits become.”</a:t>
            </a:r>
            <a:endParaRPr kumimoji="0" lang="en-US" sz="4800" b="1" i="1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579"/>
            <a:ext cx="9144000" cy="1499191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3400" y="1828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4000" b="1" i="1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26670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4000" b="1" i="1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09600" y="3505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000" b="1" i="1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09600" y="43434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Principals</a:t>
            </a:r>
            <a:r>
              <a:rPr lang="en-US" sz="40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09600" y="5257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40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2149"/>
            <a:ext cx="9144000" cy="1226581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2954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40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4000" b="1" i="1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2236696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Work as a district-wide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Music Education </a:t>
            </a:r>
            <a:r>
              <a:rPr lang="en-US" sz="3600" b="1" i="1" u="sng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TEAM </a:t>
            </a: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with one goal: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2943781"/>
            <a:ext cx="9144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To ensure continued,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active music-making.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531035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Build the vision EARLY – ELEMENTARY!</a:t>
            </a:r>
          </a:p>
          <a:p>
            <a:pPr lvl="0" algn="ctr">
              <a:defRPr/>
            </a:pPr>
            <a:r>
              <a:rPr lang="en-US" sz="40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FIRST PERFORMANCE CONCERT</a:t>
            </a:r>
            <a:r>
              <a:rPr lang="en-US" sz="4000" i="1" kern="0" dirty="0" smtClean="0">
                <a:solidFill>
                  <a:srgbClr val="31859C"/>
                </a:solidFill>
                <a:ea typeface="ＭＳ Ｐゴシック" charset="-128"/>
                <a:cs typeface="ＭＳ Ｐゴシック" charset="-128"/>
              </a:rPr>
              <a:t>!</a:t>
            </a:r>
            <a:endParaRPr lang="en-US" sz="3600" i="1" kern="0" dirty="0">
              <a:solidFill>
                <a:schemeClr val="accent3">
                  <a:lumMod val="75000"/>
                </a:schemeClr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accel="50000" decel="5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8606"/>
            <a:ext cx="9144000" cy="12192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4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: </a:t>
            </a:r>
            <a:r>
              <a:rPr lang="en-US" sz="4800" b="1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First Performance </a:t>
            </a:r>
            <a: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Build the vision EARLY – 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ELEMENTARY!</a:t>
            </a:r>
            <a:endParaRPr lang="en-US" sz="4000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PT Slide 17 First Performance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04800" y="1631257"/>
            <a:ext cx="8610600" cy="48434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0456"/>
            <a:ext cx="9220200" cy="13716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482056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COMMIT as a TEAM to: 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643872" y="2244056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1.  Establish a district-wide </a:t>
            </a:r>
            <a:r>
              <a:rPr lang="en-US" sz="3200" kern="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vision</a:t>
            </a:r>
            <a:r>
              <a:rPr lang="en-US" sz="3200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/mission to promote unity. 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Good Examples of </a:t>
            </a:r>
            <a:r>
              <a:rPr lang="en-US" sz="32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Visions</a:t>
            </a:r>
            <a:r>
              <a:rPr lang="en-US" sz="32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(destinations):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 smtClean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466680" y="3657600"/>
            <a:ext cx="11963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					     A world where </a:t>
            </a:r>
            <a:r>
              <a:rPr lang="en-US" sz="3200" b="1" i="1" u="sng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all </a:t>
            </a: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children 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   grow up feeling safe, loved, and joyful.      </a:t>
            </a:r>
            <a:endParaRPr lang="en-US" sz="3200" i="1" kern="0" noProof="0" dirty="0" smtClean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943932" y="4785224"/>
            <a:ext cx="1289602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kern="0" dirty="0" smtClean="0">
                <a:solidFill>
                  <a:schemeClr val="accent4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                                                       </a:t>
            </a: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 great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b="1" i="1" u="sng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public </a:t>
            </a: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school for </a:t>
            </a:r>
            <a:r>
              <a:rPr lang="en-US" sz="3200" b="1" i="1" u="sng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all </a:t>
            </a: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students.      </a:t>
            </a:r>
            <a:endParaRPr lang="en-US" sz="3200" i="1" kern="0" noProof="0" dirty="0" smtClean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19080" y="499136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B. National Education Association (NEA):</a:t>
            </a:r>
            <a:endParaRPr lang="en-US" sz="3200" kern="0" dirty="0" smtClean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 smtClean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317733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  A. Life is Good T-Shirts:</a:t>
            </a:r>
            <a:endParaRPr lang="en-US" sz="3200" i="1" kern="0" noProof="0" dirty="0" smtClean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1384"/>
            <a:ext cx="9144000" cy="13716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408216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COMMIT as a TEAM to: 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6200" y="2049712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Establish a district-wide vision/</a:t>
            </a:r>
            <a:r>
              <a:rPr lang="en-US" sz="32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mission </a:t>
            </a: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that promotes 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unity. . .even include a logo and tag line!</a:t>
            </a:r>
            <a:endParaRPr lang="en-US" sz="32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0" y="305508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  Good Examples of </a:t>
            </a:r>
            <a:r>
              <a:rPr lang="en-US" sz="32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Missions</a:t>
            </a:r>
            <a:r>
              <a:rPr lang="en-US" sz="32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(purpose):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" y="3854304"/>
            <a:ext cx="853489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r>
              <a:rPr lang="en-US" sz="3200" i="1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		       </a:t>
            </a: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Google’s mission is to organize the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world’s information and make it universally  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accessible and useful.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1034900" y="5329280"/>
            <a:ext cx="81091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i="1" kern="0" dirty="0" smtClean="0">
                <a:solidFill>
                  <a:srgbClr val="2C7478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</a:t>
            </a: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To advance music education by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encouraging the studying and making of music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by all.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589548" y="5029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B. </a:t>
            </a:r>
            <a:r>
              <a:rPr lang="en-US" sz="3200" kern="0" dirty="0" err="1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NAfME</a:t>
            </a:r>
            <a:r>
              <a:rPr lang="en-US" sz="3200" kern="0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: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800" kern="0" noProof="0" dirty="0" smtClean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-366780" y="2882584"/>
            <a:ext cx="11963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 smtClean="0">
                <a:solidFill>
                  <a:srgbClr val="2C7478"/>
                </a:solidFill>
                <a:latin typeface="+mj-lt"/>
                <a:ea typeface="ＭＳ Ｐゴシック" charset="-128"/>
                <a:cs typeface="ＭＳ Ｐゴシック" charset="-128"/>
              </a:rPr>
              <a:t>           </a:t>
            </a:r>
            <a:r>
              <a:rPr lang="en-US" sz="3200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A. Google</a:t>
            </a:r>
            <a:r>
              <a:rPr lang="en-US" sz="3200" kern="0" dirty="0" smtClean="0">
                <a:solidFill>
                  <a:srgbClr val="31859C"/>
                </a:solidFill>
                <a:latin typeface="+mj-lt"/>
                <a:ea typeface="ＭＳ Ｐゴシック" charset="-128"/>
                <a:cs typeface="ＭＳ Ｐゴシック" charset="-128"/>
              </a:rPr>
              <a:t>:</a:t>
            </a:r>
            <a:endParaRPr lang="en-US" sz="3200" kern="0" dirty="0" smtClean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3160"/>
            <a:ext cx="9162476" cy="121287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32603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COMMIT as a TEAM to: 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6200" y="197639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Establish a district-wide </a:t>
            </a:r>
            <a:r>
              <a:rPr lang="en-US" sz="32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vision/mission </a:t>
            </a: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that promotes 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unity. . .even include a logo and tag line!</a:t>
            </a:r>
            <a:endParaRPr lang="en-US" sz="32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29879" y="3001545"/>
            <a:ext cx="884324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 smtClean="0">
                <a:solidFill>
                  <a:schemeClr val="accent4"/>
                </a:solidFill>
                <a:latin typeface="+mj-lt"/>
                <a:ea typeface="ＭＳ Ｐゴシック" charset="-128"/>
                <a:cs typeface="ＭＳ Ｐゴシック" charset="-128"/>
              </a:rPr>
              <a:t>     </a:t>
            </a:r>
            <a:r>
              <a:rPr lang="en-US" sz="32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Good Examples of a</a:t>
            </a:r>
            <a:r>
              <a:rPr lang="en-US" sz="3200" kern="0" dirty="0" smtClean="0">
                <a:solidFill>
                  <a:schemeClr val="accent4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Music Dept </a:t>
            </a:r>
            <a:r>
              <a:rPr lang="en-US" sz="32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Vision/Mission</a:t>
            </a:r>
            <a:r>
              <a:rPr lang="en-US" sz="3200" kern="0" dirty="0" smtClean="0">
                <a:solidFill>
                  <a:schemeClr val="accent4"/>
                </a:solidFill>
                <a:latin typeface="+mj-lt"/>
                <a:ea typeface="ＭＳ Ｐゴシック" charset="-128"/>
                <a:cs typeface="ＭＳ Ｐゴシック" charset="-128"/>
              </a:rPr>
              <a:t>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 smtClean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595922" y="3131935"/>
            <a:ext cx="8229600" cy="2032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UcPeriod"/>
              <a:tabLst/>
              <a:defRPr/>
            </a:pPr>
            <a:r>
              <a:rPr lang="en-US" sz="32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XYZ School District Music Education 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  Department </a:t>
            </a:r>
            <a:r>
              <a:rPr lang="en-US" sz="32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Vision</a:t>
            </a:r>
            <a:r>
              <a:rPr lang="en-US" sz="32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: 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 smtClean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611998" y="4305295"/>
            <a:ext cx="821352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>
              <a:defRPr/>
            </a:pPr>
            <a:r>
              <a:rPr lang="en-US" sz="2800" i="1" kern="0" dirty="0" smtClean="0">
                <a:solidFill>
                  <a:srgbClr val="2C7478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                        </a:t>
            </a:r>
            <a:r>
              <a:rPr lang="en-US" sz="32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A </a:t>
            </a:r>
            <a:r>
              <a:rPr lang="en-US" sz="3200" b="1" i="1" u="sng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community </a:t>
            </a:r>
            <a:r>
              <a:rPr lang="en-US" sz="32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where </a:t>
            </a:r>
            <a:r>
              <a:rPr lang="en-US" sz="3200" b="1" i="1" u="sng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all </a:t>
            </a:r>
            <a:r>
              <a:rPr lang="en-US" sz="32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children grow up experiencing the joy of active music-making.       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573261" y="5234000"/>
            <a:ext cx="8458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 smtClean="0">
                <a:solidFill>
                  <a:srgbClr val="2C7478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           </a:t>
            </a:r>
            <a:r>
              <a:rPr lang="en-US" sz="3200" i="1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To prepare </a:t>
            </a:r>
            <a:r>
              <a:rPr lang="en-US" sz="3200" b="1" i="1" u="sng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all </a:t>
            </a:r>
            <a:r>
              <a:rPr lang="en-US" sz="3200" i="1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students for fulfilling, life-long music-making experiences.</a:t>
            </a:r>
            <a:r>
              <a:rPr lang="en-US" sz="3200" i="1" kern="0" dirty="0" smtClean="0">
                <a:solidFill>
                  <a:srgbClr val="2C7478"/>
                </a:solidFill>
                <a:latin typeface="+mj-lt"/>
                <a:ea typeface="ＭＳ Ｐゴシック" charset="-128"/>
                <a:cs typeface="ＭＳ Ｐゴシック" charset="-128"/>
              </a:rPr>
              <a:t>      </a:t>
            </a:r>
            <a:endParaRPr lang="en-US" sz="3200" i="1" kern="0" noProof="0" dirty="0" smtClean="0">
              <a:solidFill>
                <a:srgbClr val="2C7478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85800" y="536615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B.  </a:t>
            </a:r>
            <a:r>
              <a:rPr lang="en-US" sz="2800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XYZ </a:t>
            </a: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MED </a:t>
            </a:r>
            <a:r>
              <a:rPr lang="en-US" sz="28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Mission</a:t>
            </a:r>
            <a:r>
              <a:rPr lang="en-US" sz="28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: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800" kern="0" noProof="0" dirty="0" smtClean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8840"/>
            <a:ext cx="9126132" cy="1072832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379832"/>
            <a:ext cx="9126131" cy="665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COMMIT as a TEAM to: 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6200" y="2286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Establish a district-wide vision/mission that promotes 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unity. . .even include a logo and </a:t>
            </a:r>
            <a:r>
              <a:rPr lang="en-US" sz="32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tag line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!</a:t>
            </a:r>
            <a:endParaRPr lang="en-US" sz="32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0" y="329008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  GREAT Example of a </a:t>
            </a:r>
            <a:r>
              <a:rPr lang="en-US" sz="32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T</a:t>
            </a:r>
            <a:r>
              <a:rPr lang="en-US" sz="32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ag Line</a:t>
            </a:r>
            <a:r>
              <a:rPr lang="en-US" sz="3200" kern="0" dirty="0" smtClean="0">
                <a:solidFill>
                  <a:schemeClr val="accent4"/>
                </a:solidFill>
                <a:latin typeface="+mj-lt"/>
                <a:ea typeface="ＭＳ Ｐゴシック" charset="-128"/>
                <a:cs typeface="ＭＳ Ｐゴシック" charset="-128"/>
              </a:rPr>
              <a:t>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 smtClean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685800" y="4233575"/>
            <a:ext cx="8229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UcPeriod"/>
              <a:tabLst/>
              <a:defRPr/>
            </a:pPr>
            <a:r>
              <a:rPr lang="en-US" sz="5400" kern="0" dirty="0" smtClean="0">
                <a:solidFill>
                  <a:srgbClr val="66CCFF"/>
                </a:solidFill>
                <a:latin typeface="Mistral"/>
                <a:ea typeface="ＭＳ Ｐゴシック" charset="-128"/>
                <a:cs typeface="Mistral"/>
              </a:rPr>
              <a:t>What happens in Vegas. . . 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4800" kern="0" noProof="0" dirty="0" smtClean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143000" y="3276600"/>
            <a:ext cx="8001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>
              <a:defRPr/>
            </a:pPr>
            <a:r>
              <a:rPr lang="en-US" sz="2800" i="1" kern="0" dirty="0" smtClean="0">
                <a:solidFill>
                  <a:srgbClr val="2C7478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                 </a:t>
            </a:r>
            <a:endParaRPr lang="en-US" sz="2800" i="1" kern="0" dirty="0" smtClean="0">
              <a:solidFill>
                <a:srgbClr val="2C7478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7037"/>
            <a:ext cx="9144000" cy="1282203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33364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COMMIT as a TEAM to: 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143000" y="3276600"/>
            <a:ext cx="8001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>
              <a:defRPr/>
            </a:pPr>
            <a:r>
              <a:rPr lang="en-US" sz="2800" i="1" kern="0" dirty="0" smtClean="0">
                <a:solidFill>
                  <a:srgbClr val="2C7478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                 </a:t>
            </a:r>
            <a:endParaRPr lang="en-US" sz="2800" i="1" kern="0" dirty="0" smtClean="0">
              <a:solidFill>
                <a:srgbClr val="2C7478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" name="Picture 9" descr="Screen Shot 2015-05-14 at 10.05.3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2279400"/>
            <a:ext cx="5458089" cy="39567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156800"/>
            <a:ext cx="9220200" cy="1188123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4434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COMMIT as a TEAM to: 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6200" y="2286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Establish a district-wide vision/mission that promotes 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unity. . .even include a </a:t>
            </a:r>
            <a:r>
              <a:rPr lang="en-US" sz="32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logo 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and </a:t>
            </a:r>
            <a:r>
              <a:rPr lang="en-US" sz="32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tag line</a:t>
            </a:r>
            <a:r>
              <a:rPr lang="en-US" sz="32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!</a:t>
            </a:r>
            <a:endParaRPr lang="en-US" sz="3200" kern="0" noProof="0" dirty="0" smtClean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143000" y="3276600"/>
            <a:ext cx="8001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>
              <a:defRPr/>
            </a:pPr>
            <a:r>
              <a:rPr lang="en-US" sz="2800" i="1" kern="0" dirty="0" smtClean="0">
                <a:solidFill>
                  <a:srgbClr val="2C7478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                 </a:t>
            </a:r>
            <a:endParaRPr lang="en-US" sz="2800" i="1" kern="0" dirty="0" smtClean="0">
              <a:solidFill>
                <a:srgbClr val="2C7478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52400" y="3048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3200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A. Possible XYZ </a:t>
            </a:r>
            <a:r>
              <a:rPr lang="en-US" sz="3200" u="sng" kern="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logo</a:t>
            </a:r>
            <a:r>
              <a:rPr lang="en-US" sz="3200" kern="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and </a:t>
            </a:r>
            <a:r>
              <a:rPr lang="en-US" sz="3200" u="sng" kern="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tag line</a:t>
            </a:r>
            <a:r>
              <a:rPr lang="en-US" sz="3200" kern="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6764" y="4302204"/>
            <a:ext cx="7505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kern="0" dirty="0" smtClean="0">
                <a:solidFill>
                  <a:srgbClr val="66CCFF"/>
                </a:solidFill>
                <a:latin typeface="Mistral"/>
                <a:ea typeface="ＭＳ Ｐゴシック" charset="-128"/>
                <a:cs typeface="Mistral"/>
              </a:rPr>
              <a:t>What happens in Music. . . </a:t>
            </a:r>
          </a:p>
          <a:p>
            <a:endParaRPr lang="en-US" dirty="0">
              <a:solidFill>
                <a:srgbClr val="66CC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800" y="5138960"/>
            <a:ext cx="7505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6000" kern="0" dirty="0" smtClean="0">
                <a:solidFill>
                  <a:srgbClr val="66CCFF"/>
                </a:solidFill>
                <a:latin typeface="Mistral"/>
                <a:ea typeface="ＭＳ Ｐゴシック" charset="-128"/>
                <a:cs typeface="Mistral"/>
              </a:rPr>
              <a:t>Stays for a Lifetime!</a:t>
            </a:r>
          </a:p>
          <a:p>
            <a:endParaRPr lang="en-US" sz="6000" dirty="0">
              <a:solidFill>
                <a:srgbClr val="66CC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66912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49044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4000" i="1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COMMIT as a TEAM to: </a:t>
            </a:r>
            <a:endParaRPr lang="en-US" sz="3600" i="1" kern="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228600" y="22860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</a:t>
            </a: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. Meet as a district-wide </a:t>
            </a:r>
            <a:r>
              <a:rPr lang="en-US" sz="3200" b="1" u="sng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TEAM </a:t>
            </a: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on a regular basis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to establish goals and measure progress.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654444" y="3415520"/>
            <a:ext cx="815640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Plan performances/activities together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Conduct each other’s ensembles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Attend each other’s performances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Chaperone each other’s trips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Hang out with each other! </a:t>
            </a:r>
            <a:endParaRPr lang="en-US" sz="32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endParaRPr lang="en-US" sz="32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759"/>
            <a:ext cx="9144000" cy="1371601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41204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4000" i="1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COMMIT as a TEAM to: </a:t>
            </a:r>
            <a:endParaRPr lang="en-US" sz="3600" i="1" kern="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228600" y="22860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3. Build a “retention” section on all K-12 school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music websites.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Content could include. .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1480"/>
            <a:ext cx="9144000" cy="762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 Photo is Worth </a:t>
            </a:r>
            <a:r>
              <a:rPr lang="en-US" b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1000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Words!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1078360"/>
            <a:ext cx="914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971550" lvl="1" indent="-514350">
              <a:buAutoNum type="alphaUcPeriod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Lots of photos of elementary/middle </a:t>
            </a:r>
            <a:r>
              <a:rPr lang="en-US" sz="28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students </a:t>
            </a: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with the high school students at cool events (as well as at musical activities).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237376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971550" lvl="1" indent="-514350">
              <a:defRPr/>
            </a:pP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B.	Lots of photos of elementary/middle </a:t>
            </a:r>
            <a:r>
              <a:rPr lang="en-US" sz="28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with the high school parents/students at cool events </a:t>
            </a:r>
            <a:r>
              <a:rPr lang="en-US" sz="2800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(as well as at musical activities)</a:t>
            </a: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.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0" y="336436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971550" lvl="1" indent="-514350">
              <a:defRPr/>
            </a:pP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C.	Lots of photos of elementary/middle/high school </a:t>
            </a:r>
            <a:r>
              <a:rPr lang="en-US" sz="28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directors </a:t>
            </a: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together at cool events (etc.).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0" y="443116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971550" lvl="1" indent="-514350"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D.	Lots of photos of elementary/middle/high school </a:t>
            </a:r>
            <a:r>
              <a:rPr lang="en-US" sz="28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principals </a:t>
            </a:r>
            <a:r>
              <a:rPr lang="en-US" sz="28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together at cool events. (etc.)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  <p:bldP spid="12" grpId="0"/>
      <p:bldP spid="1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9760"/>
            <a:ext cx="9144000" cy="762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 Video is Worth </a:t>
            </a:r>
            <a:r>
              <a:rPr lang="en-US" b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10,000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Words!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" name="Slide 27 Elementary Band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90600" y="1257725"/>
            <a:ext cx="7213600" cy="406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3839"/>
            <a:ext cx="9144000" cy="12192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Build the vision EARLY—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ELEMENTARY!</a:t>
            </a:r>
            <a:endParaRPr lang="en-US" sz="4000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0058" y="2514600"/>
            <a:ext cx="912394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4. Show up – Be visible – For everything!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4229100"/>
            <a:ext cx="913962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r>
              <a:rPr lang="en-US" sz="3600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6. Engage parents EARLY!</a:t>
            </a:r>
            <a:endParaRPr lang="en-US" sz="3600" kern="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52400" y="3886200"/>
            <a:ext cx="8991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000000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80" y="3373020"/>
            <a:ext cx="913962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r>
              <a:rPr lang="en-US" sz="3600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5. Schedule a “Switch Day”</a:t>
            </a:r>
            <a:endParaRPr lang="en-US" sz="3600" kern="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0058" y="1752600"/>
            <a:ext cx="912394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3600" i="1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COMMIT as a TEAM to: </a:t>
            </a:r>
            <a:endParaRPr lang="en-US" sz="3200" i="1" kern="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89544" y="7847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sz="4444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44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Engage Parents EARLY—</a:t>
            </a:r>
            <a:r>
              <a:rPr lang="en-US" sz="4444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 Band!</a:t>
            </a:r>
            <a:endParaRPr lang="en-US" sz="4444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Slide 29 The Parent Band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47036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6560"/>
            <a:ext cx="9144000" cy="1295400"/>
          </a:xfrm>
        </p:spPr>
        <p:txBody>
          <a:bodyPr>
            <a:normAutofit fontScale="90000"/>
          </a:bodyPr>
          <a:lstStyle/>
          <a:p>
            <a:r>
              <a:rPr lang="en-US" sz="4444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44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81812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400" b="1" i="1" u="sng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Parents</a:t>
            </a:r>
            <a:r>
              <a:rPr lang="en-US" sz="4400" b="1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4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Can Do:</a:t>
            </a:r>
            <a:endParaRPr kumimoji="0" lang="en-US" sz="44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04858" y="5648214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4. Mentor 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arent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leaders of feeder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rograms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3400" y="3320059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Facilitate events and activities for MS/ES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parent groups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4097007"/>
            <a:ext cx="8610600" cy="1185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3. Host MS/ES parent m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eetings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at the high 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school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779560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Schedule a VIP Parent Night at a joint    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concert/halftime show performance</a:t>
            </a: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sz="4444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44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1980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000" b="1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Can Do: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1486040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indent="-742950"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  Serve as “</a:t>
            </a: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for </a:t>
            </a:r>
            <a:r>
              <a:rPr lang="en-US" sz="3600" b="1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FREE </a:t>
            </a: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Summer </a:t>
            </a: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</a:t>
            </a:r>
            <a:r>
              <a:rPr lang="en-US" sz="3600" kern="0" dirty="0" err="1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.</a:t>
            </a:r>
          </a:p>
        </p:txBody>
      </p:sp>
      <p:pic>
        <p:nvPicPr>
          <p:cNvPr id="14" name="Picture 13" descr="cello_20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3296180"/>
            <a:ext cx="4148667" cy="311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9760"/>
            <a:ext cx="9144000" cy="12192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8844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000" b="1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Can Do: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1752600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indent="-742950"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  Serve as “</a:t>
            </a: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for FREE Summer </a:t>
            </a: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(at-risk) </a:t>
            </a:r>
            <a:r>
              <a:rPr lang="en-US" sz="3600" kern="0" dirty="0" err="1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81000" y="3429000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3600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2</a:t>
            </a: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.   </a:t>
            </a: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Participate </a:t>
            </a:r>
            <a:r>
              <a:rPr lang="en-US" sz="3600" i="1" u="sng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ACTIVELY </a:t>
            </a: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in ALL retention</a:t>
            </a:r>
          </a:p>
          <a:p>
            <a:pPr lvl="0">
              <a:defRPr/>
            </a:pP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      efforts – give “</a:t>
            </a:r>
            <a:r>
              <a:rPr lang="en-US" sz="3600" b="1" u="sng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testimonials</a:t>
            </a: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”</a:t>
            </a:r>
          </a:p>
          <a:p>
            <a:pPr marL="742950" indent="-742950">
              <a:defRPr/>
            </a:pPr>
            <a:endParaRPr lang="en-US" sz="3600" kern="0" noProof="0" dirty="0" smtClean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30370"/>
            <a:ext cx="8229600" cy="12192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Have Students Give “Testimonials”</a:t>
            </a:r>
            <a:endParaRPr lang="en-US" sz="40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" name="Slide 33 13 Reasons Why Kids Stay In Band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20800" y="1526340"/>
            <a:ext cx="6680200" cy="5010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sz="4444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44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444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444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444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37707" y="3780630"/>
            <a:ext cx="876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3. 	Remain engaged with former programs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52138" y="2538900"/>
            <a:ext cx="8763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	Participate </a:t>
            </a: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ACTIVELY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in ALL recruitment 	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fforts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– give 	“testimonials”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154020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Serve as </a:t>
            </a: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“</a:t>
            </a:r>
            <a:r>
              <a:rPr lang="en-US" sz="36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for Summer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	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endParaRPr lang="en-US" sz="36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271130" y="4207200"/>
            <a:ext cx="784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A.  Mentor upcoming students. . .Give back!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256699" y="4676550"/>
            <a:ext cx="6172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28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.  Coach upcoming students.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242268" y="5323110"/>
            <a:ext cx="8077200" cy="60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C.  Serve that program: Usher, sell refreshments 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sz="4444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44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444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444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444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37707" y="3780630"/>
            <a:ext cx="876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3. 	Remain engaged with former programs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52138" y="2538900"/>
            <a:ext cx="8763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	Participate </a:t>
            </a: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ACTIVELY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in ALL recruitment 	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fforts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– give 	“testimonials”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154020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Serve as </a:t>
            </a: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“</a:t>
            </a:r>
            <a:r>
              <a:rPr lang="en-US" sz="36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for Summer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	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endParaRPr lang="en-US" sz="36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37707" y="4759080"/>
            <a:ext cx="8763000" cy="108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AutoNum type="arabicPeriod" startAt="4"/>
              <a:defRPr/>
            </a:pP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 Write letters of invitation (Big Bro/Sis)   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 	 and congratulations as appropriate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6070"/>
            <a:ext cx="9144000" cy="12192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81000" y="1402230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4. Write letters of invitation (Big Bro/Sis)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    and congratulations as appropriate</a:t>
            </a:r>
            <a:endParaRPr lang="en-US" sz="3600" kern="0" noProof="0" dirty="0" smtClean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10"/>
          <p:cNvSpPr>
            <a:spLocks noGrp="1" noChangeArrowheads="1"/>
          </p:cNvSpPr>
          <p:nvPr/>
        </p:nvSpPr>
        <p:spPr bwMode="auto">
          <a:xfrm>
            <a:off x="381000" y="2362200"/>
            <a:ext cx="9144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charset="2"/>
              <a:buChar char="o"/>
              <a:defRPr sz="320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n"/>
              <a:defRPr sz="28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2"/>
              <a:buChar char="o"/>
              <a:defRPr sz="24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o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“Congratulations!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You have been chosen to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play (insert instrument)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in the (name of school) band!”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Giving a “Golden Invitation” to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band/orchestra makes them feel special!”</a:t>
            </a:r>
          </a:p>
        </p:txBody>
      </p:sp>
      <p:pic>
        <p:nvPicPr>
          <p:cNvPr id="13" name="Picture 12" descr="Screen Shot 2015-01-23 at 8.01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2765730"/>
            <a:ext cx="2200676" cy="246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sz="4444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44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444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444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444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23276" y="3564180"/>
            <a:ext cx="876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3. 	Remain engaged with former programs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23276" y="2380170"/>
            <a:ext cx="8763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	Participate </a:t>
            </a: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ACTIVELY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in ALL recruitment 	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fforts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– give 	“testimonials”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143919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Serve as </a:t>
            </a: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“</a:t>
            </a:r>
            <a:r>
              <a:rPr lang="en-US" sz="36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for Summer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	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endParaRPr lang="en-US" sz="36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37707" y="4369470"/>
            <a:ext cx="8763000" cy="108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AutoNum type="arabicPeriod" startAt="4"/>
              <a:defRPr/>
            </a:pP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 Write letters of invitation (Big Bro/Sis)   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 	 and congratulations as </a:t>
            </a: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appropriate</a:t>
            </a:r>
            <a:endParaRPr lang="en-US" sz="3600" kern="0" dirty="0" smtClean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95431" y="5050609"/>
            <a:ext cx="8763000" cy="108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5.	Send musical greeting cards 	</a:t>
            </a: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	</a:t>
            </a:r>
            <a:endParaRPr lang="en-US" sz="3600" kern="0" dirty="0" smtClean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sz="4444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44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444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444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444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96444" y="1442844"/>
            <a:ext cx="8763000" cy="108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Foothill High School AP Music Theory Card	</a:t>
            </a: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	</a:t>
            </a:r>
            <a:endParaRPr lang="en-US" sz="3600" kern="0" dirty="0" smtClean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An AP Music Theory Christmas Card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08000" y="2033495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870"/>
            <a:ext cx="9144000" cy="1219200"/>
          </a:xfrm>
        </p:spPr>
        <p:txBody>
          <a:bodyPr>
            <a:noAutofit/>
          </a:bodyPr>
          <a:lstStyle/>
          <a:p>
            <a:pPr lvl="0" algn="ctr" eaLnBrk="1" hangingPunct="1">
              <a:defRPr/>
            </a:pPr>
            <a:r>
              <a:rPr lang="en-US" sz="40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Principals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0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392067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3. Create joint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resentation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for (feeder)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arents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556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0000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3400" y="2701472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Work with feeder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rincipals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on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scheduling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5267059"/>
            <a:ext cx="8229600" cy="1057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4. Provide opening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emarks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at 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ach other’s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concerts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558472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1. Help facilitate 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ecruitment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ssemblies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/ 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events/activities at feeder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chools</a:t>
            </a:r>
            <a:endParaRPr lang="en-US" sz="36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>
            <a:normAutofit fontScale="90000"/>
          </a:bodyPr>
          <a:lstStyle/>
          <a:p>
            <a:pPr lvl="0" algn="ctr" eaLnBrk="1" hangingPunct="1">
              <a:defRPr/>
            </a:pPr>
            <a:r>
              <a:rPr lang="en-US" sz="4444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44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444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 Supervisors </a:t>
            </a: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444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382000" cy="192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Ensure that faculty sees itself as part of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one, K–12 Music Program –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build purpose and unity!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600" kern="0" noProof="0" dirty="0" smtClean="0">
              <a:solidFill>
                <a:srgbClr val="0000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8990"/>
            <a:ext cx="9144000" cy="1295400"/>
          </a:xfrm>
        </p:spPr>
        <p:txBody>
          <a:bodyPr>
            <a:normAutofit fontScale="90000"/>
          </a:bodyPr>
          <a:lstStyle/>
          <a:p>
            <a:pPr lvl="0" algn="ctr" eaLnBrk="1" hangingPunct="1">
              <a:defRPr/>
            </a:pPr>
            <a:r>
              <a:rPr lang="en-US" sz="4444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44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444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 Supervisor</a:t>
            </a:r>
            <a:r>
              <a:rPr lang="en-US" sz="4444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 </a:t>
            </a: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444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34290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2. Track articulation/achievement data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3581400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Ensure that faculty sees itself as part of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one, K–12 Music Program –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build purpose and unity!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600" kern="0" noProof="0" dirty="0" smtClean="0">
              <a:solidFill>
                <a:srgbClr val="0000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" name="Picture 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698500"/>
            <a:ext cx="8763000" cy="5854700"/>
          </a:xfrm>
          <a:prstGeom prst="rect">
            <a:avLst/>
          </a:prstGeom>
          <a:noFill/>
        </p:spPr>
      </p:pic>
      <p:pic>
        <p:nvPicPr>
          <p:cNvPr id="11" name="Picture 10" descr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685800"/>
            <a:ext cx="8763000" cy="5867400"/>
          </a:xfrm>
          <a:prstGeom prst="rect">
            <a:avLst/>
          </a:prstGeom>
          <a:noFill/>
        </p:spPr>
      </p:pic>
      <p:pic>
        <p:nvPicPr>
          <p:cNvPr id="13" name="Picture 12" descr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685800"/>
            <a:ext cx="8763000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160"/>
            <a:ext cx="9144000" cy="1295400"/>
          </a:xfrm>
        </p:spPr>
        <p:txBody>
          <a:bodyPr>
            <a:noAutofit/>
          </a:bodyPr>
          <a:lstStyle/>
          <a:p>
            <a:pPr lvl="0" algn="ctr" eaLnBrk="1" hangingPunct="1">
              <a:defRPr/>
            </a:pPr>
            <a:r>
              <a:rPr lang="en-US" sz="40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 Supervisor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 </a:t>
            </a: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</a:t>
            </a:r>
            <a:r>
              <a:rPr lang="en-US" sz="48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:</a:t>
            </a:r>
            <a:endParaRPr lang="en-US" sz="48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3505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Track articulation/achievement data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43434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3. Provide sample student </a:t>
            </a:r>
            <a:r>
              <a:rPr lang="en-US" sz="3600" kern="0" dirty="0" err="1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chedules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2286000"/>
            <a:ext cx="8382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Ensure that faculty sees itself as part of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one, K–12 Music Program –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build purpose and unity!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600" kern="0" noProof="0" dirty="0" smtClean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>
            <a:normAutofit fontScale="90000"/>
          </a:bodyPr>
          <a:lstStyle/>
          <a:p>
            <a:pPr lvl="0" algn="ctr" eaLnBrk="1" hangingPunct="1">
              <a:defRPr/>
            </a:pPr>
            <a:r>
              <a:rPr lang="en-US" sz="4444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44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444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 Supervisor</a:t>
            </a:r>
            <a:r>
              <a:rPr lang="en-US" sz="4444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 </a:t>
            </a: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444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1371600"/>
            <a:ext cx="762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3. Provide sample student </a:t>
            </a:r>
            <a:r>
              <a:rPr lang="en-US" sz="3600" kern="0" dirty="0" err="1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chedules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09600" y="4112520"/>
            <a:ext cx="220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Geometry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546197" y="5753730"/>
            <a:ext cx="1828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Calculus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553200" y="2588520"/>
            <a:ext cx="175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Biology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6324600" y="4112520"/>
            <a:ext cx="220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Chemistry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2971800" y="228372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Wind Symphony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429000" y="393240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Jazz Band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6400800" y="3350520"/>
            <a:ext cx="2362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Orchestra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04800" y="335052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Music Theory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3429000" y="3056100"/>
            <a:ext cx="2362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AP English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685800" y="258852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Algebra I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3429000" y="478389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Algebra II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6244355" y="4950720"/>
            <a:ext cx="2514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Algebra XV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92403" y="4798320"/>
            <a:ext cx="2286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Chamber Ensemble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95400"/>
          </a:xfrm>
        </p:spPr>
        <p:txBody>
          <a:bodyPr>
            <a:noAutofit/>
          </a:bodyPr>
          <a:lstStyle/>
          <a:p>
            <a:pPr lvl="0" algn="ctr" eaLnBrk="1" hangingPunct="1">
              <a:defRPr/>
            </a:pPr>
            <a:r>
              <a:rPr lang="en-US" sz="40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 Supervisor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 </a:t>
            </a: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0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3505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Track articulation data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4267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3. Provide sample student 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chedules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2286000"/>
            <a:ext cx="8382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Ensure that faculty sees itself as part of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one, K–12 Music Program –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build purpose and unity!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600" kern="0" noProof="0" dirty="0" smtClean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4876800"/>
            <a:ext cx="8229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4</a:t>
            </a: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. Ensure that students receive quality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    learning opportunities and experiences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9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139641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Quality </a:t>
            </a:r>
            <a:r>
              <a:rPr lang="en-US" sz="40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learning </a:t>
            </a:r>
            <a:r>
              <a:rPr lang="en-US" sz="40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opportunities</a:t>
            </a:r>
            <a:r>
              <a:rPr lang="en-US" sz="40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/</a:t>
            </a:r>
            <a:r>
              <a:rPr lang="en-US" sz="40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experiences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f</a:t>
            </a:r>
            <a:r>
              <a:rPr lang="en-US" sz="40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or ALL children</a:t>
            </a:r>
            <a:endParaRPr lang="en-US" sz="4000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64778" y="0"/>
            <a:ext cx="491736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</a:t>
            </a: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All of Us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</a:t>
            </a: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Do</a:t>
            </a:r>
            <a:r>
              <a:rPr lang="en-US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:</a:t>
            </a:r>
            <a:endParaRPr lang="en-US" dirty="0"/>
          </a:p>
        </p:txBody>
      </p:sp>
      <p:pic>
        <p:nvPicPr>
          <p:cNvPr id="6" name="Picture 5" descr="keep-calm-and-love-essa-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28" y="2785050"/>
            <a:ext cx="3075804" cy="3589269"/>
          </a:xfrm>
          <a:prstGeom prst="rect">
            <a:avLst/>
          </a:prstGeom>
        </p:spPr>
      </p:pic>
      <p:pic>
        <p:nvPicPr>
          <p:cNvPr id="7" name="Picture 6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3622" y="100272"/>
            <a:ext cx="1044384" cy="13002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11884" y="2785050"/>
            <a:ext cx="480560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Resources:</a:t>
            </a:r>
          </a:p>
          <a:p>
            <a:endParaRPr lang="en-US" sz="1400" dirty="0" smtClean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  </a:t>
            </a:r>
            <a:r>
              <a:rPr lang="en-US" sz="3600" dirty="0" err="1" smtClean="0">
                <a:solidFill>
                  <a:schemeClr val="bg1"/>
                </a:solidFill>
              </a:rPr>
              <a:t>NAfME’s</a:t>
            </a:r>
            <a:r>
              <a:rPr lang="en-US" sz="3600" dirty="0" smtClean="0">
                <a:solidFill>
                  <a:schemeClr val="bg1"/>
                </a:solidFill>
              </a:rPr>
              <a:t> “Everything   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   ESSA” site</a:t>
            </a:r>
          </a:p>
          <a:p>
            <a:pPr>
              <a:buFont typeface="Arial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  Today’s Handouts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00124" y="5401151"/>
            <a:ext cx="48056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#</a:t>
            </a:r>
            <a:r>
              <a:rPr lang="en-US" sz="4000" dirty="0" err="1" smtClean="0">
                <a:solidFill>
                  <a:schemeClr val="bg1"/>
                </a:solidFill>
              </a:rPr>
              <a:t>MakeTheCall</a:t>
            </a:r>
            <a:endParaRPr lang="en-US" sz="4000" dirty="0" smtClean="0">
              <a:solidFill>
                <a:schemeClr val="bg1"/>
              </a:solidFill>
            </a:endParaRPr>
          </a:p>
          <a:p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25923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 GREAT EXAMPLE: </a:t>
            </a:r>
            <a:r>
              <a:rPr lang="en-US" sz="4800" i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Foothill HS</a:t>
            </a:r>
          </a:p>
          <a:p>
            <a:pPr algn="ctr"/>
            <a:r>
              <a:rPr lang="en-US" sz="44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“There is a place. . .”</a:t>
            </a:r>
            <a:endParaRPr lang="en-US" sz="4400" i="1" dirty="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5" name="Slide 44 There Is A Place copy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08000" y="1760700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Grp="1" noChangeArrowheads="1"/>
          </p:cNvSpPr>
          <p:nvPr/>
        </p:nvSpPr>
        <p:spPr bwMode="auto">
          <a:xfrm>
            <a:off x="0" y="77970"/>
            <a:ext cx="9144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9pPr>
          </a:lstStyle>
          <a:p>
            <a:pPr algn="ctr" eaLnBrk="1" hangingPunct="1"/>
            <a:r>
              <a:rPr lang="en-US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8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Check Out All of </a:t>
            </a:r>
            <a:r>
              <a:rPr lang="en-US" sz="4800" b="1" i="1" dirty="0" err="1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MAC’s</a:t>
            </a:r>
            <a:r>
              <a:rPr lang="en-US" sz="48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endParaRPr lang="en-US" sz="4800" b="1" i="1" dirty="0" smtClean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algn="ctr" eaLnBrk="1" hangingPunct="1"/>
            <a:r>
              <a:rPr lang="en-US" sz="48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Online Resources</a:t>
            </a:r>
            <a:endParaRPr lang="en-US" sz="4800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2476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www.musicachievementcouncil.org</a:t>
            </a:r>
            <a:endParaRPr lang="en-US" sz="36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endParaRPr lang="en-US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pic>
        <p:nvPicPr>
          <p:cNvPr id="7" name="Slide 45 Dr Tim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14400" y="2150310"/>
            <a:ext cx="7315200" cy="4114800"/>
          </a:xfrm>
          <a:prstGeom prst="rect">
            <a:avLst/>
          </a:prstGeom>
        </p:spPr>
      </p:pic>
      <p:pic>
        <p:nvPicPr>
          <p:cNvPr id="6" name="Picture 5" descr="iPhone Graph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4637" y="114696"/>
            <a:ext cx="1044384" cy="1300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Got SMART Phone?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556" b="1" dirty="0" err="1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www.musicedconsultants.net</a:t>
            </a:r>
            <a:r>
              <a:rPr lang="en-US" sz="3556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/conference-materials</a:t>
            </a:r>
            <a:endParaRPr lang="en-US" sz="3556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2649537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Picture 22" descr="Bridging the G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1611476"/>
            <a:ext cx="3200400" cy="38749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4" name="Picture 23" descr="SuccessCO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2698366"/>
            <a:ext cx="2895600" cy="3747452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2182" y="1282009"/>
            <a:ext cx="2453218" cy="322320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400" y="2895600"/>
            <a:ext cx="2593340" cy="34073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71016" y="5145605"/>
            <a:ext cx="1044384" cy="1300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24384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9" name="Picture 8" descr="Hal Leona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709" y="4419600"/>
            <a:ext cx="1905000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0" name="Picture 9" descr="D'Addario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3581400"/>
            <a:ext cx="25908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1" name="Picture 10" descr="Yamah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76800" y="5559481"/>
            <a:ext cx="3352800" cy="871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3" name="Picture 12" descr="large-logo-black_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00600" y="2398712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4" name="Picture 13" descr="Dansrlogo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81400" y="3581400"/>
            <a:ext cx="190500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5" name="Picture 14" descr="VIC FIRTH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47800" y="5568895"/>
            <a:ext cx="3200400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6" name="Picture 15" descr="Alfred-logo-600 pixels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219200" y="2362200"/>
            <a:ext cx="11430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8" name="Picture 19" descr="Picture 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019800" y="3678237"/>
            <a:ext cx="2209800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9" name="Picture 17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048000" y="2362200"/>
            <a:ext cx="99060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-381000" y="1300255"/>
            <a:ext cx="6858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  			  	 			</a:t>
            </a:r>
            <a:r>
              <a:rPr lang="en-US" sz="3200" b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		      							</a:t>
            </a:r>
            <a:r>
              <a:rPr lang="en-US" sz="3200" b="1" i="1" kern="0" dirty="0" smtClean="0">
                <a:solidFill>
                  <a:srgbClr val="4890C5"/>
                </a:solidFill>
                <a:latin typeface="+mj-lt"/>
                <a:ea typeface="ＭＳ Ｐゴシック" charset="-128"/>
                <a:cs typeface="ＭＳ Ｐゴシック" charset="-128"/>
              </a:rPr>
              <a:t>					          </a:t>
            </a:r>
            <a:r>
              <a:rPr lang="en-US" sz="3200" b="1" i="1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@</a:t>
            </a:r>
            <a:r>
              <a:rPr lang="en-US" sz="3200" b="1" i="1" kern="0" dirty="0" err="1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MusicAchCouncil</a:t>
            </a:r>
            <a:endParaRPr lang="en-US" sz="3200" b="1" i="1" kern="0" dirty="0" smtClean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kern="0" dirty="0" smtClean="0">
                <a:solidFill>
                  <a:srgbClr val="4890C5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			 </a:t>
            </a:r>
            <a:r>
              <a:rPr lang="en-US" sz="3200" b="1" i="1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@</a:t>
            </a:r>
            <a:r>
              <a:rPr lang="en-US" sz="3200" b="1" i="1" kern="0" dirty="0" err="1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MusicEdConsult</a:t>
            </a:r>
            <a:endParaRPr kumimoji="0" lang="en-US" sz="3200" b="1" i="1" u="none" strike="noStrike" kern="0" cap="none" spc="0" normalizeH="0" baseline="0" noProof="0" dirty="0" smtClean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8" name="Picture 17" descr="LOGO Trevor James Flutes_logo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38517" y="4405331"/>
            <a:ext cx="1903843" cy="1087438"/>
          </a:xfrm>
          <a:prstGeom prst="rect">
            <a:avLst/>
          </a:prstGeom>
        </p:spPr>
      </p:pic>
      <p:sp>
        <p:nvSpPr>
          <p:cNvPr id="23" name="Rectangle 22"/>
          <p:cNvSpPr>
            <a:spLocks noGrp="1" noChangeArrowheads="1"/>
          </p:cNvSpPr>
          <p:nvPr/>
        </p:nvSpPr>
        <p:spPr bwMode="auto">
          <a:xfrm>
            <a:off x="-533400" y="-2286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9pPr>
          </a:lstStyle>
          <a:p>
            <a:pPr algn="ctr" eaLnBrk="1" hangingPunct="1"/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Thanks to these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Quality Companies!</a:t>
            </a:r>
            <a:endParaRPr lang="en-US" sz="40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7" name="Picture 16" descr="Twitter_bird_logo_2012.svg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09800" y="1447800"/>
            <a:ext cx="838200" cy="677333"/>
          </a:xfrm>
          <a:prstGeom prst="rect">
            <a:avLst/>
          </a:prstGeom>
        </p:spPr>
      </p:pic>
      <p:sp>
        <p:nvSpPr>
          <p:cNvPr id="22" name="Rectangle 21"/>
          <p:cNvSpPr>
            <a:spLocks noGrp="1" noChangeArrowheads="1"/>
          </p:cNvSpPr>
          <p:nvPr/>
        </p:nvSpPr>
        <p:spPr bwMode="auto">
          <a:xfrm>
            <a:off x="-533400" y="7620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9pPr>
          </a:lstStyle>
          <a:p>
            <a:pPr algn="ctr" eaLnBrk="1" hangingPunct="1"/>
            <a:r>
              <a:rPr lang="en-US" sz="4000" i="1" dirty="0" err="1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40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0" name="Picture 19" descr="iPhone Graphi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24800" y="228600"/>
            <a:ext cx="1044384" cy="1300213"/>
          </a:xfrm>
          <a:prstGeom prst="rect">
            <a:avLst/>
          </a:prstGeom>
        </p:spPr>
      </p:pic>
      <p:pic>
        <p:nvPicPr>
          <p:cNvPr id="21" name="Picture 20" descr="Screen Shot 2016-10-12 at 9.33.57 PM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37532" y="4579244"/>
            <a:ext cx="4358378" cy="795878"/>
          </a:xfrm>
          <a:prstGeom prst="rect">
            <a:avLst/>
          </a:prstGeom>
        </p:spPr>
      </p:pic>
    </p:spTree>
  </p:cSld>
  <p:clrMapOvr>
    <a:masterClrMapping/>
  </p:clrMapOvr>
  <p:transition spd="slow" advClick="0" advTm="90000"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24384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9" name="Picture 8" descr="Hal Leona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709" y="4419600"/>
            <a:ext cx="1905000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0" name="Picture 9" descr="D'Addario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3581400"/>
            <a:ext cx="25908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1" name="Picture 10" descr="Yamah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76800" y="5559481"/>
            <a:ext cx="3352800" cy="871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3" name="Picture 12" descr="large-logo-black_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00600" y="2398712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4" name="Picture 13" descr="Dansrlogo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81400" y="3581400"/>
            <a:ext cx="190500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5" name="Picture 14" descr="VIC FIRTH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47800" y="5568895"/>
            <a:ext cx="3200400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6" name="Picture 15" descr="Alfred-logo-600 pixels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219200" y="2362200"/>
            <a:ext cx="11430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8" name="Picture 19" descr="Picture 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019800" y="3678237"/>
            <a:ext cx="2209800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9" name="Picture 17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048000" y="2362200"/>
            <a:ext cx="99060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-381000" y="1300255"/>
            <a:ext cx="6858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  			  	 			</a:t>
            </a:r>
            <a:r>
              <a:rPr lang="en-US" sz="3200" b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		      							</a:t>
            </a:r>
            <a:r>
              <a:rPr lang="en-US" sz="3200" b="1" i="1" kern="0" dirty="0" smtClean="0">
                <a:solidFill>
                  <a:srgbClr val="4890C5"/>
                </a:solidFill>
                <a:latin typeface="+mj-lt"/>
                <a:ea typeface="ＭＳ Ｐゴシック" charset="-128"/>
                <a:cs typeface="ＭＳ Ｐゴシック" charset="-128"/>
              </a:rPr>
              <a:t>					          </a:t>
            </a:r>
            <a:r>
              <a:rPr lang="en-US" sz="3200" b="1" i="1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@</a:t>
            </a:r>
            <a:r>
              <a:rPr lang="en-US" sz="3200" b="1" i="1" kern="0" dirty="0" err="1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MusicAchCouncil</a:t>
            </a:r>
            <a:endParaRPr lang="en-US" sz="3200" b="1" i="1" kern="0" dirty="0" smtClean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kern="0" dirty="0" smtClean="0">
                <a:solidFill>
                  <a:srgbClr val="4890C5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			 </a:t>
            </a:r>
            <a:r>
              <a:rPr lang="en-US" sz="3200" b="1" i="1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@</a:t>
            </a:r>
            <a:r>
              <a:rPr lang="en-US" sz="3200" b="1" i="1" kern="0" dirty="0" err="1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MusicEdConsult</a:t>
            </a:r>
            <a:endParaRPr kumimoji="0" lang="en-US" sz="3200" b="1" i="1" u="none" strike="noStrike" kern="0" cap="none" spc="0" normalizeH="0" baseline="0" noProof="0" dirty="0" smtClean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8" name="Picture 17" descr="LOGO Trevor James Flutes_logo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38517" y="4405331"/>
            <a:ext cx="1903843" cy="1087438"/>
          </a:xfrm>
          <a:prstGeom prst="rect">
            <a:avLst/>
          </a:prstGeom>
        </p:spPr>
      </p:pic>
      <p:sp>
        <p:nvSpPr>
          <p:cNvPr id="23" name="Rectangle 22"/>
          <p:cNvSpPr>
            <a:spLocks noGrp="1" noChangeArrowheads="1"/>
          </p:cNvSpPr>
          <p:nvPr/>
        </p:nvSpPr>
        <p:spPr bwMode="auto">
          <a:xfrm>
            <a:off x="-533400" y="-2286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9pPr>
          </a:lstStyle>
          <a:p>
            <a:pPr algn="ctr" eaLnBrk="1" hangingPunct="1"/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Thanks to these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Quality Companies!</a:t>
            </a:r>
            <a:endParaRPr lang="en-US" sz="40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7" name="Picture 16" descr="Twitter_bird_logo_2012.svg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09800" y="1447800"/>
            <a:ext cx="838200" cy="677333"/>
          </a:xfrm>
          <a:prstGeom prst="rect">
            <a:avLst/>
          </a:prstGeom>
        </p:spPr>
      </p:pic>
      <p:sp>
        <p:nvSpPr>
          <p:cNvPr id="22" name="Rectangle 21"/>
          <p:cNvSpPr>
            <a:spLocks noGrp="1" noChangeArrowheads="1"/>
          </p:cNvSpPr>
          <p:nvPr/>
        </p:nvSpPr>
        <p:spPr bwMode="auto">
          <a:xfrm>
            <a:off x="-533400" y="7620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9pPr>
          </a:lstStyle>
          <a:p>
            <a:pPr algn="ctr" eaLnBrk="1" hangingPunct="1"/>
            <a:r>
              <a:rPr lang="en-US" sz="4000" i="1" dirty="0" err="1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40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0" name="Picture 19" descr="iPhone Graphi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24800" y="228600"/>
            <a:ext cx="1044384" cy="1300213"/>
          </a:xfrm>
          <a:prstGeom prst="rect">
            <a:avLst/>
          </a:prstGeom>
        </p:spPr>
      </p:pic>
      <p:pic>
        <p:nvPicPr>
          <p:cNvPr id="21" name="Picture 20" descr="Screen Shot 2016-10-12 at 9.33.57 PM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37532" y="4579244"/>
            <a:ext cx="4358378" cy="795878"/>
          </a:xfrm>
          <a:prstGeom prst="rect">
            <a:avLst/>
          </a:prstGeom>
        </p:spPr>
      </p:pic>
    </p:spTree>
  </p:cSld>
  <p:clrMapOvr>
    <a:masterClrMapping/>
  </p:clrMapOvr>
  <p:transition spd="slow" advClick="0" advTm="90000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4.9"/>
</p:tagLst>
</file>

<file path=ppt/theme/theme1.xml><?xml version="1.0" encoding="utf-8"?>
<a:theme xmlns:a="http://schemas.openxmlformats.org/drawingml/2006/main" name="Office Them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2967</Words>
  <Application>Microsoft Macintosh PowerPoint</Application>
  <PresentationFormat>On-screen Show (4:3)</PresentationFormat>
  <Paragraphs>504</Paragraphs>
  <Slides>76</Slides>
  <Notes>58</Notes>
  <HiddenSlides>0</HiddenSlides>
  <MMClips>7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77" baseType="lpstr">
      <vt:lpstr>Office Theme</vt:lpstr>
      <vt:lpstr>DID YOU KNOW . . .</vt:lpstr>
      <vt:lpstr>DID YOU KNOW . . .</vt:lpstr>
      <vt:lpstr>DID YOU KNOW . . .</vt:lpstr>
      <vt:lpstr>THE MESSAGE IS. . .</vt:lpstr>
      <vt:lpstr>THE MESSAGE IS. . .</vt:lpstr>
      <vt:lpstr>THE MESSAGE IS.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WHAT WAS LEARNED?</vt:lpstr>
      <vt:lpstr>FAMOUS QUOTES. . .</vt:lpstr>
      <vt:lpstr>FAMOUS QUOTES. . .</vt:lpstr>
      <vt:lpstr>Slide 26</vt:lpstr>
      <vt:lpstr>Today’s Session: Bridging the Gap Between Middle and High School</vt:lpstr>
      <vt:lpstr>WHAT Other Teachers Think I Do!</vt:lpstr>
      <vt:lpstr>WHAT the Kids Think I Do!</vt:lpstr>
      <vt:lpstr>WHAT Society Thinks I Do!</vt:lpstr>
      <vt:lpstr>WHAT My Mom Thinks I Do!</vt:lpstr>
      <vt:lpstr>WHAT I Think I Do!</vt:lpstr>
      <vt:lpstr>WHAT I Really Get to Do! </vt:lpstr>
      <vt:lpstr>The WHY  </vt:lpstr>
      <vt:lpstr>The WHY ATTENDANCE RATES</vt:lpstr>
      <vt:lpstr>The WHY DISCIPLINE REFERRALS</vt:lpstr>
      <vt:lpstr>The WHY GPAS</vt:lpstr>
      <vt:lpstr>The WHY ON-TIME GRADUATION RATES</vt:lpstr>
      <vt:lpstr>The WHY SUMMARY: What Was Learned?</vt:lpstr>
      <vt:lpstr>The HOW STRATEGIES TO BRIDGE THE GAP</vt:lpstr>
      <vt:lpstr>The HOW STRATEGIES TO BRIDGE THE GAP</vt:lpstr>
      <vt:lpstr>The HOW: First Performance  Build the vision EARLY – ELEMENTARY!</vt:lpstr>
      <vt:lpstr>The HOW STRATEGIES TO BRIDGE THE GAP</vt:lpstr>
      <vt:lpstr>The HOW STRATEGIES TO BRIDGE THE GAP</vt:lpstr>
      <vt:lpstr>The HOW STRATEGIES TO BRIDGE THE GAP</vt:lpstr>
      <vt:lpstr>The HOW STRATEGIES TO BRIDGE THE GAP</vt:lpstr>
      <vt:lpstr>The HOW STRATEGIES TO BRIDGE THE GAP</vt:lpstr>
      <vt:lpstr>The HOW STRATEGIES TO BRIDGE THE GAP</vt:lpstr>
      <vt:lpstr>The HOW STRATEGIES TO BRIDGE THE GAP</vt:lpstr>
      <vt:lpstr>The HOW STRATEGIES TO BRIDGE THE GAP</vt:lpstr>
      <vt:lpstr>A Photo is Worth 1000 Words!</vt:lpstr>
      <vt:lpstr>A Video is Worth 10,000 Words!</vt:lpstr>
      <vt:lpstr>The HOW Build the vision EARLY—ELEMENTARY!</vt:lpstr>
      <vt:lpstr>The HOW Engage Parents EARLY—The Parent Band!</vt:lpstr>
      <vt:lpstr>The HOW </vt:lpstr>
      <vt:lpstr>The HOW </vt:lpstr>
      <vt:lpstr>The HOW </vt:lpstr>
      <vt:lpstr>The HOW Have Students Give “Testimonials”</vt:lpstr>
      <vt:lpstr>The HOW What HS/MS Students Can Do:</vt:lpstr>
      <vt:lpstr>The HOW What HS/MS Students Can Do:</vt:lpstr>
      <vt:lpstr>The HOW What HS/MS Students Can Do:</vt:lpstr>
      <vt:lpstr>The HOW What HS/MS Students Can Do:</vt:lpstr>
      <vt:lpstr>The HOW What HS/MS Students Can Do:</vt:lpstr>
      <vt:lpstr>The HOW What HS/MS Principals Can Do:</vt:lpstr>
      <vt:lpstr>The HOW What Music Supervisors Can Do:</vt:lpstr>
      <vt:lpstr>The HOW What Music Supervisors Can Do:</vt:lpstr>
      <vt:lpstr>Slide 67</vt:lpstr>
      <vt:lpstr>The HOW What Music Supervisors Can Do:</vt:lpstr>
      <vt:lpstr>The HOW What Music Supervisors Can Do:</vt:lpstr>
      <vt:lpstr>The HOW What Music Supervisors Can Do:</vt:lpstr>
      <vt:lpstr>Slide 71</vt:lpstr>
      <vt:lpstr>Slide 72</vt:lpstr>
      <vt:lpstr>Slide 73</vt:lpstr>
      <vt:lpstr>Got SMART Phone? www.musicedconsultants.net/conference-materials</vt:lpstr>
      <vt:lpstr>Slide 75</vt:lpstr>
      <vt:lpstr>Slide 76</vt:lpstr>
    </vt:vector>
  </TitlesOfParts>
  <Company>Music Education Consultants,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Marcia Neel</dc:creator>
  <cp:lastModifiedBy>Marcia Neel</cp:lastModifiedBy>
  <cp:revision>201</cp:revision>
  <dcterms:created xsi:type="dcterms:W3CDTF">2017-01-13T14:16:51Z</dcterms:created>
  <dcterms:modified xsi:type="dcterms:W3CDTF">2017-01-13T14:49:53Z</dcterms:modified>
</cp:coreProperties>
</file>