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tags/tag6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1" r:id="rId1"/>
  </p:sldMasterIdLst>
  <p:notesMasterIdLst>
    <p:notesMasterId r:id="rId44"/>
  </p:notesMasterIdLst>
  <p:sldIdLst>
    <p:sldId id="256" r:id="rId2"/>
    <p:sldId id="317" r:id="rId3"/>
    <p:sldId id="304" r:id="rId4"/>
    <p:sldId id="302" r:id="rId5"/>
    <p:sldId id="318" r:id="rId6"/>
    <p:sldId id="303" r:id="rId7"/>
    <p:sldId id="299" r:id="rId8"/>
    <p:sldId id="262" r:id="rId9"/>
    <p:sldId id="263" r:id="rId10"/>
    <p:sldId id="275" r:id="rId11"/>
    <p:sldId id="276" r:id="rId12"/>
    <p:sldId id="307" r:id="rId13"/>
    <p:sldId id="308" r:id="rId14"/>
    <p:sldId id="309" r:id="rId15"/>
    <p:sldId id="306" r:id="rId16"/>
    <p:sldId id="319" r:id="rId17"/>
    <p:sldId id="264" r:id="rId18"/>
    <p:sldId id="265" r:id="rId19"/>
    <p:sldId id="301" r:id="rId20"/>
    <p:sldId id="266" r:id="rId21"/>
    <p:sldId id="267" r:id="rId22"/>
    <p:sldId id="268" r:id="rId23"/>
    <p:sldId id="269" r:id="rId24"/>
    <p:sldId id="270" r:id="rId25"/>
    <p:sldId id="271" r:id="rId26"/>
    <p:sldId id="272" r:id="rId27"/>
    <p:sldId id="273" r:id="rId28"/>
    <p:sldId id="274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310" r:id="rId37"/>
    <p:sldId id="311" r:id="rId38"/>
    <p:sldId id="312" r:id="rId39"/>
    <p:sldId id="313" r:id="rId40"/>
    <p:sldId id="293" r:id="rId41"/>
    <p:sldId id="315" r:id="rId42"/>
    <p:sldId id="258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2078" autoAdjust="0"/>
    <p:restoredTop sz="94660"/>
  </p:normalViewPr>
  <p:slideViewPr>
    <p:cSldViewPr snapToGrid="0">
      <p:cViewPr varScale="1">
        <p:scale>
          <a:sx n="88" d="100"/>
          <a:sy n="88" d="100"/>
        </p:scale>
        <p:origin x="176" y="7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D1A033-309A-E640-9416-EFB18B2105BF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E76C95-1F35-7F4E-BBDE-8130B55445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655240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456884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B8442B-E7F1-4245-BA08-4F1739A6E7AA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>
            <a:extLst>
              <a:ext uri="{FF2B5EF4-FFF2-40B4-BE49-F238E27FC236}">
                <a16:creationId xmlns:a16="http://schemas.microsoft.com/office/drawing/2014/main" id="{FFA31ED9-8326-9346-B0D3-75C8B98F083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fld id="{D01A4C25-3E59-F040-9A87-703A9A861DFF}" type="slidenum">
              <a:rPr lang="en-US" altLang="en-US" sz="1200"/>
              <a:pPr/>
              <a:t>8</a:t>
            </a:fld>
            <a:endParaRPr lang="en-US" altLang="en-US" sz="1200"/>
          </a:p>
        </p:txBody>
      </p:sp>
      <p:sp>
        <p:nvSpPr>
          <p:cNvPr id="21507" name="Rectangle 2">
            <a:extLst>
              <a:ext uri="{FF2B5EF4-FFF2-40B4-BE49-F238E27FC236}">
                <a16:creationId xmlns:a16="http://schemas.microsoft.com/office/drawing/2014/main" id="{26FCF01C-198C-7E44-9CD3-E72E137A21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>
            <a:extLst>
              <a:ext uri="{FF2B5EF4-FFF2-40B4-BE49-F238E27FC236}">
                <a16:creationId xmlns:a16="http://schemas.microsoft.com/office/drawing/2014/main" id="{BD517E09-8DB7-B844-87EA-9268EBFDBA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>
              <a:latin typeface="Arial" panose="020B0604020202020204" pitchFamily="34" charset="0"/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58453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530097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4E3923-61B9-364F-8FB0-0ED690E71A85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19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44867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CCC42C-9256-8547-ACB0-C467828B1809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046EF84-7A06-E948-BE90-A23D85005DA6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29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4698C-CCA3-8E44-A825-574C72707CC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C54698C-CCA3-8E44-A825-574C72707CC8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8CD09CA-963B-2B40-B397-71E9B1C07EE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32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E4657-4E06-3349-94F7-A7E49DC671CF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33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F9E4657-4E06-3349-94F7-A7E49DC671CF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34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35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36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37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38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8E20D4-DD27-574C-A478-70391E514401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39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40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CE2F66-0E2D-C347-9299-CA6A137D763D}" type="slidenum">
              <a:rPr lang="en-US">
                <a:latin typeface="Arial" pitchFamily="-104" charset="0"/>
                <a:ea typeface="ＭＳ Ｐゴシック" pitchFamily="-104" charset="-128"/>
                <a:cs typeface="ＭＳ Ｐゴシック" pitchFamily="-104" charset="-128"/>
              </a:rPr>
              <a:pPr/>
              <a:t>41</a:t>
            </a:fld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  <p:sp>
        <p:nvSpPr>
          <p:cNvPr id="563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-104" charset="0"/>
              <a:ea typeface="ＭＳ Ｐゴシック" pitchFamily="-104" charset="-128"/>
              <a:cs typeface="ＭＳ Ｐゴシック" pitchFamily="-10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2628" y="770467"/>
            <a:ext cx="8086725" cy="3352800"/>
          </a:xfrm>
        </p:spPr>
        <p:txBody>
          <a:bodyPr anchor="b">
            <a:noAutofit/>
          </a:bodyPr>
          <a:lstStyle>
            <a:lvl1pPr algn="l">
              <a:lnSpc>
                <a:spcPct val="80000"/>
              </a:lnSpc>
              <a:defRPr sz="6600" spc="-9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634" y="4206876"/>
            <a:ext cx="6921151" cy="164592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99258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2530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2628" y="767419"/>
            <a:ext cx="8085582" cy="3355848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b="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0634" y="4204209"/>
            <a:ext cx="6919722" cy="1645920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+mj-lt"/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7890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07492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08498" y="1998134"/>
            <a:ext cx="3497580" cy="376732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728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40467"/>
            <a:ext cx="3497580" cy="723400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7492" y="2753084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05706" y="2038435"/>
            <a:ext cx="3497580" cy="722376"/>
          </a:xfrm>
        </p:spPr>
        <p:txBody>
          <a:bodyPr anchor="ctr">
            <a:normAutofit/>
          </a:bodyPr>
          <a:lstStyle>
            <a:lvl1pPr marL="0" indent="0">
              <a:buNone/>
              <a:defRPr sz="1650" b="0" cap="all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05706" y="2750990"/>
            <a:ext cx="3497580" cy="3200400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706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63437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61300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15000" y="0"/>
            <a:ext cx="3429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6196053" y="542282"/>
            <a:ext cx="2537460" cy="1920240"/>
          </a:xfrm>
        </p:spPr>
        <p:txBody>
          <a:bodyPr anchor="b">
            <a:noAutofit/>
          </a:bodyPr>
          <a:lstStyle>
            <a:lvl1pPr>
              <a:lnSpc>
                <a:spcPct val="85000"/>
              </a:lnSpc>
              <a:defRPr sz="300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" y="762000"/>
            <a:ext cx="4572000" cy="457200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06987" y="2511813"/>
            <a:ext cx="2548890" cy="3126987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3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10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0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76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918" y="5418668"/>
            <a:ext cx="8085582" cy="613283"/>
          </a:xfrm>
        </p:spPr>
        <p:txBody>
          <a:bodyPr anchor="b">
            <a:normAutofit/>
          </a:bodyPr>
          <a:lstStyle>
            <a:lvl1pPr>
              <a:defRPr sz="24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9144000" cy="5330952"/>
          </a:xfrm>
          <a:solidFill>
            <a:schemeClr val="accent1">
              <a:lumMod val="40000"/>
              <a:lumOff val="60000"/>
            </a:schemeClr>
          </a:solidFill>
        </p:spPr>
        <p:txBody>
          <a:bodyPr anchor="t"/>
          <a:lstStyle>
            <a:lvl1pPr marL="0" indent="0" algn="ctr">
              <a:spcBef>
                <a:spcPts val="600"/>
              </a:spcBef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7492" y="5909735"/>
            <a:ext cx="6922008" cy="5334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buNone/>
              <a:defRPr sz="1050">
                <a:solidFill>
                  <a:srgbClr val="262626"/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8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>
                    <a:alpha val="25000"/>
                  </a:srgbClr>
                </a:solidFill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4938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186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7963" y="695325"/>
            <a:ext cx="1971675" cy="48006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78644" y="714376"/>
            <a:ext cx="5800725" cy="5400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945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92919" y="499533"/>
            <a:ext cx="8079581" cy="1658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492" y="2011680"/>
            <a:ext cx="8065294" cy="3766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4350" y="6412447"/>
            <a:ext cx="30861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fld id="{BB05CC16-1876-45B7-91B9-48078A3A7CE2}" type="datetimeFigureOut">
              <a:rPr lang="en-US" smtClean="0"/>
              <a:pPr/>
              <a:t>9/13/19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350" y="6554697"/>
            <a:ext cx="3771900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13" cap="all" baseline="0">
                <a:solidFill>
                  <a:schemeClr val="tx1">
                    <a:alpha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72945" y="5876413"/>
            <a:ext cx="2194560" cy="139703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7725" b="0">
                <a:ln>
                  <a:noFill/>
                </a:ln>
                <a:solidFill>
                  <a:schemeClr val="accent1">
                    <a:alpha val="25000"/>
                  </a:schemeClr>
                </a:solidFill>
                <a:latin typeface="+mj-lt"/>
              </a:defRPr>
            </a:lvl1pPr>
          </a:lstStyle>
          <a:p>
            <a:fld id="{30F630B9-85AA-4134-9C56-79841B7D5D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5359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</p:sldLayoutIdLst>
  <p:txStyles>
    <p:titleStyle>
      <a:lvl1pPr algn="l" defTabSz="685800" rtl="0" eaLnBrk="1" latinLnBrk="0" hangingPunct="1">
        <a:lnSpc>
          <a:spcPct val="85000"/>
        </a:lnSpc>
        <a:spcBef>
          <a:spcPct val="0"/>
        </a:spcBef>
        <a:buNone/>
        <a:defRPr sz="4050" kern="1200" spc="-9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68580" indent="-68580" algn="l" defTabSz="685800" rtl="0" eaLnBrk="1" latinLnBrk="0" hangingPunct="1">
        <a:lnSpc>
          <a:spcPct val="85000"/>
        </a:lnSpc>
        <a:spcBef>
          <a:spcPts val="975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260604" indent="-257175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411480" indent="-41148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500" i="1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17220" indent="-61722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22960" indent="-82296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0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120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1350000" indent="-171450" algn="l" defTabSz="685800" rtl="0" eaLnBrk="1" latinLnBrk="0" hangingPunct="1">
        <a:lnSpc>
          <a:spcPct val="85000"/>
        </a:lnSpc>
        <a:spcBef>
          <a:spcPts val="450"/>
        </a:spcBef>
        <a:buFont typeface="Arial" pitchFamily="34" charset="0"/>
        <a:buChar char=" 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video" Target="file:////Users/marcianeel/Desktop/Keynote%20Videos/PPT%20Slide%204%20Eric%20Whitacre's%20Virtual%20Choir%204%20Fly%20to%20Paradise.mp4" TargetMode="External"/><Relationship Id="rId2" Type="http://schemas.microsoft.com/office/2007/relationships/media" Target="file:////Users/marcianeel/Desktop/Keynote%20Videos/PPT%20Slide%204%20Eric%20Whitacre's%20Virtual%20Choir%204%20Fly%20to%20Paradise.mp4" TargetMode="Externa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Keynote%20Videos/PPT%20Slide%2028%20Collaboration-Ohio%20State%20Video%20Game%20Show.mp4" TargetMode="External"/><Relationship Id="rId1" Type="http://schemas.microsoft.com/office/2007/relationships/media" Target="file:////Users/marcianeel/Desktop/Keynote%20Videos/PPT%20Slide%2028%20Collaboration-Ohio%20State%20Video%20Game%20Show.mp4" TargetMode="External"/><Relationship Id="rId5" Type="http://schemas.openxmlformats.org/officeDocument/2006/relationships/image" Target="../media/image23.png"/><Relationship Id="rId4" Type="http://schemas.openxmlformats.org/officeDocument/2006/relationships/notesSlide" Target="../notesSlides/notesSlide2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Keynote%20Videos/PPT%20Slide%2031%20Confidence-Tenor%20Drum%20Wipehout.mp4" TargetMode="External"/><Relationship Id="rId1" Type="http://schemas.microsoft.com/office/2007/relationships/media" Target="file:////Users/marcianeel/Desktop/Keynote%20Videos/PPT%20Slide%2031%20Confidence-Tenor%20Drum%20Wipehout.mp4" TargetMode="External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30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file:////Users/marcianeel/Desktop/Keynote%20Videos/PPT%20Slide%2034%20Communication-Dudamel%20Conducting%20%22Mambo%22.mp4" TargetMode="External"/><Relationship Id="rId1" Type="http://schemas.microsoft.com/office/2007/relationships/media" Target="file:////Users/marcianeel/Desktop/Keynote%20Videos/PPT%20Slide%2034%20Communication-Dudamel%20Conducting%20%22Mambo%22.mp4" TargetMode="External"/><Relationship Id="rId5" Type="http://schemas.openxmlformats.org/officeDocument/2006/relationships/image" Target="../media/image28.png"/><Relationship Id="rId4" Type="http://schemas.openxmlformats.org/officeDocument/2006/relationships/notesSlide" Target="../notesSlides/notesSlide3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3.png"/><Relationship Id="rId4" Type="http://schemas.openxmlformats.org/officeDocument/2006/relationships/notesSlide" Target="../notesSlides/notesSlide4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7743" y="1626253"/>
            <a:ext cx="4846347" cy="1992803"/>
          </a:xfrm>
        </p:spPr>
        <p:txBody>
          <a:bodyPr>
            <a:normAutofit/>
          </a:bodyPr>
          <a:lstStyle/>
          <a:p>
            <a:pPr algn="ctr"/>
            <a:r>
              <a:rPr lang="en-US" sz="44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Marcia Neel </a:t>
            </a:r>
            <a:br>
              <a:rPr lang="en-US" dirty="0">
                <a:solidFill>
                  <a:schemeClr val="tx1"/>
                </a:solidFill>
                <a:latin typeface="High Tower Text" panose="02040502050506030303" pitchFamily="18" charset="0"/>
              </a:rPr>
            </a:br>
            <a:r>
              <a:rPr lang="en-US" sz="6000" dirty="0">
                <a:solidFill>
                  <a:schemeClr val="tx1"/>
                </a:solidFill>
                <a:latin typeface="High Tower Text" panose="02040502050506030303" pitchFamily="18" charset="0"/>
              </a:rPr>
              <a:t>        </a:t>
            </a:r>
            <a:br>
              <a:rPr lang="en-US" dirty="0">
                <a:solidFill>
                  <a:schemeClr val="tx1"/>
                </a:solidFill>
                <a:latin typeface="High Tower Text" panose="02040502050506030303" pitchFamily="18" charset="0"/>
              </a:rPr>
            </a:br>
            <a:r>
              <a:rPr lang="en-US" sz="2700" dirty="0">
                <a:solidFill>
                  <a:schemeClr val="tx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Master Educator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7964" y="2571727"/>
            <a:ext cx="1971356" cy="521651"/>
          </a:xfrm>
          <a:prstGeom prst="rect">
            <a:avLst/>
          </a:prstGeom>
        </p:spPr>
      </p:pic>
      <p:pic>
        <p:nvPicPr>
          <p:cNvPr id="6" name="Picture 5" descr="header_img_clinic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7592" y="4367997"/>
            <a:ext cx="1259853" cy="1259853"/>
          </a:xfrm>
          <a:prstGeom prst="rect">
            <a:avLst/>
          </a:prstGeom>
        </p:spPr>
      </p:pic>
      <p:pic>
        <p:nvPicPr>
          <p:cNvPr id="14" name="Picture 13" descr="A person in a red shirt&#10;&#10;Description automatically generated">
            <a:extLst>
              <a:ext uri="{FF2B5EF4-FFF2-40B4-BE49-F238E27FC236}">
                <a16:creationId xmlns:a16="http://schemas.microsoft.com/office/drawing/2014/main" id="{B23FE0BE-37A7-6340-AF29-12591100DB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5275" y="1638164"/>
            <a:ext cx="2886228" cy="2886228"/>
          </a:xfrm>
          <a:prstGeom prst="rect">
            <a:avLst/>
          </a:prstGeom>
          <a:effectLst>
            <a:reflection blurRad="6350" stA="50000" endA="300" endPos="55000" dir="5400000" sy="-100000" algn="bl" rotWithShape="0"/>
            <a:softEdge rad="63500"/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8331CB9E-5446-7241-AFFA-7ED5B30B9D71}"/>
              </a:ext>
            </a:extLst>
          </p:cNvPr>
          <p:cNvSpPr txBox="1"/>
          <p:nvPr/>
        </p:nvSpPr>
        <p:spPr>
          <a:xfrm>
            <a:off x="0" y="369341"/>
            <a:ext cx="9144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rgbClr val="FFFF00"/>
                </a:solidFill>
                <a:latin typeface="JazzText Extended"/>
                <a:cs typeface="JazzText Extended"/>
              </a:rPr>
              <a:t>But for Music Education. . 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D614C4-65E9-FF4C-B350-38A4BC6913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291" y="4283148"/>
            <a:ext cx="2524271" cy="1313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987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Eric Phot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914400"/>
            <a:ext cx="9144001" cy="471264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8570569"/>
      </p:ext>
    </p:extLst>
  </p:cSld>
  <p:clrMapOvr>
    <a:masterClrMapping/>
  </p:clrMapOvr>
  <p:transition spd="slow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9-02-06 at 11.43.38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8695" y="1060167"/>
            <a:ext cx="8598513" cy="483652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751F6E5-AC45-2D49-826D-E25AB6CD69DF}"/>
              </a:ext>
            </a:extLst>
          </p:cNvPr>
          <p:cNvSpPr txBox="1"/>
          <p:nvPr/>
        </p:nvSpPr>
        <p:spPr>
          <a:xfrm>
            <a:off x="0" y="145778"/>
            <a:ext cx="91439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/>
              <a:t>From: </a:t>
            </a:r>
            <a:r>
              <a:rPr lang="en-US" sz="3600" i="1" dirty="0"/>
              <a:t>Paradise Lost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5DF38D-F480-7D49-84BA-455923B61924}"/>
              </a:ext>
            </a:extLst>
          </p:cNvPr>
          <p:cNvSpPr txBox="1"/>
          <p:nvPr/>
        </p:nvSpPr>
        <p:spPr>
          <a:xfrm>
            <a:off x="0" y="6027407"/>
            <a:ext cx="91439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/>
              <a:t>Exstasis</a:t>
            </a:r>
            <a:r>
              <a:rPr lang="en-US" sz="3600" dirty="0"/>
              <a:t>: </a:t>
            </a:r>
            <a:r>
              <a:rPr lang="en-US" sz="3600" i="1" dirty="0"/>
              <a:t>All I Want to do is Fly</a:t>
            </a:r>
          </a:p>
          <a:p>
            <a:endParaRPr lang="en-US" sz="3600" dirty="0"/>
          </a:p>
        </p:txBody>
      </p:sp>
    </p:spTree>
    <p:custDataLst>
      <p:tags r:id="rId1"/>
    </p:custDataLst>
  </p:cSld>
  <p:clrMapOvr>
    <a:masterClrMapping/>
  </p:clrMapOvr>
  <p:transition spd="slow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PT Slide 4 Eric Whitacre's Virtual Choir 4 Fly to Paradise.mp4">
            <a:hlinkClick r:id="" action="ppaction://media"/>
          </p:cNvPr>
          <p:cNvPicPr>
            <a:picLocks/>
          </p:cNvPicPr>
          <p:nvPr>
            <a:videoFile r:link="rId3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mv="urn:schemas-microsoft-com:mac:vml"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9609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on a stage in front of a crowd&#10;&#10;Description automatically generated">
            <a:extLst>
              <a:ext uri="{FF2B5EF4-FFF2-40B4-BE49-F238E27FC236}">
                <a16:creationId xmlns:a16="http://schemas.microsoft.com/office/drawing/2014/main" id="{2368CAD0-9335-474A-A821-B0E5D655C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3976"/>
            <a:ext cx="9144000" cy="609004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0536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mv="urn:schemas-microsoft-com:mac:vml" xmlns="">
      <p:transition spd="slow" advClick="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2087803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>
                <a:solidFill>
                  <a:srgbClr val="FFFF00"/>
                </a:solidFill>
                <a:cs typeface="Times New Roman"/>
              </a:rPr>
              <a:t>Why?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:mv="urn:schemas-microsoft-com:mac:vml"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7"/>
          <p:cNvSpPr>
            <a:spLocks noChangeArrowheads="1"/>
          </p:cNvSpPr>
          <p:nvPr/>
        </p:nvSpPr>
        <p:spPr bwMode="auto">
          <a:xfrm>
            <a:off x="533400" y="1600201"/>
            <a:ext cx="7924800" cy="41549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pressionistic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sz="6000" b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</a:t>
            </a:r>
            <a:r>
              <a:rPr lang="en-US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pressionistic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7" name="Rectangle 9"/>
          <p:cNvSpPr>
            <a:spLocks noChangeArrowheads="1"/>
          </p:cNvSpPr>
          <p:nvPr/>
        </p:nvSpPr>
        <p:spPr bwMode="auto">
          <a:xfrm>
            <a:off x="427038" y="1143000"/>
            <a:ext cx="297815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School is. . .</a:t>
            </a:r>
            <a:endParaRPr lang="en-US" sz="36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178" name="Rectangle 10"/>
          <p:cNvSpPr>
            <a:spLocks noChangeArrowheads="1"/>
          </p:cNvSpPr>
          <p:nvPr/>
        </p:nvSpPr>
        <p:spPr bwMode="auto">
          <a:xfrm>
            <a:off x="581025" y="3657600"/>
            <a:ext cx="26693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sz="4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Music is. . .</a:t>
            </a:r>
            <a:endParaRPr lang="en-US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7" grpId="0"/>
      <p:bldP spid="717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8">
            <a:extLst>
              <a:ext uri="{FF2B5EF4-FFF2-40B4-BE49-F238E27FC236}">
                <a16:creationId xmlns:a16="http://schemas.microsoft.com/office/drawing/2014/main" id="{B8C448E9-EF88-B94A-BB73-597B5803A4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52400"/>
            <a:ext cx="9144000" cy="144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Music-making can help prepare </a:t>
            </a:r>
          </a:p>
          <a:p>
            <a:pPr algn="ctr"/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young people for </a:t>
            </a:r>
            <a:r>
              <a:rPr lang="en-US" altLang="en-US" sz="4400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their</a:t>
            </a:r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futures.</a:t>
            </a:r>
            <a:endParaRPr lang="en-US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9226" name="Rectangle 10">
            <a:extLst>
              <a:ext uri="{FF2B5EF4-FFF2-40B4-BE49-F238E27FC236}">
                <a16:creationId xmlns:a16="http://schemas.microsoft.com/office/drawing/2014/main" id="{31345080-F101-D146-8B4C-D9AF36D238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1895972"/>
            <a:ext cx="4419600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reativity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ritical Thinking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ollaboration</a:t>
            </a:r>
          </a:p>
          <a:p>
            <a:pPr algn="l">
              <a:buFont typeface="Arial" panose="020B0604020202020204" pitchFamily="34" charset="0"/>
              <a:buNone/>
            </a:pPr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onfidence</a:t>
            </a:r>
          </a:p>
          <a:p>
            <a:r>
              <a:rPr lang="en-US" altLang="en-US" sz="44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</a:t>
            </a:r>
            <a:r>
              <a:rPr lang="en-US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ommunication </a:t>
            </a:r>
          </a:p>
          <a:p>
            <a:pPr algn="l">
              <a:buFont typeface="Arial" panose="020B0604020202020204" pitchFamily="34" charset="0"/>
              <a:buNone/>
            </a:pPr>
            <a:endParaRPr lang="en-US" alt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0486" name="Rectangle 1030">
            <a:extLst>
              <a:ext uri="{FF2B5EF4-FFF2-40B4-BE49-F238E27FC236}">
                <a16:creationId xmlns:a16="http://schemas.microsoft.com/office/drawing/2014/main" id="{B3BD0F22-1B27-914C-8D5C-AB4DF34CBA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71600" y="5562600"/>
            <a:ext cx="3245475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r>
              <a:rPr lang="en-US" altLang="en-US" sz="44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Therefore. . .</a:t>
            </a:r>
          </a:p>
        </p:txBody>
      </p:sp>
      <p:pic>
        <p:nvPicPr>
          <p:cNvPr id="8" name="Picture 7" descr="Colorful music brain cop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0996" y="1825358"/>
            <a:ext cx="3807204" cy="456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287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6" grpId="0"/>
      <p:bldP spid="2048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5" name="Rectangle 3"/>
          <p:cNvSpPr>
            <a:spLocks noChangeArrowheads="1"/>
          </p:cNvSpPr>
          <p:nvPr/>
        </p:nvSpPr>
        <p:spPr bwMode="auto">
          <a:xfrm>
            <a:off x="0" y="196262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Music Skills Practice Room is. . .</a:t>
            </a: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4F0EA258-0D63-6542-960F-954CFADBF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786470"/>
            <a:ext cx="9144000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</a:t>
            </a:r>
            <a:r>
              <a:rPr lang="en-US" sz="96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Life Skills</a:t>
            </a:r>
            <a:r>
              <a:rPr lang="en-US" sz="96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Practice Room</a:t>
            </a:r>
            <a:endParaRPr lang="en-US" sz="96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  <a:endParaRPr lang="en-US" sz="3200" dirty="0"/>
          </a:p>
        </p:txBody>
      </p:sp>
      <p:sp>
        <p:nvSpPr>
          <p:cNvPr id="4" name="TextBox 3"/>
          <p:cNvSpPr txBox="1"/>
          <p:nvPr/>
        </p:nvSpPr>
        <p:spPr>
          <a:xfrm>
            <a:off x="744135" y="1236870"/>
            <a:ext cx="7700765" cy="62478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FFFF00"/>
                </a:solidFill>
              </a:rPr>
              <a:t>1.	</a:t>
            </a:r>
            <a:r>
              <a:rPr lang="en-US" sz="4000" u="sng" dirty="0">
                <a:solidFill>
                  <a:srgbClr val="FFFF00"/>
                </a:solidFill>
              </a:rPr>
              <a:t>C</a:t>
            </a:r>
            <a:r>
              <a:rPr lang="en-US" sz="4000" u="sng" dirty="0"/>
              <a:t>reativity</a:t>
            </a:r>
            <a:r>
              <a:rPr lang="en-US" sz="4000" dirty="0"/>
              <a:t> (Innovation). . .</a:t>
            </a:r>
          </a:p>
          <a:p>
            <a:pPr lvl="1"/>
            <a:endParaRPr lang="en-US" sz="4000" dirty="0"/>
          </a:p>
          <a:p>
            <a:pPr lvl="1"/>
            <a:r>
              <a:rPr lang="en-US" sz="4000" dirty="0"/>
              <a:t>	Ability to </a:t>
            </a:r>
            <a:r>
              <a:rPr lang="en-US" sz="4000" u="sng" dirty="0">
                <a:solidFill>
                  <a:srgbClr val="FFFF00"/>
                </a:solidFill>
              </a:rPr>
              <a:t>create new and more </a:t>
            </a:r>
          </a:p>
          <a:p>
            <a:pPr lvl="1"/>
            <a:r>
              <a:rPr lang="en-US" sz="4000" dirty="0">
                <a:solidFill>
                  <a:srgbClr val="FFFF00"/>
                </a:solidFill>
              </a:rPr>
              <a:t>	</a:t>
            </a:r>
            <a:r>
              <a:rPr lang="en-US" sz="4000" u="sng" dirty="0">
                <a:solidFill>
                  <a:srgbClr val="FFFF00"/>
                </a:solidFill>
              </a:rPr>
              <a:t>worthwhile ideas</a:t>
            </a:r>
            <a:r>
              <a:rPr lang="en-US" sz="4000" dirty="0"/>
              <a:t> and to work </a:t>
            </a:r>
          </a:p>
          <a:p>
            <a:pPr lvl="1"/>
            <a:r>
              <a:rPr lang="en-US" sz="4000" dirty="0"/>
              <a:t>	creatively with others.</a:t>
            </a:r>
          </a:p>
          <a:p>
            <a:pPr lvl="1"/>
            <a:endParaRPr lang="en-US" sz="4000" dirty="0"/>
          </a:p>
          <a:p>
            <a:pPr lvl="1"/>
            <a:r>
              <a:rPr lang="en-US" sz="4000" dirty="0"/>
              <a:t>	Create something that we don’t 	even know that we need!</a:t>
            </a:r>
          </a:p>
          <a:p>
            <a:pPr lvl="1"/>
            <a:endParaRPr lang="en-US" sz="4000" i="1" dirty="0"/>
          </a:p>
          <a:p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2642" y="1848952"/>
            <a:ext cx="2818680" cy="37717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Steve Wozniak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3006" y="2120348"/>
            <a:ext cx="5789047" cy="43417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86" y="1675232"/>
            <a:ext cx="7518400" cy="4737100"/>
          </a:xfrm>
          <a:prstGeom prst="rect">
            <a:avLst/>
          </a:prstGeom>
        </p:spPr>
      </p:pic>
      <p:pic>
        <p:nvPicPr>
          <p:cNvPr id="8" name="Picture 7" descr="Screen Shot 2019-02-28 at 7.22.36 PM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7814" y="1681244"/>
            <a:ext cx="5791200" cy="4724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5F9F067-C540-A242-B0FB-A5B2B051CE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9013" y="1245704"/>
            <a:ext cx="1666085" cy="527436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36A8FB-306B-7B47-B511-3C08D294D6E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41" y="1392400"/>
            <a:ext cx="1074045" cy="501993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67236"/>
            <a:ext cx="9144000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Martin Cooper</a:t>
            </a:r>
          </a:p>
          <a:p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3186" y="2098552"/>
            <a:ext cx="7518400" cy="47371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A27786-FE8F-9B4B-9E20-8949CC63FD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3944" y="1588880"/>
            <a:ext cx="7316112" cy="4109554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4" name="TextBox 3"/>
          <p:cNvSpPr txBox="1"/>
          <p:nvPr/>
        </p:nvSpPr>
        <p:spPr>
          <a:xfrm>
            <a:off x="0" y="667236"/>
            <a:ext cx="91440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0" y="654710"/>
            <a:ext cx="91440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Creative Thinkers</a:t>
            </a:r>
          </a:p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Whitacre’s Virtual Choir 1 </a:t>
            </a:r>
          </a:p>
          <a:p>
            <a:pPr algn="ctr"/>
            <a:r>
              <a:rPr lang="en-US" altLang="en-US" sz="44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Sings </a:t>
            </a:r>
            <a:r>
              <a:rPr lang="en-US" altLang="en-US" sz="4400" i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Lux </a:t>
            </a:r>
            <a:r>
              <a:rPr lang="en-US" altLang="en-US" sz="4400" i="1" dirty="0" err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Arumque</a:t>
            </a:r>
            <a:endParaRPr lang="en-US" altLang="en-US" sz="4400" i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pic>
        <p:nvPicPr>
          <p:cNvPr id="5" name="Picture 4" descr="A picture containing scene&#10;&#10;Description automatically generated">
            <a:extLst>
              <a:ext uri="{FF2B5EF4-FFF2-40B4-BE49-F238E27FC236}">
                <a16:creationId xmlns:a16="http://schemas.microsoft.com/office/drawing/2014/main" id="{CABAAD73-705B-BE4C-AB6D-465F474EF9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56836"/>
            <a:ext cx="9177197" cy="3732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3427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471785" y="2133599"/>
            <a:ext cx="4965278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/>
              <a:t>2.  </a:t>
            </a:r>
            <a:r>
              <a:rPr lang="en-US" sz="4000" u="sng" dirty="0">
                <a:solidFill>
                  <a:srgbClr val="FFFF00"/>
                </a:solidFill>
              </a:rPr>
              <a:t>C</a:t>
            </a:r>
            <a:r>
              <a:rPr lang="en-US" sz="4000" u="sng" dirty="0"/>
              <a:t>ritical Thinking</a:t>
            </a:r>
            <a:r>
              <a:rPr lang="en-US" sz="4000" dirty="0"/>
              <a:t>. . .</a:t>
            </a:r>
          </a:p>
          <a:p>
            <a:pPr algn="l"/>
            <a:endParaRPr lang="en-US" sz="4000" dirty="0"/>
          </a:p>
          <a:p>
            <a:pPr lvl="1" algn="l"/>
            <a:r>
              <a:rPr lang="en-US" sz="4000" dirty="0"/>
              <a:t>Ability to </a:t>
            </a:r>
            <a:r>
              <a:rPr lang="en-US" sz="4000" dirty="0">
                <a:solidFill>
                  <a:srgbClr val="FFFF00"/>
                </a:solidFill>
              </a:rPr>
              <a:t>reason </a:t>
            </a:r>
            <a:r>
              <a:rPr lang="en-US" sz="4000" dirty="0"/>
              <a:t>effectively and </a:t>
            </a:r>
          </a:p>
          <a:p>
            <a:pPr lvl="1" algn="l"/>
            <a:r>
              <a:rPr lang="en-US" sz="4000" dirty="0">
                <a:solidFill>
                  <a:srgbClr val="FFFF00"/>
                </a:solidFill>
              </a:rPr>
              <a:t>solve problems.</a:t>
            </a:r>
            <a:endParaRPr lang="en-US" sz="4000" dirty="0"/>
          </a:p>
        </p:txBody>
      </p:sp>
      <p:pic>
        <p:nvPicPr>
          <p:cNvPr id="5" name="Picture 4" descr="seven_problem_solving_tips-300x3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982" y="1985927"/>
            <a:ext cx="3810000" cy="3810000"/>
          </a:xfrm>
          <a:prstGeom prst="rect">
            <a:avLst/>
          </a:prstGeom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F0EA258-0D63-6542-960F-954CFADBF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698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The </a:t>
            </a:r>
            <a:r>
              <a:rPr lang="en-US" sz="4400" u="sng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Life Skills</a:t>
            </a:r>
            <a:r>
              <a:rPr lang="en-US" sz="4400" dirty="0">
                <a:solidFill>
                  <a:srgbClr val="FFFF00"/>
                </a:solidFill>
                <a:effectLst>
                  <a:outerShdw blurRad="50800" dist="38100" dir="2700000">
                    <a:srgbClr val="000000">
                      <a:alpha val="43000"/>
                    </a:srgbClr>
                  </a:outerShdw>
                </a:effectLst>
              </a:rPr>
              <a:t> Practice Room</a:t>
            </a:r>
            <a:endParaRPr lang="en-US" sz="4400" dirty="0">
              <a:effectLst>
                <a:outerShdw blurRad="50800" dist="38100" dir="2700000">
                  <a:srgbClr val="000000">
                    <a:alpha val="43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50024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764130" y="2121727"/>
            <a:ext cx="8050272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EX:  </a:t>
            </a:r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student’s solution to getting</a:t>
            </a:r>
          </a:p>
          <a:p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to turn off their phones during a performance:</a:t>
            </a:r>
          </a:p>
          <a:p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162282"/>
            <a:ext cx="914399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Problem-Solving</a:t>
            </a:r>
            <a:endParaRPr 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sso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94843" y="-60539"/>
            <a:ext cx="9316199" cy="69871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3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08347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 Solvers:</a:t>
            </a:r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6C395D-7BAA-EE41-9DF3-6B21049277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8897" y="2065902"/>
            <a:ext cx="5213472" cy="3905222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34114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374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6C395D-7BAA-EE41-9DF3-6B210492776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7000"/>
          </a:blip>
          <a:stretch>
            <a:fillRect/>
          </a:stretch>
        </p:blipFill>
        <p:spPr>
          <a:xfrm>
            <a:off x="1948897" y="2052650"/>
            <a:ext cx="5213472" cy="390522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129150" y="1109733"/>
            <a:ext cx="8760588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Harry </a:t>
            </a:r>
            <a:r>
              <a:rPr lang="en-US" sz="4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Connick</a:t>
            </a:r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, Jr. holds a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patent for a digital sheet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music, touch-screen system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that coordinates musical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displays for musicians in 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an orchestra. No need to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print revised parts! </a:t>
            </a: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latin typeface="+mj-lt"/>
              </a:rPr>
              <a:t>The </a:t>
            </a:r>
            <a:r>
              <a:rPr lang="en-US" sz="3600" u="sng" dirty="0">
                <a:solidFill>
                  <a:srgbClr val="FFFF00"/>
                </a:solidFill>
                <a:latin typeface="+mj-lt"/>
              </a:rPr>
              <a:t>Life Skills</a:t>
            </a:r>
            <a:r>
              <a:rPr lang="en-US" sz="3600" dirty="0">
                <a:solidFill>
                  <a:srgbClr val="FFFF00"/>
                </a:solidFill>
                <a:latin typeface="+mj-lt"/>
              </a:rPr>
              <a:t> Practice Room</a:t>
            </a:r>
            <a:endParaRPr lang="en-US" sz="3600" dirty="0">
              <a:latin typeface="+mj-lt"/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08347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latin typeface="+mj-lt"/>
              </a:rPr>
              <a:t>Problem Solvers:</a:t>
            </a:r>
          </a:p>
          <a:p>
            <a:endParaRPr lang="en-US" sz="800" dirty="0"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0569" y="1976022"/>
            <a:ext cx="5635265" cy="375001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alphaModFix amt="28000"/>
          </a:blip>
          <a:stretch>
            <a:fillRect/>
          </a:stretch>
        </p:blipFill>
        <p:spPr>
          <a:xfrm>
            <a:off x="1740569" y="1976022"/>
            <a:ext cx="5635265" cy="3750013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12272" y="1049130"/>
            <a:ext cx="8468985" cy="821763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Vic Firth was inspired to design a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higher-quality mallet than the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“warped utensils and implements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not specifically designed for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percussionists” while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playing timpani with the </a:t>
            </a:r>
          </a:p>
          <a:p>
            <a:pPr algn="ct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Boston Symphony Orchestra. </a:t>
            </a:r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/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-979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0" y="1083470"/>
            <a:ext cx="9144000" cy="892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 Solvers:</a:t>
            </a:r>
          </a:p>
          <a:p>
            <a:endParaRPr lang="en-US" sz="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1813" y="1976022"/>
            <a:ext cx="6978857" cy="3544816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ChangeArrowheads="1"/>
          </p:cNvSpPr>
          <p:nvPr/>
        </p:nvSpPr>
        <p:spPr bwMode="auto">
          <a:xfrm>
            <a:off x="-979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alphaModFix amt="27000"/>
          </a:blip>
          <a:stretch>
            <a:fillRect/>
          </a:stretch>
        </p:blipFill>
        <p:spPr>
          <a:xfrm>
            <a:off x="1221813" y="1976022"/>
            <a:ext cx="6978857" cy="3544816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228983" y="1292087"/>
            <a:ext cx="8751114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Les Paul invented the </a:t>
            </a:r>
          </a:p>
          <a:p>
            <a:pPr algn="ctr"/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solid body guitar because his audience at the BBQ joint </a:t>
            </a:r>
          </a:p>
          <a:p>
            <a:pPr algn="ctr"/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where he performed </a:t>
            </a:r>
          </a:p>
          <a:p>
            <a:pPr algn="ctr"/>
            <a:r>
              <a:rPr lang="en-US" sz="48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couldn’t hear him play.</a:t>
            </a:r>
          </a:p>
          <a:p>
            <a:pPr algn="ctr"/>
            <a:endParaRPr lang="en-US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8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935846" y="1022377"/>
            <a:ext cx="775095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ollaboration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(Teamwork). . .</a:t>
            </a:r>
          </a:p>
          <a:p>
            <a:pPr algn="l"/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Ability to work effectively and respectfully with </a:t>
            </a:r>
            <a:r>
              <a:rPr lang="en-US" sz="4000" b="1" i="1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endParaRPr lang="en-US" sz="4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</a:rPr>
              <a:t>The </a:t>
            </a:r>
            <a:r>
              <a:rPr lang="en-US" sz="3200" u="sng" dirty="0">
                <a:solidFill>
                  <a:srgbClr val="FFFF00"/>
                </a:solidFill>
              </a:rPr>
              <a:t>Life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Skills</a:t>
            </a:r>
            <a:r>
              <a:rPr lang="en-US" sz="3200" dirty="0">
                <a:solidFill>
                  <a:srgbClr val="FFFF00"/>
                </a:solidFill>
              </a:rPr>
              <a:t> Practice Room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</a:rPr>
              <a:t>Ohio State University Marching Band</a:t>
            </a:r>
            <a:endParaRPr lang="en-US" sz="3200" dirty="0"/>
          </a:p>
        </p:txBody>
      </p:sp>
      <p:pic>
        <p:nvPicPr>
          <p:cNvPr id="6" name="Picture 5" descr="Screen Shot 2018-10-19 at 5.10.35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1165822"/>
            <a:ext cx="9144001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</a:p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Ohio State University Marching Band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PT Slide 28 Collaboration-Ohio State Video Game Show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1213730"/>
            <a:ext cx="9144000" cy="5143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1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0" y="2374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73546" y="1247449"/>
            <a:ext cx="755784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onfidence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. .</a:t>
            </a: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Ability to handle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EVERY</a:t>
            </a: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lvl="1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CIRCUMSTANCE 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grow from it.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4197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Screen Shot 2018-10-18 at 10.59.25 P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19520"/>
            <a:ext cx="9144000" cy="5172075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ChangeArrowheads="1"/>
          </p:cNvSpPr>
          <p:nvPr/>
        </p:nvSpPr>
        <p:spPr bwMode="auto">
          <a:xfrm>
            <a:off x="0" y="152400"/>
            <a:ext cx="91440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2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PT Slide 31 Confidence-Tenor Drum Wipehout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44127" y="1558540"/>
            <a:ext cx="7666107" cy="43121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158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36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Skills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Practice Room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04800" y="1269900"/>
            <a:ext cx="86868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l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5. 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ommunication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. . .</a:t>
            </a:r>
          </a:p>
          <a:p>
            <a:pPr algn="l"/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Ability to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listen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and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express</a:t>
            </a:r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en-US" sz="4000" u="sng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thoughts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</a:p>
          <a:p>
            <a:pPr lvl="1"/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effectively </a:t>
            </a:r>
          </a:p>
          <a:p>
            <a:pPr lvl="1" algn="l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algn="l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algn="l"/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lvl="1" algn="l"/>
            <a:endParaRPr 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6629" name="Picture 9" descr="1459055735_3480b4050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26254" y="1752600"/>
            <a:ext cx="3503915" cy="2810432"/>
          </a:xfrm>
          <a:prstGeom prst="rect">
            <a:avLst/>
          </a:prstGeom>
          <a:ln>
            <a:noFill/>
          </a:ln>
          <a:effectLst>
            <a:reflection stA="50000" endPos="75000" dist="12700" dir="5400000" sy="-100000" algn="bl" rotWithShape="0"/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</a:p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Maestro Gustavo </a:t>
            </a:r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Dudamel</a:t>
            </a:r>
            <a:endParaRPr lang="en-US" sz="36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4" descr="Screen Shot 2018-10-19 at 8.18.24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85" y="1501280"/>
            <a:ext cx="9144000" cy="517207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3"/>
          <p:cNvSpPr>
            <a:spLocks noChangeArrowheads="1"/>
          </p:cNvSpPr>
          <p:nvPr/>
        </p:nvSpPr>
        <p:spPr bwMode="auto">
          <a:xfrm>
            <a:off x="0" y="249270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Communication</a:t>
            </a:r>
          </a:p>
          <a:p>
            <a:pPr algn="ctr"/>
            <a:r>
              <a:rPr lang="en-US" sz="3600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Simón</a:t>
            </a:r>
            <a:r>
              <a:rPr lang="en-US" sz="36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Bolivar School Orchestra, Venezuela</a:t>
            </a:r>
          </a:p>
        </p:txBody>
      </p:sp>
      <p:pic>
        <p:nvPicPr>
          <p:cNvPr id="4" name="PPT Slide 34 Communication-Dudamel Conducting &quot;Mambo&quot;.mp4">
            <a:hlinkClick r:id="" action="ppaction://media"/>
          </p:cNvPr>
          <p:cNvPicPr>
            <a:picLocks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555180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56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ChangeArrowheads="1"/>
          </p:cNvSpPr>
          <p:nvPr/>
        </p:nvSpPr>
        <p:spPr bwMode="auto">
          <a:xfrm>
            <a:off x="304800" y="335431"/>
            <a:ext cx="88392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44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“ONE IS TOO SMALL A</a:t>
            </a:r>
          </a:p>
          <a:p>
            <a:pPr algn="ctr"/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NUMBER TO ACHIEVE</a:t>
            </a:r>
          </a:p>
          <a:p>
            <a:pPr algn="ctr"/>
            <a:r>
              <a:rPr lang="en-US" sz="4800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SOMETHING GREAT”</a:t>
            </a:r>
            <a:r>
              <a:rPr lang="en-US" sz="48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/>
            <a:endParaRPr lang="en-US" sz="10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000" dirty="0">
              <a:solidFill>
                <a:schemeClr val="bg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712" name="Rectangle 16"/>
          <p:cNvSpPr>
            <a:spLocks noChangeArrowheads="1"/>
          </p:cNvSpPr>
          <p:nvPr/>
        </p:nvSpPr>
        <p:spPr bwMode="auto">
          <a:xfrm>
            <a:off x="685800" y="228600"/>
            <a:ext cx="172630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Parents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9713" name="Rectangle 17"/>
          <p:cNvSpPr>
            <a:spLocks noChangeArrowheads="1"/>
          </p:cNvSpPr>
          <p:nvPr/>
        </p:nvSpPr>
        <p:spPr bwMode="auto">
          <a:xfrm>
            <a:off x="304800" y="3391560"/>
            <a:ext cx="223625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Principals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9714" name="Rectangle 18"/>
          <p:cNvSpPr>
            <a:spLocks noChangeArrowheads="1"/>
          </p:cNvSpPr>
          <p:nvPr/>
        </p:nvSpPr>
        <p:spPr bwMode="auto">
          <a:xfrm>
            <a:off x="6172200" y="3391560"/>
            <a:ext cx="246468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Custodians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9715" name="Rectangle 19"/>
          <p:cNvSpPr>
            <a:spLocks noChangeArrowheads="1"/>
          </p:cNvSpPr>
          <p:nvPr/>
        </p:nvSpPr>
        <p:spPr bwMode="auto">
          <a:xfrm>
            <a:off x="248110" y="5748700"/>
            <a:ext cx="295465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Support Staff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29716" name="Rectangle 20"/>
          <p:cNvSpPr>
            <a:spLocks noChangeArrowheads="1"/>
          </p:cNvSpPr>
          <p:nvPr/>
        </p:nvSpPr>
        <p:spPr bwMode="auto">
          <a:xfrm>
            <a:off x="6052275" y="5748700"/>
            <a:ext cx="263575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Community</a:t>
            </a:r>
          </a:p>
        </p:txBody>
      </p:sp>
      <p:sp>
        <p:nvSpPr>
          <p:cNvPr id="29717" name="Rectangle 21"/>
          <p:cNvSpPr>
            <a:spLocks noChangeArrowheads="1"/>
          </p:cNvSpPr>
          <p:nvPr/>
        </p:nvSpPr>
        <p:spPr bwMode="auto">
          <a:xfrm>
            <a:off x="6400800" y="228600"/>
            <a:ext cx="19998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Teachers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pitchFamily="-109" charset="-128"/>
              <a:cs typeface="ＭＳ Ｐゴシック" pitchFamily="-109" charset="-128"/>
            </a:endParaRPr>
          </a:p>
        </p:txBody>
      </p:sp>
      <p:sp>
        <p:nvSpPr>
          <p:cNvPr id="9" name="Rectangle 20"/>
          <p:cNvSpPr>
            <a:spLocks noChangeArrowheads="1"/>
          </p:cNvSpPr>
          <p:nvPr/>
        </p:nvSpPr>
        <p:spPr bwMode="auto">
          <a:xfrm>
            <a:off x="3768935" y="5748700"/>
            <a:ext cx="17511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>
              <a:srgbClr val="000000">
                <a:alpha val="43000"/>
              </a:srgbClr>
            </a:outerShdw>
          </a:effectLst>
        </p:spPr>
        <p:txBody>
          <a:bodyPr wrap="none">
            <a:prstTxWarp prst="textNoShape">
              <a:avLst/>
            </a:prstTxWarp>
            <a:spAutoFit/>
          </a:bodyPr>
          <a:lstStyle/>
          <a:p>
            <a:pPr>
              <a:defRPr/>
            </a:pPr>
            <a:r>
              <a:rPr lang="en-US" sz="4000" dirty="0">
                <a:solidFill>
                  <a:srgbClr val="66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itchFamily="-109" charset="-128"/>
                <a:cs typeface="ＭＳ Ｐゴシック" pitchFamily="-109" charset="-128"/>
              </a:rPr>
              <a:t>Dealers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" y="4381261"/>
            <a:ext cx="914399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can we </a:t>
            </a:r>
            <a:r>
              <a:rPr lang="en-US" sz="4000" i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</a:t>
            </a:r>
            <a:r>
              <a:rPr lang="en-US" sz="40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come together?</a:t>
            </a:r>
          </a:p>
          <a:p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7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9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7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7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7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9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9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790934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Focus on </a:t>
            </a:r>
            <a:r>
              <a:rPr lang="en-US" sz="6000" u="sng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One</a:t>
            </a:r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 Goal</a:t>
            </a:r>
          </a:p>
          <a:p>
            <a:pPr algn="ctr"/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Go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223" y="1536425"/>
            <a:ext cx="4769344" cy="4769344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0" y="787950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6000" kern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Focus on One Goal</a:t>
            </a:r>
          </a:p>
          <a:p>
            <a:pPr algn="ctr"/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" name="Picture 11" descr="Goal.png"/>
          <p:cNvPicPr>
            <a:picLocks noChangeAspect="1"/>
          </p:cNvPicPr>
          <p:nvPr/>
        </p:nvPicPr>
        <p:blipFill>
          <a:blip r:embed="rId3">
            <a:alphaModFix amt="32000"/>
          </a:blip>
          <a:stretch>
            <a:fillRect/>
          </a:stretch>
        </p:blipFill>
        <p:spPr>
          <a:xfrm>
            <a:off x="2227223" y="1536425"/>
            <a:ext cx="4769344" cy="4769344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34748" y="2209699"/>
            <a:ext cx="8340713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i="1" u="sng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Ensure</a:t>
            </a:r>
            <a:r>
              <a:rPr lang="en-US" sz="72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 continued,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7200" i="1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charset="-128"/>
                <a:cs typeface="Times New Roman"/>
              </a:rPr>
              <a:t>active music-making.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7200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ＭＳ Ｐゴシック" charset="-128"/>
              <a:cs typeface="Times New Roman"/>
            </a:endParaRPr>
          </a:p>
          <a:p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7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qmaZMsDh5Eycqwi0l4yP6jl72eJkfbmt4t8yenImKBVvK0kTmF0xjctABnaLJIm9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727" y="1058574"/>
            <a:ext cx="3873500" cy="3530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680656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offer a path to 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S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uccess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1690828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provide meaningful, lifelong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M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emories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2885484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foster expression through 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A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rt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0" y="4007399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teach mutual </a:t>
            </a:r>
            <a:r>
              <a:rPr lang="en-US" sz="4000" u="sng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R</a:t>
            </a:r>
            <a:r>
              <a:rPr lang="en-US" sz="4000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espect </a:t>
            </a:r>
            <a:endParaRPr lang="en-US" sz="4000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0" y="5161922"/>
            <a:ext cx="9144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We exemplify the meaning of </a:t>
            </a:r>
            <a:r>
              <a:rPr lang="en-US" sz="4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T</a:t>
            </a:r>
            <a:r>
              <a:rPr 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/>
              </a:rPr>
              <a:t>rust</a:t>
            </a:r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" name="Picture 12" descr="Old-Music-Score-1350x2400-770x433.jpg"/>
          <p:cNvPicPr>
            <a:picLocks noChangeAspect="1"/>
          </p:cNvPicPr>
          <p:nvPr/>
        </p:nvPicPr>
        <p:blipFill>
          <a:blip r:embed="rId3">
            <a:alphaModFix amt="19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41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Place…where kids are S.M.A.R.T.</a:t>
            </a:r>
          </a:p>
        </p:txBody>
      </p:sp>
      <p:pic>
        <p:nvPicPr>
          <p:cNvPr id="6" name="Picture 5" descr="Screen Shot 2018-10-19 at 5.21.36 AM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9685"/>
            <a:ext cx="9144000" cy="51054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18415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Place…where kids are S.M.A.R.T.</a:t>
            </a:r>
          </a:p>
        </p:txBody>
      </p:sp>
      <p:pic>
        <p:nvPicPr>
          <p:cNvPr id="2" name="Online Media 1" descr="PPT Slide 39 There Is A Place-Foothill HS.mp4">
            <a:hlinkClick r:id="" action="ppaction://media"/>
            <a:extLst>
              <a:ext uri="{FF2B5EF4-FFF2-40B4-BE49-F238E27FC236}">
                <a16:creationId xmlns:a16="http://schemas.microsoft.com/office/drawing/2014/main" id="{4D9AB2BF-6A88-4640-A587-0FFB66A53957}"/>
              </a:ext>
            </a:extLst>
          </p:cNvPr>
          <p:cNvPicPr/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08000" y="1308253"/>
            <a:ext cx="8128000" cy="4572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030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0" y="222798"/>
            <a:ext cx="91268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Helvetica" panose="020B0604020202020204" pitchFamily="34" charset="0"/>
                <a:cs typeface="Helvetica" panose="020B0604020202020204" pitchFamily="34" charset="0"/>
              </a:rPr>
              <a:t>Join Our Music Education Community</a:t>
            </a:r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8634" y="4856354"/>
            <a:ext cx="3555993" cy="94097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839512"/>
            <a:ext cx="912686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>
                <a:solidFill>
                  <a:srgbClr val="FFFF00"/>
                </a:solidFill>
              </a:rPr>
              <a:t>Yamaha.io</a:t>
            </a:r>
            <a:r>
              <a:rPr lang="en-US" sz="4800" b="1" dirty="0">
                <a:solidFill>
                  <a:srgbClr val="FFFF00"/>
                </a:solidFill>
              </a:rPr>
              <a:t>/</a:t>
            </a:r>
            <a:r>
              <a:rPr lang="en-US" sz="4800" b="1" dirty="0" err="1">
                <a:solidFill>
                  <a:srgbClr val="FFFF00"/>
                </a:solidFill>
              </a:rPr>
              <a:t>YME_marcia</a:t>
            </a:r>
            <a:endParaRPr lang="en-US" sz="4800" b="1" dirty="0">
              <a:solidFill>
                <a:srgbClr val="FFFF0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/>
          <a:srcRect l="12969" t="70856" r="13360"/>
          <a:stretch/>
        </p:blipFill>
        <p:spPr>
          <a:xfrm>
            <a:off x="8566" y="6179799"/>
            <a:ext cx="9126869" cy="35163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E00BAD29-FB78-2B4B-8963-C5C332F40AC6}"/>
              </a:ext>
            </a:extLst>
          </p:cNvPr>
          <p:cNvGrpSpPr/>
          <p:nvPr/>
        </p:nvGrpSpPr>
        <p:grpSpPr>
          <a:xfrm>
            <a:off x="3163782" y="2089607"/>
            <a:ext cx="2362039" cy="2384272"/>
            <a:chOff x="4615340" y="2743200"/>
            <a:chExt cx="2939346" cy="2862944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38451F-9A7F-1046-9EE8-1191076868D4}"/>
                </a:ext>
              </a:extLst>
            </p:cNvPr>
            <p:cNvSpPr/>
            <p:nvPr/>
          </p:nvSpPr>
          <p:spPr>
            <a:xfrm>
              <a:off x="4615340" y="2743200"/>
              <a:ext cx="2939346" cy="2862944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F8D2BFCC-8835-7044-A66D-004667364C1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833308" y="2917473"/>
              <a:ext cx="2525383" cy="2525383"/>
            </a:xfrm>
            <a:prstGeom prst="rect">
              <a:avLst/>
            </a:prstGeom>
          </p:spPr>
        </p:pic>
      </p:grpSp>
      <p:pic>
        <p:nvPicPr>
          <p:cNvPr id="13" name="Picture 12" descr="iPhone Graphi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73295" y="2613885"/>
            <a:ext cx="1044384" cy="130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98754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3.1"/>
</p:tagLst>
</file>

<file path=ppt/theme/theme1.xml><?xml version="1.0" encoding="utf-8"?>
<a:theme xmlns:a="http://schemas.openxmlformats.org/drawingml/2006/main" name="Metropolitan">
  <a:themeElements>
    <a:clrScheme name="Custom 14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122458"/>
      </a:accent1>
      <a:accent2>
        <a:srgbClr val="679FF4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Metropolitan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etropolitan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00000"/>
                <a:lumMod val="110000"/>
              </a:schemeClr>
            </a:gs>
            <a:gs pos="50000">
              <a:schemeClr val="phClr">
                <a:tint val="75000"/>
                <a:satMod val="101000"/>
                <a:lumMod val="105000"/>
              </a:schemeClr>
            </a:gs>
            <a:gs pos="100000">
              <a:schemeClr val="phClr">
                <a:tint val="82000"/>
                <a:satMod val="104000"/>
                <a:lumMod val="105000"/>
              </a:schemeClr>
            </a:gs>
          </a:gsLst>
          <a:lin ang="27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0000"/>
                <a:lumMod val="100000"/>
              </a:schemeClr>
            </a:gs>
            <a:gs pos="100000">
              <a:schemeClr val="phClr">
                <a:shade val="80000"/>
                <a:satMod val="100000"/>
                <a:lumMod val="99000"/>
              </a:schemeClr>
            </a:gs>
          </a:gsLst>
          <a:lin ang="27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solidFill>
          <a:schemeClr val="phClr">
            <a:shade val="95000"/>
            <a:satMod val="17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" id="{4C5440D6-04D2-4954-96CF-F251137069B2}" vid="{79CFCA13-9412-4290-BB4B-85112F88857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2200</TotalTime>
  <Words>557</Words>
  <Application>Microsoft Macintosh PowerPoint</Application>
  <PresentationFormat>On-screen Show (4:3)</PresentationFormat>
  <Paragraphs>184</Paragraphs>
  <Slides>42</Slides>
  <Notes>40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9" baseType="lpstr">
      <vt:lpstr>Arial</vt:lpstr>
      <vt:lpstr>Calibri</vt:lpstr>
      <vt:lpstr>Calibri Light</vt:lpstr>
      <vt:lpstr>Helvetica</vt:lpstr>
      <vt:lpstr>High Tower Text</vt:lpstr>
      <vt:lpstr>JazzText Extended</vt:lpstr>
      <vt:lpstr>Metropolitan</vt:lpstr>
      <vt:lpstr>Marcia Neel           Master Educator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ARIntern</dc:creator>
  <cp:lastModifiedBy>Marcia Neel</cp:lastModifiedBy>
  <cp:revision>182</cp:revision>
  <dcterms:created xsi:type="dcterms:W3CDTF">2019-09-13T13:27:16Z</dcterms:created>
  <dcterms:modified xsi:type="dcterms:W3CDTF">2019-09-13T14:08:22Z</dcterms:modified>
</cp:coreProperties>
</file>