
<file path=[Content_Types].xml><?xml version="1.0" encoding="utf-8"?>
<Types xmlns="http://schemas.openxmlformats.org/package/2006/content-types">
  <Default Extension="png" ContentType="image/png"/>
  <Default Extension="mp3" ContentType="audio/mpeg"/>
  <Default Extension="pdf" ContentType="application/pdf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408" r:id="rId2"/>
    <p:sldId id="313" r:id="rId3"/>
    <p:sldId id="472" r:id="rId4"/>
    <p:sldId id="504" r:id="rId5"/>
    <p:sldId id="486" r:id="rId6"/>
    <p:sldId id="487" r:id="rId7"/>
    <p:sldId id="488" r:id="rId8"/>
    <p:sldId id="489" r:id="rId9"/>
    <p:sldId id="490" r:id="rId10"/>
    <p:sldId id="257" r:id="rId11"/>
    <p:sldId id="348" r:id="rId12"/>
    <p:sldId id="491" r:id="rId13"/>
    <p:sldId id="326" r:id="rId14"/>
    <p:sldId id="429" r:id="rId15"/>
    <p:sldId id="430" r:id="rId16"/>
    <p:sldId id="277" r:id="rId17"/>
    <p:sldId id="431" r:id="rId18"/>
    <p:sldId id="276" r:id="rId19"/>
    <p:sldId id="360" r:id="rId20"/>
    <p:sldId id="474" r:id="rId21"/>
    <p:sldId id="309" r:id="rId22"/>
    <p:sldId id="436" r:id="rId23"/>
    <p:sldId id="438" r:id="rId24"/>
    <p:sldId id="437" r:id="rId25"/>
    <p:sldId id="439" r:id="rId26"/>
    <p:sldId id="440" r:id="rId27"/>
    <p:sldId id="441" r:id="rId28"/>
    <p:sldId id="442" r:id="rId29"/>
    <p:sldId id="395" r:id="rId30"/>
    <p:sldId id="445" r:id="rId31"/>
    <p:sldId id="447" r:id="rId32"/>
    <p:sldId id="448" r:id="rId33"/>
    <p:sldId id="449" r:id="rId34"/>
    <p:sldId id="450" r:id="rId35"/>
    <p:sldId id="446" r:id="rId36"/>
    <p:sldId id="368" r:id="rId37"/>
    <p:sldId id="338" r:id="rId38"/>
    <p:sldId id="500" r:id="rId39"/>
    <p:sldId id="499" r:id="rId40"/>
    <p:sldId id="501" r:id="rId41"/>
    <p:sldId id="297" r:id="rId42"/>
    <p:sldId id="332" r:id="rId43"/>
    <p:sldId id="298" r:id="rId44"/>
    <p:sldId id="411" r:id="rId45"/>
    <p:sldId id="412" r:id="rId46"/>
    <p:sldId id="413" r:id="rId47"/>
    <p:sldId id="508" r:id="rId48"/>
    <p:sldId id="507" r:id="rId49"/>
    <p:sldId id="480" r:id="rId50"/>
    <p:sldId id="503" r:id="rId51"/>
    <p:sldId id="339" r:id="rId52"/>
    <p:sldId id="479" r:id="rId53"/>
    <p:sldId id="422" r:id="rId54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 baseline="-250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0101"/>
    <a:srgbClr val="FFFFFF"/>
    <a:srgbClr val="800080"/>
    <a:srgbClr val="7EC0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/>
    <p:restoredTop sz="95166" autoAdjust="0"/>
  </p:normalViewPr>
  <p:slideViewPr>
    <p:cSldViewPr>
      <p:cViewPr varScale="1">
        <p:scale>
          <a:sx n="72" d="100"/>
          <a:sy n="72" d="100"/>
        </p:scale>
        <p:origin x="192" y="8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0CD94FC1-2E04-8543-92B1-E11446D35A1A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B83EED6E-A821-B742-998F-909C6A6D97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EABDE6B1-0DDA-7940-9AD9-6F34CD5B35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ＭＳ Ｐゴシック" pitchFamily="-9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97" charset="0"/>
        <a:ea typeface="ＭＳ Ｐゴシック" pitchFamily="-9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1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0BA2B-C910-2946-ABD3-F71D0F89070F}" type="slidenum">
              <a:rPr lang="en-US"/>
              <a:pPr/>
              <a:t>2</a:t>
            </a:fld>
            <a:endParaRPr lang="en-US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3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4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5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6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8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72BC0A-5C50-674B-8E21-0BCC49D54F60}" type="slidenum">
              <a:rPr lang="en-US"/>
              <a:pPr/>
              <a:t>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FF2FA0-324C-1649-94E4-D8266804B73A}" type="slidenum">
              <a:rPr lang="en-US"/>
              <a:pPr/>
              <a:t>10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9E237EF-2046-9947-AD9B-336A02AFBCB6}" type="slidenum">
              <a:rPr lang="en-US" sz="1200" baseline="0"/>
              <a:pPr algn="r"/>
              <a:t>11</a:t>
            </a:fld>
            <a:endParaRPr lang="en-US" sz="1200" baseline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9E237EF-2046-9947-AD9B-336A02AFBCB6}" type="slidenum">
              <a:rPr lang="en-US" sz="1200" baseline="0"/>
              <a:pPr algn="r"/>
              <a:t>12</a:t>
            </a:fld>
            <a:endParaRPr lang="en-US" sz="1200" baseline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C6F950E-5F57-AA41-96B1-C74A1438D49B}" type="slidenum">
              <a:rPr lang="en-US" sz="1200" baseline="0"/>
              <a:pPr algn="r"/>
              <a:t>13</a:t>
            </a:fld>
            <a:endParaRPr lang="en-US" sz="1200" baseline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C6F950E-5F57-AA41-96B1-C74A1438D49B}" type="slidenum">
              <a:rPr lang="en-US" sz="1200" baseline="0"/>
              <a:pPr algn="r"/>
              <a:t>14</a:t>
            </a:fld>
            <a:endParaRPr lang="en-US" sz="1200" baseline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C6F950E-5F57-AA41-96B1-C74A1438D49B}" type="slidenum">
              <a:rPr lang="en-US" sz="1200" baseline="0"/>
              <a:pPr algn="r"/>
              <a:t>15</a:t>
            </a:fld>
            <a:endParaRPr lang="en-US" sz="1200" baseline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D3E785-DC2D-0B40-BF86-1D507281AAAD}" type="slidenum">
              <a:rPr lang="en-US"/>
              <a:pPr/>
              <a:t>16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CC6F950E-5F57-AA41-96B1-C74A1438D49B}" type="slidenum">
              <a:rPr lang="en-US" sz="1200" baseline="0"/>
              <a:pPr algn="r"/>
              <a:t>17</a:t>
            </a:fld>
            <a:endParaRPr lang="en-US" sz="1200" baseline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0B47C8-89FF-194A-9B83-940448F48976}" type="slidenum">
              <a:rPr lang="en-US"/>
              <a:pPr/>
              <a:t>18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71896-9A54-5041-8C24-DC1FAC714CDF}" type="slidenum">
              <a:rPr lang="en-US"/>
              <a:pPr/>
              <a:t>21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71896-9A54-5041-8C24-DC1FAC714CDF}" type="slidenum">
              <a:rPr lang="en-US"/>
              <a:pPr/>
              <a:t>22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C71896-9A54-5041-8C24-DC1FAC714CDF}" type="slidenum">
              <a:rPr lang="en-US"/>
              <a:pPr/>
              <a:t>23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37664D8-AABE-5A46-82A9-0EB6F72CFC3B}" type="slidenum">
              <a:rPr lang="en-US" sz="1200" baseline="0"/>
              <a:pPr algn="r"/>
              <a:t>29</a:t>
            </a:fld>
            <a:endParaRPr lang="en-US" sz="1200" baseline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37664D8-AABE-5A46-82A9-0EB6F72CFC3B}" type="slidenum">
              <a:rPr lang="en-US" sz="1200" baseline="0"/>
              <a:pPr algn="r"/>
              <a:t>30</a:t>
            </a:fld>
            <a:endParaRPr lang="en-US" sz="1200" baseline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37664D8-AABE-5A46-82A9-0EB6F72CFC3B}" type="slidenum">
              <a:rPr lang="en-US" sz="1200" baseline="0"/>
              <a:pPr algn="r"/>
              <a:t>31</a:t>
            </a:fld>
            <a:endParaRPr lang="en-US" sz="1200" baseline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37664D8-AABE-5A46-82A9-0EB6F72CFC3B}" type="slidenum">
              <a:rPr lang="en-US" sz="1200" baseline="0"/>
              <a:pPr algn="r"/>
              <a:t>32</a:t>
            </a:fld>
            <a:endParaRPr lang="en-US" sz="1200" baseline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37664D8-AABE-5A46-82A9-0EB6F72CFC3B}" type="slidenum">
              <a:rPr lang="en-US" sz="1200" baseline="0"/>
              <a:pPr algn="r"/>
              <a:t>33</a:t>
            </a:fld>
            <a:endParaRPr lang="en-US" sz="1200" baseline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37664D8-AABE-5A46-82A9-0EB6F72CFC3B}" type="slidenum">
              <a:rPr lang="en-US" sz="1200" baseline="0"/>
              <a:pPr algn="r"/>
              <a:t>34</a:t>
            </a:fld>
            <a:endParaRPr lang="en-US" sz="1200" baseline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9DE341-6EC1-F948-8A89-3ACD3534EF9D}" type="slidenum">
              <a:rPr lang="en-US"/>
              <a:pPr/>
              <a:t>36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97AA5-AAD1-2B4D-AA3A-8CE994D14ADC}" type="slidenum">
              <a:rPr lang="en-US"/>
              <a:pPr/>
              <a:t>41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B5E15BC4-56E5-CE4E-8BA3-3319F572B365}" type="slidenum">
              <a:rPr lang="en-US" sz="1200" baseline="0"/>
              <a:pPr algn="r"/>
              <a:t>42</a:t>
            </a:fld>
            <a:endParaRPr lang="en-US" sz="1200" baseline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0F32DC-5531-2349-B4C3-19B82F25480A}" type="slidenum">
              <a:rPr lang="en-US"/>
              <a:pPr/>
              <a:t>43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C9244-447E-E048-B074-500381691D42}" type="slidenum">
              <a:rPr lang="en-US"/>
              <a:pPr/>
              <a:t>47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BC9244-447E-E048-B074-500381691D42}" type="slidenum">
              <a:rPr lang="en-US"/>
              <a:pPr/>
              <a:t>48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E501E2-E099-354D-B0CC-B89E9BC9E21E}" type="slidenum">
              <a:rPr lang="en-US"/>
              <a:pPr/>
              <a:t>53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627D0-CF49-1A4F-8F28-F57DA32BA885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85E353-07CD-694D-9197-F2D2605B7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6D32C7-A404-BD43-9169-5DCAFCC1A4E8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1496-C466-1F47-A1FA-DB3841004C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1D602-364C-9041-8FD3-679C25DC0FC9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946FD-E723-4E42-9FF8-8C1190ADC9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FE6D2-FFB9-A948-8BF0-82042E705BC5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672B6-6357-9343-8817-5CDC2E05BC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7BB20-5285-744B-83CF-C26953F1E359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D289B-E7BC-4C4E-81BE-101C523086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00D81-6AE3-D441-AB0E-793E4B1760B6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86321-6863-5040-901B-CC96BF183A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BA80-9078-D442-8149-68176AED67FF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D67A8-31FB-7D42-A234-7227DC0160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FD442-B523-B149-87C1-D2F958CB62E4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D03A3F-736B-BD44-B1EA-5F85F90C53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2121A4-3621-EE4C-BC11-85B953B4EBFB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8C306-5108-644B-A3FF-9905B15E5B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74099-5147-0E4E-95F7-0BA1575E53B0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F48E4-F0AA-BC41-B8D0-2AA728F915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B4E6C0-0E61-1046-9586-A168CA0134F8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DD6F3-5052-4347-A965-52B5017CFC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5000">
              <a:schemeClr val="bg1">
                <a:tint val="80000"/>
                <a:satMod val="300000"/>
              </a:schemeClr>
            </a:gs>
            <a:gs pos="100000">
              <a:srgbClr val="FF6600">
                <a:alpha val="42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70A3E23-9A07-9D46-8ACF-599C3D965558}" type="datetime1">
              <a:rPr lang="en-US"/>
              <a:pPr>
                <a:defRPr/>
              </a:pPr>
              <a:t>4/20/18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aseline="0"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30F0E3BC-3AF3-2D40-AF14-8ABECB5319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97" charset="0"/>
          <a:ea typeface="ＭＳ Ｐゴシック" pitchFamily="-97" charset="-128"/>
          <a:cs typeface="ＭＳ Ｐゴシック" pitchFamily="-97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d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9.png"/><Relationship Id="rId5" Type="http://schemas.openxmlformats.org/officeDocument/2006/relationships/image" Target="../media/image48.pdf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1.png"/><Relationship Id="rId5" Type="http://schemas.openxmlformats.org/officeDocument/2006/relationships/image" Target="../media/image61.pdf"/><Relationship Id="rId4" Type="http://schemas.openxmlformats.org/officeDocument/2006/relationships/notesSlide" Target="../notesSlides/notesSlide2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2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d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d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gif"/><Relationship Id="rId2" Type="http://schemas.openxmlformats.org/officeDocument/2006/relationships/image" Target="../media/image8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gif"/><Relationship Id="rId5" Type="http://schemas.openxmlformats.org/officeDocument/2006/relationships/image" Target="../media/image83.gif"/><Relationship Id="rId4" Type="http://schemas.openxmlformats.org/officeDocument/2006/relationships/image" Target="../media/image82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11.pd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13.pd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97.png"/><Relationship Id="rId4" Type="http://schemas.openxmlformats.org/officeDocument/2006/relationships/notesSlide" Target="../notesSlides/notesSlide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4" name="TextBox 9"/>
          <p:cNvSpPr txBox="1">
            <a:spLocks noChangeArrowheads="1"/>
          </p:cNvSpPr>
          <p:nvPr/>
        </p:nvSpPr>
        <p:spPr bwMode="auto">
          <a:xfrm>
            <a:off x="5862" y="5935925"/>
            <a:ext cx="9144000" cy="99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April 21, 2018</a:t>
            </a:r>
            <a:endParaRPr lang="en-US" sz="320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en-US" sz="4000" dirty="0">
              <a:solidFill>
                <a:srgbClr val="B80101"/>
              </a:solidFill>
            </a:endParaRPr>
          </a:p>
        </p:txBody>
      </p:sp>
      <p:sp>
        <p:nvSpPr>
          <p:cNvPr id="15" name="TextBox 9"/>
          <p:cNvSpPr txBox="1">
            <a:spLocks noChangeArrowheads="1"/>
          </p:cNvSpPr>
          <p:nvPr/>
        </p:nvSpPr>
        <p:spPr bwMode="auto">
          <a:xfrm>
            <a:off x="6019800" y="1219200"/>
            <a:ext cx="2590800" cy="105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="1" i="1" dirty="0">
                <a:effectLst>
                  <a:reflection stA="0" endPos="0" dir="5400000" sy="-100000" algn="bl" rotWithShape="0"/>
                </a:effectLst>
                <a:latin typeface="Times New Roman"/>
                <a:cs typeface="Times New Roman"/>
              </a:rPr>
              <a:t>Marcia Neel</a:t>
            </a:r>
          </a:p>
          <a:p>
            <a:pPr>
              <a:defRPr/>
            </a:pPr>
            <a:endParaRPr lang="en-US" sz="5400" dirty="0"/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685800" y="1229301"/>
            <a:ext cx="2667000" cy="105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="1" i="1" dirty="0">
                <a:effectLst>
                  <a:reflection stA="0" endPos="0" dir="5400000" sy="-100000" algn="bl" rotWithShape="0"/>
                </a:effectLst>
                <a:latin typeface="Times New Roman"/>
                <a:cs typeface="Times New Roman"/>
              </a:rPr>
              <a:t>Jose Hernandez</a:t>
            </a:r>
          </a:p>
          <a:p>
            <a:pPr>
              <a:defRPr/>
            </a:pPr>
            <a:endParaRPr lang="en-US" sz="5400" dirty="0"/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5862" y="52578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i="1" baseline="0" dirty="0">
                <a:solidFill>
                  <a:srgbClr val="C0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¡MARIACHI IOWA!</a:t>
            </a:r>
            <a:endParaRPr lang="en-US" sz="3200" i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9"/>
          <p:cNvSpPr txBox="1">
            <a:spLocks noChangeArrowheads="1"/>
          </p:cNvSpPr>
          <p:nvPr/>
        </p:nvSpPr>
        <p:spPr bwMode="auto">
          <a:xfrm>
            <a:off x="0" y="30480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5400" i="1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Introduction to Mariachi!</a:t>
            </a:r>
            <a:endParaRPr lang="en-US" sz="5400" i="1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19" name="Picture 18" descr="1LOU9947final 4x5@2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580" y="1828800"/>
            <a:ext cx="2496820" cy="31210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2044AC-83CA-1D48-87D9-84458BF83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796850"/>
            <a:ext cx="2508240" cy="31073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FF669F-4145-4441-88BA-F997A5114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200" y="3495706"/>
            <a:ext cx="1524142" cy="14572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253E33-AA0C-B041-8A34-E20CAE4125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4175" y="1524000"/>
            <a:ext cx="1872225" cy="17620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40D8D8-AA89-174B-AE0C-349C799CBC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2800" y="5105400"/>
            <a:ext cx="1163107" cy="144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70659" name="Rectangle 8"/>
          <p:cNvSpPr>
            <a:spLocks noChangeArrowheads="1"/>
          </p:cNvSpPr>
          <p:nvPr/>
        </p:nvSpPr>
        <p:spPr bwMode="auto">
          <a:xfrm>
            <a:off x="1" y="433554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6000" b="1" dirty="0">
                <a:solidFill>
                  <a:srgbClr val="B80101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Benefits of a School Mariachi Program</a:t>
            </a:r>
          </a:p>
          <a:p>
            <a:endParaRPr lang="en-US" sz="6000" b="1" baseline="0" dirty="0">
              <a:solidFill>
                <a:srgbClr val="B80101"/>
              </a:solidFill>
              <a:effectLst>
                <a:outerShdw dist="127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0660" name="Rectangle 9"/>
          <p:cNvSpPr>
            <a:spLocks noChangeArrowheads="1"/>
          </p:cNvSpPr>
          <p:nvPr/>
        </p:nvSpPr>
        <p:spPr bwMode="auto">
          <a:xfrm>
            <a:off x="304800" y="1522440"/>
            <a:ext cx="8382000" cy="457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Involves More Students in Music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Provides an entry-level music </a:t>
            </a:r>
          </a:p>
          <a:p>
            <a:pPr algn="l" eaLnBrk="1" hangingPunct="1">
              <a:spcBef>
                <a:spcPct val="20000"/>
              </a:spcBef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experience at anytime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Helps keep students in school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Increases student self-esteem and </a:t>
            </a:r>
          </a:p>
          <a:p>
            <a:pPr lvl="1" algn="l" eaLnBrk="1" hangingPunct="1">
              <a:spcBef>
                <a:spcPct val="20000"/>
              </a:spcBef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	self-confidence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Provides an effective bridge to parental involvement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800" baseline="0" dirty="0">
                <a:solidFill>
                  <a:srgbClr val="C00000"/>
                </a:solidFill>
                <a:effectLst>
                  <a:outerShdw dist="127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  Celebrates/Recognizes this specific culture and 	heritage</a:t>
            </a:r>
          </a:p>
        </p:txBody>
      </p:sp>
      <p:pic>
        <p:nvPicPr>
          <p:cNvPr id="70662" name="Picture 5" descr="Screen Shot 2012-09-26 at 5.19.1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1525" y="1752600"/>
            <a:ext cx="28352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COVER ONLY Prelude:Music Makes Us Report copy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828800" y="-1"/>
            <a:ext cx="5410200" cy="7001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94992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Participation Rates by Ethnicity</a:t>
            </a:r>
          </a:p>
          <a:p>
            <a:pPr>
              <a:defRPr/>
            </a:pPr>
            <a:r>
              <a:rPr lang="en-US" i="1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Us Baseline Research Report</a:t>
            </a:r>
            <a:endParaRPr lang="en-US" i="1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en-US" dirty="0">
              <a:solidFill>
                <a:srgbClr val="B80101"/>
              </a:solidFill>
            </a:endParaRPr>
          </a:p>
        </p:txBody>
      </p:sp>
      <p:pic>
        <p:nvPicPr>
          <p:cNvPr id="15" name="Picture 14" descr="Screen Shot 2015-05-28 at 10.47.5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52600"/>
            <a:ext cx="8534400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94992"/>
            <a:ext cx="9144000" cy="14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School Attendance Rates by Ethnicity</a:t>
            </a:r>
          </a:p>
          <a:p>
            <a:pPr>
              <a:defRPr/>
            </a:pPr>
            <a:r>
              <a:rPr lang="en-US" i="1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Us Baseline Research Report</a:t>
            </a:r>
            <a:endParaRPr lang="en-US" i="1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en-US" sz="4000" dirty="0">
              <a:solidFill>
                <a:srgbClr val="B80101"/>
              </a:solidFill>
            </a:endParaRPr>
          </a:p>
        </p:txBody>
      </p:sp>
      <p:pic>
        <p:nvPicPr>
          <p:cNvPr id="15" name="Picture 14" descr="Screen Shot 2015-05-28 at 10.47.5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52600"/>
            <a:ext cx="8534400" cy="3962400"/>
          </a:xfrm>
          <a:prstGeom prst="rect">
            <a:avLst/>
          </a:prstGeom>
        </p:spPr>
      </p:pic>
      <p:pic>
        <p:nvPicPr>
          <p:cNvPr id="5" name="Picture 4" descr="2 Attendance Rat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600200"/>
            <a:ext cx="86614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94992"/>
            <a:ext cx="91440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Discipline Referrals by Ethnicity</a:t>
            </a:r>
          </a:p>
          <a:p>
            <a:pPr>
              <a:defRPr/>
            </a:pPr>
            <a:r>
              <a:rPr lang="en-US" i="1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Us Baseline Research Report</a:t>
            </a:r>
            <a:endParaRPr lang="en-US" i="1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en-US" sz="6000" dirty="0">
              <a:solidFill>
                <a:srgbClr val="B80101"/>
              </a:solidFill>
            </a:endParaRPr>
          </a:p>
        </p:txBody>
      </p:sp>
      <p:pic>
        <p:nvPicPr>
          <p:cNvPr id="15" name="Picture 14" descr="Screen Shot 2015-05-28 at 10.47.5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52600"/>
            <a:ext cx="8534400" cy="3962400"/>
          </a:xfrm>
          <a:prstGeom prst="rect">
            <a:avLst/>
          </a:prstGeom>
        </p:spPr>
      </p:pic>
      <p:pic>
        <p:nvPicPr>
          <p:cNvPr id="6" name="Picture 5" descr="3 Discipline Referral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44" y="1752600"/>
            <a:ext cx="8548255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94992"/>
            <a:ext cx="9144000" cy="198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GPA by Ethnicity</a:t>
            </a:r>
          </a:p>
          <a:p>
            <a:pPr>
              <a:defRPr/>
            </a:pPr>
            <a:r>
              <a:rPr lang="en-US" i="1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Us Baseline Research Report</a:t>
            </a:r>
            <a:endParaRPr lang="en-US" i="1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en-US" sz="8800" dirty="0">
              <a:solidFill>
                <a:srgbClr val="B80101"/>
              </a:solidFill>
            </a:endParaRPr>
          </a:p>
        </p:txBody>
      </p:sp>
      <p:pic>
        <p:nvPicPr>
          <p:cNvPr id="15" name="Picture 14" descr="Screen Shot 2015-05-28 at 10.47.5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52600"/>
            <a:ext cx="8534400" cy="3962400"/>
          </a:xfrm>
          <a:prstGeom prst="rect">
            <a:avLst/>
          </a:prstGeom>
        </p:spPr>
      </p:pic>
      <p:pic>
        <p:nvPicPr>
          <p:cNvPr id="7" name="Picture 6" descr="4 GP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35" y="1752600"/>
            <a:ext cx="8444865" cy="3962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0" y="94992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On-time Graduation Rates by Ethnicity</a:t>
            </a:r>
          </a:p>
          <a:p>
            <a:pPr>
              <a:defRPr/>
            </a:pPr>
            <a:r>
              <a:rPr lang="en-US" i="1" baseline="0" dirty="0">
                <a:solidFill>
                  <a:srgbClr val="B80101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Makes Us Baseline Research Report</a:t>
            </a:r>
            <a:endParaRPr lang="en-US" i="1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en-US" sz="9600" dirty="0">
              <a:solidFill>
                <a:srgbClr val="B80101"/>
              </a:solidFill>
            </a:endParaRPr>
          </a:p>
        </p:txBody>
      </p:sp>
      <p:pic>
        <p:nvPicPr>
          <p:cNvPr id="15" name="Picture 14" descr="Screen Shot 2015-05-28 at 10.47.5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752600"/>
            <a:ext cx="8534400" cy="3962400"/>
          </a:xfrm>
          <a:prstGeom prst="rect">
            <a:avLst/>
          </a:prstGeom>
        </p:spPr>
      </p:pic>
      <p:pic>
        <p:nvPicPr>
          <p:cNvPr id="6" name="Picture 5" descr="5 On-time Grad Rat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35" y="1752600"/>
            <a:ext cx="8550665" cy="3975099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 bwMode="auto">
          <a:xfrm>
            <a:off x="6068568" y="1295400"/>
            <a:ext cx="484632" cy="1054608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11"/>
          <p:cNvSpPr>
            <a:spLocks noChangeArrowheads="1"/>
          </p:cNvSpPr>
          <p:nvPr/>
        </p:nvSpPr>
        <p:spPr bwMode="auto">
          <a:xfrm>
            <a:off x="2667000" y="3886200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 descr="6 Eng:Math ACT Sco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18140"/>
            <a:ext cx="6781800" cy="64874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85275" y="587514"/>
            <a:ext cx="45191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>
                <a:solidFill>
                  <a:srgbClr val="FF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ACT Scores (English) by Ethnicity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2324" y="4168914"/>
            <a:ext cx="42265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>
                <a:solidFill>
                  <a:srgbClr val="FF0000"/>
                </a:solidFill>
                <a:effectLst>
                  <a:outerShdw blurRad="50800" dist="254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ACT Scores (Math) by Ethnicity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458200" cy="609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The Mariachi Ensemble</a:t>
            </a:r>
            <a:endParaRPr lang="en-US" b="1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19460" name="Rectangle 56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19461" name="Picture 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939036"/>
            <a:ext cx="6477000" cy="2337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Box 7"/>
          <p:cNvSpPr txBox="1">
            <a:spLocks noChangeArrowheads="1"/>
          </p:cNvSpPr>
          <p:nvPr/>
        </p:nvSpPr>
        <p:spPr bwMode="auto">
          <a:xfrm>
            <a:off x="3051175" y="3581400"/>
            <a:ext cx="27178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 Photo of Sol de Mexico</a:t>
            </a:r>
          </a:p>
        </p:txBody>
      </p:sp>
      <p:pic>
        <p:nvPicPr>
          <p:cNvPr id="19463" name="Picture 8" descr="Screen Shot 2012-09-21 at 5.03.50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7087" y="3200400"/>
            <a:ext cx="7402513" cy="3027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609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Instrumentation </a:t>
            </a:r>
            <a:b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</a:br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Traditional Instruments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21509" name="Rectangle 56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21514" name="TextBox 9"/>
          <p:cNvSpPr txBox="1">
            <a:spLocks noChangeArrowheads="1"/>
          </p:cNvSpPr>
          <p:nvPr/>
        </p:nvSpPr>
        <p:spPr bwMode="auto">
          <a:xfrm>
            <a:off x="381000" y="1219200"/>
            <a:ext cx="2198303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  <a:cs typeface="Times New Roman"/>
              </a:rPr>
              <a:t>Erick Hernandez</a:t>
            </a:r>
          </a:p>
          <a:p>
            <a:r>
              <a:rPr lang="en-US" sz="3200" b="1" dirty="0">
                <a:latin typeface="Times New Roman"/>
                <a:cs typeface="Times New Roman"/>
              </a:rPr>
              <a:t>Violin</a:t>
            </a:r>
          </a:p>
        </p:txBody>
      </p:sp>
      <p:sp>
        <p:nvSpPr>
          <p:cNvPr id="21515" name="TextBox 10"/>
          <p:cNvSpPr txBox="1">
            <a:spLocks noChangeArrowheads="1"/>
          </p:cNvSpPr>
          <p:nvPr/>
        </p:nvSpPr>
        <p:spPr bwMode="auto">
          <a:xfrm>
            <a:off x="2971800" y="1232277"/>
            <a:ext cx="3057378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  <a:cs typeface="Times New Roman"/>
              </a:rPr>
              <a:t>Jesus (</a:t>
            </a:r>
            <a:r>
              <a:rPr lang="en-US" sz="3200" b="1" dirty="0" err="1">
                <a:latin typeface="Times New Roman"/>
                <a:cs typeface="Times New Roman"/>
              </a:rPr>
              <a:t>Chuy</a:t>
            </a:r>
            <a:r>
              <a:rPr lang="en-US" sz="3200" b="1" dirty="0">
                <a:latin typeface="Times New Roman"/>
                <a:cs typeface="Times New Roman"/>
              </a:rPr>
              <a:t>) Hernandez</a:t>
            </a:r>
          </a:p>
          <a:p>
            <a:r>
              <a:rPr lang="en-US" sz="3200" b="1" dirty="0" err="1">
                <a:latin typeface="Times New Roman"/>
                <a:cs typeface="Times New Roman"/>
              </a:rPr>
              <a:t>Guitarra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21516" name="TextBox 11"/>
          <p:cNvSpPr txBox="1">
            <a:spLocks noChangeArrowheads="1"/>
          </p:cNvSpPr>
          <p:nvPr/>
        </p:nvSpPr>
        <p:spPr bwMode="auto">
          <a:xfrm>
            <a:off x="6477000" y="1219200"/>
            <a:ext cx="2086493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  <a:cs typeface="Times New Roman"/>
              </a:rPr>
              <a:t>Jorge Contreras</a:t>
            </a:r>
          </a:p>
          <a:p>
            <a:r>
              <a:rPr lang="en-US" sz="3200" b="1" dirty="0" err="1">
                <a:latin typeface="Times New Roman"/>
                <a:cs typeface="Times New Roman"/>
              </a:rPr>
              <a:t>Trompeta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79750"/>
            <a:ext cx="2834096" cy="3225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2179750"/>
            <a:ext cx="3276599" cy="32304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2179749"/>
            <a:ext cx="2971800" cy="322520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4"/>
          <p:cNvSpPr txBox="1">
            <a:spLocks noGrp="1"/>
          </p:cNvSpPr>
          <p:nvPr/>
        </p:nvSpPr>
        <p:spPr bwMode="auto">
          <a:xfrm>
            <a:off x="1600200" y="6019800"/>
            <a:ext cx="563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sz="1400" baseline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609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effectLst/>
                <a:latin typeface="Times New Roman"/>
                <a:cs typeface="Times New Roman"/>
              </a:rPr>
              <a:t>Instrumentation</a:t>
            </a:r>
            <a:br>
              <a:rPr lang="en-US" sz="3200" b="1" dirty="0">
                <a:solidFill>
                  <a:srgbClr val="B80101"/>
                </a:solidFill>
                <a:effectLst/>
                <a:latin typeface="Times New Roman"/>
                <a:cs typeface="Times New Roman"/>
              </a:rPr>
            </a:br>
            <a:r>
              <a:rPr lang="en-US" sz="3200" b="1" dirty="0">
                <a:solidFill>
                  <a:srgbClr val="B80101"/>
                </a:solidFill>
                <a:effectLst/>
                <a:latin typeface="Times New Roman"/>
                <a:cs typeface="Times New Roman"/>
              </a:rPr>
              <a:t> Characteristic Instruments</a:t>
            </a:r>
            <a:endParaRPr lang="en-US" dirty="0">
              <a:solidFill>
                <a:srgbClr val="B80101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21509" name="Rectangle 56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21514" name="TextBox 9"/>
          <p:cNvSpPr txBox="1">
            <a:spLocks noChangeArrowheads="1"/>
          </p:cNvSpPr>
          <p:nvPr/>
        </p:nvSpPr>
        <p:spPr bwMode="auto">
          <a:xfrm>
            <a:off x="807827" y="1371600"/>
            <a:ext cx="1630573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  <a:cs typeface="Times New Roman"/>
              </a:rPr>
              <a:t>Jorge Flores</a:t>
            </a:r>
          </a:p>
          <a:p>
            <a:r>
              <a:rPr lang="en-US" sz="3200" b="1" dirty="0" err="1">
                <a:latin typeface="Times New Roman"/>
                <a:cs typeface="Times New Roman"/>
              </a:rPr>
              <a:t>Guitarron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21516" name="TextBox 11"/>
          <p:cNvSpPr txBox="1">
            <a:spLocks noChangeArrowheads="1"/>
          </p:cNvSpPr>
          <p:nvPr/>
        </p:nvSpPr>
        <p:spPr bwMode="auto">
          <a:xfrm>
            <a:off x="6426208" y="1371600"/>
            <a:ext cx="2031992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  <a:cs typeface="Times New Roman"/>
              </a:rPr>
              <a:t>Antonio </a:t>
            </a:r>
            <a:r>
              <a:rPr lang="en-US" sz="3200" b="1" dirty="0" err="1">
                <a:latin typeface="Times New Roman"/>
                <a:cs typeface="Times New Roman"/>
              </a:rPr>
              <a:t>Zúñiga</a:t>
            </a:r>
            <a:endParaRPr lang="en-US" sz="3200" b="1" dirty="0">
              <a:latin typeface="Times New Roman"/>
              <a:cs typeface="Times New Roman"/>
            </a:endParaRPr>
          </a:p>
          <a:p>
            <a:r>
              <a:rPr lang="en-US" sz="3200" b="1" dirty="0" err="1">
                <a:latin typeface="Times New Roman"/>
                <a:cs typeface="Times New Roman"/>
              </a:rPr>
              <a:t>Vihuela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35200"/>
            <a:ext cx="3429000" cy="355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2235200"/>
            <a:ext cx="3352800" cy="3556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550" y="2235200"/>
            <a:ext cx="2984500" cy="3556000"/>
          </a:xfrm>
          <a:prstGeom prst="rect">
            <a:avLst/>
          </a:prstGeom>
        </p:spPr>
      </p:pic>
      <p:sp>
        <p:nvSpPr>
          <p:cNvPr id="15" name="TextBox 11"/>
          <p:cNvSpPr txBox="1">
            <a:spLocks noChangeArrowheads="1"/>
          </p:cNvSpPr>
          <p:nvPr/>
        </p:nvSpPr>
        <p:spPr bwMode="auto">
          <a:xfrm>
            <a:off x="3352800" y="1371600"/>
            <a:ext cx="2198570" cy="748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dirty="0">
                <a:latin typeface="Times New Roman"/>
                <a:cs typeface="Times New Roman"/>
              </a:rPr>
              <a:t>Guillermo </a:t>
            </a:r>
            <a:r>
              <a:rPr lang="en-US" sz="3200" b="1" dirty="0" err="1">
                <a:latin typeface="Times New Roman"/>
                <a:cs typeface="Times New Roman"/>
              </a:rPr>
              <a:t>Acuna</a:t>
            </a:r>
            <a:endParaRPr lang="en-US" sz="3200" b="1" dirty="0">
              <a:latin typeface="Times New Roman"/>
              <a:cs typeface="Times New Roman"/>
            </a:endParaRPr>
          </a:p>
          <a:p>
            <a:r>
              <a:rPr lang="en-US" sz="3200" b="1" dirty="0" err="1">
                <a:latin typeface="Times New Roman"/>
                <a:cs typeface="Times New Roman"/>
              </a:rPr>
              <a:t>Arpa</a:t>
            </a:r>
            <a:endParaRPr lang="en-US" sz="3200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38600" y="228600"/>
            <a:ext cx="4648200" cy="6096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  <a:t>Some New Terms</a:t>
            </a:r>
            <a:endParaRPr lang="en-US" sz="40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27653" name="Rectangle 7"/>
          <p:cNvSpPr>
            <a:spLocks noChangeArrowheads="1"/>
          </p:cNvSpPr>
          <p:nvPr/>
        </p:nvSpPr>
        <p:spPr bwMode="auto">
          <a:xfrm>
            <a:off x="4709690" y="5181600"/>
            <a:ext cx="329649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3. </a:t>
            </a:r>
            <a:r>
              <a:rPr lang="en-US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M</a:t>
            </a:r>
            <a:r>
              <a:rPr lang="en-US" altLang="ja-JP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á</a:t>
            </a:r>
            <a:r>
              <a:rPr lang="en-US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nico</a:t>
            </a:r>
            <a:endParaRPr lang="en-US" sz="3200" baseline="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r>
              <a:rPr lang="en-US" sz="3200" baseline="0" dirty="0">
                <a:latin typeface="Times New Roman"/>
                <a:cs typeface="Times New Roman"/>
              </a:rPr>
              <a:t>Strumming Pattern</a:t>
            </a:r>
            <a:endParaRPr lang="en-US" baseline="0" dirty="0">
              <a:latin typeface="Times New Roman"/>
              <a:cs typeface="Times New Roman"/>
            </a:endParaRPr>
          </a:p>
        </p:txBody>
      </p:sp>
      <p:sp>
        <p:nvSpPr>
          <p:cNvPr id="27654" name="Rectangle 8"/>
          <p:cNvSpPr>
            <a:spLocks noChangeArrowheads="1"/>
          </p:cNvSpPr>
          <p:nvPr/>
        </p:nvSpPr>
        <p:spPr bwMode="auto">
          <a:xfrm>
            <a:off x="4857750" y="1066800"/>
            <a:ext cx="291465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1. </a:t>
            </a:r>
            <a:r>
              <a:rPr lang="en-US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Melodia</a:t>
            </a:r>
            <a:endParaRPr lang="en-US" sz="3200" baseline="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r>
              <a:rPr lang="en-US" sz="3200" baseline="0" dirty="0">
                <a:latin typeface="Times New Roman"/>
                <a:cs typeface="Times New Roman"/>
              </a:rPr>
              <a:t>Violin, Trumpet </a:t>
            </a:r>
          </a:p>
          <a:p>
            <a:r>
              <a:rPr lang="en-US" sz="3200" baseline="0" dirty="0">
                <a:latin typeface="Times New Roman"/>
                <a:cs typeface="Times New Roman"/>
              </a:rPr>
              <a:t>Voice</a:t>
            </a:r>
            <a:endParaRPr lang="en-US" baseline="0" dirty="0">
              <a:latin typeface="Times New Roman"/>
              <a:cs typeface="Times New Roman"/>
            </a:endParaRPr>
          </a:p>
        </p:txBody>
      </p:sp>
      <p:sp>
        <p:nvSpPr>
          <p:cNvPr id="27655" name="Rectangle 9"/>
          <p:cNvSpPr>
            <a:spLocks noChangeArrowheads="1"/>
          </p:cNvSpPr>
          <p:nvPr/>
        </p:nvSpPr>
        <p:spPr bwMode="auto">
          <a:xfrm>
            <a:off x="4434268" y="2819400"/>
            <a:ext cx="378701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2. </a:t>
            </a:r>
            <a:r>
              <a:rPr lang="en-US" sz="3200" b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Armonia</a:t>
            </a:r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: </a:t>
            </a:r>
          </a:p>
          <a:p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The Rhythm Section</a:t>
            </a:r>
            <a:endParaRPr lang="en-US" sz="3200" baseline="0" dirty="0">
              <a:solidFill>
                <a:srgbClr val="B80101"/>
              </a:solidFill>
              <a:latin typeface="Times New Roman"/>
              <a:cs typeface="Times New Roman"/>
            </a:endParaRPr>
          </a:p>
          <a:p>
            <a:r>
              <a:rPr lang="en-US" sz="3200" baseline="0" dirty="0">
                <a:latin typeface="Times New Roman"/>
                <a:cs typeface="Times New Roman"/>
              </a:rPr>
              <a:t>Guitar, </a:t>
            </a:r>
            <a:r>
              <a:rPr lang="en-US" sz="3200" baseline="0" dirty="0" err="1">
                <a:latin typeface="Times New Roman"/>
                <a:cs typeface="Times New Roman"/>
              </a:rPr>
              <a:t>Vihuela</a:t>
            </a:r>
            <a:r>
              <a:rPr lang="en-US" sz="3200" baseline="0" dirty="0">
                <a:latin typeface="Times New Roman"/>
                <a:cs typeface="Times New Roman"/>
              </a:rPr>
              <a:t> </a:t>
            </a:r>
          </a:p>
          <a:p>
            <a:r>
              <a:rPr lang="en-US" sz="3200" baseline="0" dirty="0" err="1">
                <a:latin typeface="Times New Roman"/>
                <a:cs typeface="Times New Roman"/>
              </a:rPr>
              <a:t>Guitarron</a:t>
            </a:r>
            <a:r>
              <a:rPr lang="en-US" sz="3200" baseline="0" dirty="0">
                <a:latin typeface="Times New Roman"/>
                <a:cs typeface="Times New Roman"/>
              </a:rPr>
              <a:t>, </a:t>
            </a:r>
            <a:r>
              <a:rPr lang="en-US" sz="3200" baseline="0" dirty="0" err="1">
                <a:latin typeface="Times New Roman"/>
                <a:cs typeface="Times New Roman"/>
              </a:rPr>
              <a:t>Arpa</a:t>
            </a:r>
            <a:endParaRPr lang="en-US" baseline="0" dirty="0">
              <a:latin typeface="Times New Roman"/>
              <a:cs typeface="Times New Roman"/>
            </a:endParaRPr>
          </a:p>
        </p:txBody>
      </p:sp>
      <p:pic>
        <p:nvPicPr>
          <p:cNvPr id="27657" name="Picture 9" descr="Nationals_8-12-OC Fair_060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609600"/>
            <a:ext cx="3733800" cy="560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52400"/>
            <a:ext cx="9144000" cy="13716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  <a:t>Getting to Know the </a:t>
            </a:r>
            <a:r>
              <a:rPr lang="en-US" sz="40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Guitarra</a:t>
            </a:r>
            <a:b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</a:br>
            <a:r>
              <a:rPr lang="en-US" sz="2400" b="1" dirty="0">
                <a:solidFill>
                  <a:schemeClr val="tx1"/>
                </a:solidFill>
                <a:latin typeface="Times New Roman"/>
                <a:cs typeface="Times New Roman"/>
              </a:rPr>
              <a:t>(p. 3)</a:t>
            </a:r>
            <a:endParaRPr lang="en-US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4" descr="Screen Shot 2015-05-28 at 11.40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00200"/>
            <a:ext cx="2961517" cy="4114800"/>
          </a:xfrm>
          <a:prstGeom prst="rect">
            <a:avLst/>
          </a:prstGeom>
        </p:spPr>
      </p:pic>
      <p:sp>
        <p:nvSpPr>
          <p:cNvPr id="6" name="Left Arrow 5"/>
          <p:cNvSpPr/>
          <p:nvPr/>
        </p:nvSpPr>
        <p:spPr bwMode="auto">
          <a:xfrm>
            <a:off x="2362200" y="2362200"/>
            <a:ext cx="822960" cy="170180"/>
          </a:xfrm>
          <a:prstGeom prst="leftArrow">
            <a:avLst/>
          </a:prstGeom>
          <a:solidFill>
            <a:srgbClr val="33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pic>
        <p:nvPicPr>
          <p:cNvPr id="7" name="Picture 6" descr="Hold Pi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1981200"/>
            <a:ext cx="3699029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  <a:t>Getting to Know the Vihuela</a:t>
            </a:r>
            <a:br>
              <a:rPr lang="en-US" sz="4000" b="1" dirty="0">
                <a:solidFill>
                  <a:srgbClr val="FF0000"/>
                </a:solidFill>
                <a:latin typeface="Times New Roman"/>
                <a:cs typeface="Times New Roman"/>
              </a:rPr>
            </a:br>
            <a:r>
              <a:rPr lang="en-US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(p. 4)</a:t>
            </a: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5" name="Picture 4" descr="Sitting Postiion Vihue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295400"/>
            <a:ext cx="2589429" cy="3581400"/>
          </a:xfrm>
          <a:prstGeom prst="rect">
            <a:avLst/>
          </a:prstGeom>
        </p:spPr>
      </p:pic>
      <p:pic>
        <p:nvPicPr>
          <p:cNvPr id="6" name="Picture 5" descr="Screen Shot 2015-05-28 at 11.44.09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2590800"/>
            <a:ext cx="2603500" cy="32131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 bwMode="auto">
          <a:xfrm>
            <a:off x="5443220" y="3429000"/>
            <a:ext cx="2176780" cy="271780"/>
          </a:xfrm>
          <a:prstGeom prst="rightArrow">
            <a:avLst/>
          </a:prstGeom>
          <a:solidFill>
            <a:srgbClr val="33CC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153400" cy="609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Characteristic Instruments: The </a:t>
            </a:r>
            <a:r>
              <a:rPr lang="en-US" sz="32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Vihuela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429000" y="1143000"/>
            <a:ext cx="2362200" cy="3124200"/>
            <a:chOff x="9801" y="7744"/>
            <a:chExt cx="2160" cy="2880"/>
          </a:xfrm>
        </p:grpSpPr>
        <p:sp>
          <p:nvSpPr>
            <p:cNvPr id="23561" name="Rectangle 5"/>
            <p:cNvSpPr>
              <a:spLocks noChangeArrowheads="1"/>
            </p:cNvSpPr>
            <p:nvPr/>
          </p:nvSpPr>
          <p:spPr bwMode="auto">
            <a:xfrm rot="-5400000">
              <a:off x="9441" y="8104"/>
              <a:ext cx="2880" cy="2160"/>
            </a:xfrm>
            <a:prstGeom prst="rect">
              <a:avLst/>
            </a:prstGeom>
            <a:solidFill>
              <a:srgbClr val="FF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baseline="0"/>
            </a:p>
          </p:txBody>
        </p:sp>
        <p:grpSp>
          <p:nvGrpSpPr>
            <p:cNvPr id="23562" name="Group 6"/>
            <p:cNvGrpSpPr>
              <a:grpSpLocks/>
            </p:cNvGrpSpPr>
            <p:nvPr/>
          </p:nvGrpSpPr>
          <p:grpSpPr bwMode="auto">
            <a:xfrm>
              <a:off x="9981" y="8104"/>
              <a:ext cx="1728" cy="2080"/>
              <a:chOff x="2932" y="972"/>
              <a:chExt cx="3471" cy="5897"/>
            </a:xfrm>
          </p:grpSpPr>
          <p:grpSp>
            <p:nvGrpSpPr>
              <p:cNvPr id="23563" name="Group 7"/>
              <p:cNvGrpSpPr>
                <a:grpSpLocks/>
              </p:cNvGrpSpPr>
              <p:nvPr/>
            </p:nvGrpSpPr>
            <p:grpSpPr bwMode="auto">
              <a:xfrm>
                <a:off x="3116" y="1525"/>
                <a:ext cx="3103" cy="4795"/>
                <a:chOff x="2340" y="1620"/>
                <a:chExt cx="3060" cy="4680"/>
              </a:xfrm>
            </p:grpSpPr>
            <p:grpSp>
              <p:nvGrpSpPr>
                <p:cNvPr id="23576" name="Group 8"/>
                <p:cNvGrpSpPr>
                  <a:grpSpLocks/>
                </p:cNvGrpSpPr>
                <p:nvPr/>
              </p:nvGrpSpPr>
              <p:grpSpPr bwMode="auto">
                <a:xfrm>
                  <a:off x="2340" y="1620"/>
                  <a:ext cx="3060" cy="4680"/>
                  <a:chOff x="2340" y="1800"/>
                  <a:chExt cx="3060" cy="4140"/>
                </a:xfrm>
              </p:grpSpPr>
              <p:sp>
                <p:nvSpPr>
                  <p:cNvPr id="23580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2520" y="1800"/>
                    <a:ext cx="2700" cy="180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/>
                  <a:p>
                    <a:endParaRPr lang="en-US" baseline="0"/>
                  </a:p>
                </p:txBody>
              </p:sp>
              <p:grpSp>
                <p:nvGrpSpPr>
                  <p:cNvPr id="23581" name="Group 10"/>
                  <p:cNvGrpSpPr>
                    <a:grpSpLocks/>
                  </p:cNvGrpSpPr>
                  <p:nvPr/>
                </p:nvGrpSpPr>
                <p:grpSpPr bwMode="auto">
                  <a:xfrm>
                    <a:off x="2340" y="1980"/>
                    <a:ext cx="3060" cy="3960"/>
                    <a:chOff x="2520" y="1980"/>
                    <a:chExt cx="2880" cy="3960"/>
                  </a:xfrm>
                </p:grpSpPr>
                <p:sp>
                  <p:nvSpPr>
                    <p:cNvPr id="23582" name="Line 1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52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3" name="Line 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22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4" name="Line 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960" y="1980"/>
                      <a:ext cx="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5" name="Line 1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24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86" name="Line 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0" y="1980"/>
                      <a:ext cx="180" cy="39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>
                      <a:prstTxWarp prst="textNoShape">
                        <a:avLst/>
                      </a:prstTxWarp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23577" name="Line 16"/>
                <p:cNvSpPr>
                  <a:spLocks noChangeShapeType="1"/>
                </p:cNvSpPr>
                <p:nvPr/>
              </p:nvSpPr>
              <p:spPr bwMode="auto">
                <a:xfrm>
                  <a:off x="2520" y="2880"/>
                  <a:ext cx="2700" cy="0"/>
                </a:xfrm>
                <a:prstGeom prst="line">
                  <a:avLst/>
                </a:prstGeom>
                <a:noFill/>
                <a:ln w="38100" cmpd="dbl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8" name="Line 17"/>
                <p:cNvSpPr>
                  <a:spLocks noChangeShapeType="1"/>
                </p:cNvSpPr>
                <p:nvPr/>
              </p:nvSpPr>
              <p:spPr bwMode="auto">
                <a:xfrm>
                  <a:off x="2340" y="3960"/>
                  <a:ext cx="3060" cy="1"/>
                </a:xfrm>
                <a:prstGeom prst="line">
                  <a:avLst/>
                </a:prstGeom>
                <a:noFill/>
                <a:ln w="38100" cmpd="dbl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79" name="Line 18"/>
                <p:cNvSpPr>
                  <a:spLocks noChangeShapeType="1"/>
                </p:cNvSpPr>
                <p:nvPr/>
              </p:nvSpPr>
              <p:spPr bwMode="auto">
                <a:xfrm>
                  <a:off x="2340" y="5040"/>
                  <a:ext cx="3060" cy="1"/>
                </a:xfrm>
                <a:prstGeom prst="line">
                  <a:avLst/>
                </a:prstGeom>
                <a:noFill/>
                <a:ln w="38100" cmpd="dbl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3564" name="Group 19"/>
              <p:cNvGrpSpPr>
                <a:grpSpLocks/>
              </p:cNvGrpSpPr>
              <p:nvPr/>
            </p:nvGrpSpPr>
            <p:grpSpPr bwMode="auto">
              <a:xfrm>
                <a:off x="2932" y="6382"/>
                <a:ext cx="3471" cy="487"/>
                <a:chOff x="2932" y="6382"/>
                <a:chExt cx="3471" cy="487"/>
              </a:xfrm>
            </p:grpSpPr>
            <p:sp>
              <p:nvSpPr>
                <p:cNvPr id="23571" name="WordArt 2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2932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5</a:t>
                  </a:r>
                </a:p>
              </p:txBody>
            </p:sp>
            <p:sp>
              <p:nvSpPr>
                <p:cNvPr id="23572" name="WordArt 2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662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4</a:t>
                  </a:r>
                </a:p>
              </p:txBody>
            </p:sp>
            <p:sp>
              <p:nvSpPr>
                <p:cNvPr id="23573" name="WordArt 22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575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3</a:t>
                  </a:r>
                </a:p>
              </p:txBody>
            </p:sp>
            <p:sp>
              <p:nvSpPr>
                <p:cNvPr id="23574" name="WordArt 2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396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2</a:t>
                  </a:r>
                </a:p>
              </p:txBody>
            </p:sp>
            <p:sp>
              <p:nvSpPr>
                <p:cNvPr id="23575" name="WordArt 24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26" y="638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1</a:t>
                  </a:r>
                </a:p>
              </p:txBody>
            </p:sp>
          </p:grpSp>
          <p:grpSp>
            <p:nvGrpSpPr>
              <p:cNvPr id="23565" name="Group 25"/>
              <p:cNvGrpSpPr>
                <a:grpSpLocks/>
              </p:cNvGrpSpPr>
              <p:nvPr/>
            </p:nvGrpSpPr>
            <p:grpSpPr bwMode="auto">
              <a:xfrm>
                <a:off x="3206" y="972"/>
                <a:ext cx="2832" cy="488"/>
                <a:chOff x="3206" y="972"/>
                <a:chExt cx="2832" cy="488"/>
              </a:xfrm>
            </p:grpSpPr>
            <p:sp>
              <p:nvSpPr>
                <p:cNvPr id="23566" name="WordArt 2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206" y="973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A</a:t>
                  </a:r>
                </a:p>
              </p:txBody>
            </p:sp>
            <p:sp>
              <p:nvSpPr>
                <p:cNvPr id="23567" name="WordArt 2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936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D</a:t>
                  </a:r>
                </a:p>
              </p:txBody>
            </p:sp>
            <p:sp>
              <p:nvSpPr>
                <p:cNvPr id="23568" name="WordArt 2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575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G</a:t>
                  </a:r>
                </a:p>
              </p:txBody>
            </p:sp>
            <p:sp>
              <p:nvSpPr>
                <p:cNvPr id="23569" name="WordArt 29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122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B</a:t>
                  </a:r>
                </a:p>
              </p:txBody>
            </p:sp>
            <p:sp>
              <p:nvSpPr>
                <p:cNvPr id="23570" name="WordArt 3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761" y="972"/>
                  <a:ext cx="277" cy="487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20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rPr>
                    <a:t>E</a:t>
                  </a:r>
                </a:p>
              </p:txBody>
            </p:sp>
          </p:grpSp>
        </p:grpSp>
      </p:grpSp>
      <p:sp>
        <p:nvSpPr>
          <p:cNvPr id="23557" name="Rectangle 31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21510" name="Picture 35" descr="Screen Shot 2012-09-21 at 3.37.43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914400"/>
            <a:ext cx="165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25000" dir="5400000" sy="-100000" algn="bl" rotWithShape="0"/>
          </a:effectLst>
        </p:spPr>
      </p:pic>
      <p:pic>
        <p:nvPicPr>
          <p:cNvPr id="21511" name="Picture 36" descr="Screen Shot 2012-09-21 at 3.38.30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863600"/>
            <a:ext cx="1155700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65000" endA="300" endPos="25000" dir="5400000" sy="-100000" algn="bl" rotWithShape="0"/>
          </a:effectLst>
        </p:spPr>
      </p:pic>
      <p:pic>
        <p:nvPicPr>
          <p:cNvPr id="23560" name="Picture 41" descr="Screen Shot 2012-09-21 at 4.16.14 PM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81200" y="4907964"/>
            <a:ext cx="5432425" cy="1721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35" descr="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1200" y="4914900"/>
            <a:ext cx="228600" cy="342900"/>
          </a:xfrm>
          <a:prstGeom prst="rect">
            <a:avLst/>
          </a:prstGeom>
        </p:spPr>
      </p:pic>
      <p:pic>
        <p:nvPicPr>
          <p:cNvPr id="37" name="Picture 36" descr="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0" y="6248400"/>
            <a:ext cx="396240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76200"/>
            <a:ext cx="9144000" cy="13716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  <a:t>Getting to Know the Guitarron</a:t>
            </a:r>
            <a:b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</a:br>
            <a:r>
              <a:rPr lang="en-US" sz="2400" b="1" dirty="0">
                <a:solidFill>
                  <a:schemeClr val="tx1"/>
                </a:solidFill>
                <a:latin typeface="Times New Roman"/>
                <a:cs typeface="Times New Roman"/>
              </a:rPr>
              <a:t>(pp. 7-8)</a:t>
            </a:r>
            <a:endParaRPr lang="en-US" sz="2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5" name="Picture 4" descr="Screen Shot 2015-05-28 at 11.50.32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295400"/>
            <a:ext cx="3034309" cy="5346700"/>
          </a:xfrm>
          <a:prstGeom prst="rect">
            <a:avLst/>
          </a:prstGeom>
        </p:spPr>
      </p:pic>
      <p:pic>
        <p:nvPicPr>
          <p:cNvPr id="6" name="Picture 5" descr="Holding Guitarr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1295400"/>
            <a:ext cx="4927600" cy="2603500"/>
          </a:xfrm>
          <a:prstGeom prst="rect">
            <a:avLst/>
          </a:prstGeom>
        </p:spPr>
      </p:pic>
      <p:pic>
        <p:nvPicPr>
          <p:cNvPr id="7" name="Picture 6" descr="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1295400"/>
            <a:ext cx="4876800" cy="457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24617" y="1219200"/>
            <a:ext cx="1742783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Times New Roman"/>
                <a:cs typeface="Times New Roman"/>
              </a:rPr>
              <a:t>Backwards L</a:t>
            </a:r>
            <a:endParaRPr lang="en-US" sz="3200" dirty="0"/>
          </a:p>
        </p:txBody>
      </p:sp>
      <p:pic>
        <p:nvPicPr>
          <p:cNvPr id="9" name="Picture 8" descr="Jaló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200" y="4419600"/>
            <a:ext cx="3263900" cy="2056704"/>
          </a:xfrm>
          <a:prstGeom prst="rect">
            <a:avLst/>
          </a:prstGeom>
        </p:spPr>
      </p:pic>
      <p:pic>
        <p:nvPicPr>
          <p:cNvPr id="11" name="Picture 10" descr="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200" y="4038600"/>
            <a:ext cx="3276600" cy="4572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806205" y="3962400"/>
            <a:ext cx="823195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0000"/>
                </a:solidFill>
                <a:latin typeface="Times New Roman"/>
                <a:cs typeface="Times New Roman"/>
              </a:rPr>
              <a:t>Jalón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609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Characteristic Instruments: The </a:t>
            </a:r>
            <a:r>
              <a:rPr lang="en-US" sz="32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Guitarron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grpSp>
        <p:nvGrpSpPr>
          <p:cNvPr id="25604" name="Group 35"/>
          <p:cNvGrpSpPr>
            <a:grpSpLocks/>
          </p:cNvGrpSpPr>
          <p:nvPr/>
        </p:nvGrpSpPr>
        <p:grpSpPr bwMode="auto">
          <a:xfrm>
            <a:off x="3276600" y="1143000"/>
            <a:ext cx="3048000" cy="2286000"/>
            <a:chOff x="7819" y="1803"/>
            <a:chExt cx="1929" cy="1440"/>
          </a:xfrm>
        </p:grpSpPr>
        <p:grpSp>
          <p:nvGrpSpPr>
            <p:cNvPr id="25608" name="Group 36"/>
            <p:cNvGrpSpPr>
              <a:grpSpLocks/>
            </p:cNvGrpSpPr>
            <p:nvPr/>
          </p:nvGrpSpPr>
          <p:grpSpPr bwMode="auto">
            <a:xfrm rot="5400000">
              <a:off x="8099" y="1594"/>
              <a:ext cx="1369" cy="1929"/>
              <a:chOff x="3060" y="2160"/>
              <a:chExt cx="3470" cy="4140"/>
            </a:xfrm>
          </p:grpSpPr>
          <p:grpSp>
            <p:nvGrpSpPr>
              <p:cNvPr id="25612" name="Group 37"/>
              <p:cNvGrpSpPr>
                <a:grpSpLocks/>
              </p:cNvGrpSpPr>
              <p:nvPr/>
            </p:nvGrpSpPr>
            <p:grpSpPr bwMode="auto">
              <a:xfrm>
                <a:off x="3240" y="2574"/>
                <a:ext cx="3060" cy="3366"/>
                <a:chOff x="3240" y="2574"/>
                <a:chExt cx="3060" cy="4626"/>
              </a:xfrm>
            </p:grpSpPr>
            <p:sp>
              <p:nvSpPr>
                <p:cNvPr id="25628" name="Line 38"/>
                <p:cNvSpPr>
                  <a:spLocks noChangeShapeType="1"/>
                </p:cNvSpPr>
                <p:nvPr/>
              </p:nvSpPr>
              <p:spPr bwMode="auto">
                <a:xfrm flipH="1">
                  <a:off x="3240" y="2575"/>
                  <a:ext cx="256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29" name="Line 39"/>
                <p:cNvSpPr>
                  <a:spLocks noChangeShapeType="1"/>
                </p:cNvSpPr>
                <p:nvPr/>
              </p:nvSpPr>
              <p:spPr bwMode="auto">
                <a:xfrm flipH="1">
                  <a:off x="3780" y="2575"/>
                  <a:ext cx="226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0" name="Line 40"/>
                <p:cNvSpPr>
                  <a:spLocks noChangeShapeType="1"/>
                </p:cNvSpPr>
                <p:nvPr/>
              </p:nvSpPr>
              <p:spPr bwMode="auto">
                <a:xfrm flipH="1">
                  <a:off x="4500" y="2575"/>
                  <a:ext cx="16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1" name="Line 41"/>
                <p:cNvSpPr>
                  <a:spLocks noChangeShapeType="1"/>
                </p:cNvSpPr>
                <p:nvPr/>
              </p:nvSpPr>
              <p:spPr bwMode="auto">
                <a:xfrm>
                  <a:off x="5025" y="2575"/>
                  <a:ext cx="15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2" name="Line 42"/>
                <p:cNvSpPr>
                  <a:spLocks noChangeShapeType="1"/>
                </p:cNvSpPr>
                <p:nvPr/>
              </p:nvSpPr>
              <p:spPr bwMode="auto">
                <a:xfrm>
                  <a:off x="5535" y="2575"/>
                  <a:ext cx="225" cy="4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633" name="Line 43"/>
                <p:cNvSpPr>
                  <a:spLocks noChangeShapeType="1"/>
                </p:cNvSpPr>
                <p:nvPr/>
              </p:nvSpPr>
              <p:spPr bwMode="auto">
                <a:xfrm>
                  <a:off x="6045" y="2574"/>
                  <a:ext cx="255" cy="462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5613" name="Rectangle 44"/>
              <p:cNvSpPr>
                <a:spLocks noChangeArrowheads="1"/>
              </p:cNvSpPr>
              <p:nvPr/>
            </p:nvSpPr>
            <p:spPr bwMode="auto">
              <a:xfrm>
                <a:off x="3495" y="2412"/>
                <a:ext cx="2550" cy="16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baseline="0"/>
              </a:p>
            </p:txBody>
          </p:sp>
          <p:grpSp>
            <p:nvGrpSpPr>
              <p:cNvPr id="25614" name="Group 45"/>
              <p:cNvGrpSpPr>
                <a:grpSpLocks/>
              </p:cNvGrpSpPr>
              <p:nvPr/>
            </p:nvGrpSpPr>
            <p:grpSpPr bwMode="auto">
              <a:xfrm>
                <a:off x="3240" y="2160"/>
                <a:ext cx="3060" cy="180"/>
                <a:chOff x="3240" y="2160"/>
                <a:chExt cx="3060" cy="180"/>
              </a:xfrm>
            </p:grpSpPr>
            <p:sp>
              <p:nvSpPr>
                <p:cNvPr id="25622" name="WordArt 4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304" y="216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G</a:t>
                  </a:r>
                </a:p>
              </p:txBody>
            </p:sp>
            <p:sp>
              <p:nvSpPr>
                <p:cNvPr id="25623" name="WordArt 4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825" y="216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C</a:t>
                  </a:r>
                </a:p>
              </p:txBody>
            </p:sp>
            <p:sp>
              <p:nvSpPr>
                <p:cNvPr id="25624" name="WordArt 4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358" y="216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E</a:t>
                  </a:r>
                </a:p>
              </p:txBody>
            </p:sp>
            <p:sp>
              <p:nvSpPr>
                <p:cNvPr id="25625" name="WordArt 49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890" y="216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A</a:t>
                  </a:r>
                </a:p>
              </p:txBody>
            </p:sp>
            <p:sp>
              <p:nvSpPr>
                <p:cNvPr id="25626" name="WordArt 50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240" y="2160"/>
                  <a:ext cx="410" cy="18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A</a:t>
                  </a:r>
                </a:p>
              </p:txBody>
            </p:sp>
            <p:sp>
              <p:nvSpPr>
                <p:cNvPr id="25627" name="WordArt 51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772" y="216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D</a:t>
                  </a:r>
                </a:p>
              </p:txBody>
            </p:sp>
          </p:grpSp>
          <p:grpSp>
            <p:nvGrpSpPr>
              <p:cNvPr id="25615" name="Group 52"/>
              <p:cNvGrpSpPr>
                <a:grpSpLocks/>
              </p:cNvGrpSpPr>
              <p:nvPr/>
            </p:nvGrpSpPr>
            <p:grpSpPr bwMode="auto">
              <a:xfrm>
                <a:off x="3060" y="6120"/>
                <a:ext cx="3470" cy="180"/>
                <a:chOff x="3060" y="6120"/>
                <a:chExt cx="3470" cy="180"/>
              </a:xfrm>
            </p:grpSpPr>
            <p:sp>
              <p:nvSpPr>
                <p:cNvPr id="25616" name="WordArt 53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304" y="612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4</a:t>
                  </a:r>
                </a:p>
              </p:txBody>
            </p:sp>
            <p:sp>
              <p:nvSpPr>
                <p:cNvPr id="25617" name="WordArt 54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4825" y="6121"/>
                  <a:ext cx="411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3</a:t>
                  </a:r>
                </a:p>
              </p:txBody>
            </p:sp>
            <p:sp>
              <p:nvSpPr>
                <p:cNvPr id="25618" name="WordArt 55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5530" y="612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2</a:t>
                  </a:r>
                </a:p>
              </p:txBody>
            </p:sp>
            <p:sp>
              <p:nvSpPr>
                <p:cNvPr id="25619" name="WordArt 56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6120" y="612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1</a:t>
                  </a:r>
                </a:p>
              </p:txBody>
            </p:sp>
            <p:sp>
              <p:nvSpPr>
                <p:cNvPr id="25620" name="WordArt 57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060" y="6120"/>
                  <a:ext cx="410" cy="180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6</a:t>
                  </a:r>
                </a:p>
              </p:txBody>
            </p:sp>
            <p:sp>
              <p:nvSpPr>
                <p:cNvPr id="25621" name="WordArt 58"/>
                <p:cNvSpPr>
                  <a:spLocks noChangeArrowheads="1" noChangeShapeType="1" noTextEdit="1"/>
                </p:cNvSpPr>
                <p:nvPr/>
              </p:nvSpPr>
              <p:spPr bwMode="auto">
                <a:xfrm>
                  <a:off x="3600" y="6121"/>
                  <a:ext cx="410" cy="179"/>
                </a:xfrm>
                <a:prstGeom prst="rect">
                  <a:avLst/>
                </a:prstGeom>
              </p:spPr>
              <p:txBody>
                <a:bodyPr wrap="none" fromWordArt="1">
                  <a:prstTxWarp prst="textPlain">
                    <a:avLst>
                      <a:gd name="adj" fmla="val 50000"/>
                    </a:avLst>
                  </a:prstTxWarp>
                </a:bodyPr>
                <a:lstStyle/>
                <a:p>
                  <a:r>
                    <a:rPr lang="en-US" sz="3600" kern="10"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solidFill>
                        <a:srgbClr val="000000"/>
                      </a:solidFill>
                      <a:latin typeface="Arial Black"/>
                      <a:ea typeface="Arial Black"/>
                      <a:cs typeface="Arial Black"/>
                    </a:rPr>
                    <a:t>5</a:t>
                  </a:r>
                </a:p>
              </p:txBody>
            </p:sp>
          </p:grpSp>
        </p:grpSp>
        <p:grpSp>
          <p:nvGrpSpPr>
            <p:cNvPr id="25609" name="Group 59"/>
            <p:cNvGrpSpPr>
              <a:grpSpLocks/>
            </p:cNvGrpSpPr>
            <p:nvPr/>
          </p:nvGrpSpPr>
          <p:grpSpPr bwMode="auto">
            <a:xfrm rot="5400000">
              <a:off x="8986" y="1794"/>
              <a:ext cx="213" cy="232"/>
              <a:chOff x="3240" y="3060"/>
              <a:chExt cx="1260" cy="1800"/>
            </a:xfrm>
          </p:grpSpPr>
          <p:sp>
            <p:nvSpPr>
              <p:cNvPr id="25610" name="AutoShape 60"/>
              <p:cNvSpPr>
                <a:spLocks/>
              </p:cNvSpPr>
              <p:nvPr/>
            </p:nvSpPr>
            <p:spPr bwMode="auto">
              <a:xfrm>
                <a:off x="3240" y="3060"/>
                <a:ext cx="1260" cy="1800"/>
              </a:xfrm>
              <a:prstGeom prst="leftBracket">
                <a:avLst>
                  <a:gd name="adj" fmla="val 11905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baseline="0"/>
              </a:p>
            </p:txBody>
          </p:sp>
          <p:sp>
            <p:nvSpPr>
              <p:cNvPr id="25611" name="WordArt 61"/>
              <p:cNvSpPr>
                <a:spLocks noChangeArrowheads="1" noChangeShapeType="1" noTextEdit="1"/>
              </p:cNvSpPr>
              <p:nvPr/>
            </p:nvSpPr>
            <p:spPr bwMode="auto">
              <a:xfrm>
                <a:off x="3600" y="3420"/>
                <a:ext cx="525" cy="1020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r>
                  <a:rPr lang="en-US" sz="3600" kern="10"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srgbClr val="000000"/>
                    </a:solidFill>
                    <a:latin typeface="Arial Black"/>
                    <a:ea typeface="Arial Black"/>
                    <a:cs typeface="Arial Black"/>
                  </a:rPr>
                  <a:t>T</a:t>
                </a:r>
              </a:p>
            </p:txBody>
          </p:sp>
        </p:grpSp>
      </p:grpSp>
      <p:pic>
        <p:nvPicPr>
          <p:cNvPr id="25605" name="Picture 36" descr="Screen Shot 2012-09-21 at 4.23.12 PM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4838700"/>
            <a:ext cx="6553200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37" descr="Guitarron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838200"/>
            <a:ext cx="182245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25000" dir="5400000" sy="-100000" algn="bl" rotWithShape="0"/>
          </a:effectLst>
        </p:spPr>
      </p:pic>
      <p:pic>
        <p:nvPicPr>
          <p:cNvPr id="23559" name="Picture 38" descr="Guitarron Side Screen Sho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915987"/>
            <a:ext cx="1219200" cy="342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25000" dir="5400000" sy="-100000" algn="bl" rotWithShape="0"/>
          </a:effectLst>
        </p:spPr>
      </p:pic>
      <p:sp>
        <p:nvSpPr>
          <p:cNvPr id="35" name="TextBox 34"/>
          <p:cNvSpPr txBox="1"/>
          <p:nvPr/>
        </p:nvSpPr>
        <p:spPr>
          <a:xfrm>
            <a:off x="0" y="41542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B80101"/>
                </a:solidFill>
                <a:latin typeface="Times New Roman"/>
                <a:cs typeface="Times New Roman"/>
              </a:rPr>
              <a:t>Written Range:</a:t>
            </a:r>
            <a:r>
              <a:rPr lang="en-US" sz="36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 </a:t>
            </a:r>
            <a:r>
              <a:rPr lang="en-US" sz="3600" b="1" dirty="0">
                <a:solidFill>
                  <a:srgbClr val="B80101"/>
                </a:solidFill>
                <a:latin typeface="Times New Roman"/>
                <a:cs typeface="Times New Roman"/>
              </a:rPr>
              <a:t>Sounds One Octave Lower</a:t>
            </a:r>
          </a:p>
        </p:txBody>
      </p:sp>
      <p:sp>
        <p:nvSpPr>
          <p:cNvPr id="38" name="Process 37"/>
          <p:cNvSpPr/>
          <p:nvPr/>
        </p:nvSpPr>
        <p:spPr bwMode="auto">
          <a:xfrm>
            <a:off x="5181601" y="1447800"/>
            <a:ext cx="76200" cy="1752600"/>
          </a:xfrm>
          <a:prstGeom prst="flowChartProcess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06911" y="3365877"/>
            <a:ext cx="2806909" cy="74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Tape: One Whole Step</a:t>
            </a:r>
          </a:p>
          <a:p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From the Nut</a:t>
            </a:r>
          </a:p>
        </p:txBody>
      </p:sp>
      <p:pic>
        <p:nvPicPr>
          <p:cNvPr id="37" name="Picture 36" descr="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6629401"/>
            <a:ext cx="6553200" cy="228600"/>
          </a:xfrm>
          <a:prstGeom prst="rect">
            <a:avLst/>
          </a:prstGeom>
        </p:spPr>
      </p:pic>
      <p:pic>
        <p:nvPicPr>
          <p:cNvPr id="39" name="Picture 38" descr="Screen Shot 2015-05-28 at 11.33.01 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2200" y="6413500"/>
            <a:ext cx="4876800" cy="444500"/>
          </a:xfrm>
          <a:prstGeom prst="rect">
            <a:avLst/>
          </a:prstGeom>
        </p:spPr>
      </p:pic>
      <p:pic>
        <p:nvPicPr>
          <p:cNvPr id="41" name="Picture 40" descr="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400" y="6400800"/>
            <a:ext cx="1409206" cy="152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B9FDC3-7A80-9B49-9196-2F506DE0ABF9}"/>
              </a:ext>
            </a:extLst>
          </p:cNvPr>
          <p:cNvSpPr txBox="1"/>
          <p:nvPr/>
        </p:nvSpPr>
        <p:spPr>
          <a:xfrm>
            <a:off x="3861709" y="465767"/>
            <a:ext cx="1420582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0000"/>
                </a:solidFill>
                <a:latin typeface="Times New Roman"/>
                <a:cs typeface="Times New Roman"/>
              </a:rPr>
              <a:t>(pp. 7-8)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0" y="-762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Today’s Chords: D Major, A7, G Major</a:t>
            </a:r>
          </a:p>
          <a:p>
            <a:pPr eaLnBrk="1" hangingPunct="1"/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Key of “Re” </a:t>
            </a:r>
            <a:r>
              <a:rPr lang="en-US" b="1" baseline="0" dirty="0">
                <a:solidFill>
                  <a:srgbClr val="000000"/>
                </a:solidFill>
                <a:latin typeface="Times New Roman"/>
                <a:cs typeface="Times New Roman"/>
              </a:rPr>
              <a:t>(p. 5)</a:t>
            </a:r>
            <a:r>
              <a:rPr lang="en-US" sz="3200" b="1" baseline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/>
              <a:cs typeface="Times New Roman"/>
            </a:endParaRPr>
          </a:p>
          <a:p>
            <a:pPr algn="l"/>
            <a:endParaRPr lang="en-US" baseline="0"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19400" y="1371600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>
                <a:solidFill>
                  <a:srgbClr val="000000"/>
                </a:solidFill>
                <a:latin typeface="Times New Roman"/>
                <a:cs typeface="Times New Roman"/>
              </a:rPr>
              <a:t>D Major</a:t>
            </a:r>
            <a:endParaRPr lang="en-US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1600" y="1371600"/>
            <a:ext cx="578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aseline="0" dirty="0">
                <a:solidFill>
                  <a:srgbClr val="000000"/>
                </a:solidFill>
                <a:latin typeface="Times New Roman"/>
                <a:cs typeface="Times New Roman"/>
              </a:rPr>
              <a:t>A7</a:t>
            </a:r>
            <a:endParaRPr lang="en-US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13870" y="1371600"/>
            <a:ext cx="12362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0" dirty="0">
                <a:solidFill>
                  <a:srgbClr val="000000"/>
                </a:solidFill>
                <a:latin typeface="Times New Roman"/>
                <a:cs typeface="Times New Roman"/>
              </a:rPr>
              <a:t>G Major</a:t>
            </a:r>
            <a:endParaRPr lang="en-US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33400" y="2667000"/>
            <a:ext cx="1752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l" eaLnBrk="1" hangingPunct="1"/>
            <a:r>
              <a:rPr lang="en-US" sz="2800" b="1" baseline="0" dirty="0" err="1">
                <a:latin typeface="Times New Roman"/>
                <a:cs typeface="Times New Roman"/>
              </a:rPr>
              <a:t>Guitarra</a:t>
            </a:r>
            <a:endParaRPr lang="en-US" sz="2800" baseline="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21" name="Picture 20" descr="Screen Shot 2014-03-27 at 7.49.3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814493"/>
            <a:ext cx="2061363" cy="2362200"/>
          </a:xfrm>
          <a:prstGeom prst="rect">
            <a:avLst/>
          </a:prstGeom>
        </p:spPr>
      </p:pic>
      <p:pic>
        <p:nvPicPr>
          <p:cNvPr id="22" name="Picture 21" descr="Screen Shot 2014-03-27 at 7.54.06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4423528"/>
            <a:ext cx="2057400" cy="2286000"/>
          </a:xfrm>
          <a:prstGeom prst="rect">
            <a:avLst/>
          </a:prstGeom>
        </p:spPr>
      </p:pic>
      <p:pic>
        <p:nvPicPr>
          <p:cNvPr id="23" name="Picture 22" descr="Screen Shot 2014-03-27 at 7.54.47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347328"/>
            <a:ext cx="2133600" cy="2325724"/>
          </a:xfrm>
          <a:prstGeom prst="rect">
            <a:avLst/>
          </a:prstGeom>
        </p:spPr>
      </p:pic>
      <p:pic>
        <p:nvPicPr>
          <p:cNvPr id="28" name="Picture 27" descr="Screen Shot 2015-05-10 at 2.30.18 P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4454" y="1814492"/>
            <a:ext cx="1981200" cy="2435603"/>
          </a:xfrm>
          <a:prstGeom prst="rect">
            <a:avLst/>
          </a:prstGeom>
        </p:spPr>
      </p:pic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457200" y="5105400"/>
            <a:ext cx="1676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baseline="0" dirty="0" err="1">
                <a:solidFill>
                  <a:srgbClr val="000000"/>
                </a:solidFill>
                <a:latin typeface="Times New Roman"/>
                <a:cs typeface="Times New Roman"/>
              </a:rPr>
              <a:t>Vihuela</a:t>
            </a:r>
            <a:endParaRPr lang="en-US" sz="2800" baseline="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18" name="Picture 17" descr="Han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352800"/>
            <a:ext cx="1752600" cy="174470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743200" y="1066800"/>
            <a:ext cx="1302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baseline="0" dirty="0" err="1">
                <a:solidFill>
                  <a:srgbClr val="000000"/>
                </a:solidFill>
                <a:latin typeface="Times New Roman"/>
                <a:cs typeface="Times New Roman"/>
              </a:rPr>
              <a:t>Primera</a:t>
            </a:r>
            <a:endParaRPr lang="en-US" b="1" i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85843" y="1066800"/>
            <a:ext cx="1371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baseline="0" dirty="0" err="1">
                <a:solidFill>
                  <a:srgbClr val="000000"/>
                </a:solidFill>
                <a:latin typeface="Times New Roman"/>
                <a:cs typeface="Times New Roman"/>
              </a:rPr>
              <a:t>Segunda</a:t>
            </a:r>
            <a:endParaRPr lang="en-US" b="1" i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81760" y="1066800"/>
            <a:ext cx="12224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baseline="0" dirty="0" err="1">
                <a:solidFill>
                  <a:srgbClr val="000000"/>
                </a:solidFill>
                <a:latin typeface="Times New Roman"/>
                <a:cs typeface="Times New Roman"/>
              </a:rPr>
              <a:t>Tercera</a:t>
            </a:r>
            <a:endParaRPr lang="en-US" b="1" i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pic>
        <p:nvPicPr>
          <p:cNvPr id="32" name="Picture 31" descr="D major Guita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600" y="1814492"/>
            <a:ext cx="1905000" cy="252890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38843" y="2398772"/>
            <a:ext cx="456757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/>
                <a:cs typeface="Times New Roman"/>
              </a:rPr>
              <a:t>*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4800" y="18288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B80101"/>
                </a:solidFill>
                <a:latin typeface="Times New Roman"/>
                <a:cs typeface="Times New Roman"/>
              </a:rPr>
              <a:t>*Use thumb if hand is</a:t>
            </a:r>
          </a:p>
          <a:p>
            <a:pPr algn="r"/>
            <a:r>
              <a:rPr lang="en-US" b="1" dirty="0">
                <a:solidFill>
                  <a:srgbClr val="B80101"/>
                </a:solidFill>
                <a:latin typeface="Times New Roman"/>
                <a:cs typeface="Times New Roman"/>
              </a:rPr>
              <a:t>large enough. If not, do</a:t>
            </a:r>
          </a:p>
          <a:p>
            <a:pPr algn="r"/>
            <a:r>
              <a:rPr lang="en-US" b="1" dirty="0">
                <a:solidFill>
                  <a:srgbClr val="B80101"/>
                </a:solidFill>
                <a:latin typeface="Times New Roman"/>
                <a:cs typeface="Times New Roman"/>
              </a:rPr>
              <a:t>not play E String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36" name="Picture 35" descr="G Major Vihuela USE FOR PP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8000" y="4343400"/>
            <a:ext cx="2057400" cy="2349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0" y="-762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eaLnBrk="1" hangingPunct="1"/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Guitarron Notes: D, A, G, F# E, </a:t>
            </a:r>
          </a:p>
          <a:p>
            <a:pPr eaLnBrk="1" hangingPunct="1"/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Key of “Re” </a:t>
            </a:r>
            <a:r>
              <a:rPr lang="en-US" b="1" baseline="0" dirty="0">
                <a:solidFill>
                  <a:srgbClr val="000000"/>
                </a:solidFill>
                <a:latin typeface="Times New Roman"/>
                <a:cs typeface="Times New Roman"/>
              </a:rPr>
              <a:t>(p. 10)</a:t>
            </a:r>
            <a:r>
              <a:rPr lang="en-US" sz="3200" b="1" baseline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/>
              <a:cs typeface="Times New Roman"/>
            </a:endParaRPr>
          </a:p>
          <a:p>
            <a:pPr algn="l"/>
            <a:endParaRPr lang="en-US" baseline="0">
              <a:latin typeface="Times New Roman"/>
              <a:cs typeface="Times New Roman"/>
            </a:endParaRPr>
          </a:p>
        </p:txBody>
      </p:sp>
      <p:pic>
        <p:nvPicPr>
          <p:cNvPr id="18" name="Picture 17" descr="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19200"/>
            <a:ext cx="2971800" cy="250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Picture 23" descr="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219200"/>
            <a:ext cx="28956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24" descr="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4045905"/>
            <a:ext cx="2895600" cy="2659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Picture 25" descr="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4045905"/>
            <a:ext cx="2971800" cy="2590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Picture 26" descr="Han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8200" y="2514600"/>
            <a:ext cx="2353752" cy="234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295024" y="1371600"/>
            <a:ext cx="24763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Tape: One Whole</a:t>
            </a:r>
          </a:p>
          <a:p>
            <a:r>
              <a:rPr lang="en-US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Step from Nut</a:t>
            </a:r>
            <a:endParaRPr lang="en-US" dirty="0">
              <a:solidFill>
                <a:srgbClr val="B80101"/>
              </a:solidFill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4876800" y="2209800"/>
            <a:ext cx="1295400" cy="2286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1" name="Left Arrow 10"/>
          <p:cNvSpPr/>
          <p:nvPr/>
        </p:nvSpPr>
        <p:spPr bwMode="auto">
          <a:xfrm>
            <a:off x="2971800" y="2209800"/>
            <a:ext cx="1219200" cy="228600"/>
          </a:xfrm>
          <a:prstGeom prst="lef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12" name="Left Arrow 11"/>
          <p:cNvSpPr/>
          <p:nvPr/>
        </p:nvSpPr>
        <p:spPr bwMode="auto">
          <a:xfrm>
            <a:off x="2971800" y="5105400"/>
            <a:ext cx="1219200" cy="228600"/>
          </a:xfrm>
          <a:prstGeom prst="lef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13" name="Right Arrow 12"/>
          <p:cNvSpPr/>
          <p:nvPr/>
        </p:nvSpPr>
        <p:spPr bwMode="auto">
          <a:xfrm>
            <a:off x="4876800" y="5105400"/>
            <a:ext cx="1295400" cy="2286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7162800" cy="609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        </a:t>
            </a:r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Ranchera </a:t>
            </a:r>
            <a:r>
              <a:rPr lang="en-US" sz="32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Valseada</a:t>
            </a:r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 Style </a:t>
            </a:r>
            <a:r>
              <a:rPr lang="en-US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(p 11)</a:t>
            </a:r>
            <a:endParaRPr lang="en-US" sz="2400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609600"/>
            <a:ext cx="71628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/>
                <a:cs typeface="Times New Roman"/>
              </a:rPr>
              <a:t>3/4 Time Signature		</a:t>
            </a:r>
            <a:r>
              <a:rPr lang="en-US" altLang="ja-JP" sz="2400" dirty="0" err="1">
                <a:latin typeface="Times New Roman"/>
                <a:cs typeface="Times New Roman"/>
              </a:rPr>
              <a:t>Mánico</a:t>
            </a:r>
            <a:r>
              <a:rPr lang="en-US" altLang="ja-JP" sz="2400" dirty="0">
                <a:latin typeface="Times New Roman"/>
                <a:cs typeface="Times New Roman"/>
              </a:rPr>
              <a:t>: Down Strums</a:t>
            </a:r>
            <a:endParaRPr lang="en-US" sz="18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latin typeface="Times New Roman"/>
                <a:cs typeface="Times New Roman"/>
              </a:rPr>
              <a:t>Mostly Major Keys		</a:t>
            </a:r>
            <a:r>
              <a:rPr lang="en-US" altLang="ja-JP" sz="2400" dirty="0" err="1">
                <a:latin typeface="Times New Roman"/>
                <a:cs typeface="Times New Roman"/>
              </a:rPr>
              <a:t>Golpe</a:t>
            </a:r>
            <a:r>
              <a:rPr lang="en-US" altLang="ja-JP" sz="2400" dirty="0">
                <a:latin typeface="Times New Roman"/>
                <a:cs typeface="Times New Roman"/>
              </a:rPr>
              <a:t> Strum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ja-JP" sz="2400" dirty="0">
              <a:latin typeface="Times New Roman"/>
              <a:cs typeface="Times New Roman"/>
            </a:endParaRP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44038" name="Rectangle 11"/>
          <p:cNvSpPr>
            <a:spLocks noChangeArrowheads="1"/>
          </p:cNvSpPr>
          <p:nvPr/>
        </p:nvSpPr>
        <p:spPr bwMode="auto">
          <a:xfrm>
            <a:off x="990600" y="1352490"/>
            <a:ext cx="50076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1600" i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HINT: Have students speak text in rhythm before playing</a:t>
            </a:r>
            <a:r>
              <a:rPr lang="en-US" sz="2000" i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.</a:t>
            </a:r>
            <a:endParaRPr lang="en-US" i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10" name="Picture 9" descr="USE:Valseada Exampl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-228600" y="73537"/>
            <a:ext cx="8686800" cy="105520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40840" y="762000"/>
            <a:ext cx="74321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/>
                <a:cs typeface="Times New Roman"/>
              </a:rPr>
              <a:t>Cielito</a:t>
            </a:r>
            <a:endParaRPr lang="en-US" dirty="0">
              <a:latin typeface="Times New Roman"/>
              <a:cs typeface="Times New Roman"/>
            </a:endParaRPr>
          </a:p>
          <a:p>
            <a:r>
              <a:rPr lang="en-US" dirty="0" err="1">
                <a:latin typeface="Times New Roman"/>
                <a:cs typeface="Times New Roman"/>
              </a:rPr>
              <a:t>Lindo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2" name="Cielito Lindo copy.mp3">
            <a:hlinkClick r:id="" action="ppaction://media"/>
            <a:extLst>
              <a:ext uri="{FF2B5EF4-FFF2-40B4-BE49-F238E27FC236}">
                <a16:creationId xmlns:a16="http://schemas.microsoft.com/office/drawing/2014/main" id="{CB719DAA-63CB-BB43-9789-40A2D19C5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76277" y="7353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57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BF994A-B11B-594C-B071-549D6704D1B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6" name="Picture 5" descr="Screen Shot 2014-03-27 at 8.45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2400"/>
            <a:ext cx="9144000" cy="670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38154" y="457200"/>
            <a:ext cx="724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 6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)</a:t>
            </a:r>
          </a:p>
        </p:txBody>
      </p:sp>
      <p:pic>
        <p:nvPicPr>
          <p:cNvPr id="10" name="Picture 9" descr="Screen Shot 2015-05-11 at 12.27.07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152400"/>
          </a:xfrm>
          <a:prstGeom prst="rect">
            <a:avLst/>
          </a:prstGeom>
        </p:spPr>
      </p:pic>
      <p:pic>
        <p:nvPicPr>
          <p:cNvPr id="11" name="Picture 10" descr="Screen Shot 2015-05-11 at 12.27.07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29400"/>
            <a:ext cx="9144000" cy="228600"/>
          </a:xfrm>
          <a:prstGeom prst="rect">
            <a:avLst/>
          </a:prstGeom>
        </p:spPr>
      </p:pic>
      <p:sp>
        <p:nvSpPr>
          <p:cNvPr id="14" name="Frame 13"/>
          <p:cNvSpPr/>
          <p:nvPr/>
        </p:nvSpPr>
        <p:spPr bwMode="auto">
          <a:xfrm>
            <a:off x="6477000" y="1143000"/>
            <a:ext cx="2438400" cy="5715000"/>
          </a:xfrm>
          <a:prstGeom prst="fra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sp>
      <p:sp>
        <p:nvSpPr>
          <p:cNvPr id="15" name="TextBox 14"/>
          <p:cNvSpPr txBox="1"/>
          <p:nvPr/>
        </p:nvSpPr>
        <p:spPr>
          <a:xfrm>
            <a:off x="6899600" y="1066800"/>
            <a:ext cx="169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solidFill>
                  <a:srgbClr val="FF0000"/>
                </a:solidFill>
                <a:latin typeface="Times New Roman"/>
                <a:cs typeface="Times New Roman"/>
              </a:rPr>
              <a:t>New Chord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71150" y="3653135"/>
            <a:ext cx="169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baseline="0" dirty="0">
                <a:solidFill>
                  <a:srgbClr val="FF0000"/>
                </a:solidFill>
                <a:latin typeface="Times New Roman"/>
                <a:cs typeface="Times New Roman"/>
              </a:rPr>
              <a:t>New Chord</a:t>
            </a:r>
            <a:endParaRPr lang="en-US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12" name="Picture 11" descr="G Major Vihuela CORRECT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495800"/>
            <a:ext cx="1885023" cy="2152650"/>
          </a:xfrm>
          <a:prstGeom prst="rect">
            <a:avLst/>
          </a:prstGeom>
        </p:spPr>
      </p:pic>
      <p:pic>
        <p:nvPicPr>
          <p:cNvPr id="16" name="Picture 15" descr="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95400"/>
            <a:ext cx="1981200" cy="2514600"/>
          </a:xfrm>
          <a:prstGeom prst="rect">
            <a:avLst/>
          </a:prstGeom>
        </p:spPr>
      </p:pic>
      <p:pic>
        <p:nvPicPr>
          <p:cNvPr id="18" name="Picture 17" descr="D major Guit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1295400"/>
            <a:ext cx="1664619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BF994A-B11B-594C-B071-549D6704D1B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7" name="Picture 6" descr="Screen Shot 2014-03-27 at 8.49.5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886200"/>
          </a:xfrm>
          <a:prstGeom prst="rect">
            <a:avLst/>
          </a:prstGeom>
        </p:spPr>
      </p:pic>
      <p:pic>
        <p:nvPicPr>
          <p:cNvPr id="8" name="Picture 7" descr="Screen Shot 2014-03-27 at 8.50.32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00"/>
            <a:ext cx="9144000" cy="2438400"/>
          </a:xfrm>
          <a:prstGeom prst="rect">
            <a:avLst/>
          </a:prstGeom>
        </p:spPr>
      </p:pic>
      <p:pic>
        <p:nvPicPr>
          <p:cNvPr id="9" name="Picture 8" descr="Screen Shot 2015-05-11 at 12.27.07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248400"/>
            <a:ext cx="91440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90800" y="1447800"/>
            <a:ext cx="4065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/>
                <a:cs typeface="Times New Roman"/>
              </a:rPr>
              <a:t>Rehearsing Chord Progressions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02745" y="0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(pp 12-13)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3-28 at 8.52.0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76962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924800" y="0"/>
            <a:ext cx="457200" cy="3810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886200" y="152400"/>
            <a:ext cx="1371600" cy="3048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2400" y="0"/>
            <a:ext cx="1463594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Times New Roman"/>
                <a:cs typeface="Times New Roman"/>
              </a:rPr>
              <a:t>De </a:t>
            </a:r>
            <a:r>
              <a:rPr lang="en-US" sz="3200" b="1" dirty="0" err="1">
                <a:latin typeface="Times New Roman"/>
                <a:cs typeface="Times New Roman"/>
              </a:rPr>
              <a:t>Colores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65068" y="0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 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2400" y="762000"/>
            <a:ext cx="1478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Speak text first.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03-28 at 8.53.4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76962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7696200" y="0"/>
            <a:ext cx="609600" cy="6858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066800" y="228600"/>
            <a:ext cx="533400" cy="3810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58783" y="0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 15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4191000" y="228600"/>
            <a:ext cx="990600" cy="3048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721496-C466-1F47-A1FA-DB3841004C4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5" name="Picture 4" descr="Screen Shot 2014-03-28 at 8.5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76962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7772400" y="76200"/>
            <a:ext cx="533400" cy="609600"/>
          </a:xfrm>
          <a:prstGeom prst="rect">
            <a:avLst/>
          </a:prstGeom>
          <a:solidFill>
            <a:srgbClr val="FFFFFF"/>
          </a:solidFill>
          <a:ln>
            <a:solidFill>
              <a:schemeClr val="accent5"/>
            </a:solidFill>
            <a:headEnd type="none" w="med" len="med"/>
            <a:tailEnd type="none" w="med" len="me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34983" y="0"/>
            <a:ext cx="740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 16</a:t>
            </a:r>
          </a:p>
          <a:p>
            <a:endParaRPr lang="en-US" sz="36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267200" y="228600"/>
            <a:ext cx="990600" cy="3048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721496-C466-1F47-A1FA-DB3841004C4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6" name="Picture 5" descr="Screen Shot 2014-03-28 at 8.55.47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76962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8001000" y="0"/>
            <a:ext cx="381000" cy="5334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95400" y="228600"/>
            <a:ext cx="381000" cy="2286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4983" y="0"/>
            <a:ext cx="740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 17</a:t>
            </a:r>
          </a:p>
          <a:p>
            <a:endParaRPr lang="en-US" sz="3600" b="1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267200" y="228600"/>
            <a:ext cx="990600" cy="2286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721496-C466-1F47-A1FA-DB3841004C4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pic>
        <p:nvPicPr>
          <p:cNvPr id="5" name="Picture 4" descr="Screen Shot 2014-03-28 at 8.57.03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76962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7772400" y="0"/>
            <a:ext cx="533400" cy="5334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34983" y="0"/>
            <a:ext cx="7409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 18</a:t>
            </a:r>
          </a:p>
          <a:p>
            <a:endParaRPr lang="en-US" sz="3600" b="1" dirty="0"/>
          </a:p>
        </p:txBody>
      </p:sp>
      <p:sp>
        <p:nvSpPr>
          <p:cNvPr id="8" name="Rectangle 7"/>
          <p:cNvSpPr/>
          <p:nvPr/>
        </p:nvSpPr>
        <p:spPr bwMode="auto">
          <a:xfrm>
            <a:off x="4343400" y="228600"/>
            <a:ext cx="914400" cy="3048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0"/>
            <a:ext cx="4876800" cy="6096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Bolero Style </a:t>
            </a:r>
            <a:r>
              <a:rPr lang="en-US" sz="2400" b="1" dirty="0">
                <a:solidFill>
                  <a:srgbClr val="000000"/>
                </a:solidFill>
                <a:latin typeface="Times New Roman"/>
                <a:cs typeface="Times New Roman"/>
              </a:rPr>
              <a:t>(p 19)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533400"/>
            <a:ext cx="76200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ja-JP" sz="2400" dirty="0">
                <a:latin typeface="Times New Roman"/>
                <a:cs typeface="Times New Roman"/>
              </a:rPr>
              <a:t>	</a:t>
            </a:r>
            <a:r>
              <a:rPr lang="en-US" altLang="ja-JP" sz="2400" dirty="0" err="1">
                <a:latin typeface="Times New Roman"/>
                <a:cs typeface="Times New Roman"/>
              </a:rPr>
              <a:t>Mánico</a:t>
            </a:r>
            <a:r>
              <a:rPr lang="en-US" altLang="ja-JP" sz="2400" dirty="0">
                <a:latin typeface="Times New Roman"/>
                <a:cs typeface="Times New Roman"/>
              </a:rPr>
              <a:t>: Note Down Strums 	</a:t>
            </a:r>
            <a:r>
              <a:rPr lang="en-US" sz="2400" dirty="0">
                <a:latin typeface="Times New Roman"/>
                <a:cs typeface="Times New Roman"/>
              </a:rPr>
              <a:t>Common Time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ja-JP" sz="2400" dirty="0">
                <a:latin typeface="Times New Roman"/>
                <a:cs typeface="Times New Roman"/>
              </a:rPr>
              <a:t>	Note </a:t>
            </a:r>
            <a:r>
              <a:rPr lang="en-US" altLang="ja-JP" sz="2400" dirty="0" err="1">
                <a:latin typeface="Times New Roman"/>
                <a:cs typeface="Times New Roman"/>
              </a:rPr>
              <a:t>Guitarron</a:t>
            </a:r>
            <a:r>
              <a:rPr lang="en-US" altLang="ja-JP" sz="2400" dirty="0">
                <a:latin typeface="Times New Roman"/>
                <a:cs typeface="Times New Roman"/>
              </a:rPr>
              <a:t> Rhythm 		</a:t>
            </a:r>
            <a:r>
              <a:rPr lang="en-US" sz="2400" dirty="0">
                <a:latin typeface="Times New Roman"/>
                <a:cs typeface="Times New Roman"/>
              </a:rPr>
              <a:t>Mostly Major Keys</a:t>
            </a:r>
            <a:endParaRPr lang="en-US" altLang="ja-JP" sz="24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ja-JP" sz="2400" dirty="0">
              <a:latin typeface="Times New Roman"/>
              <a:cs typeface="Times New Roman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ja-JP" sz="2000" dirty="0">
              <a:latin typeface="Times New Roman"/>
              <a:cs typeface="Times New Roman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12" name="Picture 11" descr="USE:Bolero Example in D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tretch>
                <a:fillRect/>
              </a:stretch>
            </p:blipFill>
          </mc:Choice>
          <mc:Fallback>
            <p:blipFill>
              <a:blip r:embed="rId6"/>
              <a:stretch>
                <a:fillRect/>
              </a:stretch>
            </p:blipFill>
          </mc:Fallback>
        </mc:AlternateContent>
        <p:spPr>
          <a:xfrm>
            <a:off x="-320040" y="-76200"/>
            <a:ext cx="8686800" cy="1043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93216" y="652046"/>
            <a:ext cx="674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latin typeface="Times New Roman"/>
                <a:cs typeface="Times New Roman"/>
              </a:rPr>
              <a:t>Gema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2" name="Slide 18 - Bolero Gema.MP3">
            <a:hlinkClick r:id="" action="ppaction://media"/>
            <a:extLst>
              <a:ext uri="{FF2B5EF4-FFF2-40B4-BE49-F238E27FC236}">
                <a16:creationId xmlns:a16="http://schemas.microsoft.com/office/drawing/2014/main" id="{452530CB-B7E2-0644-8726-C2C8E0576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55000" y="46037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11" name="Picture 10" descr="Screen Shot 2014-03-28 at 11.52.3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600"/>
            <a:ext cx="9144000" cy="6172200"/>
          </a:xfrm>
          <a:prstGeom prst="rect">
            <a:avLst/>
          </a:prstGeom>
        </p:spPr>
      </p:pic>
      <p:pic>
        <p:nvPicPr>
          <p:cNvPr id="8" name="Picture 7" descr="Screen Shot 2015-05-11 at 12.27.07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304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auto">
          <a:xfrm>
            <a:off x="2438400" y="76200"/>
            <a:ext cx="4495800" cy="7620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87161" y="0"/>
            <a:ext cx="3033203" cy="789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Ojos </a:t>
            </a:r>
            <a:r>
              <a:rPr lang="en-US" sz="3600" b="1" dirty="0" err="1">
                <a:solidFill>
                  <a:srgbClr val="FF0000"/>
                </a:solidFill>
                <a:latin typeface="Times New Roman"/>
                <a:cs typeface="Times New Roman"/>
              </a:rPr>
              <a:t>Españoles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Times New Roman"/>
                <a:cs typeface="Times New Roman"/>
              </a:rPr>
              <a:t>(p 20)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(Spanish Eyes)</a:t>
            </a:r>
          </a:p>
        </p:txBody>
      </p:sp>
      <p:pic>
        <p:nvPicPr>
          <p:cNvPr id="14" name="Picture 13" descr="Screen Shot 2015-05-11 at 12.27.07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324600"/>
            <a:ext cx="9144000" cy="533400"/>
          </a:xfrm>
          <a:prstGeom prst="rect">
            <a:avLst/>
          </a:prstGeom>
        </p:spPr>
      </p:pic>
      <p:sp>
        <p:nvSpPr>
          <p:cNvPr id="15" name="Frame 14"/>
          <p:cNvSpPr/>
          <p:nvPr/>
        </p:nvSpPr>
        <p:spPr bwMode="auto">
          <a:xfrm>
            <a:off x="6477000" y="1066800"/>
            <a:ext cx="2667000" cy="5638800"/>
          </a:xfrm>
          <a:prstGeom prst="fram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31141" y="914400"/>
            <a:ext cx="1529718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New Chord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542" y="3846572"/>
            <a:ext cx="1529718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New Chord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3465" y="533400"/>
            <a:ext cx="184666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b="1" dirty="0">
              <a:solidFill>
                <a:srgbClr val="00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7696200" y="838200"/>
            <a:ext cx="533400" cy="2286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38215" y="685800"/>
            <a:ext cx="5151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Gm</a:t>
            </a:r>
          </a:p>
        </p:txBody>
      </p:sp>
      <p:pic>
        <p:nvPicPr>
          <p:cNvPr id="24" name="Picture 23" descr="G Major Vihuela CORRECT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191000"/>
            <a:ext cx="1857221" cy="2120900"/>
          </a:xfrm>
          <a:prstGeom prst="rect">
            <a:avLst/>
          </a:prstGeom>
        </p:spPr>
      </p:pic>
      <p:pic>
        <p:nvPicPr>
          <p:cNvPr id="25" name="Picture 24" descr="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0" y="1447800"/>
            <a:ext cx="1905000" cy="2362200"/>
          </a:xfrm>
          <a:prstGeom prst="rect">
            <a:avLst/>
          </a:prstGeom>
        </p:spPr>
      </p:pic>
      <p:pic>
        <p:nvPicPr>
          <p:cNvPr id="21" name="Picture 20" descr="Gm Guitar Chord CORRECTED:USE cop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1547" y="1371600"/>
            <a:ext cx="2007653" cy="2451100"/>
          </a:xfrm>
          <a:prstGeom prst="rect">
            <a:avLst/>
          </a:prstGeom>
        </p:spPr>
      </p:pic>
      <p:pic>
        <p:nvPicPr>
          <p:cNvPr id="22" name="Picture 21" descr="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1295400"/>
            <a:ext cx="1828801" cy="2209800"/>
          </a:xfrm>
          <a:prstGeom prst="rect">
            <a:avLst/>
          </a:prstGeom>
        </p:spPr>
      </p:pic>
      <p:pic>
        <p:nvPicPr>
          <p:cNvPr id="26" name="Picture 25" descr="D major Guita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600" y="1371600"/>
            <a:ext cx="1905000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6C39392A-C122-E840-A646-A3AEE5AD90CC}" type="slidenum">
              <a:rPr lang="en-US" sz="1400" baseline="0"/>
              <a:pPr algn="r"/>
              <a:t>31</a:t>
            </a:fld>
            <a:endParaRPr lang="en-US" sz="1400" baseline="0"/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5427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507F9F-385F-6542-B60A-694262DC5E39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8" name="Picture 7" descr="Screen Shot 2014-03-28 at 12.11.0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15983" y="0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p. 21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6" name="Rectangle 5"/>
          <p:cNvSpPr/>
          <p:nvPr/>
        </p:nvSpPr>
        <p:spPr bwMode="auto">
          <a:xfrm>
            <a:off x="8305800" y="3810000"/>
            <a:ext cx="533400" cy="5334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pic>
        <p:nvPicPr>
          <p:cNvPr id="7" name="Picture 6" descr="Screen Shot 2015-05-11 at 12.27.0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25800"/>
            <a:ext cx="9144000" cy="1117600"/>
          </a:xfrm>
          <a:prstGeom prst="rect">
            <a:avLst/>
          </a:prstGeom>
        </p:spPr>
      </p:pic>
      <p:pic>
        <p:nvPicPr>
          <p:cNvPr id="9" name="Picture 8" descr="Meas 9-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41276"/>
            <a:ext cx="9144000" cy="3508376"/>
          </a:xfrm>
          <a:prstGeom prst="rect">
            <a:avLst/>
          </a:prstGeom>
        </p:spPr>
      </p:pic>
      <p:pic>
        <p:nvPicPr>
          <p:cNvPr id="10" name="Picture 9" descr="Meas 13-1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81400"/>
            <a:ext cx="9144000" cy="3149600"/>
          </a:xfrm>
          <a:prstGeom prst="rect">
            <a:avLst/>
          </a:prstGeom>
        </p:spPr>
      </p:pic>
      <p:pic>
        <p:nvPicPr>
          <p:cNvPr id="11" name="Picture 10" descr="Screen Shot 2015-05-11 at 12.27.0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05600"/>
            <a:ext cx="91440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6C39392A-C122-E840-A646-A3AEE5AD90CC}" type="slidenum">
              <a:rPr lang="en-US" sz="1400" baseline="0"/>
              <a:pPr algn="r"/>
              <a:t>33</a:t>
            </a:fld>
            <a:endParaRPr lang="en-US" sz="1400" baseline="0"/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5427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507F9F-385F-6542-B60A-694262DC5E39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8" name="Picture 7" descr="Screen Shot 2014-03-28 at 12.13.5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0" y="4303772"/>
            <a:ext cx="1947834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/>
                <a:cs typeface="Times New Roman"/>
              </a:rPr>
              <a:t>Gm Coming Up</a:t>
            </a:r>
          </a:p>
        </p:txBody>
      </p:sp>
      <p:sp>
        <p:nvSpPr>
          <p:cNvPr id="7" name="Right Arrow 6"/>
          <p:cNvSpPr/>
          <p:nvPr/>
        </p:nvSpPr>
        <p:spPr bwMode="auto">
          <a:xfrm>
            <a:off x="7482840" y="4876800"/>
            <a:ext cx="822960" cy="228600"/>
          </a:xfrm>
          <a:prstGeom prst="rightArrow">
            <a:avLst>
              <a:gd name="adj1" fmla="val 50000"/>
              <a:gd name="adj2" fmla="val 56173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5"/>
          <p:cNvSpPr txBox="1">
            <a:spLocks noGrp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r"/>
            <a:fld id="{6C39392A-C122-E840-A646-A3AEE5AD90CC}" type="slidenum">
              <a:rPr lang="en-US" sz="1400" baseline="0"/>
              <a:pPr algn="r"/>
              <a:t>34</a:t>
            </a:fld>
            <a:endParaRPr lang="en-US" sz="1400" baseline="0"/>
          </a:p>
        </p:txBody>
      </p:sp>
      <p:sp>
        <p:nvSpPr>
          <p:cNvPr id="5427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sp>
        <p:nvSpPr>
          <p:cNvPr id="5427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507F9F-385F-6542-B60A-694262DC5E39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7" name="Picture 6" descr="Screen Shot 2014-03-28 at 12.09.3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8262620" y="33020"/>
            <a:ext cx="652780" cy="65278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9" name="Right Arrow 8"/>
          <p:cNvSpPr/>
          <p:nvPr/>
        </p:nvSpPr>
        <p:spPr bwMode="auto">
          <a:xfrm>
            <a:off x="777240" y="1752600"/>
            <a:ext cx="822960" cy="2286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 bwMode="auto">
          <a:xfrm>
            <a:off x="4191000" y="76200"/>
            <a:ext cx="1524000" cy="381000"/>
          </a:xfrm>
          <a:prstGeom prst="rect">
            <a:avLst/>
          </a:prstGeom>
          <a:solidFill>
            <a:srgbClr val="FFFFFF"/>
          </a:solidFill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97" charset="0"/>
              <a:ea typeface="ＭＳ Ｐゴシック" pitchFamily="-97" charset="-128"/>
              <a:cs typeface="ＭＳ Ｐゴシック" pitchFamily="-97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0778" y="4648200"/>
            <a:ext cx="1620822" cy="420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/>
                <a:cs typeface="Times New Roman"/>
              </a:rPr>
              <a:t>Skip Repeats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3-28 at 12.15.19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3902075"/>
          </a:xfrm>
          <a:prstGeom prst="rect">
            <a:avLst/>
          </a:prstGeom>
        </p:spPr>
      </p:pic>
      <p:pic>
        <p:nvPicPr>
          <p:cNvPr id="4" name="Picture 3" descr="Screen Shot 2015-05-11 at 12.27.0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3800"/>
            <a:ext cx="9144000" cy="3124200"/>
          </a:xfrm>
          <a:prstGeom prst="rect">
            <a:avLst/>
          </a:prstGeom>
        </p:spPr>
      </p:pic>
      <p:pic>
        <p:nvPicPr>
          <p:cNvPr id="5" name="Picture 4" descr="Englebert Snapsho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505200"/>
            <a:ext cx="3505200" cy="3098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4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6" name="Picture 5" descr="50 Vocal Exercises 1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304800" y="-304800"/>
            <a:ext cx="7620000" cy="89916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34344" y="-76200"/>
            <a:ext cx="740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p 24</a:t>
            </a:r>
            <a:endParaRPr lang="en-US" sz="3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0" dirty="0">
                <a:solidFill>
                  <a:srgbClr val="C00000"/>
                </a:solidFill>
                <a:latin typeface="Times New Roman"/>
                <a:cs typeface="Times New Roman"/>
              </a:rPr>
              <a:t>Mariachi Education</a:t>
            </a:r>
          </a:p>
        </p:txBody>
      </p:sp>
      <p:pic>
        <p:nvPicPr>
          <p:cNvPr id="4" name="Picture 3" descr="Rational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3"/>
              <a:stretch>
                <a:fillRect/>
              </a:stretch>
            </p:blipFill>
          </mc:Choice>
          <mc:Fallback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457200" y="-1905000"/>
            <a:ext cx="8382000" cy="10874829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5-05-28 at 2.50.0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7696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TextBox 5"/>
          <p:cNvSpPr txBox="1">
            <a:spLocks noChangeArrowheads="1"/>
          </p:cNvSpPr>
          <p:nvPr/>
        </p:nvSpPr>
        <p:spPr bwMode="auto">
          <a:xfrm>
            <a:off x="304800" y="685800"/>
            <a:ext cx="8458200" cy="5262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Times New Roman"/>
                <a:cs typeface="Times New Roman"/>
              </a:rPr>
              <a:t>BEGINNING MARIACHI</a:t>
            </a:r>
            <a:endParaRPr lang="en-US" dirty="0">
              <a:latin typeface="Times New Roman"/>
              <a:cs typeface="Times New Roman"/>
            </a:endParaRPr>
          </a:p>
          <a:p>
            <a:pPr algn="l"/>
            <a:r>
              <a:rPr lang="en-US" dirty="0">
                <a:latin typeface="Times New Roman"/>
                <a:cs typeface="Times New Roman"/>
              </a:rPr>
              <a:t> 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Course Scope: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 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This one-year course is designed for the student who is interested in learning to play a mariachi instrument including violin, trumpet, guitar, </a:t>
            </a:r>
            <a:r>
              <a:rPr lang="en-US" dirty="0" err="1">
                <a:latin typeface="Times New Roman"/>
                <a:cs typeface="Times New Roman"/>
              </a:rPr>
              <a:t>vihuela</a:t>
            </a:r>
            <a:r>
              <a:rPr lang="en-US" dirty="0">
                <a:latin typeface="Times New Roman"/>
                <a:cs typeface="Times New Roman"/>
              </a:rPr>
              <a:t> and </a:t>
            </a:r>
            <a:r>
              <a:rPr lang="en-US" dirty="0" err="1">
                <a:latin typeface="Times New Roman"/>
                <a:cs typeface="Times New Roman"/>
              </a:rPr>
              <a:t>guitarron</a:t>
            </a:r>
            <a:r>
              <a:rPr lang="en-US" dirty="0">
                <a:latin typeface="Times New Roman"/>
                <a:cs typeface="Times New Roman"/>
              </a:rPr>
              <a:t>.  It includes the development of skills necessary to become independent as a musician.  This course concentrates on the development of note-reading skills, aural skills, singing skills, rhythmic patterns, intonation, and tonality inherent to the mariachi genre. A progression of fundamental and technical proficiency is expected. 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 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Course Goals: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 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To develop age-appropriate individual singing and playing skills leading to independence as a mariachi musician.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To develop the singing and playing skills necessary to create an ensemble sound in the basic mariachi styles. 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To identify and respond appropriately to music notation.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To develop the ability to play with correct intonation.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To demonstrate an understanding of the form and structure of the basic mariachi styles. 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To demonstrate nuances inherent to the basic mariachi styles. </a:t>
            </a:r>
          </a:p>
          <a:p>
            <a:pPr algn="l"/>
            <a:r>
              <a:rPr lang="en-US" dirty="0">
                <a:latin typeface="Times New Roman"/>
                <a:cs typeface="Times New Roman"/>
              </a:rPr>
              <a:t>To demonstrate reasonable progression in fundamental and technical proficiency.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0"/>
            <a:ext cx="914400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Scope and Goals – Course Syllabi</a:t>
            </a:r>
          </a:p>
          <a:p>
            <a:endParaRPr lang="en-US" sz="4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048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Rubrics</a:t>
            </a:r>
          </a:p>
          <a:p>
            <a:endParaRPr lang="en-US" dirty="0"/>
          </a:p>
        </p:txBody>
      </p:sp>
      <p:pic>
        <p:nvPicPr>
          <p:cNvPr id="6" name="Picture 5" descr="Screen Shot 2015-05-28 at 2.55.2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7800"/>
            <a:ext cx="91440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2954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Must-have Standards-based Materials</a:t>
            </a:r>
            <a:b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</a:br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for Beginning Level Programs</a:t>
            </a:r>
            <a:br>
              <a:rPr lang="en-US" sz="3200" dirty="0">
                <a:solidFill>
                  <a:srgbClr val="B80101"/>
                </a:solidFill>
                <a:latin typeface="Times New Roman"/>
                <a:cs typeface="Times New Roman"/>
              </a:rPr>
            </a:br>
            <a:r>
              <a:rPr lang="en-US" sz="3200" dirty="0">
                <a:solidFill>
                  <a:srgbClr val="B80101"/>
                </a:solidFill>
                <a:latin typeface="Times New Roman"/>
                <a:cs typeface="Times New Roman"/>
              </a:rPr>
              <a:t>   Method Series               Song Book Series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78852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78853" name="Picture 18" descr="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752600"/>
            <a:ext cx="34131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854" name="Picture 19" descr="Full Score, Book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752600"/>
            <a:ext cx="360045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80900" name="Picture 18" descr="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219200"/>
            <a:ext cx="390048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901" name="Rectangle 10"/>
          <p:cNvSpPr>
            <a:spLocks noChangeArrowheads="1"/>
          </p:cNvSpPr>
          <p:nvPr/>
        </p:nvSpPr>
        <p:spPr bwMode="auto">
          <a:xfrm>
            <a:off x="457200" y="228600"/>
            <a:ext cx="82296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baseline="0" dirty="0">
                <a:solidFill>
                  <a:srgbClr val="B80101"/>
                </a:solidFill>
              </a:rPr>
              <a:t>       </a:t>
            </a:r>
          </a:p>
          <a:p>
            <a:pPr algn="l"/>
            <a:r>
              <a:rPr lang="en-US" sz="3200" b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EX:  Lesson 1 Plan</a:t>
            </a:r>
            <a:endParaRPr lang="en-US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80902" name="Rectangle 11"/>
          <p:cNvSpPr>
            <a:spLocks noChangeArrowheads="1"/>
          </p:cNvSpPr>
          <p:nvPr/>
        </p:nvSpPr>
        <p:spPr bwMode="auto">
          <a:xfrm>
            <a:off x="0" y="2286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i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 ¡</a:t>
            </a:r>
            <a:r>
              <a:rPr lang="en-US" sz="3200" b="1" i="1" baseline="0" dirty="0" err="1">
                <a:solidFill>
                  <a:srgbClr val="B80101"/>
                </a:solidFill>
                <a:latin typeface="Times New Roman"/>
                <a:cs typeface="Times New Roman"/>
              </a:rPr>
              <a:t>Simplemente</a:t>
            </a:r>
            <a:r>
              <a:rPr lang="en-US" sz="3200" b="1" i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 Mariachi!</a:t>
            </a:r>
            <a:endParaRPr lang="en-US" sz="3200" b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80904" name="Picture 8" descr="1 Lesson Plan Sample.pd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0"/>
            <a:ext cx="5105400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2954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  <a:t>More References for Beginning Level Programs </a:t>
            </a:r>
            <a:br>
              <a:rPr lang="en-US" sz="3200" b="1" dirty="0">
                <a:solidFill>
                  <a:srgbClr val="B80101"/>
                </a:solidFill>
                <a:latin typeface="Times New Roman"/>
                <a:cs typeface="Times New Roman"/>
              </a:rPr>
            </a:br>
            <a:r>
              <a:rPr lang="en-US" sz="3200" dirty="0">
                <a:solidFill>
                  <a:srgbClr val="B80101"/>
                </a:solidFill>
                <a:latin typeface="Times New Roman"/>
                <a:cs typeface="Times New Roman"/>
              </a:rPr>
              <a:t>Must-have Materials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87044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87045" name="Picture 8" descr="Foundations of Mariachi Ed 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524000"/>
            <a:ext cx="30162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6" name="Picture 9" descr="Mariachi Music in America 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447800"/>
            <a:ext cx="316706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un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4038600"/>
            <a:ext cx="1714500" cy="2286000"/>
          </a:xfrm>
          <a:prstGeom prst="rect">
            <a:avLst/>
          </a:prstGeom>
        </p:spPr>
      </p:pic>
      <p:pic>
        <p:nvPicPr>
          <p:cNvPr id="7" name="Picture 6" descr="Marieta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99" y="4038600"/>
            <a:ext cx="1714500" cy="2286000"/>
          </a:xfrm>
          <a:prstGeom prst="rect">
            <a:avLst/>
          </a:prstGeom>
        </p:spPr>
      </p:pic>
      <p:pic>
        <p:nvPicPr>
          <p:cNvPr id="8" name="Picture 7" descr="El Son de La Negra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2057400"/>
            <a:ext cx="1714500" cy="2286000"/>
          </a:xfrm>
          <a:prstGeom prst="rect">
            <a:avLst/>
          </a:prstGeom>
        </p:spPr>
      </p:pic>
      <p:pic>
        <p:nvPicPr>
          <p:cNvPr id="9" name="Picture 8" descr="Cielito Lind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" y="1371600"/>
            <a:ext cx="1714500" cy="2286000"/>
          </a:xfrm>
          <a:prstGeom prst="rect">
            <a:avLst/>
          </a:prstGeom>
        </p:spPr>
      </p:pic>
      <p:pic>
        <p:nvPicPr>
          <p:cNvPr id="10" name="Picture 9" descr="Por Un Amor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8500" y="1371600"/>
            <a:ext cx="1714500" cy="228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27948" y="694481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-152400"/>
            <a:ext cx="9143999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>
                <a:solidFill>
                  <a:srgbClr val="B80101"/>
                </a:solidFill>
                <a:latin typeface="Times New Roman"/>
                <a:cs typeface="Times New Roman"/>
              </a:rPr>
              <a:t>Just Released from </a:t>
            </a:r>
          </a:p>
          <a:p>
            <a:r>
              <a:rPr lang="en-US" sz="8000" b="1" i="1" dirty="0">
                <a:solidFill>
                  <a:srgbClr val="B80101"/>
                </a:solidFill>
                <a:latin typeface="Times New Roman"/>
                <a:cs typeface="Times New Roman"/>
              </a:rPr>
              <a:t>Hal Leonard!</a:t>
            </a:r>
            <a:endParaRPr lang="en-US" sz="8000" b="1" i="1" dirty="0">
              <a:solidFill>
                <a:srgbClr val="B8010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7000" y="5422900"/>
            <a:ext cx="1846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" y="4343400"/>
            <a:ext cx="9143999" cy="1733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>
                <a:solidFill>
                  <a:srgbClr val="B80101"/>
                </a:solidFill>
                <a:latin typeface="Times New Roman"/>
                <a:cs typeface="Times New Roman"/>
              </a:rPr>
              <a:t>Arranged by</a:t>
            </a:r>
          </a:p>
          <a:p>
            <a:r>
              <a:rPr lang="en-US" sz="8000" b="1" i="1" dirty="0">
                <a:solidFill>
                  <a:srgbClr val="B80101"/>
                </a:solidFill>
                <a:latin typeface="Times New Roman"/>
                <a:cs typeface="Times New Roman"/>
              </a:rPr>
              <a:t>Jose Hernandez</a:t>
            </a:r>
            <a:endParaRPr lang="en-US" sz="8000" b="1" i="1" dirty="0">
              <a:solidFill>
                <a:srgbClr val="B8010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rUnAmor copy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295400" y="-152400"/>
            <a:ext cx="6400800" cy="730673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rUnAmor copy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1371600" y="-190500"/>
            <a:ext cx="6324600" cy="73914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6" name="Picture 5" descr="1a Coming in June: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-381000"/>
            <a:ext cx="5892717" cy="7626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8F4375-E023-3843-A2DD-AEDD5F0BE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0"/>
            <a:ext cx="5029200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en-US"/>
              <a:t>35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505200" y="2743200"/>
            <a:ext cx="30019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endParaRPr lang="en-US" baseline="0">
              <a:latin typeface="Times New Roman" charset="0"/>
            </a:endParaRPr>
          </a:p>
          <a:p>
            <a:pPr algn="l"/>
            <a:endParaRPr lang="en-US" baseline="0"/>
          </a:p>
        </p:txBody>
      </p:sp>
      <p:pic>
        <p:nvPicPr>
          <p:cNvPr id="93188" name="Picture 5" descr="USE:GN The Tan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76200"/>
            <a:ext cx="9144000" cy="6165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Fabulous Golden Nugget </a:t>
            </a:r>
          </a:p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Hotel and Casino Las Vegas </a:t>
            </a:r>
            <a:endParaRPr lang="en-US" sz="3200" b="1" baseline="0" dirty="0">
              <a:solidFill>
                <a:srgbClr val="FFFF00"/>
              </a:solidFill>
              <a:effectLst>
                <a:outerShdw blurRad="50800" dist="38100" dir="18900000" algn="tr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r>
              <a:rPr lang="en-US" sz="4400" b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www.musicedconsultants.net/2018-mariachi-workshops </a:t>
            </a:r>
          </a:p>
          <a:p>
            <a:pPr>
              <a:defRPr/>
            </a:pPr>
            <a:endParaRPr lang="en-US" sz="4400" b="1" baseline="0" dirty="0">
              <a:solidFill>
                <a:srgbClr val="FFFF00"/>
              </a:solidFill>
              <a:effectLst>
                <a:outerShdw blurRad="50800" dist="38100" dir="18900000" algn="tr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8900000" algn="t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National Mariachi Workshops </a:t>
            </a:r>
          </a:p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6200000" algn="t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 Educators</a:t>
            </a:r>
            <a:r>
              <a:rPr lang="en-US" sz="2800" b="1" baseline="30000" dirty="0">
                <a:solidFill>
                  <a:srgbClr val="FFFF00"/>
                </a:solidFill>
                <a:effectLst>
                  <a:outerShdw blurRad="50800" dist="38100" dir="16200000" algn="t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®</a:t>
            </a:r>
          </a:p>
          <a:p>
            <a:pPr>
              <a:defRPr/>
            </a:pPr>
            <a:r>
              <a:rPr lang="en-US" sz="6000" b="1" u="sng" dirty="0">
                <a:solidFill>
                  <a:srgbClr val="FFFF00"/>
                </a:solidFill>
                <a:effectLst>
                  <a:outerShdw blurRad="50800" dist="38100" dir="2700000" algn="br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3 Grad Credits Available</a:t>
            </a:r>
          </a:p>
          <a:p>
            <a:pPr>
              <a:defRPr/>
            </a:pPr>
            <a:endParaRPr lang="en-US" sz="3200" baseline="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en-US" sz="4400" b="1" baseline="0" dirty="0">
                <a:solidFill>
                  <a:srgbClr val="FFFF00"/>
                </a:solidFill>
                <a:effectLst>
                  <a:outerShdw blurRad="50800" dist="38100" dir="13500000" algn="tl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July 9-13(14), 2018</a:t>
            </a:r>
            <a:endParaRPr lang="en-US" sz="4400" b="1" dirty="0">
              <a:solidFill>
                <a:srgbClr val="FFFF00"/>
              </a:solidFill>
              <a:effectLst>
                <a:outerShdw blurRad="50800" dist="38100" dir="13500000" algn="tl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iachi Map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7772400" cy="1295400"/>
          </a:xfrm>
        </p:spPr>
        <p:txBody>
          <a:bodyPr/>
          <a:lstStyle/>
          <a:p>
            <a: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  <a:t>Instrument Options</a:t>
            </a:r>
            <a:b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</a:br>
            <a:r>
              <a:rPr lang="en-US" sz="4000" b="1" i="1" dirty="0">
                <a:solidFill>
                  <a:srgbClr val="B80101"/>
                </a:solidFill>
                <a:latin typeface="Times New Roman"/>
                <a:cs typeface="Times New Roman"/>
              </a:rPr>
              <a:t>KNOW YOUR VENDOR!!!</a:t>
            </a:r>
            <a:br>
              <a:rPr lang="en-US" dirty="0">
                <a:latin typeface="Times New Roman"/>
                <a:cs typeface="Times New Roman"/>
              </a:rPr>
            </a:br>
            <a:r>
              <a:rPr lang="en-US" sz="3200" dirty="0">
                <a:latin typeface="Times New Roman"/>
                <a:cs typeface="Times New Roman"/>
              </a:rPr>
              <a:t>You Get What You Pay For!</a:t>
            </a:r>
          </a:p>
        </p:txBody>
      </p:sp>
      <p:sp>
        <p:nvSpPr>
          <p:cNvPr id="91139" name="Rectangle 5"/>
          <p:cNvSpPr>
            <a:spLocks noChangeArrowheads="1"/>
          </p:cNvSpPr>
          <p:nvPr/>
        </p:nvSpPr>
        <p:spPr bwMode="auto">
          <a:xfrm>
            <a:off x="0" y="59068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b="1" i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ALWAYS </a:t>
            </a:r>
            <a:r>
              <a:rPr lang="en-US" sz="3600" baseline="0" dirty="0">
                <a:solidFill>
                  <a:srgbClr val="B80101"/>
                </a:solidFill>
                <a:latin typeface="Times New Roman"/>
                <a:cs typeface="Times New Roman"/>
              </a:rPr>
              <a:t>Buy from a Reputable Dealer!</a:t>
            </a:r>
          </a:p>
        </p:txBody>
      </p:sp>
      <p:pic>
        <p:nvPicPr>
          <p:cNvPr id="91141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057400"/>
            <a:ext cx="2971800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90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2057400"/>
            <a:ext cx="3581400" cy="366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2057400"/>
            <a:ext cx="2590800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53A9D4-F1E1-074F-A9AE-78318B23DC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418" y="228600"/>
            <a:ext cx="1241482" cy="11870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0F6834-B6C8-0F4A-B41A-4C75E6F375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100" y="228599"/>
            <a:ext cx="1241482" cy="1187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3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3" descr="P93001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371600"/>
            <a:ext cx="3276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Text Box 6"/>
          <p:cNvSpPr txBox="1">
            <a:spLocks noChangeArrowheads="1"/>
          </p:cNvSpPr>
          <p:nvPr/>
        </p:nvSpPr>
        <p:spPr bwMode="auto">
          <a:xfrm>
            <a:off x="1752600" y="838200"/>
            <a:ext cx="57912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dirty="0"/>
              <a:t>White Shirt and Black Pant with Basic </a:t>
            </a:r>
            <a:r>
              <a:rPr lang="en-US" sz="3200" dirty="0" err="1">
                <a:solidFill>
                  <a:srgbClr val="B80101"/>
                </a:solidFill>
              </a:rPr>
              <a:t>Mo</a:t>
            </a:r>
            <a:r>
              <a:rPr lang="en-US" altLang="ja-JP" sz="3200" dirty="0" err="1">
                <a:solidFill>
                  <a:srgbClr val="B80101"/>
                </a:solidFill>
              </a:rPr>
              <a:t>ño</a:t>
            </a:r>
            <a:endParaRPr lang="en-US" altLang="ja-JP" sz="3200" dirty="0">
              <a:solidFill>
                <a:srgbClr val="B80101"/>
              </a:solidFill>
            </a:endParaRPr>
          </a:p>
          <a:p>
            <a:endParaRPr lang="en-US" sz="3200" dirty="0"/>
          </a:p>
        </p:txBody>
      </p:sp>
      <p:sp>
        <p:nvSpPr>
          <p:cNvPr id="89092" name="Text Box 7"/>
          <p:cNvSpPr txBox="1">
            <a:spLocks noChangeArrowheads="1"/>
          </p:cNvSpPr>
          <p:nvPr/>
        </p:nvSpPr>
        <p:spPr bwMode="auto">
          <a:xfrm>
            <a:off x="0" y="1905000"/>
            <a:ext cx="2971800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rgbClr val="B80101"/>
                </a:solidFill>
              </a:rPr>
              <a:t>Vaquero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/>
              <a:t>Uniform </a:t>
            </a:r>
          </a:p>
          <a:p>
            <a:r>
              <a:rPr lang="en-US" sz="3200" dirty="0"/>
              <a:t>(Ranch/Cowboy)</a:t>
            </a:r>
          </a:p>
          <a:p>
            <a:r>
              <a:rPr lang="en-US" sz="3200" dirty="0"/>
              <a:t>Decorative pant/skirt </a:t>
            </a:r>
          </a:p>
          <a:p>
            <a:r>
              <a:rPr lang="en-US" sz="3200" dirty="0"/>
              <a:t>and shirt with </a:t>
            </a:r>
          </a:p>
          <a:p>
            <a:r>
              <a:rPr lang="en-US" sz="3200" dirty="0"/>
              <a:t>Coordinating </a:t>
            </a:r>
            <a:r>
              <a:rPr lang="en-US" sz="3200" dirty="0" err="1"/>
              <a:t>Mo</a:t>
            </a:r>
            <a:r>
              <a:rPr lang="en-US" altLang="ja-JP" sz="3200" dirty="0" err="1"/>
              <a:t>ño</a:t>
            </a:r>
            <a:endParaRPr lang="en-US" sz="3200" dirty="0"/>
          </a:p>
          <a:p>
            <a:endParaRPr lang="en-US" dirty="0"/>
          </a:p>
        </p:txBody>
      </p:sp>
      <p:sp>
        <p:nvSpPr>
          <p:cNvPr id="89093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B80101"/>
                </a:solidFill>
                <a:latin typeface="Times New Roman"/>
                <a:cs typeface="Times New Roman"/>
              </a:rPr>
              <a:t>Uniform Options</a:t>
            </a:r>
            <a:endParaRPr lang="en-US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89094" name="Text Box 9"/>
          <p:cNvSpPr txBox="1">
            <a:spLocks noChangeArrowheads="1"/>
          </p:cNvSpPr>
          <p:nvPr/>
        </p:nvSpPr>
        <p:spPr bwMode="auto">
          <a:xfrm>
            <a:off x="6149975" y="1600200"/>
            <a:ext cx="29940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200" dirty="0" err="1">
                <a:solidFill>
                  <a:srgbClr val="B80101"/>
                </a:solidFill>
              </a:rPr>
              <a:t>Traje</a:t>
            </a:r>
            <a:r>
              <a:rPr lang="en-US" sz="3200" dirty="0">
                <a:solidFill>
                  <a:srgbClr val="B80101"/>
                </a:solidFill>
              </a:rPr>
              <a:t> de Gala </a:t>
            </a:r>
          </a:p>
          <a:p>
            <a:r>
              <a:rPr lang="en-US" sz="3200" dirty="0"/>
              <a:t>(Full Mariachi Suit)</a:t>
            </a:r>
          </a:p>
          <a:p>
            <a:r>
              <a:rPr lang="en-US" sz="3200" dirty="0"/>
              <a:t>Decorative Jacket </a:t>
            </a:r>
          </a:p>
          <a:p>
            <a:r>
              <a:rPr lang="en-US" sz="3200" dirty="0"/>
              <a:t>with pant/skirt </a:t>
            </a:r>
          </a:p>
          <a:p>
            <a:r>
              <a:rPr lang="en-US" sz="3200" dirty="0"/>
              <a:t>and coordinating </a:t>
            </a:r>
            <a:r>
              <a:rPr lang="en-US" sz="3200" dirty="0" err="1"/>
              <a:t>Mo</a:t>
            </a:r>
            <a:r>
              <a:rPr lang="en-US" altLang="ja-JP" sz="3200" dirty="0" err="1"/>
              <a:t>ño</a:t>
            </a:r>
            <a:r>
              <a:rPr lang="en-US" altLang="ja-JP" sz="3200" dirty="0"/>
              <a:t>.</a:t>
            </a:r>
            <a:endParaRPr lang="en-US" sz="3200" dirty="0"/>
          </a:p>
          <a:p>
            <a:endParaRPr lang="en-US" dirty="0"/>
          </a:p>
        </p:txBody>
      </p:sp>
      <p:pic>
        <p:nvPicPr>
          <p:cNvPr id="89097" name="Picture 10" descr="Screen Shot 2012-09-24 at 9.09.38 PM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05238"/>
            <a:ext cx="4800600" cy="305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8" name="Picture 11" descr="Screen Shot 2012-09-24 at 8.52.01 PM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3810000"/>
            <a:ext cx="4191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3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b="1" dirty="0">
                <a:solidFill>
                  <a:srgbClr val="B80101"/>
                </a:solidFill>
                <a:latin typeface="Times New Roman"/>
                <a:cs typeface="Times New Roman"/>
              </a:rPr>
              <a:t>Bailey MS Mariachi </a:t>
            </a:r>
            <a:br>
              <a:rPr lang="en-US" b="1" dirty="0">
                <a:solidFill>
                  <a:srgbClr val="B80101"/>
                </a:solidFill>
                <a:latin typeface="Times New Roman"/>
                <a:cs typeface="Times New Roman"/>
              </a:rPr>
            </a:br>
            <a:r>
              <a:rPr lang="en-US" sz="3600" b="1" dirty="0">
                <a:solidFill>
                  <a:srgbClr val="B80101"/>
                </a:solidFill>
                <a:latin typeface="Times New Roman"/>
                <a:cs typeface="Times New Roman"/>
              </a:rPr>
              <a:t>Year 2 of Program</a:t>
            </a:r>
            <a:endParaRPr lang="en-US" sz="36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2e Slide 28 Mariachi Performance:Bailey MS.mov">
            <a:hlinkClick r:id="" action="ppaction://media"/>
            <a:extLst>
              <a:ext uri="{FF2B5EF4-FFF2-40B4-BE49-F238E27FC236}">
                <a16:creationId xmlns:a16="http://schemas.microsoft.com/office/drawing/2014/main" id="{E8A02814-3244-D044-9CF1-300C23E1B8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" y="1371600"/>
            <a:ext cx="7848600" cy="5297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00" name="Text Box 8"/>
          <p:cNvSpPr txBox="1">
            <a:spLocks noChangeArrowheads="1"/>
          </p:cNvSpPr>
          <p:nvPr/>
        </p:nvSpPr>
        <p:spPr bwMode="auto">
          <a:xfrm>
            <a:off x="0" y="0"/>
            <a:ext cx="91440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5400" b="1" i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      MUCHAS GRACIAS!</a:t>
            </a:r>
            <a:endParaRPr lang="en-US" sz="3600" b="1" i="1" baseline="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99331" name="Rectangle 9"/>
          <p:cNvSpPr>
            <a:spLocks noChangeArrowheads="1"/>
          </p:cNvSpPr>
          <p:nvPr/>
        </p:nvSpPr>
        <p:spPr bwMode="auto">
          <a:xfrm>
            <a:off x="0" y="5867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8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marcia@musicedconsultants.net</a:t>
            </a:r>
            <a:endParaRPr lang="en-US" sz="48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10" name="Picture 9" descr="Screen Shot 2012-09-24 at 8.44.0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2514600"/>
            <a:ext cx="3202940" cy="2545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5822" y="1695680"/>
            <a:ext cx="1170095" cy="742720"/>
          </a:xfrm>
          <a:prstGeom prst="rect">
            <a:avLst/>
          </a:prstGeom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-151131" y="1618508"/>
            <a:ext cx="9144000" cy="54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Times New Roman"/>
                <a:cs typeface="Times New Roman"/>
              </a:rPr>
              <a:t>@</a:t>
            </a:r>
            <a:r>
              <a:rPr lang="en-US" sz="4400" b="1" dirty="0" err="1">
                <a:solidFill>
                  <a:srgbClr val="0000FF"/>
                </a:solidFill>
                <a:latin typeface="Times New Roman"/>
                <a:cs typeface="Times New Roman"/>
              </a:rPr>
              <a:t>MusicEdConsult</a:t>
            </a:r>
            <a:r>
              <a:rPr lang="en-US" sz="4400" b="1" dirty="0">
                <a:solidFill>
                  <a:srgbClr val="0000FF"/>
                </a:solidFill>
                <a:latin typeface="Times New Roman"/>
                <a:cs typeface="Times New Roman"/>
              </a:rPr>
              <a:t>                        @</a:t>
            </a:r>
            <a:r>
              <a:rPr lang="en-US" sz="4400" b="1" dirty="0" err="1">
                <a:solidFill>
                  <a:srgbClr val="0000FF"/>
                </a:solidFill>
                <a:latin typeface="Times New Roman"/>
                <a:cs typeface="Times New Roman"/>
              </a:rPr>
              <a:t>JoseSoldeMexico</a:t>
            </a:r>
            <a:endParaRPr lang="en-US" sz="44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85800"/>
            <a:ext cx="9144000" cy="92333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 eaLnBrk="1" hangingPunct="1">
              <a:spcBef>
                <a:spcPct val="50000"/>
              </a:spcBef>
            </a:pPr>
            <a:r>
              <a:rPr lang="en-US" sz="5400" b="1" i="1" baseline="0" dirty="0">
                <a:solidFill>
                  <a:srgbClr val="B80101"/>
                </a:solidFill>
                <a:latin typeface="Times New Roman"/>
                <a:cs typeface="Times New Roman"/>
              </a:rPr>
              <a:t>   West Music &amp; U of Iowa!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5486400"/>
            <a:ext cx="9144000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b="1" dirty="0" err="1">
                <a:solidFill>
                  <a:srgbClr val="B80101"/>
                </a:solidFill>
                <a:latin typeface="Times New Roman"/>
                <a:cs typeface="Times New Roman"/>
              </a:rPr>
              <a:t>www.musicedconsultants.net</a:t>
            </a:r>
            <a: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  <a:t>/conference-materials</a:t>
            </a:r>
            <a:endParaRPr lang="en-US" sz="40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5105400"/>
            <a:ext cx="9144000" cy="50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rgbClr val="B80101"/>
                </a:solidFill>
                <a:latin typeface="Times New Roman"/>
                <a:cs typeface="Times New Roman"/>
              </a:rPr>
              <a:t>Posted Online at:</a:t>
            </a:r>
            <a:endParaRPr lang="en-US" sz="4000" dirty="0">
              <a:solidFill>
                <a:srgbClr val="B80101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3E9D90-82D7-B340-A9AF-1A8D32ACD6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800" y="34206"/>
            <a:ext cx="1333052" cy="16593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381FDE-6F16-7340-889D-AE0AD9031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600" y="2852107"/>
            <a:ext cx="1295400" cy="1219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7D9E73-D079-5540-A091-184FBAB124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3055018"/>
            <a:ext cx="1028700" cy="9835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5">
      <a:dk1>
        <a:srgbClr val="000000"/>
      </a:dk1>
      <a:lt1>
        <a:srgbClr val="FFFFD9"/>
      </a:lt1>
      <a:dk2>
        <a:srgbClr val="000000"/>
      </a:dk2>
      <a:lt2>
        <a:srgbClr val="777777"/>
      </a:lt2>
      <a:accent1>
        <a:srgbClr val="FFFFF7"/>
      </a:accent1>
      <a:accent2>
        <a:srgbClr val="33CCCC"/>
      </a:accent2>
      <a:accent3>
        <a:srgbClr val="FFFFE9"/>
      </a:accent3>
      <a:accent4>
        <a:srgbClr val="000000"/>
      </a:accent4>
      <a:accent5>
        <a:srgbClr val="FFFFFA"/>
      </a:accent5>
      <a:accent6>
        <a:srgbClr val="2DB9B9"/>
      </a:accent6>
      <a:hlink>
        <a:srgbClr val="FF5050"/>
      </a:hlink>
      <a:folHlink>
        <a:srgbClr val="FF99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97" charset="0"/>
            <a:ea typeface="ＭＳ Ｐゴシック" pitchFamily="-97" charset="-128"/>
            <a:cs typeface="ＭＳ Ｐゴシック" pitchFamily="-97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8427</TotalTime>
  <Words>602</Words>
  <Application>Microsoft Macintosh PowerPoint</Application>
  <PresentationFormat>On-screen Show (4:3)</PresentationFormat>
  <Paragraphs>241</Paragraphs>
  <Slides>53</Slides>
  <Notes>44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ＭＳ Ｐゴシック</vt:lpstr>
      <vt:lpstr>Arial</vt:lpstr>
      <vt:lpstr>Arial Black</vt:lpstr>
      <vt:lpstr>Times New Roman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Mariachi Ensemble</vt:lpstr>
      <vt:lpstr>Instrumentation  Traditional Instruments</vt:lpstr>
      <vt:lpstr>Instrumentation  Characteristic Instruments</vt:lpstr>
      <vt:lpstr>Some New Terms</vt:lpstr>
      <vt:lpstr>Getting to Know the Guitarra (p. 3)</vt:lpstr>
      <vt:lpstr>Getting to Know the Vihuela (p. 4)</vt:lpstr>
      <vt:lpstr>Characteristic Instruments: The Vihuela</vt:lpstr>
      <vt:lpstr>Getting to Know the Guitarron (pp. 7-8)</vt:lpstr>
      <vt:lpstr>Characteristic Instruments: The Guitarron</vt:lpstr>
      <vt:lpstr>PowerPoint Presentation</vt:lpstr>
      <vt:lpstr>PowerPoint Presentation</vt:lpstr>
      <vt:lpstr>        Ranchera Valseada Style (p 11)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Bolero Style (p 19)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Must-have Standards-based Materials for Beginning Level Programs    Method Series               Song Book Series</vt:lpstr>
      <vt:lpstr>PowerPoint Presentation</vt:lpstr>
      <vt:lpstr>More References for Beginning Level Programs  Must-have Materials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Instrument Options KNOW YOUR VENDOR!!! You Get What You Pay For!</vt:lpstr>
      <vt:lpstr>Uniform Options</vt:lpstr>
      <vt:lpstr>Bailey MS Mariachi  Year 2 of Program</vt:lpstr>
      <vt:lpstr>PowerPoint Presentation</vt:lpstr>
    </vt:vector>
  </TitlesOfParts>
  <Company>Marcia Neel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¡Simplemente Mariachi!</dc:title>
  <dc:creator>Marcia Neel</dc:creator>
  <cp:keywords/>
  <cp:lastModifiedBy>Marcia Neel</cp:lastModifiedBy>
  <cp:revision>2032</cp:revision>
  <cp:lastPrinted>2013-10-24T21:12:29Z</cp:lastPrinted>
  <dcterms:created xsi:type="dcterms:W3CDTF">2016-04-29T17:15:56Z</dcterms:created>
  <dcterms:modified xsi:type="dcterms:W3CDTF">2018-04-20T18:49:31Z</dcterms:modified>
</cp:coreProperties>
</file>