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Default Extension="bin" ContentType="application/vnd.openxmlformats-officedocument.presentationml.printerSettings"/>
  <Override PartName="/ppt/notesSlides/notesSlide3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3.xml" ContentType="application/vnd.openxmlformats-officedocument.presentationml.slide+xml"/>
  <Override PartName="/ppt/notesSlides/notesSlide34.xml" ContentType="application/vnd.openxmlformats-officedocument.presentationml.notesSlide+xml"/>
  <Override PartName="/ppt/slideLayouts/slideLayout1.xml" ContentType="application/vnd.openxmlformats-officedocument.presentationml.slideLayout+xml"/>
  <Override PartName="/ppt/media/audio3.bin" ContentType="audio/unknown"/>
  <Override PartName="/ppt/slides/slide42.xml" ContentType="application/vnd.openxmlformats-officedocument.presentationml.slide+xml"/>
  <Override PartName="/ppt/slides/slide23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6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15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notesSlides/notesSlide3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notesSlides/notesSlide23.xml" ContentType="application/vnd.openxmlformats-officedocument.presentationml.notes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2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notesSlides/notesSlide27.xml" ContentType="application/vnd.openxmlformats-officedocument.presentationml.notesSlide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21.xml" ContentType="application/vnd.openxmlformats-officedocument.presentationml.slide+xml"/>
  <Override PartName="/ppt/media/audio1.bin" ContentType="audio/unknown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theme/theme3.xml" ContentType="application/vnd.openxmlformats-officedocument.theme+xml"/>
  <Override PartName="/ppt/notesSlides/notesSlide1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notesSlides/notesSlide4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slides/slide29.xml" ContentType="application/vnd.openxmlformats-officedocument.presentationml.slide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media/audio2.bin" ContentType="audio/unknown"/>
  <Override PartName="/ppt/slides/slide41.xml" ContentType="application/vnd.openxmlformats-officedocument.presentationml.slide+xml"/>
  <Override PartName="/ppt/slides/slide22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slides/slide6.xml" ContentType="application/vnd.openxmlformats-officedocument.presentationml.slide+xml"/>
  <Default Extension="pdf" ContentType="application/pdf"/>
  <Override PartName="/ppt/notesSlides/notesSlide39.xml" ContentType="application/vnd.openxmlformats-officedocument.presentationml.notesSlide+xml"/>
  <Default Extension="png" ContentType="image/png"/>
  <Override PartName="/ppt/notesSlides/notesSlide25.xml" ContentType="application/vnd.openxmlformats-officedocument.presentationml.notesSlide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333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304" r:id="rId11"/>
    <p:sldId id="267" r:id="rId12"/>
    <p:sldId id="268" r:id="rId13"/>
    <p:sldId id="269" r:id="rId14"/>
    <p:sldId id="282" r:id="rId15"/>
    <p:sldId id="339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  <p:sldId id="270" r:id="rId25"/>
    <p:sldId id="306" r:id="rId26"/>
    <p:sldId id="308" r:id="rId27"/>
    <p:sldId id="307" r:id="rId28"/>
    <p:sldId id="302" r:id="rId29"/>
    <p:sldId id="312" r:id="rId30"/>
    <p:sldId id="271" r:id="rId31"/>
    <p:sldId id="272" r:id="rId32"/>
    <p:sldId id="298" r:id="rId33"/>
    <p:sldId id="273" r:id="rId34"/>
    <p:sldId id="274" r:id="rId35"/>
    <p:sldId id="277" r:id="rId36"/>
    <p:sldId id="313" r:id="rId37"/>
    <p:sldId id="314" r:id="rId38"/>
    <p:sldId id="318" r:id="rId39"/>
    <p:sldId id="337" r:id="rId40"/>
    <p:sldId id="319" r:id="rId41"/>
    <p:sldId id="279" r:id="rId42"/>
    <p:sldId id="281" r:id="rId43"/>
    <p:sldId id="284" r:id="rId44"/>
    <p:sldId id="317" r:id="rId45"/>
    <p:sldId id="338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00"/>
    <a:srgbClr val="3759FF"/>
    <a:srgbClr val="0BD513"/>
    <a:srgbClr val="FDB457"/>
    <a:srgbClr val="FF00FF"/>
    <a:srgbClr val="24048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3217" autoAdjust="0"/>
  </p:normalViewPr>
  <p:slideViewPr>
    <p:cSldViewPr snapToGrid="0" snapToObjects="1">
      <p:cViewPr varScale="1">
        <p:scale>
          <a:sx n="88" d="100"/>
          <a:sy n="88" d="100"/>
        </p:scale>
        <p:origin x="-12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handoutMaster" Target="handoutMasters/handout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BC05C-C5CC-8B4A-92CF-5FE3EA86A5D4}" type="datetimeFigureOut">
              <a:rPr lang="en-US" smtClean="0"/>
              <a:t>2/15/17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9BACB-79D0-4B43-99E5-FD5717E08D7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4E857-9C2B-2D45-9A9E-BE10B522DD74}" type="datetimeFigureOut">
              <a:rPr lang="en-US" smtClean="0"/>
              <a:pPr/>
              <a:t>2/15/17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44E8E-0797-CE4D-AE49-ED0689B8A3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89E9D4-7356-4F43-9922-631A9440388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82149B-BAD0-284A-AFAA-EFA84D53ACA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67FDEC-A394-F440-88EE-1FD99FE9A52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3DDDB-4E21-BF4F-A970-18B1086B25B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5CA2BE-A26D-D547-A930-0EB2685E15EB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735A8A-E470-3A4D-9B1B-EC5DBC0FDB1E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613FF8-35D9-5847-8C25-DC508DAD113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DF3EC3-593A-AF41-9362-B5BAB2FB4B84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1C7018-52DF-0141-85FB-DBE91FF1E1C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1C7018-52DF-0141-85FB-DBE91FF1E1C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BBAA89-3452-5644-AF8D-EF88417F7434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AAF5DD-04EB-2E4C-8890-19AC4E051C6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A00871-AB9A-E84A-B974-081C4503A5B2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1F2F97-C4B2-854F-8847-C12B686B8432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6337FF-33AD-7F49-8DF9-F11DA7DD31B2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8FC2D0-0361-8847-83B8-476A10BE178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8FC2D0-0361-8847-83B8-476A10BE178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7B9999-1530-6443-A99C-39E9947DD91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1EFB66-D9EE-CB40-8D97-C2D09A97134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EED07B-D7BE-E142-87F5-DD0B177FD5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4E0D09-C68F-7A4A-8057-2207CEC84DDE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DEA041-2595-8845-9101-F1A7C0011F7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5B21A8-3DA3-214A-9797-136325493D6C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-109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45B8D-80A6-0740-9390-CABA8BF0E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5CE01-5062-F949-A68C-034943E119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89D30-8271-DA45-AA84-29993C9645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06A34-5A63-8F49-8CBD-53B4957A4E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99EA1-4A27-5E48-9FA3-36A04E56A6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AA46C-3273-8144-8568-2153602803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71119-4CAC-3044-A16C-8239F3A9BC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D31DD-19DF-6D4A-8D63-B058D52185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DAF59-8766-5A45-B599-7E9EEF2EB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B24E2-A9CB-7C46-9486-5151331BC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C0E66-82F7-274B-AE21-47DD0E5260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chemeClr val="bg1"/>
            </a:gs>
            <a:gs pos="1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A2B64ACF-5884-7F46-8C86-FADDA54F67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-104" charset="2"/>
        <a:buChar char="s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itchFamily="-104" charset="2"/>
        <a:buChar char="s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-104" charset="2"/>
        <a:buChar char="s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itchFamily="-104" charset="2"/>
        <a:buChar char="s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-104" charset="2"/>
        <a:buChar char="s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-109" charset="2"/>
        <a:buChar char="s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-109" charset="2"/>
        <a:buChar char="s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-109" charset="2"/>
        <a:buChar char="s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-109" charset="2"/>
        <a:buChar char="s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df"/><Relationship Id="rId4" Type="http://schemas.openxmlformats.org/officeDocument/2006/relationships/image" Target="../media/image210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4.png"/><Relationship Id="rId1" Type="http://schemas.openxmlformats.org/officeDocument/2006/relationships/video" Target="file://localhost/Users/marcianeel/Desktop/MNMEA%20Making%20Your%20Principal%20Your%20Advocate/MNMEA17%20Principal%20as%20Advocate%20Videos/Slide%2012%20Marching%20Band%20Annoying%20Kid.mp4" TargetMode="External"/><Relationship Id="rId2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5.png"/><Relationship Id="rId1" Type="http://schemas.openxmlformats.org/officeDocument/2006/relationships/video" Target="file://localhost/Users/marcianeel/Desktop/MNMEA%20Making%20Your%20Principal%20Your%20Advocate/MNMEA17%20Principal%20as%20Advocate%20Videos/Slide%2013%20Team%20Effort%20on%20the%20Beach.mp4" TargetMode="External"/><Relationship Id="rId2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bin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df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4" Type="http://schemas.openxmlformats.org/officeDocument/2006/relationships/image" Target="../media/image46.png"/><Relationship Id="rId1" Type="http://schemas.openxmlformats.org/officeDocument/2006/relationships/video" Target="file://localhost/Users/marcianeel/Desktop/MNMEA%20Making%20Your%20Principal%20Your%20Advocate/MNMEA17%20Principal%20as%20Advocate%20Videos/Slide%2031%20USED:My%20PVC%20Instrument,%20Disney%20Medley.mp4" TargetMode="External"/><Relationship Id="rId2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4" Type="http://schemas.openxmlformats.org/officeDocument/2006/relationships/image" Target="../media/image47.png"/><Relationship Id="rId1" Type="http://schemas.openxmlformats.org/officeDocument/2006/relationships/video" Target="file://localhost/Users/marcianeel/Desktop/MNMEA%20Making%20Your%20Principal%20Your%20Advocate/MNMEA17%20Principal%20as%20Advocate%20Videos/Slide%2032%20Kettering%20A%20Cappella%20-%20I%20Want%20You%20Back%20(Macy's%20A%20Cappella%20Ch.mp4" TargetMode="External"/><Relationship Id="rId2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4" Type="http://schemas.openxmlformats.org/officeDocument/2006/relationships/image" Target="../media/image48.png"/><Relationship Id="rId1" Type="http://schemas.openxmlformats.org/officeDocument/2006/relationships/video" Target="file://localhost/Users/marcianeel/Desktop/MNMEA%20Making%20Your%20Principal%20Your%20Advocate/MNMEA17%20Principal%20as%20Advocate%20Videos/Slide%2033%20Principal%20Raps%20About%20Snow%20Day%20With%20'Ice%20Ice%20Baby'%20Instrumental.mp4" TargetMode="External"/><Relationship Id="rId2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9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jpe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22503" y="0"/>
            <a:ext cx="9144000" cy="2582676"/>
          </a:xfrm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>
              <a:buFont typeface="Wingdings" charset="2"/>
              <a:buNone/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Making an Advocate of Your Principal: </a:t>
            </a:r>
          </a:p>
          <a:p>
            <a:pPr eaLnBrk="1" hangingPunct="1">
              <a:buFont typeface="Wingdings" charset="2"/>
              <a:buNone/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10 Things to Do “Monday”</a:t>
            </a:r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4342" name="Rectangle 10"/>
          <p:cNvSpPr>
            <a:spLocks noChangeArrowheads="1"/>
          </p:cNvSpPr>
          <p:nvPr/>
        </p:nvSpPr>
        <p:spPr bwMode="auto">
          <a:xfrm>
            <a:off x="-22503" y="5809877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marcia@musicedconsultants.net</a:t>
            </a:r>
            <a:endParaRPr lang="en-US" sz="28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algn="ctr"/>
            <a:r>
              <a:rPr lang="en-US" sz="2800" dirty="0" err="1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www.musiceducationconsultants.net</a:t>
            </a:r>
            <a:r>
              <a:rPr lang="en-US" sz="28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/conference-materials</a:t>
            </a:r>
            <a:endParaRPr lang="en-US" sz="2800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14343" name="Rectangle 1032"/>
          <p:cNvSpPr>
            <a:spLocks noChangeArrowheads="1"/>
          </p:cNvSpPr>
          <p:nvPr/>
        </p:nvSpPr>
        <p:spPr bwMode="auto">
          <a:xfrm>
            <a:off x="1143000" y="43005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-22503" y="5153184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Marcia Neel</a:t>
            </a:r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2" name="Picture 11" descr="MMUW_HalfPageHor_4C_Basic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3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363880" y="1358564"/>
            <a:ext cx="6349510" cy="4108506"/>
          </a:xfrm>
          <a:prstGeom prst="rect">
            <a:avLst/>
          </a:prstGeom>
        </p:spPr>
      </p:pic>
      <p:pic>
        <p:nvPicPr>
          <p:cNvPr id="13" name="Picture 12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5949" y="2235293"/>
            <a:ext cx="1044384" cy="130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0" name="Rectangle 3"/>
          <p:cNvSpPr>
            <a:spLocks noChangeArrowheads="1"/>
          </p:cNvSpPr>
          <p:nvPr/>
        </p:nvSpPr>
        <p:spPr bwMode="auto">
          <a:xfrm>
            <a:off x="4537075" y="38544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1" name="Rectangle 4"/>
          <p:cNvSpPr>
            <a:spLocks noChangeArrowheads="1"/>
          </p:cNvSpPr>
          <p:nvPr/>
        </p:nvSpPr>
        <p:spPr bwMode="auto">
          <a:xfrm>
            <a:off x="304800" y="228600"/>
            <a:ext cx="8610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Two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Querries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…</a:t>
            </a:r>
            <a:endParaRPr lang="en-US" sz="44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392" name="Rectangle 5"/>
          <p:cNvSpPr>
            <a:spLocks noChangeArrowheads="1"/>
          </p:cNvSpPr>
          <p:nvPr/>
        </p:nvSpPr>
        <p:spPr bwMode="auto">
          <a:xfrm>
            <a:off x="304800" y="1143000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104" charset="0"/>
              <a:buAutoNum type="arabicPeriod"/>
            </a:pPr>
            <a:r>
              <a:rPr lang="en-US" sz="6000" i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Do Principals </a:t>
            </a:r>
            <a:r>
              <a:rPr lang="en-US" sz="6000" i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Really</a:t>
            </a:r>
            <a:r>
              <a:rPr lang="en-US" sz="6000" i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Think</a:t>
            </a:r>
            <a:r>
              <a:rPr lang="en-US" sz="6000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?</a:t>
            </a:r>
            <a:endParaRPr lang="en-US" sz="6000" i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6000" y="642471"/>
            <a:ext cx="184666" cy="36933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26325" y="3285765"/>
            <a:ext cx="8610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104" charset="0"/>
              <a:buNone/>
            </a:pPr>
            <a:r>
              <a:rPr lang="en-US" sz="60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2.What </a:t>
            </a:r>
            <a:r>
              <a:rPr lang="en-US" sz="60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Have </a:t>
            </a:r>
            <a:r>
              <a:rPr lang="en-US" sz="6000" i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</a:t>
            </a:r>
            <a:r>
              <a:rPr lang="en-US" sz="60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60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Done to Make an Advocate out of </a:t>
            </a:r>
            <a:r>
              <a:rPr lang="en-US" sz="6000" i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Your</a:t>
            </a:r>
            <a:r>
              <a:rPr lang="en-US" sz="60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60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Principal?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18438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18440" name="Rectangle 5"/>
          <p:cNvSpPr>
            <a:spLocks noChangeArrowheads="1"/>
          </p:cNvSpPr>
          <p:nvPr/>
        </p:nvSpPr>
        <p:spPr bwMode="auto">
          <a:xfrm>
            <a:off x="155575" y="106278"/>
            <a:ext cx="8763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1. </a:t>
            </a:r>
            <a:r>
              <a:rPr lang="en-US" sz="3600" i="1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What </a:t>
            </a:r>
            <a:r>
              <a:rPr lang="en-US" sz="3600" i="1" u="sng" dirty="0">
                <a:solidFill>
                  <a:srgbClr val="FFFF00"/>
                </a:solidFill>
                <a:latin typeface="Times New Roman"/>
                <a:cs typeface="Times New Roman"/>
              </a:rPr>
              <a:t>I love best</a:t>
            </a:r>
            <a:r>
              <a:rPr lang="en-US" sz="3600" i="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600" i="1" dirty="0">
                <a:latin typeface="Times New Roman"/>
                <a:cs typeface="Times New Roman"/>
              </a:rPr>
              <a:t>about my music teacher is </a:t>
            </a:r>
          </a:p>
          <a:p>
            <a:pPr marL="457200" indent="-457200"/>
            <a:r>
              <a:rPr lang="en-US" sz="3600" i="1" dirty="0">
                <a:latin typeface="Times New Roman"/>
                <a:cs typeface="Times New Roman"/>
              </a:rPr>
              <a:t>that he/she is. . .(here we go!</a:t>
            </a:r>
            <a:r>
              <a:rPr lang="en-US" sz="3600" i="1" dirty="0" smtClean="0">
                <a:latin typeface="Times New Roman"/>
                <a:cs typeface="Times New Roman"/>
              </a:rPr>
              <a:t>)</a:t>
            </a:r>
            <a:r>
              <a:rPr lang="en-US" sz="3600" dirty="0" smtClean="0">
                <a:latin typeface="Times New Roman"/>
                <a:cs typeface="Times New Roman"/>
              </a:rPr>
              <a:t>	</a:t>
            </a:r>
            <a:endParaRPr lang="en-US" sz="3600" dirty="0">
              <a:latin typeface="Times New Roman"/>
              <a:cs typeface="Times New Roman"/>
            </a:endParaRPr>
          </a:p>
        </p:txBody>
      </p:sp>
      <p:pic>
        <p:nvPicPr>
          <p:cNvPr id="18441" name="Picture 8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06062" y="1586127"/>
            <a:ext cx="4734653" cy="28609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TextBox 8"/>
          <p:cNvSpPr txBox="1"/>
          <p:nvPr/>
        </p:nvSpPr>
        <p:spPr>
          <a:xfrm>
            <a:off x="496432" y="1435390"/>
            <a:ext cx="1441170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Caring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2001" y="1886460"/>
            <a:ext cx="2055896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Dedicated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001" y="2337530"/>
            <a:ext cx="2133667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Passionate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2001" y="2775897"/>
            <a:ext cx="2262158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Committed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7823" y="3225580"/>
            <a:ext cx="3312625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Success-oriented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1002" y="3688575"/>
            <a:ext cx="2098952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Organized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790" y="4123967"/>
            <a:ext cx="1876911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Dynamic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5969" y="4559421"/>
            <a:ext cx="1672453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Positive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5968" y="4990780"/>
            <a:ext cx="8268307" cy="1200329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A Team Player/Builder </a:t>
            </a:r>
          </a:p>
          <a:p>
            <a:r>
              <a:rPr lang="en-US" sz="3600" dirty="0" smtClean="0">
                <a:latin typeface="Times New Roman"/>
                <a:cs typeface="Times New Roman"/>
              </a:rPr>
              <a:t>	with Students, Staff and Parents</a:t>
            </a:r>
            <a:endParaRPr lang="en-US" sz="3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0486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0488" name="Rectangle 5"/>
          <p:cNvSpPr>
            <a:spLocks noChangeArrowheads="1"/>
          </p:cNvSpPr>
          <p:nvPr/>
        </p:nvSpPr>
        <p:spPr bwMode="auto">
          <a:xfrm>
            <a:off x="156869" y="55828"/>
            <a:ext cx="8763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1. </a:t>
            </a:r>
            <a:r>
              <a:rPr lang="en-US" sz="3600" i="1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What </a:t>
            </a:r>
            <a:r>
              <a:rPr lang="en-US" sz="3600" i="1" u="sng" dirty="0">
                <a:solidFill>
                  <a:srgbClr val="FFFF00"/>
                </a:solidFill>
                <a:latin typeface="Times New Roman"/>
                <a:cs typeface="Times New Roman"/>
              </a:rPr>
              <a:t>I love best</a:t>
            </a:r>
            <a:r>
              <a:rPr lang="en-US" sz="3600" i="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600" i="1" dirty="0">
                <a:latin typeface="Times New Roman"/>
                <a:cs typeface="Times New Roman"/>
              </a:rPr>
              <a:t>about my music teacher is </a:t>
            </a:r>
          </a:p>
          <a:p>
            <a:pPr marL="457200" indent="-457200"/>
            <a:r>
              <a:rPr lang="en-US" sz="3600" i="1" dirty="0">
                <a:latin typeface="Times New Roman"/>
                <a:cs typeface="Times New Roman"/>
              </a:rPr>
              <a:t>that he/she is. . </a:t>
            </a:r>
            <a:r>
              <a:rPr lang="en-US" sz="3600" i="1" dirty="0" smtClean="0">
                <a:latin typeface="Times New Roman"/>
                <a:cs typeface="Times New Roman"/>
              </a:rPr>
              <a:t>.</a:t>
            </a:r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600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(cont.)</a:t>
            </a:r>
            <a:endParaRPr lang="en-US" sz="3600" dirty="0" smtClean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9" name="Picture 8" descr="Girl Giving Her 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88" y="2279146"/>
            <a:ext cx="3745035" cy="278821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TextBox 9"/>
          <p:cNvSpPr txBox="1"/>
          <p:nvPr/>
        </p:nvSpPr>
        <p:spPr>
          <a:xfrm>
            <a:off x="4199423" y="1695676"/>
            <a:ext cx="3133640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Communicative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7371" y="2134572"/>
            <a:ext cx="2543485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Encouraging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4872" y="2571212"/>
            <a:ext cx="1697700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Flexible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04653" y="2999463"/>
            <a:ext cx="2467067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Professional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7371" y="3421673"/>
            <a:ext cx="1748420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Creative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99423" y="3851787"/>
            <a:ext cx="4061704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Talented (Performer)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14364" y="4283439"/>
            <a:ext cx="4728503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Intense (In a Good Way)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02430" y="4710956"/>
            <a:ext cx="4740225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Effective with Pedagogy</a:t>
            </a:r>
            <a:endParaRPr lang="en-US" sz="3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2533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2534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2536" name="Rectangle 5"/>
          <p:cNvSpPr>
            <a:spLocks noChangeArrowheads="1"/>
          </p:cNvSpPr>
          <p:nvPr/>
        </p:nvSpPr>
        <p:spPr bwMode="auto">
          <a:xfrm>
            <a:off x="228600" y="41871"/>
            <a:ext cx="8763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</a:t>
            </a:r>
            <a:r>
              <a:rPr lang="en-US" sz="3600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</a:t>
            </a:r>
            <a:r>
              <a:rPr lang="en-US" sz="3600" i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 love best</a:t>
            </a:r>
            <a:r>
              <a:rPr lang="en-US" sz="3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about my music teacher is </a:t>
            </a:r>
          </a:p>
          <a:p>
            <a:pPr marL="457200" indent="-457200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that he/she is. . </a:t>
            </a:r>
            <a:r>
              <a:rPr lang="en-US" sz="36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r>
              <a:rPr lang="en-US" sz="3600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(cont.)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2537" name="Picture 9" descr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4571" y="1127728"/>
            <a:ext cx="3844925" cy="2971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76745" y="1320053"/>
            <a:ext cx="7108512" cy="4955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Responsible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Collegial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Motivational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Inspirational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Helpful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Content-oriented	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A Music Advocate (Recruiter)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Demanding (Of Self </a:t>
            </a:r>
            <a:r>
              <a:rPr lang="en-US" sz="36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and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Students) </a:t>
            </a:r>
          </a:p>
          <a:p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24581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4582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4584" name="Rectangle 5"/>
          <p:cNvSpPr>
            <a:spLocks noChangeArrowheads="1"/>
          </p:cNvSpPr>
          <p:nvPr/>
        </p:nvSpPr>
        <p:spPr bwMode="auto">
          <a:xfrm>
            <a:off x="193675" y="0"/>
            <a:ext cx="8686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To </a:t>
            </a:r>
            <a:r>
              <a:rPr lang="en-US" sz="3600" i="1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improve</a:t>
            </a:r>
            <a:r>
              <a:rPr lang="en-US" sz="3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the music program, I would ask </a:t>
            </a:r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my music </a:t>
            </a:r>
            <a:r>
              <a:rPr lang="en-US" sz="3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teachers to. . </a:t>
            </a:r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Picture 8" descr="Boys Sing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354" y="2934677"/>
            <a:ext cx="2436561" cy="3313723"/>
          </a:xfrm>
          <a:prstGeom prst="rect">
            <a:avLst/>
          </a:prstGeom>
          <a:effectLst>
            <a:reflection stA="50000" endPos="75000" dist="12700" dir="5400000" sy="-100000" algn="bl" rotWithShape="0"/>
            <a:softEdge rad="139700"/>
          </a:effectLst>
        </p:spPr>
      </p:pic>
      <p:sp>
        <p:nvSpPr>
          <p:cNvPr id="10" name="TextBox 9"/>
          <p:cNvSpPr txBox="1"/>
          <p:nvPr/>
        </p:nvSpPr>
        <p:spPr>
          <a:xfrm>
            <a:off x="-110440" y="1381719"/>
            <a:ext cx="9248896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Communicate ! Communicate! Communicate!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Coordinate/Collaborate with Colleagues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Articulate with Feeder Schools More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Recruit/Retain More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Focus on Building Group Identity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Promote More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Perform More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2662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6630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6632" name="Rectangle 5"/>
          <p:cNvSpPr>
            <a:spLocks noChangeArrowheads="1"/>
          </p:cNvSpPr>
          <p:nvPr/>
        </p:nvSpPr>
        <p:spPr bwMode="auto">
          <a:xfrm>
            <a:off x="193675" y="65782"/>
            <a:ext cx="8686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2. To </a:t>
            </a:r>
            <a:r>
              <a:rPr lang="en-US" sz="3600" i="1" u="sng" dirty="0">
                <a:latin typeface="Times New Roman"/>
                <a:cs typeface="Times New Roman"/>
              </a:rPr>
              <a:t>improve</a:t>
            </a:r>
            <a:r>
              <a:rPr lang="en-US" sz="3600" i="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600" i="1" dirty="0">
                <a:latin typeface="Times New Roman"/>
                <a:cs typeface="Times New Roman"/>
              </a:rPr>
              <a:t>the music program</a:t>
            </a:r>
            <a:r>
              <a:rPr lang="en-US" sz="3600" i="1" dirty="0">
                <a:solidFill>
                  <a:srgbClr val="FFFF00"/>
                </a:solidFill>
                <a:latin typeface="Times New Roman"/>
                <a:cs typeface="Times New Roman"/>
              </a:rPr>
              <a:t>, I would ask </a:t>
            </a:r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my music </a:t>
            </a:r>
            <a:r>
              <a:rPr lang="en-US" sz="3600" i="1" dirty="0">
                <a:solidFill>
                  <a:srgbClr val="FFFF00"/>
                </a:solidFill>
                <a:latin typeface="Times New Roman"/>
                <a:cs typeface="Times New Roman"/>
              </a:rPr>
              <a:t>teachers to. . .(cont.</a:t>
            </a:r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)</a:t>
            </a:r>
            <a:endParaRPr lang="en-US" sz="3600" dirty="0" smtClean="0">
              <a:latin typeface="Times New Roman"/>
              <a:cs typeface="Times New Roman"/>
            </a:endParaRPr>
          </a:p>
        </p:txBody>
      </p:sp>
      <p:pic>
        <p:nvPicPr>
          <p:cNvPr id="26633" name="Picture 13" descr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723" y="1381060"/>
            <a:ext cx="2414077" cy="3446463"/>
          </a:xfrm>
          <a:prstGeom prst="rect">
            <a:avLst/>
          </a:prstGeom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  <a:reflection stA="50000" endPos="75000" dist="12700" dir="5400000" sy="-100000" algn="bl" rotWithShape="0"/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091120" y="1229742"/>
            <a:ext cx="7100171" cy="6186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Help Administrators to Help Them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	(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esp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: Class Sizes and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     Program Building)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Extend Learning Into the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     Community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Develop More Partnerships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Incorporate School-wide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     Objectives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Assess Their Own Programs More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	Often </a:t>
            </a:r>
          </a:p>
          <a:p>
            <a:endParaRPr lang="en-US" sz="3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28677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8678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8680" name="Rectangle 5"/>
          <p:cNvSpPr>
            <a:spLocks noChangeArrowheads="1"/>
          </p:cNvSpPr>
          <p:nvPr/>
        </p:nvSpPr>
        <p:spPr bwMode="auto">
          <a:xfrm>
            <a:off x="269875" y="223308"/>
            <a:ext cx="853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3.  </a:t>
            </a:r>
            <a:r>
              <a:rPr lang="en-US" sz="3600" i="1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What </a:t>
            </a:r>
            <a:r>
              <a:rPr lang="en-US" sz="3600" i="1" u="sng" dirty="0">
                <a:solidFill>
                  <a:srgbClr val="FFFF00"/>
                </a:solidFill>
                <a:latin typeface="Times New Roman"/>
                <a:cs typeface="Times New Roman"/>
              </a:rPr>
              <a:t>troubles me most</a:t>
            </a:r>
            <a:r>
              <a:rPr lang="en-US" sz="3600" i="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600" i="1" dirty="0">
                <a:latin typeface="Times New Roman"/>
                <a:cs typeface="Times New Roman"/>
              </a:rPr>
              <a:t>is that he/she is not. . </a:t>
            </a:r>
            <a:r>
              <a:rPr lang="en-US" sz="3600" i="1" dirty="0" smtClean="0">
                <a:latin typeface="Times New Roman"/>
                <a:cs typeface="Times New Roman"/>
              </a:rPr>
              <a:t>.</a:t>
            </a:r>
            <a:r>
              <a:rPr lang="en-US" sz="3600" dirty="0" smtClean="0">
                <a:latin typeface="Times New Roman"/>
                <a:cs typeface="Times New Roman"/>
              </a:rPr>
              <a:t>	</a:t>
            </a:r>
            <a:r>
              <a:rPr lang="en-US" sz="3600" dirty="0">
                <a:latin typeface="Times New Roman"/>
                <a:cs typeface="Times New Roman"/>
              </a:rPr>
              <a:t>	</a:t>
            </a:r>
          </a:p>
        </p:txBody>
      </p:sp>
      <p:pic>
        <p:nvPicPr>
          <p:cNvPr id="28681" name="Picture 6" descr="DownloadedFi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0292" y="1303011"/>
            <a:ext cx="2493983" cy="3309334"/>
          </a:xfrm>
          <a:prstGeom prst="rect">
            <a:avLst/>
          </a:prstGeom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  <a:reflection stA="50000" endPos="75000" dist="12700" dir="5400000" sy="-100000" algn="bl" rotWithShape="0"/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57133" y="1423637"/>
            <a:ext cx="2133667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Passionate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2702" y="1874707"/>
            <a:ext cx="5774688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Considerate of the Big Picture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2702" y="2311347"/>
            <a:ext cx="3133640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Communicative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2702" y="2738173"/>
            <a:ext cx="3890157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Demanding Enough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667" y="3191728"/>
            <a:ext cx="5793623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Managing the Classroom Well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667" y="3642798"/>
            <a:ext cx="5419648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Lesson-planning Effectively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9098" y="4093868"/>
            <a:ext cx="3004473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Even-tempered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9098" y="4530508"/>
            <a:ext cx="2929007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A Team Player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9703" y="4973266"/>
            <a:ext cx="2098952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Organized</a:t>
            </a:r>
            <a:endParaRPr lang="en-US" sz="3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6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7" name="Rectangle 4"/>
          <p:cNvSpPr>
            <a:spLocks noChangeArrowheads="1"/>
          </p:cNvSpPr>
          <p:nvPr/>
        </p:nvSpPr>
        <p:spPr bwMode="auto">
          <a:xfrm>
            <a:off x="1" y="69785"/>
            <a:ext cx="91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36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Have </a:t>
            </a:r>
            <a:r>
              <a:rPr lang="en-US" sz="3600" b="1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Done to Make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 </a:t>
            </a:r>
          </a:p>
          <a:p>
            <a:pPr marL="457200" indent="-457200" algn="ctr"/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Advocate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Out of </a:t>
            </a:r>
            <a:r>
              <a:rPr lang="en-US" sz="3600" b="1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Your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Principal?</a:t>
            </a:r>
            <a:endParaRPr lang="en-US" sz="36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0728" name="Rectangle 5"/>
          <p:cNvSpPr>
            <a:spLocks noChangeArrowheads="1"/>
          </p:cNvSpPr>
          <p:nvPr/>
        </p:nvSpPr>
        <p:spPr bwMode="auto">
          <a:xfrm>
            <a:off x="0" y="1256405"/>
            <a:ext cx="914399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“I </a:t>
            </a:r>
            <a:r>
              <a:rPr lang="en-US" sz="3200" b="1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communicate 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and keep my principal informed.”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 descr="Screen Shot 2012-08-28 at 4.33.4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58" y="1883052"/>
            <a:ext cx="8737084" cy="4738806"/>
          </a:xfrm>
          <a:prstGeom prst="rect">
            <a:avLst/>
          </a:prstGeom>
        </p:spPr>
      </p:pic>
      <p:pic>
        <p:nvPicPr>
          <p:cNvPr id="14" name="Picture 13" descr="Screen Shot 2012-08-28 at 4.35.25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91" y="3039296"/>
            <a:ext cx="4368284" cy="1803400"/>
          </a:xfrm>
          <a:prstGeom prst="rect">
            <a:avLst/>
          </a:prstGeom>
        </p:spPr>
      </p:pic>
      <p:pic>
        <p:nvPicPr>
          <p:cNvPr id="15" name="Picture 14" descr="Screen Shot 2012-08-28 at 4.35.10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791" y="1883052"/>
            <a:ext cx="4368284" cy="1640442"/>
          </a:xfrm>
          <a:prstGeom prst="rect">
            <a:avLst/>
          </a:prstGeom>
        </p:spPr>
      </p:pic>
      <p:pic>
        <p:nvPicPr>
          <p:cNvPr id="16" name="Picture 15" descr="Screen Shot 2012-08-28 at 4.34.03 P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475" y="4842696"/>
            <a:ext cx="4121666" cy="1779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6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8" name="Rectangle 5"/>
          <p:cNvSpPr>
            <a:spLocks noChangeArrowheads="1"/>
          </p:cNvSpPr>
          <p:nvPr/>
        </p:nvSpPr>
        <p:spPr bwMode="auto">
          <a:xfrm>
            <a:off x="0" y="209351"/>
            <a:ext cx="914399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“I </a:t>
            </a:r>
            <a:r>
              <a:rPr lang="en-US" sz="3200" b="1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communicate 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and keep my principal informed.”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1" name="Picture 10" descr="Screen Shot 2014-10-05 at 3.18.5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29" y="1177025"/>
            <a:ext cx="8192692" cy="4942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21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822" name="Rectangle 3"/>
          <p:cNvSpPr>
            <a:spLocks noChangeArrowheads="1"/>
          </p:cNvSpPr>
          <p:nvPr/>
        </p:nvSpPr>
        <p:spPr bwMode="auto">
          <a:xfrm>
            <a:off x="4537075" y="38544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824" name="Rectangle 5"/>
          <p:cNvSpPr>
            <a:spLocks noChangeArrowheads="1"/>
          </p:cNvSpPr>
          <p:nvPr/>
        </p:nvSpPr>
        <p:spPr bwMode="auto">
          <a:xfrm>
            <a:off x="454025" y="1416308"/>
            <a:ext cx="85344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Tx/>
              <a:buChar char="•"/>
            </a:pP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Always Have Small Ensembles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READY</a:t>
            </a: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to Perform</a:t>
            </a:r>
          </a:p>
          <a:p>
            <a:pPr marL="457200" indent="-457200">
              <a:buFontTx/>
              <a:buChar char="•"/>
            </a:pPr>
            <a:endParaRPr lang="en-US" sz="1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buFontTx/>
              <a:buChar char="•"/>
            </a:pP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Invite Her (and Faculty) to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PERFORM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 the Holiday Concert</a:t>
            </a:r>
          </a:p>
          <a:p>
            <a:pPr marL="457200" indent="-457200">
              <a:buFontTx/>
              <a:buChar char="•"/>
            </a:pPr>
            <a:endParaRPr lang="en-US" sz="1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buFontTx/>
              <a:buChar char="•"/>
            </a:pP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Copy Him on All </a:t>
            </a: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Correspondence</a:t>
            </a:r>
          </a:p>
          <a:p>
            <a:pPr marL="457200" indent="-457200">
              <a:buFontTx/>
              <a:buChar char="•"/>
            </a:pPr>
            <a:endParaRPr lang="en-US" sz="1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buFontTx/>
              <a:buChar char="•"/>
            </a:pP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Communicate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Advocacy 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Information</a:t>
            </a:r>
          </a:p>
          <a:p>
            <a:pPr marL="457200" indent="-457200">
              <a:buFontTx/>
              <a:buChar char="•"/>
            </a:pPr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buFontTx/>
              <a:buChar char="•"/>
            </a:pP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Take him Golfing</a:t>
            </a:r>
          </a:p>
          <a:p>
            <a:pPr marL="457200" indent="-457200">
              <a:buFontTx/>
              <a:buChar char="•"/>
            </a:pPr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/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5096" y="5118908"/>
            <a:ext cx="47749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. .</a:t>
            </a:r>
            <a:r>
              <a:rPr lang="en-US" sz="4000" b="1" i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He wins </a:t>
            </a:r>
            <a:r>
              <a:rPr lang="en-US" sz="40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 lot!!!!!</a:t>
            </a:r>
            <a:endParaRPr lang="en-US" sz="4000" b="1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73841"/>
            <a:ext cx="9144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Have </a:t>
            </a:r>
            <a:r>
              <a:rPr lang="en-US" sz="3600" b="1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Done to Make an 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Advocate Out of </a:t>
            </a:r>
            <a:r>
              <a:rPr lang="en-US" sz="3600" b="1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Your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Principal? </a:t>
            </a:r>
            <a:r>
              <a:rPr lang="en-US" sz="36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(</a:t>
            </a:r>
            <a:r>
              <a:rPr lang="en-US" sz="3600" b="1" i="1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Con’t</a:t>
            </a:r>
            <a:r>
              <a:rPr lang="en-US" sz="36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.)</a:t>
            </a:r>
            <a:endParaRPr lang="en-US" sz="3600" b="1" i="1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4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869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870" name="Rectangle 3"/>
          <p:cNvSpPr>
            <a:spLocks noChangeArrowheads="1"/>
          </p:cNvSpPr>
          <p:nvPr/>
        </p:nvSpPr>
        <p:spPr bwMode="auto">
          <a:xfrm>
            <a:off x="4537075" y="38544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871" name="Rectangle 4"/>
          <p:cNvSpPr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Sometimes Though --  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It Seems As If Principals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4000" b="1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TRY 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To Trip Us UP!</a:t>
            </a:r>
          </a:p>
        </p:txBody>
      </p:sp>
      <p:pic>
        <p:nvPicPr>
          <p:cNvPr id="8" name="Slide 12 Marching Band Annoying Ki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76425" y="1524000"/>
            <a:ext cx="5819742" cy="4453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8917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18" name="Rectangle 3"/>
          <p:cNvSpPr>
            <a:spLocks noChangeArrowheads="1"/>
          </p:cNvSpPr>
          <p:nvPr/>
        </p:nvSpPr>
        <p:spPr bwMode="auto">
          <a:xfrm>
            <a:off x="4537075" y="38544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19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BUT. . .It Really Takes Team Effort!</a:t>
            </a:r>
            <a:endParaRPr lang="en-US" sz="4000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Slide 13 Team Effort on the Beach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08000" y="1225836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65541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5542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5543" name="Rectangle 4"/>
          <p:cNvSpPr>
            <a:spLocks noChangeArrowheads="1"/>
          </p:cNvSpPr>
          <p:nvPr/>
        </p:nvSpPr>
        <p:spPr bwMode="auto">
          <a:xfrm>
            <a:off x="0" y="-4400"/>
            <a:ext cx="9144000" cy="158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4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Help Your Principal Understand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4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ESSA: Every Student Succeeds Act</a:t>
            </a:r>
          </a:p>
        </p:txBody>
      </p:sp>
      <p:sp>
        <p:nvSpPr>
          <p:cNvPr id="65544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pic>
        <p:nvPicPr>
          <p:cNvPr id="14" name="Picture 13" descr="ESSA-Obama-Signs-blog-thumb-500x333-1639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29" y="1577572"/>
            <a:ext cx="7095090" cy="472533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-5144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ESSA: So What’s New?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8" name="Rectangle 16"/>
          <p:cNvSpPr>
            <a:spLocks noChangeArrowheads="1"/>
          </p:cNvSpPr>
          <p:nvPr/>
        </p:nvSpPr>
        <p:spPr bwMode="auto">
          <a:xfrm>
            <a:off x="0" y="722186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latin typeface="Times New Roman"/>
                <a:cs typeface="Times New Roman"/>
              </a:rPr>
              <a:t>It ends the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Federal </a:t>
            </a:r>
            <a:r>
              <a:rPr lang="en-US" sz="3200" dirty="0" smtClean="0">
                <a:latin typeface="Times New Roman"/>
                <a:cs typeface="Times New Roman"/>
              </a:rPr>
              <a:t>School Improvement Strategies</a:t>
            </a:r>
            <a:endParaRPr lang="en-US" sz="3200" dirty="0">
              <a:latin typeface="Times New Roman"/>
              <a:cs typeface="Times New Roman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803" y="1923400"/>
            <a:ext cx="6398394" cy="4148636"/>
          </a:xfrm>
          <a:prstGeom prst="rect">
            <a:avLst/>
          </a:prstGeom>
        </p:spPr>
      </p:pic>
      <p:pic>
        <p:nvPicPr>
          <p:cNvPr id="17" name="Picture 16" descr="politics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249" y="1492245"/>
            <a:ext cx="4586752" cy="2936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-1" y="81607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ESSA: So What’s New?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4366141" y="1847582"/>
            <a:ext cx="4777858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NCLB </a:t>
            </a:r>
            <a:r>
              <a:rPr lang="en-US" sz="3200" dirty="0" smtClean="0">
                <a:latin typeface="Times New Roman"/>
                <a:cs typeface="Times New Roman"/>
              </a:rPr>
              <a:t>was top-down, one-size fits all approach to struggling schools, </a:t>
            </a: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ESSA </a:t>
            </a:r>
            <a:r>
              <a:rPr lang="en-US" sz="3200" dirty="0" smtClean="0">
                <a:latin typeface="Times New Roman"/>
                <a:cs typeface="Times New Roman"/>
              </a:rPr>
              <a:t>offers the flexibility to find the best local solutions—while also ensuring that students are making progress.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8" name="Rectangle 16"/>
          <p:cNvSpPr>
            <a:spLocks noChangeArrowheads="1"/>
          </p:cNvSpPr>
          <p:nvPr/>
        </p:nvSpPr>
        <p:spPr bwMode="auto">
          <a:xfrm>
            <a:off x="-1" y="859709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Accountability is moving from </a:t>
            </a:r>
            <a:r>
              <a:rPr lang="en-US" sz="3200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Federal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to </a:t>
            </a:r>
            <a:r>
              <a:rPr lang="en-US" sz="3200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State </a:t>
            </a:r>
            <a:r>
              <a:rPr lang="en-US" sz="3200" dirty="0" smtClean="0">
                <a:latin typeface="Times New Roman"/>
                <a:cs typeface="Times New Roman"/>
              </a:rPr>
              <a:t>level.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pic>
        <p:nvPicPr>
          <p:cNvPr id="19" name="Picture 18" descr="Symbol for N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41" y="1936927"/>
            <a:ext cx="4095234" cy="4095234"/>
          </a:xfrm>
          <a:prstGeom prst="rect">
            <a:avLst/>
          </a:prstGeom>
        </p:spPr>
      </p:pic>
      <p:pic>
        <p:nvPicPr>
          <p:cNvPr id="11" name="Picture 10" descr="nclb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880" y="2457983"/>
            <a:ext cx="3418483" cy="3397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728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ESSA: So What’s New?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3593588" y="1878360"/>
            <a:ext cx="504826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ESSA, while encouraging rigorous and challenging state academic standards on which the state’s accountability system is built, </a:t>
            </a:r>
            <a:r>
              <a:rPr lang="en-US" sz="3200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does </a:t>
            </a:r>
            <a:r>
              <a:rPr lang="en-US" sz="3200" b="1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not </a:t>
            </a:r>
            <a:r>
              <a:rPr lang="en-US" sz="3200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require Common Core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8" name="Rectangle 16"/>
          <p:cNvSpPr>
            <a:spLocks noChangeArrowheads="1"/>
          </p:cNvSpPr>
          <p:nvPr/>
        </p:nvSpPr>
        <p:spPr bwMode="auto">
          <a:xfrm>
            <a:off x="0" y="948689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Accountability is moving from </a:t>
            </a:r>
            <a:r>
              <a:rPr lang="en-US" sz="3200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Federal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to </a:t>
            </a:r>
            <a:r>
              <a:rPr lang="en-US" sz="3200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State </a:t>
            </a:r>
            <a:r>
              <a:rPr lang="en-US" sz="3200" dirty="0" smtClean="0">
                <a:latin typeface="Times New Roman"/>
                <a:cs typeface="Times New Roman"/>
              </a:rPr>
              <a:t>level.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pic>
        <p:nvPicPr>
          <p:cNvPr id="14" name="Picture 13" descr="Stop Common Co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80" y="2257908"/>
            <a:ext cx="3093818" cy="2950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 Roll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81607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ESSA: So What’s New?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8" name="Rectangle 16"/>
          <p:cNvSpPr>
            <a:spLocks noChangeArrowheads="1"/>
          </p:cNvSpPr>
          <p:nvPr/>
        </p:nvSpPr>
        <p:spPr bwMode="auto">
          <a:xfrm>
            <a:off x="0" y="1092974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latin typeface="Times New Roman"/>
                <a:cs typeface="Times New Roman"/>
              </a:rPr>
              <a:t>Ends Federal Goal of 100% Proficiency by 2014</a:t>
            </a:r>
            <a:endParaRPr lang="en-US" sz="3200" dirty="0">
              <a:latin typeface="Times New Roman"/>
              <a:cs typeface="Times New Roman"/>
            </a:endParaRPr>
          </a:p>
        </p:txBody>
      </p:sp>
      <p:pic>
        <p:nvPicPr>
          <p:cNvPr id="10" name="Picture 9" descr="AY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65" y="2127580"/>
            <a:ext cx="3040989" cy="3040989"/>
          </a:xfrm>
          <a:prstGeom prst="rect">
            <a:avLst/>
          </a:prstGeom>
        </p:spPr>
      </p:pic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499586" y="2142588"/>
            <a:ext cx="535829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It ends the requirement that all schools that don’t meet goals for any subgroup of students are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automatically identified as failing</a:t>
            </a:r>
            <a:r>
              <a:rPr lang="en-US" sz="3200" dirty="0" smtClean="0">
                <a:latin typeface="Times New Roman"/>
                <a:cs typeface="Times New Roman"/>
              </a:rPr>
              <a:t>.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2350281" y="5462114"/>
            <a:ext cx="535829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000" dirty="0" smtClean="0">
                <a:latin typeface="Times New Roman"/>
                <a:cs typeface="Times New Roman"/>
              </a:rPr>
              <a:t>But wait. . .</a:t>
            </a:r>
            <a:endParaRPr lang="en-US" sz="4000" dirty="0">
              <a:latin typeface="Times New Roman"/>
              <a:cs typeface="Times New Roman"/>
            </a:endParaRP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4966718" y="5473007"/>
            <a:ext cx="335247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there’s </a:t>
            </a:r>
            <a:r>
              <a:rPr lang="en-US" sz="4000" b="1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more</a:t>
            </a:r>
            <a:r>
              <a:rPr lang="en-US" sz="4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!</a:t>
            </a:r>
            <a:endParaRPr lang="en-US" sz="40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ahoo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-8280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 Terms to Look for: </a:t>
            </a:r>
          </a:p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“Well-rounded,” “Music,” “Arts”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380501" y="1547842"/>
            <a:ext cx="838299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The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“Well-Rounded Education” </a:t>
            </a:r>
            <a:r>
              <a:rPr lang="en-US" sz="3200" dirty="0" smtClean="0">
                <a:latin typeface="Times New Roman"/>
                <a:cs typeface="Times New Roman"/>
              </a:rPr>
              <a:t>provision (previously known as “Core Academic Subjects”) is a section (Sec. 8002) within ESSA that lists courses, activities, and programming in subjects deemed critical when providing students a broad and enriched educational experience. The provision includes “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music</a:t>
            </a:r>
            <a:r>
              <a:rPr lang="en-US" sz="3200" dirty="0" smtClean="0">
                <a:latin typeface="Times New Roman"/>
                <a:cs typeface="Times New Roman"/>
              </a:rPr>
              <a:t>” and “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arts</a:t>
            </a:r>
            <a:r>
              <a:rPr lang="en-US" sz="3200" dirty="0" smtClean="0">
                <a:latin typeface="Times New Roman"/>
                <a:cs typeface="Times New Roman"/>
              </a:rPr>
              <a:t>,” which articulates the importance of </a:t>
            </a:r>
            <a:r>
              <a:rPr lang="en-US" sz="3200" b="1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music and arts as a part of every child’s education</a:t>
            </a:r>
            <a:r>
              <a:rPr lang="en-US" sz="3200" dirty="0" smtClean="0">
                <a:latin typeface="Times New Roman"/>
                <a:cs typeface="Times New Roman"/>
              </a:rPr>
              <a:t>. </a:t>
            </a:r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1759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</a:t>
            </a:r>
          </a:p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Why is this important for ME?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0" y="1688435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971550" lvl="1" indent="-514350">
              <a:buAutoNum type="arabicPeriod"/>
            </a:pPr>
            <a:r>
              <a:rPr lang="en-US" sz="3200" dirty="0" smtClean="0">
                <a:latin typeface="Times New Roman"/>
                <a:cs typeface="Times New Roman"/>
              </a:rPr>
              <a:t>A New and Clear Intent to Support Our Nation’s   </a:t>
            </a:r>
          </a:p>
          <a:p>
            <a:pPr marL="971550" lvl="1" indent="-514350"/>
            <a:r>
              <a:rPr lang="en-US" sz="3200" dirty="0" smtClean="0">
                <a:latin typeface="Times New Roman"/>
                <a:cs typeface="Times New Roman"/>
              </a:rPr>
              <a:t>Schools Through a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Well-Rounded </a:t>
            </a:r>
            <a:r>
              <a:rPr lang="en-US" sz="3200" dirty="0" smtClean="0">
                <a:latin typeface="Times New Roman"/>
                <a:cs typeface="Times New Roman"/>
              </a:rPr>
              <a:t>Education 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0" y="3048642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/>
            <a:r>
              <a:rPr lang="en-US" sz="3200" dirty="0" smtClean="0">
                <a:latin typeface="Times New Roman"/>
                <a:cs typeface="Times New Roman"/>
              </a:rPr>
              <a:t>2.  Enumeration of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Music and Arts </a:t>
            </a:r>
            <a:r>
              <a:rPr lang="en-US" sz="3200" dirty="0" smtClean="0">
                <a:latin typeface="Times New Roman"/>
                <a:cs typeface="Times New Roman"/>
              </a:rPr>
              <a:t>as a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Well-Rounded </a:t>
            </a:r>
            <a:r>
              <a:rPr lang="en-US" sz="3200" dirty="0" smtClean="0">
                <a:latin typeface="Times New Roman"/>
                <a:cs typeface="Times New Roman"/>
              </a:rPr>
              <a:t>Subject 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7" name="Rectangle 15"/>
          <p:cNvSpPr>
            <a:spLocks noChangeArrowheads="1"/>
          </p:cNvSpPr>
          <p:nvPr/>
        </p:nvSpPr>
        <p:spPr bwMode="auto">
          <a:xfrm>
            <a:off x="0" y="4460181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/>
            <a:r>
              <a:rPr lang="en-US" sz="3200" dirty="0" smtClean="0">
                <a:latin typeface="Times New Roman"/>
                <a:cs typeface="Times New Roman"/>
              </a:rPr>
              <a:t>3. Requirements for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Well-Rounded </a:t>
            </a:r>
            <a:r>
              <a:rPr lang="en-US" sz="3200" dirty="0" smtClean="0">
                <a:latin typeface="Times New Roman"/>
                <a:cs typeface="Times New Roman"/>
              </a:rPr>
              <a:t>Education: Schools will now be able to assess their ability to provide a well-rounded education and address deficiencies using federal funds. 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9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9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5" grpId="0"/>
      <p:bldP spid="79886" grpId="0"/>
      <p:bldP spid="7988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1759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</a:t>
            </a:r>
          </a:p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Why is this important for ME?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0" y="463002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/>
            <a:r>
              <a:rPr lang="en-US" sz="3200" dirty="0" smtClean="0">
                <a:latin typeface="Times New Roman"/>
                <a:cs typeface="Times New Roman"/>
              </a:rPr>
              <a:t>6.  Flexible Accountability Systems—not just tests! 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0" y="5385686"/>
            <a:ext cx="932866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/>
            <a:r>
              <a:rPr lang="en-US" sz="3200" dirty="0" smtClean="0">
                <a:latin typeface="Times New Roman"/>
                <a:cs typeface="Times New Roman"/>
              </a:rPr>
              <a:t>7.  Protection from “Pull Outs”  (we keep hoping!) </a:t>
            </a:r>
          </a:p>
          <a:p>
            <a:endParaRPr lang="en-US" sz="3200" dirty="0" smtClean="0">
              <a:latin typeface="Times New Roman"/>
              <a:cs typeface="Times New Roman"/>
            </a:endParaRP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0" y="3354162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lvl="1"/>
            <a:r>
              <a:rPr lang="en-US" sz="3200" dirty="0" smtClean="0">
                <a:latin typeface="Times New Roman"/>
                <a:cs typeface="Times New Roman"/>
              </a:rPr>
              <a:t>5.  More Professional Development for </a:t>
            </a:r>
            <a:r>
              <a:rPr lang="en-US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Music and Arts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smtClean="0">
                <a:latin typeface="Times New Roman"/>
                <a:cs typeface="Times New Roman"/>
              </a:rPr>
              <a:t>Educators through Title II funding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0" y="1599627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lvl="1"/>
            <a:r>
              <a:rPr lang="en-US" sz="3200" dirty="0" smtClean="0">
                <a:latin typeface="Times New Roman"/>
                <a:cs typeface="Times New Roman"/>
              </a:rPr>
              <a:t>4.  Flexibility of Title I funds to provide supplemental funds for </a:t>
            </a:r>
            <a:r>
              <a:rPr lang="en-US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well-rounded education </a:t>
            </a:r>
            <a:r>
              <a:rPr lang="en-US" sz="3200" dirty="0" smtClean="0">
                <a:latin typeface="Times New Roman"/>
                <a:cs typeface="Times New Roman"/>
              </a:rPr>
              <a:t>(ergo, </a:t>
            </a:r>
            <a:r>
              <a:rPr lang="en-US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Music and Arts Education</a:t>
            </a:r>
            <a:r>
              <a:rPr lang="en-US" sz="3200" dirty="0" smtClean="0">
                <a:latin typeface="Times New Roman"/>
                <a:cs typeface="Times New Roman"/>
              </a:rPr>
              <a:t>)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5" grpId="0"/>
      <p:bldP spid="79886" grpId="0"/>
      <p:bldP spid="13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-5144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 Timeline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pic>
        <p:nvPicPr>
          <p:cNvPr id="13" name="Picture 12" descr="Screen Shot 2016-05-19 at 7.39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5649"/>
            <a:ext cx="9144000" cy="1809693"/>
          </a:xfrm>
          <a:prstGeom prst="rect">
            <a:avLst/>
          </a:prstGeom>
        </p:spPr>
      </p:pic>
      <p:pic>
        <p:nvPicPr>
          <p:cNvPr id="14" name="Picture 13" descr="2016-1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27607"/>
            <a:ext cx="9144000" cy="2035305"/>
          </a:xfrm>
          <a:prstGeom prst="rect">
            <a:avLst/>
          </a:prstGeom>
        </p:spPr>
      </p:pic>
      <p:pic>
        <p:nvPicPr>
          <p:cNvPr id="15" name="Picture 14" descr="2017-1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777064"/>
            <a:ext cx="9144000" cy="141425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6225475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Credit: Foundation for Excellence in Education</a:t>
            </a:r>
          </a:p>
          <a:p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26987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So What Should I Do? Next Steps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0" y="1232029"/>
            <a:ext cx="91440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971550" lvl="1" indent="-514350">
              <a:buAutoNum type="arabicPeriod"/>
            </a:pPr>
            <a:r>
              <a:rPr lang="en-US" sz="3600" dirty="0" smtClean="0">
                <a:latin typeface="Times New Roman"/>
                <a:cs typeface="Times New Roman"/>
              </a:rPr>
              <a:t>Become familiar with ESSA (Handout)</a:t>
            </a:r>
          </a:p>
          <a:p>
            <a:pPr marL="971550" lvl="1" indent="-514350"/>
            <a:r>
              <a:rPr lang="en-US" sz="3600" dirty="0" smtClean="0">
                <a:latin typeface="Times New Roman"/>
                <a:cs typeface="Times New Roman"/>
              </a:rPr>
              <a:t>	</a:t>
            </a:r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Everything ESSA </a:t>
            </a:r>
            <a:r>
              <a:rPr lang="en-US" sz="3600" dirty="0" smtClean="0">
                <a:latin typeface="Times New Roman"/>
                <a:cs typeface="Times New Roman"/>
              </a:rPr>
              <a:t>on </a:t>
            </a:r>
            <a:r>
              <a:rPr lang="en-US" sz="3600" dirty="0" err="1" smtClean="0">
                <a:latin typeface="Times New Roman"/>
                <a:cs typeface="Times New Roman"/>
              </a:rPr>
              <a:t>NAfME</a:t>
            </a:r>
            <a:r>
              <a:rPr lang="en-US" sz="3600" dirty="0" smtClean="0">
                <a:latin typeface="Times New Roman"/>
                <a:cs typeface="Times New Roman"/>
              </a:rPr>
              <a:t> Website</a:t>
            </a:r>
          </a:p>
          <a:p>
            <a:pPr marL="971550" lvl="1" indent="-514350">
              <a:buAutoNum type="arabicPeriod"/>
            </a:pPr>
            <a:endParaRPr lang="en-US" sz="3200" dirty="0" smtClean="0">
              <a:latin typeface="Times New Roman"/>
              <a:cs typeface="Times New Roman"/>
            </a:endParaRP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0" y="2671227"/>
            <a:ext cx="91440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00150" lvl="1" indent="-742950"/>
            <a:r>
              <a:rPr lang="en-US" sz="3600" dirty="0" smtClean="0">
                <a:latin typeface="Times New Roman"/>
                <a:cs typeface="Times New Roman"/>
              </a:rPr>
              <a:t>2. Meet with your Music and Arts Dept Team</a:t>
            </a:r>
          </a:p>
          <a:p>
            <a:pPr marL="1200150" lvl="1" indent="-742950"/>
            <a:r>
              <a:rPr lang="en-US" sz="3600" dirty="0" smtClean="0">
                <a:latin typeface="Times New Roman"/>
                <a:cs typeface="Times New Roman"/>
              </a:rPr>
              <a:t>    Plan Needs Assessment?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7" name="Rectangle 15"/>
          <p:cNvSpPr>
            <a:spLocks noChangeArrowheads="1"/>
          </p:cNvSpPr>
          <p:nvPr/>
        </p:nvSpPr>
        <p:spPr bwMode="auto">
          <a:xfrm>
            <a:off x="-8604" y="4017407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971550" lvl="1" indent="-514350">
              <a:buAutoNum type="arabicPeriod" startAt="3"/>
            </a:pPr>
            <a:r>
              <a:rPr lang="en-US" sz="3600" dirty="0" smtClean="0">
                <a:latin typeface="Times New Roman"/>
                <a:cs typeface="Times New Roman"/>
              </a:rPr>
              <a:t>Schedule a meeting with your Principal</a:t>
            </a:r>
          </a:p>
          <a:p>
            <a:pPr marL="971550" lvl="1" indent="-514350"/>
            <a:endParaRPr lang="en-US" sz="3200" dirty="0" smtClean="0">
              <a:latin typeface="Times New Roman"/>
              <a:cs typeface="Times New Roman"/>
            </a:endParaRP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8" name="Rectangle 16"/>
          <p:cNvSpPr>
            <a:spLocks noChangeArrowheads="1"/>
          </p:cNvSpPr>
          <p:nvPr/>
        </p:nvSpPr>
        <p:spPr bwMode="auto">
          <a:xfrm>
            <a:off x="13805" y="4859620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00150" lvl="1" indent="-742950"/>
            <a:r>
              <a:rPr lang="en-US" sz="3600" dirty="0" smtClean="0">
                <a:latin typeface="Times New Roman"/>
                <a:cs typeface="Times New Roman"/>
              </a:rPr>
              <a:t>4. SERVE! Your principal does not know</a:t>
            </a:r>
          </a:p>
          <a:p>
            <a:pPr marL="1200150" lvl="1" indent="-742950"/>
            <a:r>
              <a:rPr lang="en-US" sz="3600" dirty="0" smtClean="0">
                <a:latin typeface="Times New Roman"/>
                <a:cs typeface="Times New Roman"/>
              </a:rPr>
              <a:t>    your needs</a:t>
            </a:r>
          </a:p>
          <a:p>
            <a:pPr marL="1200150" lvl="1" indent="-742950"/>
            <a:endParaRPr lang="en-US" sz="3600" dirty="0" smtClean="0">
              <a:latin typeface="Times New Roman"/>
              <a:cs typeface="Times New Roman"/>
            </a:endParaRP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9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9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9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9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5" grpId="0"/>
      <p:bldP spid="79886" grpId="0"/>
      <p:bldP spid="79887" grpId="0"/>
      <p:bldP spid="7988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194352"/>
            <a:ext cx="914400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Engage Your Principal </a:t>
            </a:r>
            <a:r>
              <a:rPr lang="en-US" sz="4000" b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endParaRPr lang="en-US" sz="4000" i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4847" y="1591306"/>
            <a:ext cx="82296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Come on down. . .</a:t>
            </a:r>
          </a:p>
          <a:p>
            <a:pPr marL="457200" indent="-457200"/>
            <a:endParaRPr lang="en-US" sz="32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“Help me give out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instruments to the kids!”</a:t>
            </a:r>
            <a:endParaRPr lang="en-US" sz="3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 descr="Cute Little Girl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997362" y="1502052"/>
            <a:ext cx="3618655" cy="45978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194352"/>
            <a:ext cx="914400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Engage Your Principal </a:t>
            </a:r>
            <a:r>
              <a:rPr lang="en-US" sz="4000" b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endParaRPr lang="en-US" sz="4000" i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8296" y="922211"/>
            <a:ext cx="9517802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Come on down. . .</a:t>
            </a:r>
          </a:p>
          <a:p>
            <a:pPr marL="457200" indent="-457200"/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“I need an audience to help the students prepare for…”</a:t>
            </a:r>
            <a:endParaRPr lang="en-US" sz="3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42" y="2459389"/>
            <a:ext cx="6135953" cy="39730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194352"/>
            <a:ext cx="914400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Engage Your Principal </a:t>
            </a:r>
            <a:r>
              <a:rPr lang="en-US" sz="4000" b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endParaRPr lang="en-US" sz="4000" i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81909" y="922211"/>
            <a:ext cx="951780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200" dirty="0" smtClean="0">
                <a:latin typeface="Times New Roman"/>
                <a:cs typeface="Times New Roman"/>
              </a:rPr>
              <a:t>      </a:t>
            </a:r>
            <a:r>
              <a:rPr lang="en-US" sz="3600" dirty="0" smtClean="0">
                <a:latin typeface="Times New Roman"/>
                <a:cs typeface="Times New Roman"/>
              </a:rPr>
              <a:t>Come on down. . .</a:t>
            </a:r>
          </a:p>
          <a:p>
            <a:pPr marL="457200" indent="-457200"/>
            <a:endParaRPr lang="en-US" sz="1200" dirty="0" smtClean="0">
              <a:latin typeface="Times New Roman"/>
              <a:cs typeface="Times New Roman"/>
            </a:endParaRPr>
          </a:p>
          <a:p>
            <a:pPr marL="457200" indent="-457200"/>
            <a:r>
              <a:rPr lang="en-US" sz="3600" dirty="0" smtClean="0">
                <a:latin typeface="Times New Roman"/>
                <a:cs typeface="Times New Roman"/>
              </a:rPr>
              <a:t>“Could you give a presentation to the Booster Parents?”</a:t>
            </a:r>
            <a:endParaRPr lang="en-US" sz="3600" dirty="0">
              <a:latin typeface="Times New Roman"/>
              <a:cs typeface="Times New Roma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4069" y="2709337"/>
            <a:ext cx="5567877" cy="35368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194352"/>
            <a:ext cx="914400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Engage Your Principal </a:t>
            </a:r>
            <a:r>
              <a:rPr lang="en-US" sz="4000" b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endParaRPr lang="en-US" sz="4000" i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273079" y="1828800"/>
            <a:ext cx="4845079" cy="2941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“Could you provide 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Opening Remarks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at our upcoming concert?”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210" y="1116517"/>
            <a:ext cx="4075990" cy="30628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273109" y="963074"/>
            <a:ext cx="3582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Come on down. . .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4281859"/>
            <a:ext cx="8943474" cy="24237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Praise your administrator </a:t>
            </a:r>
            <a:r>
              <a:rPr lang="en-US" sz="36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 front of the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6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parents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for their support.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Have students present a signed, framed print.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1" y="2081459"/>
            <a:ext cx="7930728" cy="2554545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“…when you’re sad and then you play music, it cheers you up. Music will always be there for you.”</a:t>
            </a:r>
          </a:p>
          <a:p>
            <a:endParaRPr lang="en-US" sz="4000" dirty="0"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5547" y="63940"/>
            <a:ext cx="79934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Ask your students to complete the sentence, </a:t>
            </a:r>
            <a:r>
              <a:rPr lang="en-US" sz="36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“Music makes the difference because. . .”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then use their responses.</a:t>
            </a:r>
            <a:endParaRPr lang="en-US" sz="3600" b="1" i="1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30309" y="4324176"/>
            <a:ext cx="7930728" cy="193899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“…it makes me feel free and like nobody is judging me.”</a:t>
            </a:r>
          </a:p>
          <a:p>
            <a:endParaRPr lang="en-US" sz="4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-32543" y="8846"/>
            <a:ext cx="919096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makes the difference because…</a:t>
            </a:r>
            <a:r>
              <a:rPr lang="en-US" sz="36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Use their responses. . .</a:t>
            </a:r>
          </a:p>
          <a:p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endParaRPr lang="en-US" sz="3600" b="1" i="1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261047"/>
            <a:ext cx="8938418" cy="4958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a. 	In your upcoming concert programs/newsletters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28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	In your school newspaper’s “music corner” (Don’t have a “music corner?”   You know what to do!)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28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	As copy for making banners/posters to display around the school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28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	As copy for recruitment fliers and posters at feeder schools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28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	As copy for </a:t>
            </a:r>
            <a:r>
              <a:rPr lang="en-US" sz="28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MMEA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publications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28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	As copy for a publication about your school’s </a:t>
            </a:r>
            <a:r>
              <a:rPr lang="en-US" sz="28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FANTASTIC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music program</a:t>
            </a:r>
          </a:p>
          <a:p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43013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3014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3016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43017" name="Rectangle 6"/>
          <p:cNvSpPr>
            <a:spLocks noChangeArrowheads="1"/>
          </p:cNvSpPr>
          <p:nvPr/>
        </p:nvSpPr>
        <p:spPr bwMode="auto">
          <a:xfrm>
            <a:off x="212725" y="410713"/>
            <a:ext cx="8915400" cy="2095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Retrieve information about the value of studying music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- quote 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it in any of the above outlets but especially on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recruitment information! Share with your supervisor. </a:t>
            </a:r>
            <a:endParaRPr lang="en-US" sz="36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3019" name="Rectangle 8"/>
          <p:cNvSpPr>
            <a:spLocks noChangeArrowheads="1"/>
          </p:cNvSpPr>
          <p:nvPr/>
        </p:nvSpPr>
        <p:spPr bwMode="auto">
          <a:xfrm>
            <a:off x="367172" y="2646832"/>
            <a:ext cx="840965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Resources</a:t>
            </a:r>
            <a:r>
              <a:rPr lang="en-US" sz="40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:</a:t>
            </a:r>
          </a:p>
          <a:p>
            <a:pPr algn="ctr"/>
            <a:r>
              <a:rPr lang="en-US" sz="40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NAfME.org</a:t>
            </a:r>
            <a:endParaRPr lang="en-US" sz="4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en-US" sz="40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</a:t>
            </a:r>
            <a:r>
              <a:rPr lang="en-US" sz="40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it.ly/MusicEdFacts</a:t>
            </a:r>
            <a:endParaRPr lang="en-US" sz="4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en-US" sz="40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supportmusic.com</a:t>
            </a:r>
            <a:endParaRPr lang="en-US" sz="4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5061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2" name="Rectangle 3"/>
          <p:cNvSpPr>
            <a:spLocks noChangeArrowheads="1"/>
          </p:cNvSpPr>
          <p:nvPr/>
        </p:nvSpPr>
        <p:spPr bwMode="auto">
          <a:xfrm>
            <a:off x="4572000" y="3810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4" name="Rectangle 5"/>
          <p:cNvSpPr>
            <a:spLocks noChangeArrowheads="1"/>
          </p:cNvSpPr>
          <p:nvPr/>
        </p:nvSpPr>
        <p:spPr bwMode="auto">
          <a:xfrm>
            <a:off x="457200" y="18288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pic>
        <p:nvPicPr>
          <p:cNvPr id="45065" name="Picture 11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224" y="956885"/>
            <a:ext cx="8221851" cy="5115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2852614" y="146026"/>
            <a:ext cx="34513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5.	Recruit 24/7</a:t>
            </a: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5061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2" name="Rectangle 3"/>
          <p:cNvSpPr>
            <a:spLocks noChangeArrowheads="1"/>
          </p:cNvSpPr>
          <p:nvPr/>
        </p:nvSpPr>
        <p:spPr bwMode="auto">
          <a:xfrm>
            <a:off x="4572000" y="3810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3" name="Rectangle 4"/>
          <p:cNvSpPr>
            <a:spLocks noChangeArrowheads="1"/>
          </p:cNvSpPr>
          <p:nvPr/>
        </p:nvSpPr>
        <p:spPr bwMode="auto">
          <a:xfrm>
            <a:off x="0" y="0"/>
            <a:ext cx="9144000" cy="131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5. Recruit 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24/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7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– </a:t>
            </a:r>
            <a:r>
              <a:rPr lang="en-US" sz="36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FREE COPIES</a:t>
            </a:r>
          </a:p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of assorted brochures available from:</a:t>
            </a:r>
            <a:endParaRPr lang="en-US" sz="3600" i="1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5064" name="Rectangle 5"/>
          <p:cNvSpPr>
            <a:spLocks noChangeArrowheads="1"/>
          </p:cNvSpPr>
          <p:nvPr/>
        </p:nvSpPr>
        <p:spPr bwMode="auto">
          <a:xfrm>
            <a:off x="457200" y="18288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892932" y="1197858"/>
            <a:ext cx="59372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4800" i="1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NAMMFoundation.org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5" name="Picture 14" descr="Screen Shot 2013-01-14 at 1.12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111" y="2818778"/>
            <a:ext cx="2686448" cy="3589393"/>
          </a:xfrm>
          <a:prstGeom prst="rect">
            <a:avLst/>
          </a:prstGeom>
        </p:spPr>
      </p:pic>
      <p:pic>
        <p:nvPicPr>
          <p:cNvPr id="16" name="Picture 15" descr="Screen Shot 2013-01-14 at 1.13.31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1254" y="2818778"/>
            <a:ext cx="2795752" cy="3605268"/>
          </a:xfrm>
          <a:prstGeom prst="rect">
            <a:avLst/>
          </a:prstGeom>
        </p:spPr>
      </p:pic>
      <p:pic>
        <p:nvPicPr>
          <p:cNvPr id="12" name="Picture 11" descr="Screen Shot 2016-07-26 at 12.55.24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311128"/>
            <a:ext cx="2375066" cy="5394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710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711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711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47113" name="Rectangle 6"/>
          <p:cNvSpPr>
            <a:spLocks noChangeArrowheads="1"/>
          </p:cNvSpPr>
          <p:nvPr/>
        </p:nvSpPr>
        <p:spPr bwMode="auto">
          <a:xfrm>
            <a:off x="114300" y="207086"/>
            <a:ext cx="8915400" cy="621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6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In your next concert program, include an insert designating each attendee as a member of the newly-formed </a:t>
            </a:r>
            <a:r>
              <a:rPr lang="en-US" sz="3600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Mozart Middle School Coalition for Music Education/Music Boosters Club/Committee to Promote Music </a:t>
            </a:r>
            <a:r>
              <a:rPr lang="en-US" sz="36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Education</a:t>
            </a:r>
            <a:endParaRPr lang="en-US" sz="3600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1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Arial" pitchFamily="-104" charset="0"/>
              <a:buNone/>
            </a:pP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a.  To help make the program better for those they love</a:t>
            </a:r>
            <a:endParaRPr lang="en-US" sz="32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Arial" pitchFamily="-104" charset="0"/>
              <a:buNone/>
            </a:pPr>
            <a:r>
              <a:rPr lang="en-US" sz="32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 To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help establish the program as a school-wide entity using a positive approach</a:t>
            </a:r>
            <a:endParaRPr lang="en-US" sz="32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r>
              <a:rPr lang="en-US" sz="32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 To feel invested  -- i.e. </a:t>
            </a:r>
            <a:r>
              <a:rPr lang="en-US" sz="32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“buy-in”</a:t>
            </a:r>
          </a:p>
          <a:p>
            <a:pPr marL="914400" lvl="1" indent="-457200" algn="ctr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r>
              <a:rPr lang="en-US" sz="24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						</a:t>
            </a:r>
            <a:r>
              <a:rPr lang="en-US" sz="2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continued. . .</a:t>
            </a:r>
            <a:endParaRPr lang="en-US" sz="2400" i="1" dirty="0">
              <a:solidFill>
                <a:srgbClr val="0000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9157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9158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9160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49161" name="Rectangle 6"/>
          <p:cNvSpPr>
            <a:spLocks noChangeArrowheads="1"/>
          </p:cNvSpPr>
          <p:nvPr/>
        </p:nvSpPr>
        <p:spPr bwMode="auto">
          <a:xfrm>
            <a:off x="0" y="384446"/>
            <a:ext cx="8610600" cy="3425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r>
              <a:rPr lang="en-US" sz="3600" dirty="0" smtClean="0">
                <a:latin typeface="Times New Roman"/>
                <a:cs typeface="Times New Roman"/>
              </a:rPr>
              <a:t>	Parents </a:t>
            </a:r>
            <a:r>
              <a:rPr lang="en-US" sz="3600" dirty="0">
                <a:latin typeface="Times New Roman"/>
                <a:cs typeface="Times New Roman"/>
              </a:rPr>
              <a:t>are the ones who have the most important interest at hand.  It is </a:t>
            </a:r>
            <a:r>
              <a:rPr lang="en-US" sz="3600" dirty="0">
                <a:solidFill>
                  <a:srgbClr val="FFFF00"/>
                </a:solidFill>
                <a:latin typeface="Times New Roman"/>
                <a:cs typeface="Times New Roman"/>
              </a:rPr>
              <a:t>THEIR</a:t>
            </a:r>
            <a:r>
              <a:rPr lang="en-US" sz="3600" dirty="0">
                <a:latin typeface="Times New Roman"/>
                <a:cs typeface="Times New Roman"/>
              </a:rPr>
              <a:t> child’s music education.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endParaRPr lang="en-US" sz="3600" dirty="0">
              <a:latin typeface="Times New Roman"/>
              <a:cs typeface="Times New Roman"/>
            </a:endParaRPr>
          </a:p>
          <a:p>
            <a:pPr marL="1371600" lvl="2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r>
              <a:rPr lang="en-US" sz="3600" dirty="0">
                <a:latin typeface="Times New Roman"/>
                <a:cs typeface="Times New Roman"/>
              </a:rPr>
              <a:t>They can become your voice if needed.</a:t>
            </a:r>
            <a:endParaRPr lang="en-US" sz="3600" dirty="0" smtClean="0">
              <a:latin typeface="Times New Roman"/>
              <a:cs typeface="Times New Roman"/>
            </a:endParaRPr>
          </a:p>
          <a:p>
            <a:pPr marL="1371600" lvl="2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endParaRPr lang="en-US" sz="3600" i="1" dirty="0">
              <a:latin typeface="Times New Roman"/>
              <a:cs typeface="Times New Roman"/>
            </a:endParaRPr>
          </a:p>
        </p:txBody>
      </p:sp>
      <p:pic>
        <p:nvPicPr>
          <p:cNvPr id="51207" name="Picture 7" descr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1129" y="0"/>
            <a:ext cx="5762512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5301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02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04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05" name="Rectangle 6"/>
          <p:cNvSpPr>
            <a:spLocks noChangeArrowheads="1"/>
          </p:cNvSpPr>
          <p:nvPr/>
        </p:nvSpPr>
        <p:spPr bwMode="auto">
          <a:xfrm>
            <a:off x="228600" y="126312"/>
            <a:ext cx="8686800" cy="1681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7.	Let 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Information Come 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to 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YOU!!!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8" name="Rectangle 4"/>
          <p:cNvSpPr txBox="1">
            <a:spLocks noGrp="1"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imes New Roman"/>
              <a:ea typeface="ＭＳ Ｐゴシック" pitchFamily="-109" charset="-128"/>
              <a:cs typeface="Times New Roman"/>
            </a:endParaRPr>
          </a:p>
        </p:txBody>
      </p:sp>
      <p:sp>
        <p:nvSpPr>
          <p:cNvPr id="20" name="Rectangle 6"/>
          <p:cNvSpPr txBox="1">
            <a:spLocks noGrp="1"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algn="r">
              <a:defRPr/>
            </a:pPr>
            <a:endParaRPr lang="en-US" sz="1400" dirty="0">
              <a:latin typeface="Times New Roman"/>
              <a:ea typeface="ＭＳ Ｐゴシック" pitchFamily="-109" charset="-128"/>
              <a:cs typeface="Times New Roman"/>
            </a:endParaRPr>
          </a:p>
        </p:txBody>
      </p:sp>
      <p:sp>
        <p:nvSpPr>
          <p:cNvPr id="55308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09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11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12" name="Rectangle 8"/>
          <p:cNvSpPr>
            <a:spLocks noChangeArrowheads="1"/>
          </p:cNvSpPr>
          <p:nvPr/>
        </p:nvSpPr>
        <p:spPr bwMode="auto">
          <a:xfrm>
            <a:off x="413266" y="1524416"/>
            <a:ext cx="86868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Get on Twitter and start following!!!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NAfME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MaryLNAMM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MusicEdConsult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MusicAchCouncil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EricWhitacre</a:t>
            </a:r>
            <a:endParaRPr lang="en-US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</a:p>
          <a:p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55313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04000" y="2668483"/>
            <a:ext cx="9271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14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837" y="2196347"/>
            <a:ext cx="9271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15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15933" y="4360883"/>
            <a:ext cx="946004" cy="946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881" y="3810000"/>
            <a:ext cx="855219" cy="855219"/>
          </a:xfrm>
          <a:prstGeom prst="rect">
            <a:avLst/>
          </a:prstGeom>
        </p:spPr>
      </p:pic>
      <p:pic>
        <p:nvPicPr>
          <p:cNvPr id="22" name="Picture 21" descr="Screen Shot 2016-05-20 at 11.49.50 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1278" y="3238219"/>
            <a:ext cx="880659" cy="968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664307"/>
            <a:ext cx="8686800" cy="5719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8.	</a:t>
            </a:r>
            <a:r>
              <a:rPr lang="en-US" sz="44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Arrange </a:t>
            </a:r>
            <a:r>
              <a:rPr lang="en-US" sz="44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for a performance</a:t>
            </a: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for the</a:t>
            </a: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principal’s meeting, school board, </a:t>
            </a: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city council, state legislature, etc.  </a:t>
            </a:r>
            <a:r>
              <a:rPr lang="en-US" sz="44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They will appreciate the “good news” for a change. </a:t>
            </a:r>
            <a:r>
              <a:rPr lang="en-US" sz="44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algn="ctr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BE READY!!!!!!!!</a:t>
            </a:r>
          </a:p>
          <a:p>
            <a:pPr marL="457200" indent="-457200" algn="ctr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PERFORM </a:t>
            </a: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WELL!!!!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261507"/>
            <a:ext cx="8686800" cy="3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742950" indent="-74295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9.  </a:t>
            </a:r>
            <a:r>
              <a:rPr lang="en-US" sz="44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Create a website, Twitter Account, etc.</a:t>
            </a: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and communicate, communicate, communicate.  </a:t>
            </a:r>
            <a:r>
              <a:rPr lang="en-US" sz="4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Share the GOOD NEWS!!!!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3554675" y="2999381"/>
            <a:ext cx="2034649" cy="152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494" y="3118347"/>
            <a:ext cx="1383306" cy="13833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9785" y="2987178"/>
            <a:ext cx="1538190" cy="15381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0799" y="4778374"/>
            <a:ext cx="1470025" cy="14700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2176" y="4778375"/>
            <a:ext cx="1562100" cy="153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260956"/>
            <a:ext cx="8686800" cy="229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Website Videos Could Include:</a:t>
            </a:r>
          </a:p>
          <a:p>
            <a:pPr marL="457200" indent="-457200"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Student Projects: </a:t>
            </a:r>
            <a:r>
              <a:rPr lang="en-US" sz="3600" b="1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with Permission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Slide 31 USED:My PVC Instrument, Disney Medley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561356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260956"/>
            <a:ext cx="8686800" cy="229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Website Videos Could Include:</a:t>
            </a:r>
          </a:p>
          <a:p>
            <a:pPr marL="457200" indent="-457200"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Student Produced Videos!</a:t>
            </a:r>
            <a:endParaRPr lang="en-US" sz="3600" b="1" i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Slide 32 Kettering A Cappella - I Want You Back (Macy's A Cappella Ch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68561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260956"/>
            <a:ext cx="8686800" cy="229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Website Videos Could Include:</a:t>
            </a:r>
          </a:p>
          <a:p>
            <a:pPr marL="457200" indent="-457200"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School Announcements</a:t>
            </a:r>
            <a:endParaRPr lang="en-US" sz="3600" b="1" i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Slide 33 Principal Raps About Snow Day With 'Ice Ice Baby' Instrumental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84177" y="1627383"/>
            <a:ext cx="7486085" cy="4207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9397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9398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9400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9401" name="Rectangle 6"/>
          <p:cNvSpPr>
            <a:spLocks noChangeArrowheads="1"/>
          </p:cNvSpPr>
          <p:nvPr/>
        </p:nvSpPr>
        <p:spPr bwMode="auto">
          <a:xfrm>
            <a:off x="228600" y="179478"/>
            <a:ext cx="8686800" cy="2894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11.	Come 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up with a clever version of a “Happy Birthday” song to serenade your school staff on their special day.  </a:t>
            </a:r>
            <a:r>
              <a:rPr lang="en-US" sz="3600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THEY WILL LOVE YOU FOR IT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! Give away FREEBIES!  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8"/>
            </a:pPr>
            <a:endParaRPr lang="en-US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33904" y="4017407"/>
            <a:ext cx="2464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Insert Serenade Photo</a:t>
            </a:r>
            <a:endParaRPr lang="en-US" dirty="0"/>
          </a:p>
        </p:txBody>
      </p:sp>
      <p:pic>
        <p:nvPicPr>
          <p:cNvPr id="12" name="Picture 11" descr="VDaysingers7178.preview.jp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6562" y="2747978"/>
            <a:ext cx="4870875" cy="3277521"/>
          </a:xfrm>
          <a:prstGeom prst="rect">
            <a:avLst/>
          </a:prstGeom>
          <a:effectLst>
            <a:softEdge rad="1143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3493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3494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3496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52400" y="228303"/>
            <a:ext cx="8991600" cy="5667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4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Remember</a:t>
            </a: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. </a:t>
            </a:r>
            <a:r>
              <a:rPr lang="en-US" sz="4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r>
              <a:rPr lang="en-US" sz="40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Your </a:t>
            </a:r>
            <a:r>
              <a:rPr lang="en-US" sz="4000" b="1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principal needs </a:t>
            </a:r>
            <a:r>
              <a:rPr lang="en-US" sz="4000" b="1" i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</a:t>
            </a:r>
            <a:r>
              <a:rPr lang="en-US" sz="4000" b="1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  <a:endParaRPr lang="en-US" sz="4000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1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Be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 active, involved member of the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faculty.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Take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part in as many school activities as you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can.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Volunteer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to help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when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needed.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Organize faculty functions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school food drives,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etc. (at least one each semester)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Ask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how you/your program can help build school spirit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304800" y="69564"/>
            <a:ext cx="8610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8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How </a:t>
            </a:r>
            <a:r>
              <a:rPr lang="en-US" sz="4800" b="1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Can I Do It All?</a:t>
            </a:r>
            <a:endParaRPr lang="en-US" sz="4400" b="1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457200" y="18288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228600" y="1752600"/>
            <a:ext cx="86868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</p:txBody>
      </p:sp>
      <p:pic>
        <p:nvPicPr>
          <p:cNvPr id="69640" name="Picture 1031" descr="Director's Flowch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00060"/>
            <a:ext cx="9143999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304800" y="69564"/>
            <a:ext cx="8610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8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How </a:t>
            </a:r>
            <a:r>
              <a:rPr lang="en-US" sz="4800" b="1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Can I Do It All?</a:t>
            </a:r>
            <a:endParaRPr lang="en-US" sz="4400" b="1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457200" y="18288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228600" y="1752600"/>
            <a:ext cx="86868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4894" y="893477"/>
            <a:ext cx="795978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Stay Focused</a:t>
            </a:r>
          </a:p>
          <a:p>
            <a:pPr algn="ctr"/>
            <a:r>
              <a:rPr lang="en-US" sz="8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on the </a:t>
            </a:r>
            <a:r>
              <a:rPr lang="en-US" sz="88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“Why!”</a:t>
            </a:r>
          </a:p>
          <a:p>
            <a:endParaRPr lang="en-US" sz="8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sz="8800" dirty="0"/>
          </a:p>
        </p:txBody>
      </p:sp>
      <p:sp>
        <p:nvSpPr>
          <p:cNvPr id="9" name="TextBox 8"/>
          <p:cNvSpPr txBox="1"/>
          <p:nvPr/>
        </p:nvSpPr>
        <p:spPr>
          <a:xfrm>
            <a:off x="-154507" y="3453991"/>
            <a:ext cx="9298507" cy="3404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8800" b="1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 are </a:t>
            </a:r>
            <a:r>
              <a:rPr lang="en-US" sz="8800" b="1" i="1" u="sng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ALL </a:t>
            </a:r>
            <a:r>
              <a:rPr lang="en-US" sz="8800" b="1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 this </a:t>
            </a:r>
          </a:p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8800" b="1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for the </a:t>
            </a:r>
            <a:r>
              <a:rPr lang="en-US" sz="88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Kids!</a:t>
            </a:r>
            <a:endParaRPr lang="en-US" sz="8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882650" y="450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7590" name="Rectangle 13"/>
          <p:cNvSpPr>
            <a:spLocks noChangeArrowheads="1"/>
          </p:cNvSpPr>
          <p:nvPr/>
        </p:nvSpPr>
        <p:spPr bwMode="auto">
          <a:xfrm>
            <a:off x="0" y="-33395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 i="1" dirty="0" smtClean="0">
                <a:solidFill>
                  <a:srgbClr val="FFFF00"/>
                </a:solidFill>
                <a:latin typeface="Times New Roman" pitchFamily="-104" charset="0"/>
              </a:rPr>
              <a:t>Thank-You!</a:t>
            </a:r>
            <a:endParaRPr lang="en-US" sz="4800" b="1" i="1" dirty="0">
              <a:solidFill>
                <a:srgbClr val="FFFF00"/>
              </a:solidFill>
              <a:latin typeface="Times New Roman" pitchFamily="-104" charset="0"/>
            </a:endParaRPr>
          </a:p>
        </p:txBody>
      </p:sp>
      <p:pic>
        <p:nvPicPr>
          <p:cNvPr id="6" name="Picture 5" descr="MNMEA 2017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241" y="2679695"/>
            <a:ext cx="2167047" cy="2167047"/>
          </a:xfrm>
          <a:prstGeom prst="rect">
            <a:avLst/>
          </a:prstGeom>
        </p:spPr>
      </p:pic>
      <p:pic>
        <p:nvPicPr>
          <p:cNvPr id="10" name="Picture 9" descr="customLogo.gif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66627"/>
            <a:ext cx="9144000" cy="1771650"/>
          </a:xfrm>
          <a:prstGeom prst="rect">
            <a:avLst/>
          </a:prstGeom>
        </p:spPr>
      </p:pic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4874327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i="1" dirty="0" smtClean="0">
                <a:solidFill>
                  <a:srgbClr val="FFFF00"/>
                </a:solidFill>
                <a:latin typeface="Times New Roman" pitchFamily="-104" charset="0"/>
              </a:rPr>
              <a:t>Posted at:</a:t>
            </a:r>
          </a:p>
          <a:p>
            <a:pPr algn="ctr"/>
            <a:r>
              <a:rPr lang="en-US" sz="4800" i="1" dirty="0" err="1" smtClean="0">
                <a:solidFill>
                  <a:srgbClr val="FFFF00"/>
                </a:solidFill>
                <a:latin typeface="Times New Roman" pitchFamily="-104" charset="0"/>
              </a:rPr>
              <a:t>www.musicedconsultants.net</a:t>
            </a:r>
            <a:r>
              <a:rPr lang="en-US" sz="4800" i="1" dirty="0" smtClean="0">
                <a:solidFill>
                  <a:srgbClr val="FFFF00"/>
                </a:solidFill>
                <a:latin typeface="Times New Roman" pitchFamily="-104" charset="0"/>
              </a:rPr>
              <a:t>/conference-materials</a:t>
            </a:r>
            <a:endParaRPr lang="en-US" sz="4800" i="1" dirty="0">
              <a:solidFill>
                <a:srgbClr val="FFFF00"/>
              </a:solidFill>
              <a:latin typeface="Times New Roman" pitchFamily="-104" charset="0"/>
            </a:endParaRPr>
          </a:p>
        </p:txBody>
      </p:sp>
      <p:pic>
        <p:nvPicPr>
          <p:cNvPr id="12" name="Picture 11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7461" y="3174083"/>
            <a:ext cx="1044384" cy="1300213"/>
          </a:xfrm>
          <a:prstGeom prst="rect">
            <a:avLst/>
          </a:prstGeom>
        </p:spPr>
      </p:pic>
    </p:spTree>
  </p:cSld>
  <p:clrMapOvr>
    <a:masterClrMapping/>
  </p:clrMapOvr>
  <mc:AlternateContent>
    <mc:Choice xmlns:mp="http://schemas.microsoft.com/office/mac/powerpoint/2008/main" Requires="mp">
      <mc:AlternateContent>
        <mc:Choice Requires="mp">
          <mp:transition advClick="0">
            <mp:flip dir="u"/>
          </m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 advClick="0">
            <p:newsflash/>
          </p:transition>
        </mc:Fallback>
      </mc:AlternateContent>
    </mc:Choice>
    <mc:Fallback>
      <mc:AlternateContent>
        <mc:Choice Requires="mp">
          <p:transition advClick="0">
            <p:newsflash/>
          </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 advClick="0">
            <p:newsflash/>
          </p:transition>
        </mc:Fallback>
      </mc:AlternateContent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ute">
  <a:themeElements>
    <a:clrScheme name="Custom 1">
      <a:dk1>
        <a:srgbClr val="008080"/>
      </a:dk1>
      <a:lt1>
        <a:srgbClr val="FFFFFF"/>
      </a:lt1>
      <a:dk2>
        <a:srgbClr val="51ABD0"/>
      </a:dk2>
      <a:lt2>
        <a:srgbClr val="FFFFFF"/>
      </a:lt2>
      <a:accent1>
        <a:srgbClr val="FF6600"/>
      </a:accent1>
      <a:accent2>
        <a:srgbClr val="FFCC00"/>
      </a:accent2>
      <a:accent3>
        <a:srgbClr val="B3D2E4"/>
      </a:accent3>
      <a:accent4>
        <a:srgbClr val="DADADA"/>
      </a:accent4>
      <a:accent5>
        <a:srgbClr val="FFB8AA"/>
      </a:accent5>
      <a:accent6>
        <a:srgbClr val="E7B900"/>
      </a:accent6>
      <a:hlink>
        <a:srgbClr val="33CCCC"/>
      </a:hlink>
      <a:folHlink>
        <a:srgbClr val="36CC64"/>
      </a:folHlink>
    </a:clrScheme>
    <a:fontScheme name="Chute">
      <a:majorFont>
        <a:latin typeface="Tahoma"/>
        <a:ea typeface="ＭＳ Ｐゴシック"/>
        <a:cs typeface="ＭＳ Ｐゴシック"/>
      </a:majorFont>
      <a:minorFont>
        <a:latin typeface="Tahom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lnDef>
  </a:objectDefaults>
  <a:extraClrSchemeLst>
    <a:extraClrScheme>
      <a:clrScheme name="Chute 1">
        <a:dk1>
          <a:srgbClr val="003366"/>
        </a:dk1>
        <a:lt1>
          <a:srgbClr val="FFFFFF"/>
        </a:lt1>
        <a:dk2>
          <a:srgbClr val="51ABD0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3D2E4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ute 2">
        <a:dk1>
          <a:srgbClr val="000000"/>
        </a:dk1>
        <a:lt1>
          <a:srgbClr val="FFFFFF"/>
        </a:lt1>
        <a:dk2>
          <a:srgbClr val="51ABD0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3D2E4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ute 3">
        <a:dk1>
          <a:srgbClr val="010199"/>
        </a:dk1>
        <a:lt1>
          <a:srgbClr val="FFFFFF"/>
        </a:lt1>
        <a:dk2>
          <a:srgbClr val="51ABD0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B3D2E4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1978</TotalTime>
  <Words>1743</Words>
  <Application>Microsoft Macintosh PowerPoint</Application>
  <PresentationFormat>On-screen Show (4:3)</PresentationFormat>
  <Paragraphs>270</Paragraphs>
  <Slides>45</Slides>
  <Notes>44</Notes>
  <HiddenSlides>0</HiddenSlides>
  <MMClips>5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Chute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Company>Music Education Consultants,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an Advocate  Out of Your Principal;</dc:title>
  <dc:creator>Marcia Neel</dc:creator>
  <cp:lastModifiedBy>Marcia Neel</cp:lastModifiedBy>
  <cp:revision>733</cp:revision>
  <dcterms:created xsi:type="dcterms:W3CDTF">2017-02-16T04:02:27Z</dcterms:created>
  <dcterms:modified xsi:type="dcterms:W3CDTF">2017-02-16T04:11:45Z</dcterms:modified>
</cp:coreProperties>
</file>