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74"/>
  </p:notesMasterIdLst>
  <p:handoutMasterIdLst>
    <p:handoutMasterId r:id="rId75"/>
  </p:handoutMasterIdLst>
  <p:sldIdLst>
    <p:sldId id="610" r:id="rId2"/>
    <p:sldId id="641" r:id="rId3"/>
    <p:sldId id="317" r:id="rId4"/>
    <p:sldId id="647" r:id="rId5"/>
    <p:sldId id="262" r:id="rId6"/>
    <p:sldId id="263" r:id="rId7"/>
    <p:sldId id="648" r:id="rId8"/>
    <p:sldId id="627" r:id="rId9"/>
    <p:sldId id="373" r:id="rId10"/>
    <p:sldId id="431" r:id="rId11"/>
    <p:sldId id="442" r:id="rId12"/>
    <p:sldId id="669" r:id="rId13"/>
    <p:sldId id="670" r:id="rId14"/>
    <p:sldId id="345" r:id="rId15"/>
    <p:sldId id="656" r:id="rId16"/>
    <p:sldId id="657" r:id="rId17"/>
    <p:sldId id="658" r:id="rId18"/>
    <p:sldId id="663" r:id="rId19"/>
    <p:sldId id="664" r:id="rId20"/>
    <p:sldId id="665" r:id="rId21"/>
    <p:sldId id="666" r:id="rId22"/>
    <p:sldId id="667" r:id="rId23"/>
    <p:sldId id="668" r:id="rId24"/>
    <p:sldId id="353" r:id="rId25"/>
    <p:sldId id="374" r:id="rId26"/>
    <p:sldId id="592" r:id="rId27"/>
    <p:sldId id="555" r:id="rId28"/>
    <p:sldId id="556" r:id="rId29"/>
    <p:sldId id="557" r:id="rId30"/>
    <p:sldId id="558" r:id="rId31"/>
    <p:sldId id="445" r:id="rId32"/>
    <p:sldId id="545" r:id="rId33"/>
    <p:sldId id="546" r:id="rId34"/>
    <p:sldId id="412" r:id="rId35"/>
    <p:sldId id="597" r:id="rId36"/>
    <p:sldId id="616" r:id="rId37"/>
    <p:sldId id="617" r:id="rId38"/>
    <p:sldId id="618" r:id="rId39"/>
    <p:sldId id="413" r:id="rId40"/>
    <p:sldId id="593" r:id="rId41"/>
    <p:sldId id="578" r:id="rId42"/>
    <p:sldId id="559" r:id="rId43"/>
    <p:sldId id="594" r:id="rId44"/>
    <p:sldId id="579" r:id="rId45"/>
    <p:sldId id="595" r:id="rId46"/>
    <p:sldId id="659" r:id="rId47"/>
    <p:sldId id="660" r:id="rId48"/>
    <p:sldId id="661" r:id="rId49"/>
    <p:sldId id="662" r:id="rId50"/>
    <p:sldId id="581" r:id="rId51"/>
    <p:sldId id="582" r:id="rId52"/>
    <p:sldId id="583" r:id="rId53"/>
    <p:sldId id="584" r:id="rId54"/>
    <p:sldId id="586" r:id="rId55"/>
    <p:sldId id="585" r:id="rId56"/>
    <p:sldId id="587" r:id="rId57"/>
    <p:sldId id="588" r:id="rId58"/>
    <p:sldId id="589" r:id="rId59"/>
    <p:sldId id="619" r:id="rId60"/>
    <p:sldId id="564" r:id="rId61"/>
    <p:sldId id="565" r:id="rId62"/>
    <p:sldId id="566" r:id="rId63"/>
    <p:sldId id="567" r:id="rId64"/>
    <p:sldId id="646" r:id="rId65"/>
    <p:sldId id="645" r:id="rId66"/>
    <p:sldId id="626" r:id="rId67"/>
    <p:sldId id="419" r:id="rId68"/>
    <p:sldId id="622" r:id="rId69"/>
    <p:sldId id="674" r:id="rId70"/>
    <p:sldId id="673" r:id="rId71"/>
    <p:sldId id="675" r:id="rId72"/>
    <p:sldId id="623" r:id="rId73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65C"/>
    <a:srgbClr val="007701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92750" autoAdjust="0"/>
  </p:normalViewPr>
  <p:slideViewPr>
    <p:cSldViewPr>
      <p:cViewPr varScale="1">
        <p:scale>
          <a:sx n="107" d="100"/>
          <a:sy n="107" d="100"/>
        </p:scale>
        <p:origin x="6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1/24/20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1/24/20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188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3885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5262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2147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63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2163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9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10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11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12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8256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2165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15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132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16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3557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17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0050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18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4284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19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966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20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852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229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633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8756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24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25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26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31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7164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366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792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032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537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002816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78050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68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69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9034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70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41529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71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434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1/24/20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1/24/20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jpeg"/><Relationship Id="rId5" Type="http://schemas.openxmlformats.org/officeDocument/2006/relationships/image" Target="../media/image72.tiff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80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microsoft.com/office/2007/relationships/hdphoto" Target="../media/hdphoto1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jpe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11" Type="http://schemas.openxmlformats.org/officeDocument/2006/relationships/image" Target="../media/image97.jpeg"/><Relationship Id="rId5" Type="http://schemas.openxmlformats.org/officeDocument/2006/relationships/image" Target="../media/image91.jpe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-28575" y="21055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You </a:t>
            </a:r>
            <a:r>
              <a:rPr lang="en-US" sz="40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CAN</a:t>
            </a:r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Recruit and Retain Even          </a:t>
            </a:r>
            <a:r>
              <a:rPr lang="en-US" sz="40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MORE</a:t>
            </a:r>
            <a:r>
              <a:rPr lang="en-US" sz="40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Students!</a:t>
            </a:r>
            <a:endParaRPr lang="en-US" sz="40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-46388" y="4724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-23194" y="439029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7816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i="1" dirty="0">
                <a:latin typeface="+mn-lt"/>
              </a:rPr>
              <a:t>@</a:t>
            </a:r>
            <a:r>
              <a:rPr lang="en-US" sz="2000" i="1" dirty="0" err="1">
                <a:latin typeface="+mn-lt"/>
              </a:rPr>
              <a:t>MusicAchCouncil</a:t>
            </a:r>
            <a:r>
              <a:rPr lang="en-US" sz="2000" i="1" dirty="0">
                <a:latin typeface="+mn-lt"/>
              </a:rPr>
              <a:t>          </a:t>
            </a:r>
            <a:r>
              <a:rPr lang="en-US" sz="2000" i="1" dirty="0" err="1">
                <a:latin typeface="+mn-lt"/>
              </a:rPr>
              <a:t>m</a:t>
            </a:r>
            <a:r>
              <a:rPr lang="en-US" sz="2000" i="1" dirty="0" err="1"/>
              <a:t>arcia@musicedconsultants.net</a:t>
            </a:r>
            <a:r>
              <a:rPr lang="en-US" sz="2000" i="1" dirty="0"/>
              <a:t>          @</a:t>
            </a:r>
            <a:r>
              <a:rPr lang="en-US" sz="2000" i="1" dirty="0" err="1"/>
              <a:t>MusicEdConsult</a:t>
            </a:r>
            <a:endParaRPr lang="en-US" sz="2000" i="1" dirty="0"/>
          </a:p>
          <a:p>
            <a:pPr lvl="0" algn="ctr"/>
            <a:r>
              <a:rPr lang="en-US" sz="2000" i="1" dirty="0"/>
              <a:t> </a:t>
            </a:r>
            <a:br>
              <a:rPr lang="en-US" sz="2000" i="1" dirty="0">
                <a:latin typeface="+mn-lt"/>
              </a:rPr>
            </a:b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773" y="182839"/>
            <a:ext cx="1297190" cy="161494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199406" y="34538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7924BB-9BAE-7C48-B84C-A6E78C8DCEE6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2D6A4-0E54-754D-B503-A56CEBE8FBF9}"/>
              </a:ext>
            </a:extLst>
          </p:cNvPr>
          <p:cNvCxnSpPr/>
          <p:nvPr/>
        </p:nvCxnSpPr>
        <p:spPr>
          <a:xfrm>
            <a:off x="0" y="0"/>
            <a:ext cx="91261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78336C7-5F27-E845-8391-AC3BFDB6030C}"/>
              </a:ext>
            </a:extLst>
          </p:cNvPr>
          <p:cNvCxnSpPr/>
          <p:nvPr/>
        </p:nvCxnSpPr>
        <p:spPr>
          <a:xfrm>
            <a:off x="9126187" y="0"/>
            <a:ext cx="17813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DCAC1C-B18C-1B47-963D-E3A2EFEC973A}"/>
              </a:ext>
            </a:extLst>
          </p:cNvPr>
          <p:cNvCxnSpPr/>
          <p:nvPr/>
        </p:nvCxnSpPr>
        <p:spPr>
          <a:xfrm>
            <a:off x="17813" y="6858000"/>
            <a:ext cx="91547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1B85E9E-F945-FD43-8356-7FC9D39D4A3A}"/>
              </a:ext>
            </a:extLst>
          </p:cNvPr>
          <p:cNvSpPr txBox="1"/>
          <p:nvPr/>
        </p:nvSpPr>
        <p:spPr>
          <a:xfrm>
            <a:off x="762000" y="5362554"/>
            <a:ext cx="2196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Nick </a:t>
            </a:r>
            <a:r>
              <a:rPr lang="en-US" sz="1400" dirty="0" err="1">
                <a:latin typeface="+mn-lt"/>
              </a:rPr>
              <a:t>Averwater</a:t>
            </a:r>
            <a:endParaRPr lang="en-US" sz="1400" dirty="0">
              <a:latin typeface="+mn-lt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ED0F9F7-D988-4B4F-BBF7-28CAFDC452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37" y="277455"/>
            <a:ext cx="1541647" cy="154164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A98FAA2F-A728-C041-81FF-C68EF97DB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18" y="137693"/>
            <a:ext cx="2479551" cy="189014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0F8CC9C-6D1D-614D-9B4D-672906C15D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52374"/>
            <a:ext cx="2196975" cy="1084756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7944B17C-D2F0-6547-BA0B-6D543F5116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5670331"/>
            <a:ext cx="1892300" cy="1066800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4C8BE1D2-249F-DA4D-987B-1C52D32E4E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60" y="5660871"/>
            <a:ext cx="1803240" cy="10857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84FB666-B9C6-5D49-9D62-129DBF12AB7F}"/>
              </a:ext>
            </a:extLst>
          </p:cNvPr>
          <p:cNvSpPr txBox="1"/>
          <p:nvPr/>
        </p:nvSpPr>
        <p:spPr>
          <a:xfrm>
            <a:off x="3924586" y="5410200"/>
            <a:ext cx="1898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Aaron Bryan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926E9B-FE32-894B-B4EF-1F61D76781D7}"/>
              </a:ext>
            </a:extLst>
          </p:cNvPr>
          <p:cNvSpPr txBox="1"/>
          <p:nvPr/>
        </p:nvSpPr>
        <p:spPr>
          <a:xfrm>
            <a:off x="6862992" y="5380671"/>
            <a:ext cx="1823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Donovan Bankhead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C3512A-5096-0F49-AB3A-A261FFE395D1}"/>
              </a:ext>
            </a:extLst>
          </p:cNvPr>
          <p:cNvSpPr txBox="1"/>
          <p:nvPr/>
        </p:nvSpPr>
        <p:spPr>
          <a:xfrm>
            <a:off x="1981200" y="23622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WHY?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02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ric 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1" cy="4712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5872015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295400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Im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vs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6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pressionistic</a:t>
            </a:r>
            <a:endParaRPr lang="en-US" sz="4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573845" y="830759"/>
            <a:ext cx="28696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School is. . .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421559"/>
            <a:ext cx="27029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 is. .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5AD8F1-23A0-9944-B6BD-B03C98655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104" y="3048000"/>
            <a:ext cx="3063396" cy="111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470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Music-making can help prepare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young people for </a:t>
            </a:r>
            <a:r>
              <a:rPr lang="en-US" altLang="en-US" sz="44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 futures.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95972"/>
            <a:ext cx="4419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 </a:t>
            </a:r>
          </a:p>
          <a:p>
            <a:pPr algn="l">
              <a:buFont typeface="Arial" panose="020B0604020202020204" pitchFamily="34" charset="0"/>
              <a:buNone/>
            </a:pPr>
            <a:endParaRPr lang="en-US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62600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996" y="1825358"/>
            <a:ext cx="3807204" cy="45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Music Skills Practice Room is. . .</a:t>
            </a:r>
          </a:p>
        </p:txBody>
      </p:sp>
    </p:spTree>
    <p:extLst>
      <p:ext uri="{BB962C8B-B14F-4D97-AF65-F5344CB8AC3E}">
        <p14:creationId xmlns:p14="http://schemas.microsoft.com/office/powerpoint/2010/main" val="105543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4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Music Skills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Practice Room is. . .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1D825E02-2D73-B244-AFD2-C1F068BB8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8915400" cy="6777156"/>
          </a:xfrm>
          <a:prstGeom prst="rect">
            <a:avLst/>
          </a:pr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07512A56-9520-914E-9B73-22A9BEF67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19200"/>
            <a:ext cx="684711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The </a:t>
            </a:r>
            <a:r>
              <a:rPr lang="en-US" sz="8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Life Skills </a:t>
            </a:r>
          </a:p>
          <a:p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Practice Room</a:t>
            </a:r>
          </a:p>
        </p:txBody>
      </p:sp>
    </p:spTree>
    <p:extLst>
      <p:ext uri="{BB962C8B-B14F-4D97-AF65-F5344CB8AC3E}">
        <p14:creationId xmlns:p14="http://schemas.microsoft.com/office/powerpoint/2010/main" val="303564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72" y="1174217"/>
            <a:ext cx="4693128" cy="33215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A6177D-769F-874F-9965-71F0252B0AE4}"/>
              </a:ext>
            </a:extLst>
          </p:cNvPr>
          <p:cNvSpPr txBox="1"/>
          <p:nvPr/>
        </p:nvSpPr>
        <p:spPr>
          <a:xfrm>
            <a:off x="4747581" y="2982744"/>
            <a:ext cx="3871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Engaging with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Prospective Parents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4176A-F14B-5A48-A04F-C8039A56C0A0}"/>
              </a:ext>
            </a:extLst>
          </p:cNvPr>
          <p:cNvSpPr txBox="1"/>
          <p:nvPr/>
        </p:nvSpPr>
        <p:spPr>
          <a:xfrm>
            <a:off x="4756622" y="1396910"/>
            <a:ext cx="41166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Attracting </a:t>
            </a:r>
          </a:p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Prospective Students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3317"/>
            <a:ext cx="9144000" cy="1030683"/>
          </a:xfrm>
        </p:spPr>
        <p:txBody>
          <a:bodyPr>
            <a:noAutofit/>
          </a:bodyPr>
          <a:lstStyle/>
          <a:p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Prospective Students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Being visible </a:t>
            </a:r>
            <a:r>
              <a:rPr lang="en-US" sz="36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YEAR-ROUND</a:t>
            </a:r>
            <a:b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57400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#1 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3600" b="1" dirty="0">
                <a:solidFill>
                  <a:srgbClr val="CD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33403" y="1402045"/>
            <a:ext cx="4224404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  “Congratulations! You have been chosen to play </a:t>
            </a:r>
            <a:r>
              <a:rPr lang="en-US" sz="3200" i="1" dirty="0">
                <a:solidFill>
                  <a:srgbClr val="FFFFFF"/>
                </a:solidFill>
              </a:rPr>
              <a:t>(insert instrument) </a:t>
            </a:r>
            <a:r>
              <a:rPr lang="en-US" sz="3200" dirty="0">
                <a:solidFill>
                  <a:srgbClr val="FFFFFF"/>
                </a:solidFill>
              </a:rPr>
              <a:t>in the Mozart Middle School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252" y="3200400"/>
            <a:ext cx="2243618" cy="25118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543630B4-6D8B-614E-8A8F-017CFAF881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97563"/>
            <a:ext cx="2209800" cy="2874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84000" endPos="23000" dist="508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382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#2: The 3-Step Approach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u="sng" dirty="0">
                <a:solidFill>
                  <a:srgbClr val="FFFF00"/>
                </a:solidFill>
              </a:rPr>
              <a:t>three</a:t>
            </a:r>
            <a:r>
              <a:rPr lang="en-US" sz="2800" dirty="0">
                <a:solidFill>
                  <a:srgbClr val="FFFF00"/>
                </a:solidFill>
              </a:rPr>
              <a:t>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7542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94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FE91D-28BF-BC43-B424-C48499BA5572}"/>
              </a:ext>
            </a:extLst>
          </p:cNvPr>
          <p:cNvSpPr txBox="1"/>
          <p:nvPr/>
        </p:nvSpPr>
        <p:spPr>
          <a:xfrm>
            <a:off x="4191000" y="4457490"/>
            <a:ext cx="4801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Celebrate Staff Birthdays</a:t>
            </a:r>
          </a:p>
        </p:txBody>
      </p:sp>
    </p:spTree>
    <p:extLst>
      <p:ext uri="{BB962C8B-B14F-4D97-AF65-F5344CB8AC3E}">
        <p14:creationId xmlns:p14="http://schemas.microsoft.com/office/powerpoint/2010/main" val="306131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400450" y="2299186"/>
            <a:ext cx="3471075" cy="226115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3215" y="762000"/>
            <a:ext cx="9355585" cy="1295400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36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 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36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6C2225-6FC2-8E4B-AC06-DE4C719B65FE}"/>
              </a:ext>
            </a:extLst>
          </p:cNvPr>
          <p:cNvSpPr txBox="1"/>
          <p:nvPr/>
        </p:nvSpPr>
        <p:spPr>
          <a:xfrm>
            <a:off x="4038600" y="2148076"/>
            <a:ext cx="39786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“Come on Down. . 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E2322D-45DD-E348-9BF1-68C72BF1E74F}"/>
              </a:ext>
            </a:extLst>
          </p:cNvPr>
          <p:cNvSpPr txBox="1"/>
          <p:nvPr/>
        </p:nvSpPr>
        <p:spPr>
          <a:xfrm>
            <a:off x="4191000" y="2921675"/>
            <a:ext cx="48527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Hand out instruments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Perform with the kids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FE91D-28BF-BC43-B424-C48499BA5572}"/>
              </a:ext>
            </a:extLst>
          </p:cNvPr>
          <p:cNvSpPr txBox="1"/>
          <p:nvPr/>
        </p:nvSpPr>
        <p:spPr>
          <a:xfrm>
            <a:off x="4191000" y="4457490"/>
            <a:ext cx="4801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Celebrate Staff Birthdays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87BF92-C478-7040-8FE7-A2345C8AF872}"/>
              </a:ext>
            </a:extLst>
          </p:cNvPr>
          <p:cNvSpPr txBox="1"/>
          <p:nvPr/>
        </p:nvSpPr>
        <p:spPr>
          <a:xfrm>
            <a:off x="1752525" y="5470552"/>
            <a:ext cx="5652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n-lt"/>
              </a:rPr>
              <a:t>Teacher Appreciation Activity</a:t>
            </a:r>
          </a:p>
        </p:txBody>
      </p:sp>
    </p:spTree>
    <p:extLst>
      <p:ext uri="{BB962C8B-B14F-4D97-AF65-F5344CB8AC3E}">
        <p14:creationId xmlns:p14="http://schemas.microsoft.com/office/powerpoint/2010/main" val="371270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917371" y="1606658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8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0F903-7129-4E45-B6B7-8585DDCDD387}"/>
              </a:ext>
            </a:extLst>
          </p:cNvPr>
          <p:cNvSpPr txBox="1"/>
          <p:nvPr/>
        </p:nvSpPr>
        <p:spPr>
          <a:xfrm>
            <a:off x="3961476" y="1447800"/>
            <a:ext cx="5148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Emphasize rewards,  social benefits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Maintain accessibility and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don’t give up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!</a:t>
            </a:r>
          </a:p>
          <a:p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10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Child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0F903-7129-4E45-B6B7-8585DDCDD387}"/>
              </a:ext>
            </a:extLst>
          </p:cNvPr>
          <p:cNvSpPr txBox="1"/>
          <p:nvPr/>
        </p:nvSpPr>
        <p:spPr>
          <a:xfrm>
            <a:off x="3961476" y="1447800"/>
            <a:ext cx="5148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Emphasize rewards,  social benefits</a:t>
            </a:r>
          </a:p>
          <a:p>
            <a:pPr marL="1028700" lvl="1" indent="-5715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Maintain accessibility and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don’t give up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!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2E7039-3149-6240-8834-7F10814EF39B}"/>
              </a:ext>
            </a:extLst>
          </p:cNvPr>
          <p:cNvSpPr txBox="1"/>
          <p:nvPr/>
        </p:nvSpPr>
        <p:spPr>
          <a:xfrm>
            <a:off x="4040906" y="4114800"/>
            <a:ext cx="5069514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parents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student</a:t>
            </a: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bg1"/>
                </a:solidFill>
                <a:latin typeface="+mj-lt"/>
              </a:rPr>
              <a:t>Current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administrator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108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76200" y="2057400"/>
            <a:ext cx="350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Publicize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pPr algn="r"/>
            <a:endParaRPr lang="en-US" sz="3600" i="1" dirty="0">
              <a:solidFill>
                <a:schemeClr val="bg1"/>
              </a:solidFill>
              <a:latin typeface="+mn-lt"/>
            </a:endParaRP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115594" y="2078417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pPr algn="r"/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94" y="3189982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</p:spTree>
    <p:extLst>
      <p:ext uri="{BB962C8B-B14F-4D97-AF65-F5344CB8AC3E}">
        <p14:creationId xmlns:p14="http://schemas.microsoft.com/office/powerpoint/2010/main" val="350550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0"/>
            <a:ext cx="8701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</a:t>
            </a:r>
          </a:p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 Parents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823972" y="2514600"/>
            <a:ext cx="33670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u="sng" dirty="0">
                <a:solidFill>
                  <a:schemeClr val="bg1"/>
                </a:solidFill>
                <a:latin typeface="+mn-lt"/>
              </a:rPr>
              <a:t>Informing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Parents of the Benefits of music makes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THEM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smarter!</a:t>
            </a: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id="{82BE44CF-0CC4-6A4D-B7E2-C3A1294A2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424" y="2471678"/>
            <a:ext cx="3339376" cy="2862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2198B-07A7-3F4D-BF85-FC213086C871}"/>
              </a:ext>
            </a:extLst>
          </p:cNvPr>
          <p:cNvSpPr txBox="1"/>
          <p:nvPr/>
        </p:nvSpPr>
        <p:spPr>
          <a:xfrm>
            <a:off x="0" y="1371600"/>
            <a:ext cx="9093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http://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bit.ly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MusResearch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DFD5E-7572-254A-BBA8-764F7B6B7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2" y="267859"/>
            <a:ext cx="1028700" cy="1295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38D318-2766-2A4D-A104-66FC6D9C53E4}"/>
              </a:ext>
            </a:extLst>
          </p:cNvPr>
          <p:cNvSpPr txBox="1"/>
          <p:nvPr/>
        </p:nvSpPr>
        <p:spPr>
          <a:xfrm>
            <a:off x="0" y="558742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161 Pages of Research Data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B55E8-F6CE-4A4E-BE03-3339C1C77CC5}"/>
              </a:ext>
            </a:extLst>
          </p:cNvPr>
          <p:cNvSpPr txBox="1"/>
          <p:nvPr/>
        </p:nvSpPr>
        <p:spPr>
          <a:xfrm>
            <a:off x="0" y="6096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                                                                           </a:t>
            </a:r>
            <a:r>
              <a:rPr lang="en-US" sz="3200" i="1" dirty="0">
                <a:solidFill>
                  <a:schemeClr val="bg1"/>
                </a:solidFill>
                <a:latin typeface="+mn-lt"/>
              </a:rPr>
              <a:t>Samples. . .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D870D5A-B373-8640-8025-D75CDF1E6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591" y="154575"/>
            <a:ext cx="1631209" cy="163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23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275510"/>
            <a:ext cx="8701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Engaging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with Prospective Parents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F5ED49-95CF-2942-919E-EF1FD3F8C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4" y="1644471"/>
            <a:ext cx="9144000" cy="24669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0F5FB9-99C1-0548-8A72-B3597C09D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3955"/>
            <a:ext cx="9144000" cy="10233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3A0B958-B24E-4342-9BD9-EC3574DA4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0237"/>
            <a:ext cx="9144000" cy="15277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089BC7-87C3-6D4D-805B-F67EC1D79A34}"/>
              </a:ext>
            </a:extLst>
          </p:cNvPr>
          <p:cNvSpPr txBox="1"/>
          <p:nvPr/>
        </p:nvSpPr>
        <p:spPr>
          <a:xfrm>
            <a:off x="2295898" y="912253"/>
            <a:ext cx="45379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n-lt"/>
              </a:rPr>
              <a:t>http://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bit.ly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/</a:t>
            </a:r>
            <a:r>
              <a:rPr lang="en-US" sz="3200" dirty="0" err="1">
                <a:solidFill>
                  <a:schemeClr val="bg1"/>
                </a:solidFill>
                <a:latin typeface="+mn-lt"/>
              </a:rPr>
              <a:t>MusResearch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0391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Steps: Engaging Beginning Students Early!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2-Note Halftime Show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Steps: Engaging Beginning Students Early!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2-Note Halftime Show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PT Slide 36 Elementary Band at HS Hafltime Show.MOV" descr="PPT Slide 36 Elementary Band at HS Hafltime Show.MOV">
            <a:hlinkClick r:id="" action="ppaction://media"/>
            <a:extLst>
              <a:ext uri="{FF2B5EF4-FFF2-40B4-BE49-F238E27FC236}">
                <a16:creationId xmlns:a16="http://schemas.microsoft.com/office/drawing/2014/main" id="{1C6022D9-39ED-3D4C-98A3-1EDA44E6CB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1549400"/>
            <a:ext cx="7799705" cy="439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MS students to a pre-game pizza party. </a:t>
            </a:r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Have 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MS Students to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MS students to sit/play with HS band at game.</a:t>
            </a:r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404040"/>
                </a:solidFill>
                <a:latin typeface="+mn-lt"/>
              </a:rPr>
              <a:t>Have HS students </a:t>
            </a:r>
            <a:r>
              <a:rPr lang="en-US" sz="3200" i="1" dirty="0">
                <a:solidFill>
                  <a:srgbClr val="404040"/>
                </a:solidFill>
                <a:latin typeface="+mn-lt"/>
              </a:rPr>
              <a:t>invite</a:t>
            </a:r>
            <a:r>
              <a:rPr lang="en-US" sz="3200" dirty="0">
                <a:solidFill>
                  <a:srgbClr val="404040"/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Have HS students </a:t>
            </a:r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MS Students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rgbClr val="FFFF00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rgbClr val="FFFF00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57200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50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Key Steps: Engaging Students Early!</a:t>
            </a:r>
          </a:p>
          <a:p>
            <a:pPr algn="ctr"/>
            <a:r>
              <a:rPr 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rgbClr val="FFFF00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 of MS band students.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00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</a:t>
            </a:r>
            <a:r>
              <a:rPr lang="en-US" u="sng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2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Beginning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Beginning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Beginning Parent Band – REALLY FUN!</a:t>
            </a:r>
          </a:p>
        </p:txBody>
      </p:sp>
      <p:pic>
        <p:nvPicPr>
          <p:cNvPr id="2" name="PPT Slide 50 The Parent Band.mp4" descr="PPT Slide 50 The Parent Band.mp4">
            <a:hlinkClick r:id="" action="ppaction://media"/>
            <a:extLst>
              <a:ext uri="{FF2B5EF4-FFF2-40B4-BE49-F238E27FC236}">
                <a16:creationId xmlns:a16="http://schemas.microsoft.com/office/drawing/2014/main" id="{D9E77DA2-BA96-A248-8B9F-2ED29A64B8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097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-232169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63650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0" y="15240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REMEMBER: 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555565" y="1251306"/>
            <a:ext cx="8070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Lean on your parents—They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17EBE1-D5E9-5642-9AA8-BFF7BA74A5DA}"/>
              </a:ext>
            </a:extLst>
          </p:cNvPr>
          <p:cNvSpPr txBox="1"/>
          <p:nvPr/>
        </p:nvSpPr>
        <p:spPr>
          <a:xfrm>
            <a:off x="0" y="6287869"/>
            <a:ext cx="91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577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Scheduling Models that Work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Scheduling Models that Work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3600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36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59405"/>
            <a:ext cx="5865812" cy="503183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3600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36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PT Slide 53 Why Kids Stay in Band.mp4" descr="PPT Slide 53 Why Kids Stay in Band.mp4">
            <a:hlinkClick r:id="" action="ppaction://media"/>
            <a:extLst>
              <a:ext uri="{FF2B5EF4-FFF2-40B4-BE49-F238E27FC236}">
                <a16:creationId xmlns:a16="http://schemas.microsoft.com/office/drawing/2014/main" id="{234E94E9-BD44-F84C-BD2E-D541F33734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300" y="1314450"/>
            <a:ext cx="7391400" cy="55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739" y="4343298"/>
            <a:ext cx="1092200" cy="2378177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3F45F5B-1AC1-1343-8359-8FDFCC51A5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6525"/>
            <a:ext cx="2045678" cy="204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PT Slide 64 First Performance Concert.mov" descr="PPT Slide 64 First Performance Concert.mov">
            <a:hlinkClick r:id="" action="ppaction://media"/>
            <a:extLst>
              <a:ext uri="{FF2B5EF4-FFF2-40B4-BE49-F238E27FC236}">
                <a16:creationId xmlns:a16="http://schemas.microsoft.com/office/drawing/2014/main" id="{899F3526-8713-874C-9629-FE9F1B518B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8288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62890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/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825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/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1515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49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763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97116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00200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542171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</a:t>
            </a:r>
            <a:r>
              <a:rPr lang="en-US" sz="3600" u="sng" dirty="0">
                <a:solidFill>
                  <a:schemeClr val="bg1"/>
                </a:solidFill>
                <a:latin typeface="+mn-lt"/>
              </a:rPr>
              <a:t>Enhance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5334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59773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81" y="862496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951075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862" y="3057789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0"/>
            <a:ext cx="2514600" cy="336631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9223" y="438150"/>
            <a:ext cx="41775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 to Use?</a:t>
            </a: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Consider Using: </a:t>
            </a:r>
            <a: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Poll Everywhere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9795"/>
            <a:ext cx="7988300" cy="544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2129E0-0D6D-5143-8809-020A329F39BF}"/>
              </a:ext>
            </a:extLst>
          </p:cNvPr>
          <p:cNvSpPr txBox="1"/>
          <p:nvPr/>
        </p:nvSpPr>
        <p:spPr>
          <a:xfrm>
            <a:off x="0" y="312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FREE Download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1E166B-E525-8540-8A1D-68DCA5852128}"/>
              </a:ext>
            </a:extLst>
          </p:cNvPr>
          <p:cNvSpPr txBox="1"/>
          <p:nvPr/>
        </p:nvSpPr>
        <p:spPr>
          <a:xfrm>
            <a:off x="0" y="44868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nammfoundation.org</a:t>
            </a:r>
            <a:r>
              <a:rPr lang="en-US" sz="5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sz="5400" dirty="0" err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fpndoc</a:t>
            </a:r>
            <a:endParaRPr lang="en-US" sz="5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icture 8" descr="A close up of electronics&#10;&#10;Description automatically generated">
            <a:extLst>
              <a:ext uri="{FF2B5EF4-FFF2-40B4-BE49-F238E27FC236}">
                <a16:creationId xmlns:a16="http://schemas.microsoft.com/office/drawing/2014/main" id="{D374342F-AE6F-8E49-9303-46A6106A8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59497"/>
            <a:ext cx="1236035" cy="1651792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6956F52-C9D4-714B-AD8D-34F32E63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63375"/>
            <a:ext cx="5029200" cy="2480025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363A260-4ECE-CC4B-9C13-443729FDA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05" y="180905"/>
            <a:ext cx="1647895" cy="164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804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55823"/>
            <a:ext cx="1316021" cy="16383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8BD8F90-E420-D64E-A8F1-FC9ECF75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13" y="2209800"/>
            <a:ext cx="9144000" cy="1143000"/>
          </a:xfrm>
        </p:spPr>
        <p:txBody>
          <a:bodyPr>
            <a:noAutofit/>
          </a:bodyPr>
          <a:lstStyle/>
          <a:p>
            <a:r>
              <a:rPr lang="en-US" sz="8000" dirty="0" err="1">
                <a:solidFill>
                  <a:schemeClr val="bg1"/>
                </a:solidFill>
              </a:rPr>
              <a:t>msfq.org</a:t>
            </a:r>
            <a:r>
              <a:rPr lang="en-US" sz="8000" dirty="0">
                <a:solidFill>
                  <a:schemeClr val="bg1"/>
                </a:solidFill>
              </a:rPr>
              <a:t>/guide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B60F44F-8062-0F40-B29B-051250D488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269550"/>
            <a:ext cx="4426650" cy="4426650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DC6F632D-C26E-0A4A-9AEF-23ED5FCD7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62" y="355822"/>
            <a:ext cx="1839937" cy="1839937"/>
          </a:xfrm>
          <a:prstGeom prst="rect">
            <a:avLst/>
          </a:prstGeom>
        </p:spPr>
      </p:pic>
      <p:sp>
        <p:nvSpPr>
          <p:cNvPr id="7" name="Down Arrow 6">
            <a:extLst>
              <a:ext uri="{FF2B5EF4-FFF2-40B4-BE49-F238E27FC236}">
                <a16:creationId xmlns:a16="http://schemas.microsoft.com/office/drawing/2014/main" id="{BFA3F7F0-A807-4D48-9DD5-BF1F7E10DA6B}"/>
              </a:ext>
            </a:extLst>
          </p:cNvPr>
          <p:cNvSpPr/>
          <p:nvPr/>
        </p:nvSpPr>
        <p:spPr>
          <a:xfrm>
            <a:off x="4343400" y="355822"/>
            <a:ext cx="685800" cy="1638391"/>
          </a:xfrm>
          <a:prstGeom prst="downArrow">
            <a:avLst/>
          </a:prstGeom>
          <a:solidFill>
            <a:srgbClr val="E3B65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22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772" y="20574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610325"/>
            <a:ext cx="2706227" cy="3502368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www.MusicAchievementCouncil.com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081463"/>
            <a:ext cx="16113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72087"/>
            <a:ext cx="35052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906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938463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24463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Sustainin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38862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430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2938463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938463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Again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Sponsors!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E0838AA-6E5D-F546-BE51-A9CCF7D58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39" y="2239961"/>
            <a:ext cx="3581721" cy="1768475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13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Again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Sponsors!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61EDDDC-6484-8042-9A6F-4196503A7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871" y="2133600"/>
            <a:ext cx="3899989" cy="2198651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1274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304800"/>
            <a:ext cx="91440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Thanks Again to our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Sponsors!</a:t>
            </a:r>
          </a:p>
        </p:txBody>
      </p:sp>
      <p:pic>
        <p:nvPicPr>
          <p:cNvPr id="3" name="Picture 2" descr="A picture containing plate, drawing&#10;&#10;Description automatically generated">
            <a:extLst>
              <a:ext uri="{FF2B5EF4-FFF2-40B4-BE49-F238E27FC236}">
                <a16:creationId xmlns:a16="http://schemas.microsoft.com/office/drawing/2014/main" id="{A927386E-7509-8B46-BC8C-92FC02394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2771775"/>
            <a:ext cx="5257800" cy="1178472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475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12192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&amp; Retention Reminders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msfq.org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/guide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11430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10405</TotalTime>
  <Words>2068</Words>
  <Application>Microsoft Macintosh PowerPoint</Application>
  <PresentationFormat>On-screen Show (4:3)</PresentationFormat>
  <Paragraphs>421</Paragraphs>
  <Slides>72</Slides>
  <Notes>72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Calibri Light</vt:lpstr>
      <vt:lpstr>Times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I. RECRUITING</vt:lpstr>
      <vt:lpstr>Attracting Prospective Students Being visible YEAR-ROUND </vt:lpstr>
      <vt:lpstr>Follow-up Idea #1  Jeff Scott &amp; Emily Wilkinson, ALMEA </vt:lpstr>
      <vt:lpstr>Follow-up Idea #2: The 3-Step Approach  Chris Crone, PAMEA </vt:lpstr>
      <vt:lpstr>Follow-up Idea #2: The 3-Step Approach  Chris Crone, PAMEA </vt:lpstr>
      <vt:lpstr>Follow-up Idea #2: The 3-Step Approach  Chris Crone, PAMEA </vt:lpstr>
      <vt:lpstr>Attracting Prospective Students</vt:lpstr>
      <vt:lpstr>Attracting Prospective Students</vt:lpstr>
      <vt:lpstr>Attracting Prospective Students</vt:lpstr>
      <vt:lpstr>Attracting Prospective Students</vt:lpstr>
      <vt:lpstr>Engaging with Prospective Parents</vt:lpstr>
      <vt:lpstr>Engaging with Prospective Parents</vt:lpstr>
      <vt:lpstr>Engaging with Prospective Parents</vt:lpstr>
      <vt:lpstr>PowerPoint Presentation</vt:lpstr>
      <vt:lpstr>PowerPoint Presentation</vt:lpstr>
      <vt:lpstr>PowerPoint Presentation</vt:lpstr>
      <vt:lpstr>II. RETAINING</vt:lpstr>
      <vt:lpstr>Key Steps: Engaging Beginning Students Early! 2-Note Halftime Show</vt:lpstr>
      <vt:lpstr>Key Steps: Engaging Beginning Students Early! 2-Note Halftime Show</vt:lpstr>
      <vt:lpstr>PowerPoint Presentation</vt:lpstr>
      <vt:lpstr>PowerPoint Presentation</vt:lpstr>
      <vt:lpstr>PowerPoint Presentation</vt:lpstr>
      <vt:lpstr>PowerPoint Presentation</vt:lpstr>
      <vt:lpstr>Teach the Beginning Parents Too. . . They don’t know what NORMAL is!</vt:lpstr>
      <vt:lpstr>Teach the Beginning Parents Too. . . They don’t know what NORMAL is!</vt:lpstr>
      <vt:lpstr>Teach the Beginning Parents Too. . . They don’t know what NORMAL is!</vt:lpstr>
      <vt:lpstr>Engage Parent Support…Directly! The Beginning Parent Band – REALLY FUN!</vt:lpstr>
      <vt:lpstr>Engage Parent Support…Directly! The Beginning Parent Band – REALLY FUN!</vt:lpstr>
      <vt:lpstr>PowerPoint Presentation</vt:lpstr>
      <vt:lpstr>PowerPoint Presentation</vt:lpstr>
      <vt:lpstr>PowerPoint Presentation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from F.P. LIVE at the 2017 Midwest Clinic Consider Using: Poll Everywhere </vt:lpstr>
      <vt:lpstr>Response from F.P. LIVE at the 2017 Midwest Clinic </vt:lpstr>
      <vt:lpstr>Response from F.P. LIVE at the 2017 Midwest Clinic </vt:lpstr>
      <vt:lpstr>Response from F.P. LIVE at the 2017 Midwest Clinic </vt:lpstr>
      <vt:lpstr>PowerPoint Presentation</vt:lpstr>
      <vt:lpstr>msfq.org/guide</vt:lpstr>
      <vt:lpstr>PowerPoint Presentation</vt:lpstr>
      <vt:lpstr>Additional M.A.C. Resources </vt:lpstr>
      <vt:lpstr>PowerPoint Presentation</vt:lpstr>
      <vt:lpstr>PowerPoint Presentation</vt:lpstr>
      <vt:lpstr>PowerPoint Presentation</vt:lpstr>
      <vt:lpstr>PowerPoint Presentation</vt:lpstr>
      <vt:lpstr>     Complimentary Recruitment &amp; Retention Reminders msfq.org/guide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2311</cp:revision>
  <dcterms:created xsi:type="dcterms:W3CDTF">2020-01-17T18:59:34Z</dcterms:created>
  <dcterms:modified xsi:type="dcterms:W3CDTF">2020-01-25T03:50:15Z</dcterms:modified>
</cp:coreProperties>
</file>