
<file path=[Content_Types].xml><?xml version="1.0" encoding="utf-8"?>
<Types xmlns="http://schemas.openxmlformats.org/package/2006/content-types">
  <Override PartName="/ppt/slides/slide14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52.xml" ContentType="application/vnd.openxmlformats-officedocument.presentationml.slide+xml"/>
  <Override PartName="/ppt/slides/slide49.xml" ContentType="application/vnd.openxmlformats-officedocument.presentationml.slide+xml"/>
  <Override PartName="/ppt/slides/slide68.xml" ContentType="application/vnd.openxmlformats-officedocument.presentationml.slide+xml"/>
  <Override PartName="/ppt/tags/tag1.xml" ContentType="application/vnd.openxmlformats-officedocument.presentationml.tags+xml"/>
  <Override PartName="/ppt/slides/slide33.xml" ContentType="application/vnd.openxmlformats-officedocument.presentationml.slide+xml"/>
  <Default Extension="bin" ContentType="application/vnd.openxmlformats-officedocument.presentationml.printerSettings"/>
  <Override PartName="/ppt/notesSlides/notesSlide30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2.xml" ContentType="application/vnd.openxmlformats-officedocument.presentationml.notesSlide+xml"/>
  <Override PartName="/ppt/slides/slide18.xml" ContentType="application/vnd.openxmlformats-officedocument.presentationml.slide+xml"/>
  <Override PartName="/ppt/slides/slide37.xml" ContentType="application/vnd.openxmlformats-officedocument.presentationml.slide+xml"/>
  <Override PartName="/ppt/slides/slide56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34.xml" ContentType="application/vnd.openxmlformats-officedocument.presentationml.notesSlide+xml"/>
  <Override PartName="/ppt/slides/slide23.xml" ContentType="application/vnd.openxmlformats-officedocument.presentationml.slide+xml"/>
  <Override PartName="/ppt/slides/slide42.xml" ContentType="application/vnd.openxmlformats-officedocument.presentationml.slide+xml"/>
  <Override PartName="/ppt/slides/slide61.xml" ContentType="application/vnd.openxmlformats-officedocument.presentationml.slide+xml"/>
  <Override PartName="/ppt/theme/theme1.xml" ContentType="application/vnd.openxmlformats-officedocument.theme+xml"/>
  <Override PartName="/ppt/slideLayouts/slideLayout10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22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30.xml" ContentType="application/vnd.openxmlformats-officedocument.presentationml.slide+xml"/>
  <Override PartName="/ppt/slides/slide27.xml" ContentType="application/vnd.openxmlformats-officedocument.presentationml.slide+xml"/>
  <Override PartName="/ppt/slides/slide11.xml" ContentType="application/vnd.openxmlformats-officedocument.presentationml.slide+xml"/>
  <Override PartName="/ppt/slides/slide65.xml" ContentType="application/vnd.openxmlformats-officedocument.presentationml.slide+xml"/>
  <Override PartName="/ppt/slides/slide46.xml" ContentType="application/vnd.openxmlformats-officedocument.presentationml.slide+xml"/>
  <Override PartName="/ppt/notesSlides/notesSlide41.xml" ContentType="application/vnd.openxmlformats-officedocument.presentationml.notesSlide+xml"/>
  <Override PartName="/ppt/notesSlides/notesSlide8.xml" ContentType="application/vnd.openxmlformats-officedocument.presentationml.notesSlide+xml"/>
  <Override PartName="/ppt/slideLayouts/slideLayout14.xml" ContentType="application/vnd.openxmlformats-officedocument.presentationml.slideLayout+xml"/>
  <Override PartName="/ppt/notesSlides/notesSlide26.xml" ContentType="application/vnd.openxmlformats-officedocument.presentationml.notesSlide+xml"/>
  <Override PartName="/ppt/notesSlides/notesSlide45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s/slide34.xml" ContentType="application/vnd.openxmlformats-officedocument.presentationml.slide+xml"/>
  <Override PartName="/ppt/slides/slide53.xml" ContentType="application/vnd.openxmlformats-officedocument.presentationml.slide+xml"/>
  <Override PartName="/ppt/slides/slide15.xml" ContentType="application/vnd.openxmlformats-officedocument.presentationml.slide+xml"/>
  <Override PartName="/ppt/slides/slide69.xml" ContentType="application/vnd.openxmlformats-officedocument.presentationml.slide+xml"/>
  <Override PartName="/ppt/notesSlides/notesSlide3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notesSlides/notesSlide14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19.xml" ContentType="application/vnd.openxmlformats-officedocument.presentationml.slide+xml"/>
  <Override PartName="/ppt/slides/slide38.xml" ContentType="application/vnd.openxmlformats-officedocument.presentationml.slide+xml"/>
  <Override PartName="/ppt/slides/slide57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4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35.xml" ContentType="application/vnd.openxmlformats-officedocument.presentationml.notesSlide+xml"/>
  <Override PartName="/ppt/slides/slide24.xml" ContentType="application/vnd.openxmlformats-officedocument.presentationml.slide+xml"/>
  <Override PartName="/ppt/slides/slide43.xml" ContentType="application/vnd.openxmlformats-officedocument.presentationml.slide+xml"/>
  <Override PartName="/ppt/slides/slide62.xml" ContentType="application/vnd.openxmlformats-officedocument.presentationml.slide+xml"/>
  <Override PartName="/ppt/theme/theme2.xml" ContentType="application/vnd.openxmlformats-officedocument.theme+xml"/>
  <Override PartName="/ppt/handoutMasters/handoutMaster1.xml" ContentType="application/vnd.openxmlformats-officedocument.presentationml.handoutMaster+xml"/>
  <Override PartName="/ppt/slideLayouts/slideLayout11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ppt/notesSlides/notesSlide7.xml" ContentType="application/vnd.openxmlformats-officedocument.presentationml.notesSlide+xml"/>
  <Default Extension="jpeg" ContentType="image/jpeg"/>
  <Override PartName="/ppt/notesSlides/notesSlide23.xml" ContentType="application/vnd.openxmlformats-officedocument.presentationml.notesSlide+xml"/>
  <Override PartName="/ppt/slides/slide8.xml" ContentType="application/vnd.openxmlformats-officedocument.presentationml.slide+xml"/>
  <Override PartName="/ppt/slides/slide1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8.xml" ContentType="application/vnd.openxmlformats-officedocument.presentationml.slide+xml"/>
  <Override PartName="/ppt/slides/slide50.xml" ContentType="application/vnd.openxmlformats-officedocument.presentationml.slide+xml"/>
  <Override PartName="/ppt/slides/slide66.xml" ContentType="application/vnd.openxmlformats-officedocument.presentationml.slide+xml"/>
  <Override PartName="/ppt/slides/slide47.xml" ContentType="application/vnd.openxmlformats-officedocument.presentationml.slide+xml"/>
  <Override PartName="/ppt/slides/slide31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5.xml" ContentType="application/vnd.openxmlformats-officedocument.presentationml.slideLayout+xml"/>
  <Override PartName="/ppt/notesSlides/notesSlide11.xml" ContentType="application/vnd.openxmlformats-officedocument.presentationml.notesSlide+xml"/>
  <Default Extension="rels" ContentType="application/vnd.openxmlformats-package.relationships+xml"/>
  <Override PartName="/ppt/notesSlides/notesSlide27.xml" ContentType="application/vnd.openxmlformats-officedocument.presentationml.notesSlide+xml"/>
  <Override PartName="/ppt/notesSlides/notesSlide46.xml" ContentType="application/vnd.openxmlformats-officedocument.presentationml.notesSlide+xml"/>
  <Override PartName="/ppt/slides/slide16.xml" ContentType="application/vnd.openxmlformats-officedocument.presentationml.slide+xml"/>
  <Override PartName="/ppt/slides/slide35.xml" ContentType="application/vnd.openxmlformats-officedocument.presentationml.slide+xml"/>
  <Override PartName="/ppt/slides/slide54.xml" ContentType="application/vnd.openxmlformats-officedocument.presentationml.slide+xml"/>
  <Override PartName="/ppt/slides/slide1.xml" ContentType="application/vnd.openxmlformats-officedocument.presentationml.slide+xml"/>
  <Override PartName="/ppt/notesSlides/notesSlide32.xml" ContentType="application/vnd.openxmlformats-officedocument.presentationml.notesSlide+xml"/>
  <Override PartName="/ppt/notesSlides/notesSlide51.xml" ContentType="application/vnd.openxmlformats-officedocument.presentationml.notesSlide+xml"/>
  <Override PartName="/ppt/slides/slide21.xml" ContentType="application/vnd.openxmlformats-officedocument.presentationml.slide+xml"/>
  <Override PartName="/ppt/slides/slide40.xml" ContentType="application/vnd.openxmlformats-officedocument.presentationml.slide+xml"/>
  <Override PartName="/ppt/notesSlides/notesSlide15.xml" ContentType="application/vnd.openxmlformats-officedocument.presentationml.notesSlide+xml"/>
  <Override PartName="/ppt/notesSlides/notesSlide4.xml" ContentType="application/vnd.openxmlformats-officedocument.presentationml.notesSlide+xml"/>
  <Override PartName="/ppt/slides/slide39.xml" ContentType="application/vnd.openxmlformats-officedocument.presentationml.slide+xml"/>
  <Override PartName="/ppt/slides/slide58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s/slide25.xml" ContentType="application/vnd.openxmlformats-officedocument.presentationml.slide+xml"/>
  <Override PartName="/ppt/slides/slide44.xml" ContentType="application/vnd.openxmlformats-officedocument.presentationml.slide+xml"/>
  <Override PartName="/ppt/theme/theme3.xml" ContentType="application/vnd.openxmlformats-officedocument.theme+xml"/>
  <Override PartName="/ppt/slides/slide63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24.xml" ContentType="application/vnd.openxmlformats-officedocument.presentationml.notesSlide+xml"/>
  <Override PartName="/ppt/slides/slide9.xml" ContentType="application/vnd.openxmlformats-officedocument.presentationml.slide+xml"/>
  <Override PartName="/ppt/slides/slide13.xml" ContentType="application/vnd.openxmlformats-officedocument.presentationml.slide+xml"/>
  <Default Extension="xml" ContentType="application/xml"/>
  <Override PartName="/ppt/tableStyles.xml" ContentType="application/vnd.openxmlformats-officedocument.presentationml.tableStyles+xml"/>
  <Override PartName="/ppt/slides/slide51.xml" ContentType="application/vnd.openxmlformats-officedocument.presentationml.slide+xml"/>
  <Override PartName="/ppt/slides/slide67.xml" ContentType="application/vnd.openxmlformats-officedocument.presentationml.slide+xml"/>
  <Override PartName="/ppt/slides/slide48.xml" ContentType="application/vnd.openxmlformats-officedocument.presentationml.slide+xml"/>
  <Override PartName="/ppt/notesSlides/notesSlide10.xml" ContentType="application/vnd.openxmlformats-officedocument.presentationml.notesSlide+xml"/>
  <Override PartName="/ppt/slideLayouts/slideLayout7.xml" ContentType="application/vnd.openxmlformats-officedocument.presentationml.slideLayout+xml"/>
  <Override PartName="/ppt/viewProps.xml" ContentType="application/vnd.openxmlformats-officedocument.presentationml.viewProps+xml"/>
  <Override PartName="/ppt/slides/slide32.xml" ContentType="application/vnd.openxmlformats-officedocument.presentationml.slide+xml"/>
  <Override PartName="/ppt/slides/slide29.xml" ContentType="application/vnd.openxmlformats-officedocument.presentationml.slide+xml"/>
  <Override PartName="/ppt/notesSlides/notesSlide43.xml" ContentType="application/vnd.openxmlformats-officedocument.presentationml.notesSlide+xml"/>
  <Override PartName="/docProps/app.xml" ContentType="application/vnd.openxmlformats-officedocument.extended-properties+xml"/>
  <Override PartName="/ppt/notesMasters/notesMaster1.xml" ContentType="application/vnd.openxmlformats-officedocument.presentationml.notesMaster+xml"/>
  <Override PartName="/ppt/notesSlides/notesSlide12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17.xml" ContentType="application/vnd.openxmlformats-officedocument.presentationml.slide+xml"/>
  <Override PartName="/ppt/slides/slide36.xml" ContentType="application/vnd.openxmlformats-officedocument.presentationml.slide+xml"/>
  <Override PartName="/ppt/slides/slide55.xml" ContentType="application/vnd.openxmlformats-officedocument.presentationml.slide+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notesSlides/notesSlide33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2.xml" ContentType="application/vnd.openxmlformats-officedocument.presentationml.slide+xml"/>
  <Override PartName="/ppt/slides/slide41.xml" ContentType="application/vnd.openxmlformats-officedocument.presentationml.slide+xml"/>
  <Override PartName="/ppt/slides/slide60.xml" ContentType="application/vnd.openxmlformats-officedocument.presentationml.slide+xml"/>
  <Override PartName="/ppt/notesSlides/notesSlide16.xml" ContentType="application/vnd.openxmlformats-officedocument.presentationml.notesSlide+xml"/>
  <Override PartName="/ppt/notesSlides/notesSlide5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6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10.xml" ContentType="application/vnd.openxmlformats-officedocument.presentationml.slide+xml"/>
  <Override PartName="/ppt/slides/slide26.xml" ContentType="application/vnd.openxmlformats-officedocument.presentationml.slide+xml"/>
  <Override PartName="/ppt/slides/slide45.xml" ContentType="application/vnd.openxmlformats-officedocument.presentationml.slide+xml"/>
  <Override PartName="/ppt/slides/slide64.xml" ContentType="application/vnd.openxmlformats-officedocument.presentationml.slide+xml"/>
  <Override PartName="/ppt/notesSlides/notesSlide40.xml" ContentType="application/vnd.openxmlformats-officedocument.presentationml.notesSlide+xml"/>
  <Override PartName="/ppt/slideLayouts/slideLayout13.xml" ContentType="application/vnd.openxmlformats-officedocument.presentationml.slideLayout+xml"/>
  <Override PartName="/ppt/notesSlides/notesSlide39.xml" ContentType="application/vnd.openxmlformats-officedocument.presentationml.notesSlide+xml"/>
  <Default Extension="png" ContentType="image/png"/>
  <Override PartName="/ppt/notesSlides/notesSlide25.xml" ContentType="application/vnd.openxmlformats-officedocument.presentationml.notesSlide+xml"/>
  <Override PartName="/ppt/notesSlides/notesSlide44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>
  <p:sldMasterIdLst>
    <p:sldMasterId id="2147484069" r:id="rId1"/>
  </p:sldMasterIdLst>
  <p:notesMasterIdLst>
    <p:notesMasterId r:id="rId71"/>
  </p:notesMasterIdLst>
  <p:handoutMasterIdLst>
    <p:handoutMasterId r:id="rId72"/>
  </p:handoutMasterIdLst>
  <p:sldIdLst>
    <p:sldId id="500" r:id="rId2"/>
    <p:sldId id="501" r:id="rId3"/>
    <p:sldId id="502" r:id="rId4"/>
    <p:sldId id="503" r:id="rId5"/>
    <p:sldId id="504" r:id="rId6"/>
    <p:sldId id="505" r:id="rId7"/>
    <p:sldId id="506" r:id="rId8"/>
    <p:sldId id="507" r:id="rId9"/>
    <p:sldId id="508" r:id="rId10"/>
    <p:sldId id="509" r:id="rId11"/>
    <p:sldId id="510" r:id="rId12"/>
    <p:sldId id="511" r:id="rId13"/>
    <p:sldId id="512" r:id="rId14"/>
    <p:sldId id="513" r:id="rId15"/>
    <p:sldId id="514" r:id="rId16"/>
    <p:sldId id="515" r:id="rId17"/>
    <p:sldId id="516" r:id="rId18"/>
    <p:sldId id="517" r:id="rId19"/>
    <p:sldId id="518" r:id="rId20"/>
    <p:sldId id="519" r:id="rId21"/>
    <p:sldId id="520" r:id="rId22"/>
    <p:sldId id="521" r:id="rId23"/>
    <p:sldId id="522" r:id="rId24"/>
    <p:sldId id="523" r:id="rId25"/>
    <p:sldId id="524" r:id="rId26"/>
    <p:sldId id="534" r:id="rId27"/>
    <p:sldId id="418" r:id="rId28"/>
    <p:sldId id="259" r:id="rId29"/>
    <p:sldId id="367" r:id="rId30"/>
    <p:sldId id="345" r:id="rId31"/>
    <p:sldId id="373" r:id="rId32"/>
    <p:sldId id="374" r:id="rId33"/>
    <p:sldId id="420" r:id="rId34"/>
    <p:sldId id="368" r:id="rId35"/>
    <p:sldId id="392" r:id="rId36"/>
    <p:sldId id="431" r:id="rId37"/>
    <p:sldId id="442" r:id="rId38"/>
    <p:sldId id="401" r:id="rId39"/>
    <p:sldId id="531" r:id="rId40"/>
    <p:sldId id="532" r:id="rId41"/>
    <p:sldId id="537" r:id="rId42"/>
    <p:sldId id="427" r:id="rId43"/>
    <p:sldId id="443" r:id="rId44"/>
    <p:sldId id="444" r:id="rId45"/>
    <p:sldId id="445" r:id="rId46"/>
    <p:sldId id="412" r:id="rId47"/>
    <p:sldId id="353" r:id="rId48"/>
    <p:sldId id="413" r:id="rId49"/>
    <p:sldId id="354" r:id="rId50"/>
    <p:sldId id="379" r:id="rId51"/>
    <p:sldId id="376" r:id="rId52"/>
    <p:sldId id="525" r:id="rId53"/>
    <p:sldId id="526" r:id="rId54"/>
    <p:sldId id="527" r:id="rId55"/>
    <p:sldId id="357" r:id="rId56"/>
    <p:sldId id="430" r:id="rId57"/>
    <p:sldId id="358" r:id="rId58"/>
    <p:sldId id="359" r:id="rId59"/>
    <p:sldId id="361" r:id="rId60"/>
    <p:sldId id="395" r:id="rId61"/>
    <p:sldId id="362" r:id="rId62"/>
    <p:sldId id="369" r:id="rId63"/>
    <p:sldId id="364" r:id="rId64"/>
    <p:sldId id="365" r:id="rId65"/>
    <p:sldId id="417" r:id="rId66"/>
    <p:sldId id="419" r:id="rId67"/>
    <p:sldId id="539" r:id="rId68"/>
    <p:sldId id="540" r:id="rId69"/>
    <p:sldId id="541" r:id="rId70"/>
  </p:sldIdLst>
  <p:sldSz cx="9144000" cy="6858000" type="screen4x3"/>
  <p:notesSz cx="6858000" cy="91805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imes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FFCC66"/>
    <a:srgbClr val="FFDC77"/>
    <a:srgbClr val="006901"/>
    <a:srgbClr val="007701"/>
    <a:srgbClr val="003F00"/>
    <a:srgbClr val="C30101"/>
    <a:srgbClr val="0000FF"/>
    <a:srgbClr val="000000"/>
    <a:srgbClr val="FFFFFF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60" autoAdjust="0"/>
    <p:restoredTop sz="95513" autoAdjust="0"/>
  </p:normalViewPr>
  <p:slideViewPr>
    <p:cSldViewPr>
      <p:cViewPr>
        <p:scale>
          <a:sx n="100" d="100"/>
          <a:sy n="100" d="100"/>
        </p:scale>
        <p:origin x="-58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76" d="100"/>
          <a:sy n="76" d="100"/>
        </p:scale>
        <p:origin x="-2520" y="-104"/>
      </p:cViewPr>
      <p:guideLst>
        <p:guide orient="horz" pos="2891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slide" Target="slides/slide69.xml"/><Relationship Id="rId71" Type="http://schemas.openxmlformats.org/officeDocument/2006/relationships/notesMaster" Target="notesMasters/notesMaster1.xml"/><Relationship Id="rId72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printerSettings" Target="printerSettings/printerSettings1.bin"/><Relationship Id="rId74" Type="http://schemas.openxmlformats.org/officeDocument/2006/relationships/presProps" Target="presProps.xml"/><Relationship Id="rId75" Type="http://schemas.openxmlformats.org/officeDocument/2006/relationships/viewProps" Target="viewProps.xml"/><Relationship Id="rId76" Type="http://schemas.openxmlformats.org/officeDocument/2006/relationships/theme" Target="theme/theme1.xml"/><Relationship Id="rId77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fld id="{D8740342-88AF-394B-B732-DDB4ACA69DEA}" type="datetime1">
              <a:rPr lang="en-US"/>
              <a:pPr>
                <a:defRPr/>
              </a:pPr>
              <a:t>11/22/16</a:t>
            </a:fld>
            <a:endParaRPr lang="en-US"/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fld id="{CCD0701C-8767-7748-BB28-F52BB2FD03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fld id="{B75A0A98-2420-AA46-97BE-521E26A34E3C}" type="datetime1">
              <a:rPr lang="en-US"/>
              <a:pPr>
                <a:defRPr/>
              </a:pPr>
              <a:t>11/22/16</a:t>
            </a:fld>
            <a:endParaRPr lang="en-US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5063" y="688975"/>
            <a:ext cx="4591050" cy="3441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60863"/>
            <a:ext cx="5486400" cy="413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fld id="{B39AECCE-B0FE-4E46-839A-6B1EA38F78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09" charset="-128"/>
        <a:cs typeface="ＭＳ Ｐゴシック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12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12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12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12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048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DC51DA-B95C-D341-B962-2E8ACE502E8E}" type="slidenum">
              <a:rPr lang="en-US">
                <a:latin typeface="Times" charset="0"/>
              </a:rPr>
              <a:pPr/>
              <a:t>26</a:t>
            </a:fld>
            <a:endParaRPr lang="en-US">
              <a:latin typeface="Times" charset="0"/>
            </a:endParaRPr>
          </a:p>
        </p:txBody>
      </p:sp>
      <p:sp>
        <p:nvSpPr>
          <p:cNvPr id="204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27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867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17CFF4-B237-0E4C-BE91-19C18C04C462}" type="slidenum">
              <a:rPr lang="en-US">
                <a:latin typeface="Times" charset="0"/>
              </a:rPr>
              <a:pPr/>
              <a:t>29</a:t>
            </a:fld>
            <a:endParaRPr lang="en-US">
              <a:latin typeface="Times" charset="0"/>
            </a:endParaRPr>
          </a:p>
        </p:txBody>
      </p:sp>
      <p:sp>
        <p:nvSpPr>
          <p:cNvPr id="286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867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3072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911E31-A891-7145-813C-32B07326DB4A}" type="slidenum">
              <a:rPr lang="en-US">
                <a:latin typeface="Times" charset="0"/>
              </a:rPr>
              <a:pPr/>
              <a:t>30</a:t>
            </a:fld>
            <a:endParaRPr lang="en-US">
              <a:latin typeface="Times" charset="0"/>
            </a:endParaRPr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32771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827501BC-4349-A844-BA03-C42FA1A8B46F}" type="slidenum">
              <a:rPr lang="en-US" sz="1200"/>
              <a:pPr algn="r" eaLnBrk="0" hangingPunct="0"/>
              <a:t>31</a:t>
            </a:fld>
            <a:endParaRPr lang="en-US" sz="1200"/>
          </a:p>
        </p:txBody>
      </p:sp>
      <p:sp>
        <p:nvSpPr>
          <p:cNvPr id="327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277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3481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4DA43024-AE97-8043-AC15-2820158D0ECF}" type="slidenum">
              <a:rPr lang="en-US" sz="1200"/>
              <a:pPr algn="r" eaLnBrk="0" hangingPunct="0"/>
              <a:t>32</a:t>
            </a:fld>
            <a:endParaRPr lang="en-US" sz="1200"/>
          </a:p>
        </p:txBody>
      </p:sp>
      <p:sp>
        <p:nvSpPr>
          <p:cNvPr id="348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3481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4DA43024-AE97-8043-AC15-2820158D0ECF}" type="slidenum">
              <a:rPr lang="en-US" sz="1200"/>
              <a:pPr algn="r" eaLnBrk="0" hangingPunct="0"/>
              <a:t>33</a:t>
            </a:fld>
            <a:endParaRPr lang="en-US" sz="1200"/>
          </a:p>
        </p:txBody>
      </p:sp>
      <p:sp>
        <p:nvSpPr>
          <p:cNvPr id="348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3686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64C40B-BD92-904B-B0D1-39491AF29CEA}" type="slidenum">
              <a:rPr lang="en-US">
                <a:latin typeface="Times" charset="0"/>
              </a:rPr>
              <a:pPr/>
              <a:t>34</a:t>
            </a:fld>
            <a:endParaRPr lang="en-US">
              <a:latin typeface="Times" charset="0"/>
            </a:endParaRPr>
          </a:p>
        </p:txBody>
      </p:sp>
      <p:sp>
        <p:nvSpPr>
          <p:cNvPr id="368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686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38915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0AB925D1-ECA0-944F-859F-96692EBFB789}" type="slidenum">
              <a:rPr lang="en-US" sz="1200"/>
              <a:pPr algn="r" eaLnBrk="0" hangingPunct="0"/>
              <a:t>35</a:t>
            </a:fld>
            <a:endParaRPr lang="en-US" sz="1200"/>
          </a:p>
        </p:txBody>
      </p:sp>
      <p:sp>
        <p:nvSpPr>
          <p:cNvPr id="389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38915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0AB925D1-ECA0-944F-859F-96692EBFB789}" type="slidenum">
              <a:rPr lang="en-US" sz="1200"/>
              <a:pPr algn="r" eaLnBrk="0" hangingPunct="0"/>
              <a:t>36</a:t>
            </a:fld>
            <a:endParaRPr lang="en-US" sz="1200"/>
          </a:p>
        </p:txBody>
      </p:sp>
      <p:sp>
        <p:nvSpPr>
          <p:cNvPr id="389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38915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0AB925D1-ECA0-944F-859F-96692EBFB789}" type="slidenum">
              <a:rPr lang="en-US" sz="1200"/>
              <a:pPr algn="r" eaLnBrk="0" hangingPunct="0"/>
              <a:t>37</a:t>
            </a:fld>
            <a:endParaRPr lang="en-US" sz="1200"/>
          </a:p>
        </p:txBody>
      </p:sp>
      <p:sp>
        <p:nvSpPr>
          <p:cNvPr id="389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4301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03C524-CB1F-434F-95D0-E437F9425D12}" type="slidenum">
              <a:rPr lang="en-US">
                <a:latin typeface="Times" charset="0"/>
              </a:rPr>
              <a:pPr/>
              <a:t>38</a:t>
            </a:fld>
            <a:endParaRPr lang="en-US">
              <a:latin typeface="Times" charset="0"/>
            </a:endParaRPr>
          </a:p>
        </p:txBody>
      </p:sp>
      <p:sp>
        <p:nvSpPr>
          <p:cNvPr id="430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301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4301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03C524-CB1F-434F-95D0-E437F9425D12}" type="slidenum">
              <a:rPr lang="en-US">
                <a:latin typeface="Times" charset="0"/>
              </a:rPr>
              <a:pPr/>
              <a:t>39</a:t>
            </a:fld>
            <a:endParaRPr lang="en-US">
              <a:latin typeface="Times" charset="0"/>
            </a:endParaRPr>
          </a:p>
        </p:txBody>
      </p:sp>
      <p:sp>
        <p:nvSpPr>
          <p:cNvPr id="430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301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4301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03C524-CB1F-434F-95D0-E437F9425D12}" type="slidenum">
              <a:rPr lang="en-US">
                <a:latin typeface="Times" charset="0"/>
              </a:rPr>
              <a:pPr/>
              <a:t>40</a:t>
            </a:fld>
            <a:endParaRPr lang="en-US">
              <a:latin typeface="Times" charset="0"/>
            </a:endParaRPr>
          </a:p>
        </p:txBody>
      </p:sp>
      <p:sp>
        <p:nvSpPr>
          <p:cNvPr id="430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301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4301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03C524-CB1F-434F-95D0-E437F9425D12}" type="slidenum">
              <a:rPr lang="en-US">
                <a:latin typeface="Times" charset="0"/>
              </a:rPr>
              <a:pPr/>
              <a:t>41</a:t>
            </a:fld>
            <a:endParaRPr lang="en-US">
              <a:latin typeface="Times" charset="0"/>
            </a:endParaRPr>
          </a:p>
        </p:txBody>
      </p:sp>
      <p:sp>
        <p:nvSpPr>
          <p:cNvPr id="430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301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E9E6897-654D-104A-B0C9-202BECF93120}" type="slidenum">
              <a:rPr lang="en-US" sz="1200"/>
              <a:pPr algn="r" eaLnBrk="0" hangingPunct="0"/>
              <a:t>42</a:t>
            </a:fld>
            <a:endParaRPr lang="en-US" sz="1200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E9E6897-654D-104A-B0C9-202BECF93120}" type="slidenum">
              <a:rPr lang="en-US" sz="1200"/>
              <a:pPr algn="r" eaLnBrk="0" hangingPunct="0"/>
              <a:t>43</a:t>
            </a:fld>
            <a:endParaRPr lang="en-US" sz="1200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E9E6897-654D-104A-B0C9-202BECF93120}" type="slidenum">
              <a:rPr lang="en-US" sz="1200"/>
              <a:pPr algn="r" eaLnBrk="0" hangingPunct="0"/>
              <a:t>44</a:t>
            </a:fld>
            <a:endParaRPr lang="en-US" sz="1200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E9E6897-654D-104A-B0C9-202BECF93120}" type="slidenum">
              <a:rPr lang="en-US" sz="1200"/>
              <a:pPr algn="r" eaLnBrk="0" hangingPunct="0"/>
              <a:t>45</a:t>
            </a:fld>
            <a:endParaRPr lang="en-US" sz="1200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E9E6897-654D-104A-B0C9-202BECF93120}" type="slidenum">
              <a:rPr lang="en-US" sz="1200"/>
              <a:pPr algn="r" eaLnBrk="0" hangingPunct="0"/>
              <a:t>46</a:t>
            </a:fld>
            <a:endParaRPr lang="en-US" sz="1200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4710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DA2730-C559-6149-AF69-33893FB84282}" type="slidenum">
              <a:rPr lang="en-US">
                <a:latin typeface="Times" charset="0"/>
              </a:rPr>
              <a:pPr/>
              <a:t>47</a:t>
            </a:fld>
            <a:endParaRPr lang="en-US">
              <a:latin typeface="Times" charset="0"/>
            </a:endParaRPr>
          </a:p>
        </p:txBody>
      </p:sp>
      <p:sp>
        <p:nvSpPr>
          <p:cNvPr id="471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4710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DA2730-C559-6149-AF69-33893FB84282}" type="slidenum">
              <a:rPr lang="en-US">
                <a:latin typeface="Times" charset="0"/>
              </a:rPr>
              <a:pPr/>
              <a:t>48</a:t>
            </a:fld>
            <a:endParaRPr lang="en-US">
              <a:latin typeface="Times" charset="0"/>
            </a:endParaRPr>
          </a:p>
        </p:txBody>
      </p:sp>
      <p:sp>
        <p:nvSpPr>
          <p:cNvPr id="471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4915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53249C-0124-C842-94CC-967B691BC945}" type="slidenum">
              <a:rPr lang="en-US">
                <a:latin typeface="Times" charset="0"/>
              </a:rPr>
              <a:pPr/>
              <a:t>49</a:t>
            </a:fld>
            <a:endParaRPr lang="en-US">
              <a:latin typeface="Times" charset="0"/>
            </a:endParaRPr>
          </a:p>
        </p:txBody>
      </p:sp>
      <p:sp>
        <p:nvSpPr>
          <p:cNvPr id="491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915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5529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D2754D03-7674-2A4F-ACED-F50A6153A886}" type="slidenum">
              <a:rPr lang="en-US" sz="1200"/>
              <a:pPr algn="r" eaLnBrk="0" hangingPunct="0"/>
              <a:t>50</a:t>
            </a:fld>
            <a:endParaRPr lang="en-US" sz="1200"/>
          </a:p>
        </p:txBody>
      </p:sp>
      <p:sp>
        <p:nvSpPr>
          <p:cNvPr id="553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5530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57347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4009952-8B47-E246-9D58-32676A7ED467}" type="slidenum">
              <a:rPr lang="en-US" sz="1200"/>
              <a:pPr algn="r" eaLnBrk="0" hangingPunct="0"/>
              <a:t>51</a:t>
            </a:fld>
            <a:endParaRPr lang="en-US" sz="1200"/>
          </a:p>
        </p:txBody>
      </p:sp>
      <p:sp>
        <p:nvSpPr>
          <p:cNvPr id="573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5734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57347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4009952-8B47-E246-9D58-32676A7ED467}" type="slidenum">
              <a:rPr lang="en-US" sz="1200"/>
              <a:pPr algn="r" eaLnBrk="0" hangingPunct="0"/>
              <a:t>52</a:t>
            </a:fld>
            <a:endParaRPr lang="en-US" sz="1200"/>
          </a:p>
        </p:txBody>
      </p:sp>
      <p:sp>
        <p:nvSpPr>
          <p:cNvPr id="573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5734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57347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4009952-8B47-E246-9D58-32676A7ED467}" type="slidenum">
              <a:rPr lang="en-US" sz="1200"/>
              <a:pPr algn="r" eaLnBrk="0" hangingPunct="0"/>
              <a:t>53</a:t>
            </a:fld>
            <a:endParaRPr lang="en-US" sz="1200"/>
          </a:p>
        </p:txBody>
      </p:sp>
      <p:sp>
        <p:nvSpPr>
          <p:cNvPr id="573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5734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57347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4009952-8B47-E246-9D58-32676A7ED467}" type="slidenum">
              <a:rPr lang="en-US" sz="1200"/>
              <a:pPr algn="r" eaLnBrk="0" hangingPunct="0"/>
              <a:t>54</a:t>
            </a:fld>
            <a:endParaRPr lang="en-US" sz="1200"/>
          </a:p>
        </p:txBody>
      </p:sp>
      <p:sp>
        <p:nvSpPr>
          <p:cNvPr id="573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5734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5939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7796D4-2468-D241-AEE4-66E9989D8D25}" type="slidenum">
              <a:rPr lang="en-US">
                <a:latin typeface="Times" charset="0"/>
              </a:rPr>
              <a:pPr/>
              <a:t>55</a:t>
            </a:fld>
            <a:endParaRPr lang="en-US">
              <a:latin typeface="Times" charset="0"/>
            </a:endParaRPr>
          </a:p>
        </p:txBody>
      </p:sp>
      <p:sp>
        <p:nvSpPr>
          <p:cNvPr id="593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5939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5529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D2754D03-7674-2A4F-ACED-F50A6153A886}" type="slidenum">
              <a:rPr lang="en-US" sz="1200"/>
              <a:pPr algn="r" eaLnBrk="0" hangingPunct="0"/>
              <a:t>56</a:t>
            </a:fld>
            <a:endParaRPr lang="en-US" sz="1200"/>
          </a:p>
        </p:txBody>
      </p:sp>
      <p:sp>
        <p:nvSpPr>
          <p:cNvPr id="553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5530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6349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A22F2C-74E5-1B42-B6C2-D65B614F5CB8}" type="slidenum">
              <a:rPr lang="en-US">
                <a:latin typeface="Times" charset="0"/>
              </a:rPr>
              <a:pPr/>
              <a:t>57</a:t>
            </a:fld>
            <a:endParaRPr lang="en-US">
              <a:latin typeface="Times" charset="0"/>
            </a:endParaRPr>
          </a:p>
        </p:txBody>
      </p:sp>
      <p:sp>
        <p:nvSpPr>
          <p:cNvPr id="634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6349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6553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0EA7B2-6225-2841-AD00-BA1FADCBDB0A}" type="slidenum">
              <a:rPr lang="en-US">
                <a:latin typeface="Times" charset="0"/>
              </a:rPr>
              <a:pPr/>
              <a:t>58</a:t>
            </a:fld>
            <a:endParaRPr lang="en-US">
              <a:latin typeface="Times" charset="0"/>
            </a:endParaRPr>
          </a:p>
        </p:txBody>
      </p:sp>
      <p:sp>
        <p:nvSpPr>
          <p:cNvPr id="655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6554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64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81923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E7496D20-6913-8746-A50C-2AFCED1F8986}" type="slidenum">
              <a:rPr lang="en-US" sz="1200"/>
              <a:pPr algn="r" eaLnBrk="0" hangingPunct="0"/>
              <a:t>65</a:t>
            </a:fld>
            <a:endParaRPr lang="en-US" sz="1200"/>
          </a:p>
        </p:txBody>
      </p:sp>
      <p:sp>
        <p:nvSpPr>
          <p:cNvPr id="8192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81925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81923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E7496D20-6913-8746-A50C-2AFCED1F8986}" type="slidenum">
              <a:rPr lang="en-US" sz="1200"/>
              <a:pPr algn="r" eaLnBrk="0" hangingPunct="0"/>
              <a:t>66</a:t>
            </a:fld>
            <a:endParaRPr lang="en-US" sz="1200"/>
          </a:p>
        </p:txBody>
      </p:sp>
      <p:sp>
        <p:nvSpPr>
          <p:cNvPr id="8192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81925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81923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E7496D20-6913-8746-A50C-2AFCED1F8986}" type="slidenum">
              <a:rPr lang="en-US" sz="1200"/>
              <a:pPr algn="r" eaLnBrk="0" hangingPunct="0"/>
              <a:t>67</a:t>
            </a:fld>
            <a:endParaRPr lang="en-US" sz="1200"/>
          </a:p>
        </p:txBody>
      </p:sp>
      <p:sp>
        <p:nvSpPr>
          <p:cNvPr id="8192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81925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962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7320F90B-4549-8B42-8271-881C773E68E5}" type="slidenum">
              <a:rPr lang="en-US" sz="1200"/>
              <a:pPr algn="r" eaLnBrk="0" hangingPunct="0"/>
              <a:t>68</a:t>
            </a:fld>
            <a:endParaRPr lang="en-US" sz="1200"/>
          </a:p>
        </p:txBody>
      </p:sp>
      <p:sp>
        <p:nvSpPr>
          <p:cNvPr id="962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962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962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7320F90B-4549-8B42-8271-881C773E68E5}" type="slidenum">
              <a:rPr lang="en-US" sz="1200"/>
              <a:pPr algn="r" eaLnBrk="0" hangingPunct="0"/>
              <a:t>69</a:t>
            </a:fld>
            <a:endParaRPr lang="en-US" sz="1200"/>
          </a:p>
        </p:txBody>
      </p:sp>
      <p:sp>
        <p:nvSpPr>
          <p:cNvPr id="962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962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2CC2A0-207B-324C-9854-DFDA1863FDE1}" type="datetime1">
              <a:rPr lang="en-US" smtClean="0"/>
              <a:pPr>
                <a:defRPr/>
              </a:pPr>
              <a:t>11/22/16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www.musicachievementcouncil.org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AEA901-911E-8F4B-ADE6-4DAAFA38A15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0166F8-CE87-8B43-BAE2-65CDED238B66}" type="datetime1">
              <a:rPr lang="en-US" smtClean="0"/>
              <a:pPr>
                <a:defRPr/>
              </a:pPr>
              <a:t>11/22/16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www.musicachievementcouncil.org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144613-3C06-4C49-AAF4-D49BC73B3724}" type="datetime1">
              <a:rPr lang="en-US" smtClean="0"/>
              <a:pPr>
                <a:defRPr/>
              </a:pPr>
              <a:t>11/22/16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www.musicachievementcouncil.org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2BA3FF-04C3-304C-AFAC-535F33ABCDE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EAF616D-1AB2-584A-ABDC-F8AFEBF9E4D3}" type="datetime1">
              <a:rPr lang="en-US" smtClean="0"/>
              <a:pPr>
                <a:defRPr/>
              </a:pPr>
              <a:t>11/22/16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www.musicachievementcouncil.org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5A3C15-6233-A445-AFD5-FCAA310809E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FD230F-A3F0-5041-8E23-129B9FF44FF8}" type="datetime1">
              <a:rPr lang="en-US" smtClean="0"/>
              <a:pPr>
                <a:defRPr/>
              </a:pPr>
              <a:t>11/22/16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www.musicachievementcouncil.org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15CF69-2477-6646-8D09-BB92A8E738E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AF37C9-2858-2148-A578-424EB224237F}" type="datetime1">
              <a:rPr lang="en-US" smtClean="0"/>
              <a:pPr>
                <a:defRPr/>
              </a:pPr>
              <a:t>11/22/16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www.musicachievementcouncil.org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FBA6AC-771E-6B4B-A2B5-C6E1E0B1570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818DE9-B5AB-A045-89EF-2CB70DA3856F}" type="datetime1">
              <a:rPr lang="en-US" smtClean="0"/>
              <a:pPr>
                <a:defRPr/>
              </a:pPr>
              <a:t>11/22/16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www.musicachievementcouncil.org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B258C2-9E0C-F843-94B0-06B40E8DF89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31F48C1-105D-9946-8B5E-4E7A0D78D215}" type="datetime1">
              <a:rPr lang="en-US" smtClean="0"/>
              <a:pPr>
                <a:defRPr/>
              </a:pPr>
              <a:t>11/22/16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www.musicachievementcouncil.org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5B5DC3-9D3E-EE47-91E6-964F596B2AE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6CA918-6897-3547-9585-3256AAB893D3}" type="datetime1">
              <a:rPr lang="en-US" smtClean="0"/>
              <a:pPr>
                <a:defRPr/>
              </a:pPr>
              <a:t>11/22/16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www.musicachievementcouncil.org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4FF567-FC49-4B4E-BB0F-A4A90FB61F5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3347133-5F69-4640-A4AA-4405A49ED681}" type="datetime1">
              <a:rPr lang="en-US" smtClean="0"/>
              <a:pPr>
                <a:defRPr/>
              </a:pPr>
              <a:t>11/22/16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www.musicachievementcouncil.org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B298BF-2ED1-C641-8AF2-D62E0FB0FC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128916-3468-0F48-8867-0723C64D51C4}" type="datetime1">
              <a:rPr lang="en-US" smtClean="0"/>
              <a:pPr>
                <a:defRPr/>
              </a:pPr>
              <a:t>11/22/16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www.musicachievementcouncil.org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830AD8-A0C4-9245-9CC9-F064FDAEB23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D8990-19E4-624D-A52F-29D476C99851}" type="datetime1">
              <a:rPr lang="en-US"/>
              <a:pPr>
                <a:defRPr/>
              </a:pPr>
              <a:t>11/22/16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8C437-0A12-3E4A-B959-FB613AA658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02895-75B7-7F42-B0DA-5DCF2C23CB47}" type="datetime1">
              <a:rPr lang="en-US"/>
              <a:pPr>
                <a:defRPr/>
              </a:pPr>
              <a:t>11/22/16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0BABC7-3438-0242-9902-1569626FF7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E0037E-6282-DB40-B0DA-163EFCF72F80}" type="datetime1">
              <a:rPr lang="en-US"/>
              <a:pPr>
                <a:defRPr/>
              </a:pPr>
              <a:t>11/22/16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31D5DB-31D2-E845-B1D6-42C544E9CA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AndTx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F69239-3426-2942-8EA9-48A848B123C2}" type="datetime1">
              <a:rPr lang="en-US"/>
              <a:pPr>
                <a:defRPr/>
              </a:pPr>
              <a:t>11/22/16</a:t>
            </a:fld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A4C9D-5E3E-F844-B17C-D86FA4D50B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0232422-39F9-8E4E-9D55-B4F015B40938}" type="datetime1">
              <a:rPr lang="en-US" smtClean="0"/>
              <a:pPr>
                <a:defRPr/>
              </a:pPr>
              <a:t>11/22/16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www.musicachievementcouncil.org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65C1D2B-DEBA-2D44-B1C4-CDFCB62A14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0" r:id="rId1"/>
    <p:sldLayoutId id="2147484071" r:id="rId2"/>
    <p:sldLayoutId id="2147484072" r:id="rId3"/>
    <p:sldLayoutId id="2147484073" r:id="rId4"/>
    <p:sldLayoutId id="2147484074" r:id="rId5"/>
    <p:sldLayoutId id="2147484075" r:id="rId6"/>
    <p:sldLayoutId id="2147484076" r:id="rId7"/>
    <p:sldLayoutId id="2147484077" r:id="rId8"/>
    <p:sldLayoutId id="2147484078" r:id="rId9"/>
    <p:sldLayoutId id="2147484079" r:id="rId10"/>
    <p:sldLayoutId id="2147484080" r:id="rId11"/>
    <p:sldLayoutId id="2147484081" r:id="rId12"/>
    <p:sldLayoutId id="2147484082" r:id="rId13"/>
    <p:sldLayoutId id="2147484083" r:id="rId14"/>
    <p:sldLayoutId id="2147484084" r:id="rId15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9.jpeg"/><Relationship Id="rId3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2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8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9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33.png"/><Relationship Id="rId1" Type="http://schemas.openxmlformats.org/officeDocument/2006/relationships/video" Target="file://localhost/Users/marcianeel/Desktop/Projects/OKMEA%202014/OKMEA%20PPTS/1%20R&amp;R%20PPT/OKMEA%20R&amp;R%20Videos/Video%20of%20Dan%20copy.MOV" TargetMode="External"/><Relationship Id="rId2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4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2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45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4" Type="http://schemas.openxmlformats.org/officeDocument/2006/relationships/image" Target="../media/image46.png"/><Relationship Id="rId1" Type="http://schemas.openxmlformats.org/officeDocument/2006/relationships/video" Target="file://localhost/Users/marcianeel/Desktop/NEMEA%20R&amp;R%20PPT,%20Video,%20Graphics/NEMEA%202016%20R&amp;R%20PPT%20Videos:Graphics/PPT%20Slide%2040%20Mariachi%20Performance:Bailey.mov" TargetMode="External"/><Relationship Id="rId2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4" Type="http://schemas.openxmlformats.org/officeDocument/2006/relationships/image" Target="../media/image48.png"/><Relationship Id="rId5" Type="http://schemas.openxmlformats.org/officeDocument/2006/relationships/image" Target="../media/image49.png"/><Relationship Id="rId6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0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0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0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4" Type="http://schemas.openxmlformats.org/officeDocument/2006/relationships/image" Target="../media/image51.png"/><Relationship Id="rId1" Type="http://schemas.openxmlformats.org/officeDocument/2006/relationships/video" Target="file://localhost/Users/marcianeel/Desktop/NEMEA%20R&amp;R%20PPT,%20Video,%20Graphics/NEMEA%202016%20R&amp;R%20PPT%20Videos:Graphics/PPT%20Slide%2046%20The%20Parent%20Band.mp4" TargetMode="External"/><Relationship Id="rId2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4" Type="http://schemas.openxmlformats.org/officeDocument/2006/relationships/image" Target="../media/image53.png"/><Relationship Id="rId5" Type="http://schemas.openxmlformats.org/officeDocument/2006/relationships/image" Target="../media/image54.jpeg"/><Relationship Id="rId6" Type="http://schemas.openxmlformats.org/officeDocument/2006/relationships/image" Target="../media/image55.png"/><Relationship Id="rId7" Type="http://schemas.openxmlformats.org/officeDocument/2006/relationships/image" Target="../media/image56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4" Type="http://schemas.openxmlformats.org/officeDocument/2006/relationships/image" Target="../media/image57.png"/><Relationship Id="rId1" Type="http://schemas.openxmlformats.org/officeDocument/2006/relationships/video" Target="file://localhost/Users/marcianeel/Desktop/Projects/NJMEA%202016/NJMEA%20R&amp;R%20PPT,%20Video,%20Graphics/NJMEA%202016%20R&amp;R%20PPT%20Videos:Graphics/PPT%20Slide%2045%20Why%20Kids%20Stay%20in%20Band.mp4" TargetMode="External"/><Relationship Id="rId2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4" Type="http://schemas.openxmlformats.org/officeDocument/2006/relationships/image" Target="../media/image59.jpeg"/><Relationship Id="rId5" Type="http://schemas.openxmlformats.org/officeDocument/2006/relationships/image" Target="../media/image60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61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62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4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4" Type="http://schemas.openxmlformats.org/officeDocument/2006/relationships/image" Target="../media/image64.png"/><Relationship Id="rId5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4" Type="http://schemas.openxmlformats.org/officeDocument/2006/relationships/image" Target="../media/image64.png"/><Relationship Id="rId5" Type="http://schemas.openxmlformats.org/officeDocument/2006/relationships/image" Target="../media/image65.png"/><Relationship Id="rId6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66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4" Type="http://schemas.openxmlformats.org/officeDocument/2006/relationships/image" Target="../media/image67.png"/><Relationship Id="rId1" Type="http://schemas.openxmlformats.org/officeDocument/2006/relationships/video" Target="file://localhost/Users/marcianeel/Desktop/Projects/NJMEA%202016/NJMEA%20R&amp;R%20PPT,%20Video,%20Graphics/NJMEA%202016%20R&amp;R%20PPT%20Videos:Graphics/PPT%20Slide%2053%20There%20Is%20A%20Place.mp4" TargetMode="External"/><Relationship Id="rId2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68.jpe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69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4" Type="http://schemas.openxmlformats.org/officeDocument/2006/relationships/image" Target="../media/image71.png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4" Type="http://schemas.openxmlformats.org/officeDocument/2006/relationships/image" Target="../media/image72.png"/><Relationship Id="rId1" Type="http://schemas.openxmlformats.org/officeDocument/2006/relationships/video" Target="file://localhost/Users/marcianeel/Desktop/Projects/OKMEA%202014/OKMEA%20PPTS/1%20R&amp;R%20PPT/OKMEA%20R&amp;R%20Videos/22%20First%20Performance.mov" TargetMode="External"/><Relationship Id="rId2" Type="http://schemas.openxmlformats.org/officeDocument/2006/relationships/slideLayout" Target="../slideLayouts/slideLayout15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73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74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4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77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4" Type="http://schemas.openxmlformats.org/officeDocument/2006/relationships/image" Target="../media/image78.png"/><Relationship Id="rId5" Type="http://schemas.openxmlformats.org/officeDocument/2006/relationships/image" Target="../media/image24.png"/><Relationship Id="rId1" Type="http://schemas.openxmlformats.org/officeDocument/2006/relationships/video" Target="file://localhost/Users/marcianeel/Desktop/Projects/OKMEA%202014/OKMEA%20PPTS/1%20R&amp;R%20PPT/OKMEA%20R&amp;R%20Videos/37%20MAC_DrTim.mp4" TargetMode="External"/><Relationship Id="rId2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79.png"/><Relationship Id="rId5" Type="http://schemas.openxmlformats.org/officeDocument/2006/relationships/image" Target="../media/image11.jpe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8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80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9.xml"/></Relationships>
</file>

<file path=ppt/slides/_rels/slide6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89.png"/><Relationship Id="rId12" Type="http://schemas.openxmlformats.org/officeDocument/2006/relationships/image" Target="../media/image90.png"/><Relationship Id="rId13" Type="http://schemas.openxmlformats.org/officeDocument/2006/relationships/image" Target="../media/image91.jpeg"/><Relationship Id="rId14" Type="http://schemas.openxmlformats.org/officeDocument/2006/relationships/image" Target="../media/image92.png"/><Relationship Id="rId15" Type="http://schemas.openxmlformats.org/officeDocument/2006/relationships/image" Target="../media/image24.png"/><Relationship Id="rId16" Type="http://schemas.openxmlformats.org/officeDocument/2006/relationships/image" Target="../media/image27.png"/><Relationship Id="rId17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81.png"/><Relationship Id="rId4" Type="http://schemas.openxmlformats.org/officeDocument/2006/relationships/image" Target="../media/image82.png"/><Relationship Id="rId5" Type="http://schemas.openxmlformats.org/officeDocument/2006/relationships/image" Target="../media/image83.jpeg"/><Relationship Id="rId6" Type="http://schemas.openxmlformats.org/officeDocument/2006/relationships/image" Target="../media/image84.png"/><Relationship Id="rId7" Type="http://schemas.openxmlformats.org/officeDocument/2006/relationships/image" Target="../media/image85.jpeg"/><Relationship Id="rId8" Type="http://schemas.openxmlformats.org/officeDocument/2006/relationships/image" Target="../media/image86.jpeg"/><Relationship Id="rId9" Type="http://schemas.openxmlformats.org/officeDocument/2006/relationships/image" Target="../media/image87.jpeg"/><Relationship Id="rId10" Type="http://schemas.openxmlformats.org/officeDocument/2006/relationships/image" Target="../media/image88.png"/></Relationships>
</file>

<file path=ppt/slides/_rels/slide69.xml.rels><?xml version="1.0" encoding="UTF-8" standalone="yes"?>
<Relationships xmlns="http://schemas.openxmlformats.org/package/2006/relationships"><Relationship Id="rId11" Type="http://schemas.openxmlformats.org/officeDocument/2006/relationships/image" Target="../media/image89.png"/><Relationship Id="rId12" Type="http://schemas.openxmlformats.org/officeDocument/2006/relationships/image" Target="../media/image90.png"/><Relationship Id="rId13" Type="http://schemas.openxmlformats.org/officeDocument/2006/relationships/image" Target="../media/image91.jpeg"/><Relationship Id="rId14" Type="http://schemas.openxmlformats.org/officeDocument/2006/relationships/image" Target="../media/image92.png"/><Relationship Id="rId15" Type="http://schemas.openxmlformats.org/officeDocument/2006/relationships/image" Target="../media/image24.png"/><Relationship Id="rId16" Type="http://schemas.openxmlformats.org/officeDocument/2006/relationships/image" Target="../media/image27.png"/><Relationship Id="rId17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81.png"/><Relationship Id="rId4" Type="http://schemas.openxmlformats.org/officeDocument/2006/relationships/image" Target="../media/image82.png"/><Relationship Id="rId5" Type="http://schemas.openxmlformats.org/officeDocument/2006/relationships/image" Target="../media/image83.jpeg"/><Relationship Id="rId6" Type="http://schemas.openxmlformats.org/officeDocument/2006/relationships/image" Target="../media/image84.png"/><Relationship Id="rId7" Type="http://schemas.openxmlformats.org/officeDocument/2006/relationships/image" Target="../media/image85.jpeg"/><Relationship Id="rId8" Type="http://schemas.openxmlformats.org/officeDocument/2006/relationships/image" Target="../media/image86.jpeg"/><Relationship Id="rId9" Type="http://schemas.openxmlformats.org/officeDocument/2006/relationships/image" Target="../media/image87.jpeg"/><Relationship Id="rId10" Type="http://schemas.openxmlformats.org/officeDocument/2006/relationships/image" Target="../media/image8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960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57200" y="2971800"/>
            <a:ext cx="61722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purpose is </a:t>
            </a:r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to enable more students to begin and continue in instrumental music programs.</a:t>
            </a:r>
            <a:endParaRPr lang="en-US" sz="4000" i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457200" y="1143000"/>
            <a:ext cx="86868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The </a:t>
            </a:r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Music Achievement Council (MAC) 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  is an action-oriented, non-profit organization whose sole</a:t>
            </a:r>
            <a:endParaRPr lang="en-US" sz="4000" i="1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8" name="Picture 7" descr="MAC Logo Transp Pic Onl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4500" y="2349500"/>
            <a:ext cx="1587500" cy="3441700"/>
          </a:xfrm>
          <a:prstGeom prst="rect">
            <a:avLst/>
          </a:prstGeom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1722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7" name="Content Placeholder 4" descr="07_Img2362_LOW.jpg"/>
          <p:cNvPicPr>
            <a:picLocks noGrp="1"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733800" y="3505200"/>
            <a:ext cx="4016568" cy="2667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noFill/>
            <a:miter lim="800000"/>
            <a:headEnd/>
            <a:tailEnd/>
          </a:ln>
          <a:effectLst>
            <a:reflection stA="50000" endPos="75000" dist="12700" dir="5400000" sy="-100000" algn="bl" rotWithShape="0"/>
            <a:softEdge rad="127000"/>
          </a:effectLst>
        </p:spPr>
      </p:pic>
      <p:sp>
        <p:nvSpPr>
          <p:cNvPr id="8" name="TextBox 7"/>
          <p:cNvSpPr txBox="1"/>
          <p:nvPr/>
        </p:nvSpPr>
        <p:spPr>
          <a:xfrm>
            <a:off x="457200" y="914400"/>
            <a:ext cx="7954033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u="sng" dirty="0" smtClean="0">
                <a:solidFill>
                  <a:srgbClr val="FFFF00"/>
                </a:solidFill>
                <a:latin typeface="+mn-lt"/>
              </a:rPr>
              <a:t>96 percent</a:t>
            </a:r>
            <a:r>
              <a:rPr lang="en-US" sz="4000" dirty="0" smtClean="0">
                <a:solidFill>
                  <a:srgbClr val="FFFF00"/>
                </a:solidFill>
                <a:latin typeface="+mn-lt"/>
              </a:rPr>
              <a:t> </a:t>
            </a:r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of public school principals </a:t>
            </a:r>
          </a:p>
          <a:p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believe that participating in music</a:t>
            </a:r>
          </a:p>
          <a:p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education encourages and motivates</a:t>
            </a:r>
          </a:p>
          <a:p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students to stay in school longer.</a:t>
            </a:r>
          </a:p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(Harris Poll) </a:t>
            </a:r>
            <a:endParaRPr lang="en-US" sz="4000" dirty="0">
              <a:latin typeface="+mn-lt"/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133600" y="990600"/>
            <a:ext cx="6781800" cy="5029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000" dirty="0" smtClean="0">
                <a:solidFill>
                  <a:srgbClr val="FFFFFF"/>
                </a:solidFill>
              </a:rPr>
              <a:t>	An interactive poll confirms that music education at an early age greatly increases the likelihood that a child will grow up to seek higher education and ultimately even earn a higher salary.          </a:t>
            </a:r>
            <a:r>
              <a:rPr lang="en-US" sz="4000" i="1" dirty="0" smtClean="0">
                <a:solidFill>
                  <a:srgbClr val="FFFFFF"/>
                </a:solidFill>
              </a:rPr>
              <a:t>(2007 Harris Poll)</a:t>
            </a:r>
          </a:p>
          <a:p>
            <a:pPr>
              <a:buNone/>
            </a:pPr>
            <a:r>
              <a:rPr lang="en-US" sz="4000" i="1" dirty="0" smtClean="0">
                <a:solidFill>
                  <a:srgbClr val="FFFFFF"/>
                </a:solidFill>
              </a:rPr>
              <a:t>	</a:t>
            </a:r>
          </a:p>
          <a:p>
            <a:pPr>
              <a:buNone/>
            </a:pPr>
            <a:r>
              <a:rPr lang="en-US" sz="4000" i="1" dirty="0" smtClean="0">
                <a:solidFill>
                  <a:srgbClr val="FFFFFF"/>
                </a:solidFill>
              </a:rPr>
              <a:t>	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960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5" name="Picture 4" descr="trumpetcloseup"/>
          <p:cNvPicPr>
            <a:picLocks noGrp="1"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4337" y="1408624"/>
            <a:ext cx="2404063" cy="36205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noFill/>
            <a:miter lim="800000"/>
            <a:headEnd/>
            <a:tailEnd/>
          </a:ln>
          <a:effectLst>
            <a:reflection blurRad="12700" stA="38000" endPos="28000" dist="5000" dir="5400000" sy="-100000" algn="bl" rotWithShape="0"/>
            <a:softEdge rad="127000"/>
          </a:effectLst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THE MESSAGE IS.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38200"/>
            <a:ext cx="6400800" cy="2057400"/>
          </a:xfrm>
        </p:spPr>
        <p:txBody>
          <a:bodyPr>
            <a:noAutofit/>
          </a:bodyPr>
          <a:lstStyle/>
          <a:p>
            <a:pPr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400" dirty="0" smtClean="0">
                <a:solidFill>
                  <a:schemeClr val="bg1"/>
                </a:solidFill>
              </a:rPr>
              <a:t>If you want to be a </a:t>
            </a:r>
            <a:r>
              <a:rPr lang="en-US" sz="4400" b="1" i="1" u="sng" dirty="0" smtClean="0">
                <a:solidFill>
                  <a:srgbClr val="FFFF00"/>
                </a:solidFill>
              </a:rPr>
              <a:t>CEO</a:t>
            </a:r>
            <a:r>
              <a:rPr lang="en-US" sz="4400" dirty="0" smtClean="0">
                <a:solidFill>
                  <a:schemeClr val="bg1"/>
                </a:solidFill>
              </a:rPr>
              <a:t>,</a:t>
            </a:r>
            <a:r>
              <a:rPr lang="en-US" sz="4400" b="1" i="1" u="sng" dirty="0" smtClean="0">
                <a:solidFill>
                  <a:srgbClr val="FFCC00"/>
                </a:solidFill>
              </a:rPr>
              <a:t> </a:t>
            </a:r>
            <a:r>
              <a:rPr lang="en-US" sz="4400" dirty="0" smtClean="0">
                <a:solidFill>
                  <a:schemeClr val="bg1"/>
                </a:solidFill>
              </a:rPr>
              <a:t>College President, 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960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0" y="3733800"/>
            <a:ext cx="9144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algn="ctr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8800" i="1" dirty="0" smtClean="0">
                <a:solidFill>
                  <a:srgbClr val="FFFF00"/>
                </a:solidFill>
                <a:latin typeface="+mn-lt"/>
              </a:rPr>
              <a:t>TAKE MUSIC!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800" y="1981200"/>
            <a:ext cx="3549753" cy="23622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0" y="2895600"/>
            <a:ext cx="5943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4400" dirty="0" smtClean="0">
                <a:solidFill>
                  <a:schemeClr val="bg1"/>
                </a:solidFill>
              </a:rPr>
              <a:t>even a Rock Star,</a:t>
            </a:r>
            <a:endParaRPr kumimoji="0" lang="en-US" sz="4400" b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THE MESSAGE IS.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38200"/>
            <a:ext cx="6934200" cy="2057400"/>
          </a:xfrm>
        </p:spPr>
        <p:txBody>
          <a:bodyPr>
            <a:noAutofit/>
          </a:bodyPr>
          <a:lstStyle/>
          <a:p>
            <a:pPr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400" dirty="0" smtClean="0">
                <a:solidFill>
                  <a:schemeClr val="bg1"/>
                </a:solidFill>
              </a:rPr>
              <a:t>If you want to be a </a:t>
            </a:r>
            <a:r>
              <a:rPr lang="en-US" sz="4400" dirty="0" smtClean="0">
                <a:solidFill>
                  <a:srgbClr val="FFFFFF"/>
                </a:solidFill>
              </a:rPr>
              <a:t>CEO</a:t>
            </a:r>
            <a:r>
              <a:rPr lang="en-US" sz="4400" i="1" dirty="0" smtClean="0">
                <a:solidFill>
                  <a:schemeClr val="bg1"/>
                </a:solidFill>
              </a:rPr>
              <a:t>, </a:t>
            </a:r>
            <a:r>
              <a:rPr lang="en-US" sz="4400" i="1" u="sng" dirty="0" smtClean="0">
                <a:solidFill>
                  <a:srgbClr val="FFCC00"/>
                </a:solidFill>
              </a:rPr>
              <a:t> </a:t>
            </a:r>
            <a:r>
              <a:rPr lang="en-US" sz="4400" b="1" i="1" u="sng" dirty="0" smtClean="0">
                <a:solidFill>
                  <a:srgbClr val="FFFF00"/>
                </a:solidFill>
              </a:rPr>
              <a:t>College Presiden</a:t>
            </a:r>
            <a:r>
              <a:rPr lang="en-US" sz="4400" i="1" u="sng" dirty="0" smtClean="0">
                <a:solidFill>
                  <a:srgbClr val="FFFF00"/>
                </a:solidFill>
              </a:rPr>
              <a:t>t</a:t>
            </a:r>
            <a:r>
              <a:rPr lang="en-US" sz="4400" i="1" dirty="0" smtClean="0">
                <a:solidFill>
                  <a:schemeClr val="bg1"/>
                </a:solidFill>
              </a:rPr>
              <a:t>, </a:t>
            </a:r>
            <a:r>
              <a:rPr lang="en-US" sz="4400" dirty="0" smtClean="0">
                <a:solidFill>
                  <a:schemeClr val="bg1"/>
                </a:solidFill>
              </a:rPr>
              <a:t>or</a:t>
            </a:r>
            <a:r>
              <a:rPr lang="en-US" sz="4400" i="1" dirty="0" smtClean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44624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0" y="3733800"/>
            <a:ext cx="9144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algn="ctr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8800" i="1" dirty="0" smtClean="0">
                <a:solidFill>
                  <a:srgbClr val="FFFF00"/>
                </a:solidFill>
                <a:latin typeface="+mn-lt"/>
              </a:rPr>
              <a:t>TAKE MUSIC!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0" y="2895600"/>
            <a:ext cx="5943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4400" dirty="0" smtClean="0">
                <a:solidFill>
                  <a:schemeClr val="bg1"/>
                </a:solidFill>
              </a:rPr>
              <a:t>even a Rock Star,</a:t>
            </a:r>
            <a:endParaRPr kumimoji="0" lang="en-US" sz="4400" b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1219200"/>
            <a:ext cx="2743200" cy="2515304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THE MESSAGE IS.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38200"/>
            <a:ext cx="6629400" cy="2057400"/>
          </a:xfrm>
        </p:spPr>
        <p:txBody>
          <a:bodyPr>
            <a:noAutofit/>
          </a:bodyPr>
          <a:lstStyle/>
          <a:p>
            <a:pPr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400" dirty="0" smtClean="0">
                <a:solidFill>
                  <a:schemeClr val="bg1"/>
                </a:solidFill>
              </a:rPr>
              <a:t>If you want to be a </a:t>
            </a:r>
            <a:r>
              <a:rPr lang="en-US" sz="4400" dirty="0" smtClean="0">
                <a:solidFill>
                  <a:srgbClr val="FFFFFF"/>
                </a:solidFill>
              </a:rPr>
              <a:t>CEO</a:t>
            </a:r>
            <a:r>
              <a:rPr lang="en-US" sz="4400" dirty="0" smtClean="0">
                <a:solidFill>
                  <a:schemeClr val="bg1"/>
                </a:solidFill>
              </a:rPr>
              <a:t>, </a:t>
            </a:r>
            <a:r>
              <a:rPr lang="en-US" sz="4400" dirty="0" smtClean="0">
                <a:solidFill>
                  <a:srgbClr val="FFFFFF"/>
                </a:solidFill>
              </a:rPr>
              <a:t>College President,</a:t>
            </a:r>
            <a:r>
              <a:rPr lang="en-US" sz="4400" dirty="0" smtClean="0">
                <a:solidFill>
                  <a:schemeClr val="bg1"/>
                </a:solidFill>
              </a:rPr>
              <a:t> 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0" y="3733800"/>
            <a:ext cx="9144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algn="ctr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8800" i="1" dirty="0" smtClean="0">
                <a:solidFill>
                  <a:srgbClr val="FFFF00"/>
                </a:solidFill>
                <a:latin typeface="+mn-lt"/>
              </a:rPr>
              <a:t>TAKE MUSIC!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0" y="2895600"/>
            <a:ext cx="5943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4400" dirty="0" smtClean="0">
                <a:solidFill>
                  <a:schemeClr val="bg1"/>
                </a:solidFill>
                <a:latin typeface="+mn-lt"/>
              </a:rPr>
              <a:t>even a </a:t>
            </a:r>
            <a:r>
              <a:rPr lang="en-US" sz="4400" b="1" i="1" u="sng" dirty="0" smtClean="0">
                <a:solidFill>
                  <a:srgbClr val="FFFF00"/>
                </a:solidFill>
                <a:latin typeface="+mn-lt"/>
              </a:rPr>
              <a:t>Rock Star</a:t>
            </a:r>
            <a:r>
              <a:rPr lang="en-US" sz="4400" i="1" dirty="0" smtClean="0">
                <a:solidFill>
                  <a:schemeClr val="bg1"/>
                </a:solidFill>
                <a:latin typeface="+mn-lt"/>
              </a:rPr>
              <a:t>, </a:t>
            </a:r>
            <a:endParaRPr kumimoji="0" lang="en-US" sz="4400" b="0" i="1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 descr="Screen Shot 2015-12-04 at 10.04.55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600" y="1828800"/>
            <a:ext cx="513052" cy="1143000"/>
          </a:xfrm>
          <a:prstGeom prst="rect">
            <a:avLst/>
          </a:prstGeom>
        </p:spPr>
      </p:pic>
      <p:pic>
        <p:nvPicPr>
          <p:cNvPr id="13" name="Picture 12" descr="Screen Shot 2015-12-04 at 10.04.55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0" y="1981200"/>
            <a:ext cx="381000" cy="1143000"/>
          </a:xfrm>
          <a:prstGeom prst="rect">
            <a:avLst/>
          </a:prstGeom>
        </p:spPr>
      </p:pic>
      <p:pic>
        <p:nvPicPr>
          <p:cNvPr id="14" name="Picture 13" descr="Screen Shot 2015-12-04 at 10.04.55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0" y="3581400"/>
            <a:ext cx="381000" cy="1143000"/>
          </a:xfrm>
          <a:prstGeom prst="rect">
            <a:avLst/>
          </a:prstGeom>
        </p:spPr>
      </p:pic>
      <p:pic>
        <p:nvPicPr>
          <p:cNvPr id="17" name="Picture 16" descr="Rock St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800" y="914400"/>
            <a:ext cx="3581400" cy="3472873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</p:spPr>
      </p:pic>
      <p:pic>
        <p:nvPicPr>
          <p:cNvPr id="18" name="Picture 17" descr="Black Box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5600" y="4340557"/>
            <a:ext cx="1066800" cy="155243"/>
          </a:xfrm>
          <a:prstGeom prst="rect">
            <a:avLst/>
          </a:prstGeom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971800" y="838200"/>
            <a:ext cx="5943600" cy="4876800"/>
          </a:xfrm>
        </p:spPr>
        <p:txBody>
          <a:bodyPr>
            <a:noAutofit/>
          </a:bodyPr>
          <a:lstStyle/>
          <a:p>
            <a:pPr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000" u="sng" dirty="0" smtClean="0">
                <a:solidFill>
                  <a:srgbClr val="FFFF00"/>
                </a:solidFill>
              </a:rPr>
              <a:t>82 percent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smtClean="0">
                <a:solidFill>
                  <a:schemeClr val="bg1"/>
                </a:solidFill>
              </a:rPr>
              <a:t>of Americans who don’t currently play an instrument wish they had learned to play one. </a:t>
            </a:r>
            <a:r>
              <a:rPr lang="en-US" sz="4000" i="1" dirty="0" smtClean="0">
                <a:solidFill>
                  <a:schemeClr val="bg1"/>
                </a:solidFill>
              </a:rPr>
              <a:t>(Gallup Poll)</a:t>
            </a:r>
          </a:p>
          <a:p>
            <a:pPr indent="0">
              <a:lnSpc>
                <a:spcPct val="150000"/>
              </a:lnSpc>
              <a:buNone/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6" name="Picture 5" descr="DSC_02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494" y="1371600"/>
            <a:ext cx="2671843" cy="41021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04800" y="1066800"/>
            <a:ext cx="5029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All of today’s session attendees will receive </a:t>
            </a:r>
            <a:r>
              <a:rPr lang="en-US" sz="4000" u="sng" dirty="0" smtClean="0">
                <a:solidFill>
                  <a:srgbClr val="FFFF00"/>
                </a:solidFill>
                <a:latin typeface="+mn-lt"/>
              </a:rPr>
              <a:t>FREE</a:t>
            </a:r>
            <a:r>
              <a:rPr lang="en-US" sz="4000" dirty="0" smtClean="0">
                <a:solidFill>
                  <a:srgbClr val="FFFF00"/>
                </a:solidFill>
                <a:latin typeface="+mn-lt"/>
              </a:rPr>
              <a:t> COPIES </a:t>
            </a:r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of:</a:t>
            </a:r>
            <a:endParaRPr lang="en-US" sz="40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228600" y="3200400"/>
            <a:ext cx="4800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b="1" i="1" dirty="0" smtClean="0">
                <a:solidFill>
                  <a:srgbClr val="2AB091"/>
                </a:solidFill>
                <a:effectLst/>
                <a:latin typeface="+mn-lt"/>
              </a:rPr>
              <a:t>A Practical Guide for Recruitment and Retention</a:t>
            </a:r>
            <a:endParaRPr lang="en-US" sz="4800" b="1" i="1" dirty="0">
              <a:solidFill>
                <a:srgbClr val="2AB091"/>
              </a:solidFill>
              <a:effectLst/>
              <a:latin typeface="+mn-lt"/>
            </a:endParaRPr>
          </a:p>
        </p:txBody>
      </p:sp>
      <p:pic>
        <p:nvPicPr>
          <p:cNvPr id="8" name="Picture 7" descr="Recruitment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1066800"/>
            <a:ext cx="3390426" cy="4387850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04800" y="1066800"/>
            <a:ext cx="49530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All of today’s session attendees will receive </a:t>
            </a:r>
            <a:r>
              <a:rPr lang="en-US" sz="4000" u="sng" dirty="0" smtClean="0">
                <a:solidFill>
                  <a:srgbClr val="FFFF00"/>
                </a:solidFill>
                <a:latin typeface="+mn-lt"/>
              </a:rPr>
              <a:t>FREE</a:t>
            </a:r>
            <a:r>
              <a:rPr lang="en-US" sz="4000" dirty="0" smtClean="0">
                <a:solidFill>
                  <a:srgbClr val="FFFF00"/>
                </a:solidFill>
                <a:latin typeface="+mn-lt"/>
              </a:rPr>
              <a:t> COPIES </a:t>
            </a:r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of:</a:t>
            </a:r>
            <a:endParaRPr lang="en-US" sz="40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228600" y="3048000"/>
            <a:ext cx="4800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b="1" i="1" dirty="0" smtClean="0">
                <a:solidFill>
                  <a:srgbClr val="45A3D6"/>
                </a:solidFill>
                <a:latin typeface="+mn-lt"/>
              </a:rPr>
              <a:t>Tips for Success:</a:t>
            </a:r>
          </a:p>
          <a:p>
            <a:pPr algn="ctr"/>
            <a:r>
              <a:rPr lang="en-US" sz="4800" b="1" i="1" dirty="0" smtClean="0">
                <a:solidFill>
                  <a:srgbClr val="45A3D6"/>
                </a:solidFill>
                <a:latin typeface="+mn-lt"/>
              </a:rPr>
              <a:t>A Guide for Instrumental Music Teachers</a:t>
            </a:r>
            <a:endParaRPr lang="en-US" sz="4800" b="1" i="1" dirty="0">
              <a:solidFill>
                <a:srgbClr val="45A3D6"/>
              </a:solidFill>
              <a:latin typeface="+mn-lt"/>
            </a:endParaRPr>
          </a:p>
        </p:txBody>
      </p:sp>
      <p:pic>
        <p:nvPicPr>
          <p:cNvPr id="8" name="Picture 7" descr="Success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357" y="1026211"/>
            <a:ext cx="3311243" cy="4383989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04800" y="1066800"/>
            <a:ext cx="5029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All of today’s session attendees will receive </a:t>
            </a:r>
            <a:r>
              <a:rPr lang="en-US" sz="4000" u="sng" dirty="0" smtClean="0">
                <a:solidFill>
                  <a:srgbClr val="FFFF00"/>
                </a:solidFill>
                <a:latin typeface="+mn-lt"/>
              </a:rPr>
              <a:t>FREE</a:t>
            </a:r>
            <a:r>
              <a:rPr lang="en-US" sz="4000" dirty="0" smtClean="0">
                <a:solidFill>
                  <a:srgbClr val="FFFF00"/>
                </a:solidFill>
                <a:latin typeface="+mn-lt"/>
              </a:rPr>
              <a:t> COPIES </a:t>
            </a:r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of:</a:t>
            </a:r>
            <a:endParaRPr lang="en-US" sz="40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228600" y="3048000"/>
            <a:ext cx="4800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b="1" i="1" dirty="0" smtClean="0">
                <a:solidFill>
                  <a:srgbClr val="00B000"/>
                </a:solidFill>
                <a:latin typeface="+mn-lt"/>
              </a:rPr>
              <a:t>Bridging the Gap between </a:t>
            </a:r>
          </a:p>
          <a:p>
            <a:pPr algn="ctr"/>
            <a:r>
              <a:rPr lang="en-US" sz="4800" b="1" i="1" dirty="0" smtClean="0">
                <a:solidFill>
                  <a:srgbClr val="00B000"/>
                </a:solidFill>
                <a:latin typeface="+mn-lt"/>
              </a:rPr>
              <a:t>Middle School and High School</a:t>
            </a:r>
            <a:endParaRPr lang="en-US" sz="4800" b="1" i="1" dirty="0">
              <a:solidFill>
                <a:srgbClr val="00B000"/>
              </a:solidFill>
              <a:latin typeface="+mn-lt"/>
            </a:endParaRPr>
          </a:p>
        </p:txBody>
      </p:sp>
      <p:pic>
        <p:nvPicPr>
          <p:cNvPr id="9" name="Picture 8" descr="Bridging the Gap Cover:US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800" y="1219200"/>
            <a:ext cx="3352800" cy="46355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5562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3200" b="1" i="1" dirty="0" smtClean="0">
                <a:solidFill>
                  <a:srgbClr val="FFFF00"/>
                </a:solidFill>
                <a:latin typeface="+mn-lt"/>
              </a:rPr>
              <a:t>The First Performance Demo Concert for Band and/or Orchestra </a:t>
            </a:r>
            <a:r>
              <a:rPr lang="en-US" sz="3200" dirty="0" smtClean="0">
                <a:solidFill>
                  <a:schemeClr val="bg1"/>
                </a:solidFill>
                <a:latin typeface="+mn-lt"/>
              </a:rPr>
              <a:t>features sheet music, parts, sample letters, programs and student certificates for beginning ensembles. Students can perform a composition in seven short weeks with the materials provided!</a:t>
            </a:r>
            <a:endParaRPr lang="en-US" sz="3200" i="1" dirty="0" smtClean="0">
              <a:solidFill>
                <a:schemeClr val="bg1"/>
              </a:solidFill>
              <a:latin typeface="+mn-lt"/>
            </a:endParaRPr>
          </a:p>
          <a:p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914400"/>
            <a:ext cx="2362200" cy="2953645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1Right">
              <a:rot lat="1080000" lon="20040000" rev="0"/>
            </a:camera>
            <a:lightRig rig="threePt" dir="t"/>
          </a:scene3d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2819400"/>
            <a:ext cx="2514600" cy="2903387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152400" y="2971800"/>
            <a:ext cx="5943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They are based on real world strategies shared  by the profession’s most successful music educators.</a:t>
            </a:r>
            <a:endParaRPr lang="en-US" sz="40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8991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Three of these publications are provided online at no charge by the </a:t>
            </a:r>
            <a:r>
              <a:rPr lang="en-US" sz="4000" dirty="0" smtClean="0">
                <a:solidFill>
                  <a:srgbClr val="FFFF00"/>
                </a:solidFill>
                <a:latin typeface="+mn-lt"/>
              </a:rPr>
              <a:t>Music Achievement Council. </a:t>
            </a:r>
            <a:endParaRPr lang="en-US" sz="4000" dirty="0">
              <a:solidFill>
                <a:srgbClr val="FFFF00"/>
              </a:solidFill>
              <a:latin typeface="+mn-lt"/>
            </a:endParaRPr>
          </a:p>
        </p:txBody>
      </p:sp>
      <p:pic>
        <p:nvPicPr>
          <p:cNvPr id="11" name="Picture 10" descr="Greg Bim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819400"/>
            <a:ext cx="2743200" cy="27432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6418436" y="2362200"/>
            <a:ext cx="219216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smtClean="0">
                <a:solidFill>
                  <a:srgbClr val="FFFFFF"/>
                </a:solidFill>
                <a:latin typeface="+mn-lt"/>
              </a:rPr>
              <a:t>Greg </a:t>
            </a:r>
            <a:r>
              <a:rPr lang="en-US" sz="3200" b="1" i="1" dirty="0" err="1" smtClean="0">
                <a:solidFill>
                  <a:srgbClr val="FFFFFF"/>
                </a:solidFill>
                <a:latin typeface="+mn-lt"/>
              </a:rPr>
              <a:t>Bimm</a:t>
            </a:r>
            <a:endParaRPr lang="en-US" sz="3200" b="1" i="1" dirty="0">
              <a:latin typeface="+mn-lt"/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228600" y="2971800"/>
            <a:ext cx="5943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They are based on real world strategies shared  by the profession’s most successful music educators.</a:t>
            </a:r>
            <a:endParaRPr lang="en-US" sz="40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8991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Three of these publications are provided online at no charge by the </a:t>
            </a:r>
            <a:r>
              <a:rPr lang="en-US" sz="4000" dirty="0" smtClean="0">
                <a:solidFill>
                  <a:srgbClr val="FFFF00"/>
                </a:solidFill>
                <a:latin typeface="+mn-lt"/>
              </a:rPr>
              <a:t>Music Achievement Council. </a:t>
            </a:r>
            <a:endParaRPr lang="en-US" sz="40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16750" y="2514600"/>
            <a:ext cx="319865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smtClean="0">
                <a:solidFill>
                  <a:srgbClr val="FFFFFF"/>
                </a:solidFill>
                <a:latin typeface="+mn-lt"/>
              </a:rPr>
              <a:t>Charlie </a:t>
            </a:r>
            <a:r>
              <a:rPr lang="en-US" sz="3200" b="1" i="1" dirty="0" err="1" smtClean="0">
                <a:solidFill>
                  <a:srgbClr val="FFFFFF"/>
                </a:solidFill>
                <a:latin typeface="+mn-lt"/>
              </a:rPr>
              <a:t>Menghini</a:t>
            </a:r>
            <a:endParaRPr lang="en-US" sz="3200" b="1" i="1" dirty="0">
              <a:latin typeface="+mn-lt"/>
            </a:endParaRPr>
          </a:p>
        </p:txBody>
      </p:sp>
      <p:pic>
        <p:nvPicPr>
          <p:cNvPr id="14" name="Picture 13" descr="Charlie Menghini-USED THIS ON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971800"/>
            <a:ext cx="2159000" cy="3052685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152400" y="2971800"/>
            <a:ext cx="5943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They are based on real world strategies shared  by the profession’s most successful music educators.</a:t>
            </a:r>
            <a:endParaRPr lang="en-US" sz="40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8991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Three of these publications are provided online at no charge by the </a:t>
            </a:r>
            <a:r>
              <a:rPr lang="en-US" sz="4000" dirty="0" smtClean="0">
                <a:solidFill>
                  <a:srgbClr val="FFFF00"/>
                </a:solidFill>
                <a:latin typeface="+mn-lt"/>
              </a:rPr>
              <a:t>Music Achievement Council. </a:t>
            </a:r>
            <a:endParaRPr lang="en-US" sz="40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53727" y="2362200"/>
            <a:ext cx="235687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smtClean="0">
                <a:solidFill>
                  <a:srgbClr val="FFFFFF"/>
                </a:solidFill>
                <a:latin typeface="+mn-lt"/>
              </a:rPr>
              <a:t>Marcia Neel</a:t>
            </a:r>
            <a:endParaRPr lang="en-US" sz="3200" b="1" i="1" dirty="0">
              <a:latin typeface="+mn-lt"/>
            </a:endParaRPr>
          </a:p>
        </p:txBody>
      </p:sp>
      <p:pic>
        <p:nvPicPr>
          <p:cNvPr id="13" name="Picture 12" descr="For MAC PPT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0977" y="3048000"/>
            <a:ext cx="2449623" cy="22098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152400" y="2971800"/>
            <a:ext cx="5943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They are based on real world strategies shared  by the profession’s most successful music educators.</a:t>
            </a:r>
            <a:endParaRPr lang="en-US" sz="40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8991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Three of these publications are provided online at no charge by the </a:t>
            </a:r>
            <a:r>
              <a:rPr lang="en-US" sz="4000" dirty="0" smtClean="0">
                <a:solidFill>
                  <a:srgbClr val="FFFF00"/>
                </a:solidFill>
                <a:latin typeface="+mn-lt"/>
              </a:rPr>
              <a:t>Music Achievement Council. </a:t>
            </a:r>
            <a:endParaRPr lang="en-US" sz="40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72200" y="2362200"/>
            <a:ext cx="227812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smtClean="0">
                <a:solidFill>
                  <a:srgbClr val="FFFFFF"/>
                </a:solidFill>
                <a:latin typeface="+mn-lt"/>
              </a:rPr>
              <a:t>Terry Shade</a:t>
            </a:r>
            <a:endParaRPr lang="en-US" sz="3200" b="1" i="1" dirty="0">
              <a:latin typeface="+mn-lt"/>
            </a:endParaRPr>
          </a:p>
        </p:txBody>
      </p:sp>
      <p:pic>
        <p:nvPicPr>
          <p:cNvPr id="11" name="Picture 10" descr="Terry Shade 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2819400"/>
            <a:ext cx="2451100" cy="27813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9" name="Picture 8" descr="3-12"/>
          <p:cNvPicPr>
            <a:picLocks noGrp="1"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066800"/>
            <a:ext cx="7086600" cy="4615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12500"/>
          </a:effectLst>
        </p:spPr>
      </p:pic>
      <p:pic>
        <p:nvPicPr>
          <p:cNvPr id="7" name="Picture 6" descr="Research Tells U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3429000"/>
            <a:ext cx="2537209" cy="2565400"/>
          </a:xfrm>
          <a:prstGeom prst="rect">
            <a:avLst/>
          </a:prstGeom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947916"/>
            <a:ext cx="91440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 smtClean="0">
                <a:solidFill>
                  <a:schemeClr val="bg1"/>
                </a:solidFill>
                <a:latin typeface="+mn-lt"/>
              </a:rPr>
              <a:t>Music making has been </a:t>
            </a:r>
            <a:r>
              <a:rPr lang="en-US" sz="3600" i="1" u="sng" dirty="0" smtClean="0">
                <a:solidFill>
                  <a:srgbClr val="FFFF00"/>
                </a:solidFill>
                <a:latin typeface="+mn-lt"/>
              </a:rPr>
              <a:t>scientifically </a:t>
            </a:r>
            <a:r>
              <a:rPr lang="en-US" sz="3600" i="1" dirty="0" smtClean="0">
                <a:solidFill>
                  <a:schemeClr val="bg1"/>
                </a:solidFill>
                <a:latin typeface="+mn-lt"/>
              </a:rPr>
              <a:t>proven to:</a:t>
            </a:r>
          </a:p>
          <a:p>
            <a:endParaRPr lang="en-US" sz="4000" dirty="0"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3400" y="16002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Exercise the brain</a:t>
            </a:r>
          </a:p>
          <a:p>
            <a:r>
              <a:rPr lang="en-US" sz="3600" b="1" dirty="0" smtClean="0">
                <a:solidFill>
                  <a:srgbClr val="FFC000"/>
                </a:solidFill>
                <a:latin typeface="+mn-lt"/>
              </a:rPr>
              <a:t>   </a:t>
            </a:r>
            <a:endParaRPr lang="en-US" sz="4000" b="1" dirty="0"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66800" y="22098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  <a:latin typeface="+mn-lt"/>
              </a:rPr>
              <a:t>Inspire creativity</a:t>
            </a:r>
          </a:p>
          <a:p>
            <a:r>
              <a:rPr lang="en-US" sz="3600" b="1" dirty="0" smtClean="0">
                <a:solidFill>
                  <a:srgbClr val="FFFF00"/>
                </a:solidFill>
                <a:latin typeface="+mn-lt"/>
              </a:rPr>
              <a:t>      </a:t>
            </a:r>
            <a:endParaRPr lang="en-US" sz="4000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76400" y="28194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Increase productivity</a:t>
            </a:r>
          </a:p>
          <a:p>
            <a:r>
              <a:rPr lang="en-US" sz="3600" b="1" dirty="0" smtClean="0">
                <a:solidFill>
                  <a:srgbClr val="FFC000"/>
                </a:solidFill>
                <a:latin typeface="+mn-lt"/>
              </a:rPr>
              <a:t>         </a:t>
            </a:r>
            <a:endParaRPr lang="en-US" sz="4000" b="1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62200" y="34290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  <a:latin typeface="+mn-lt"/>
              </a:rPr>
              <a:t>Fight memory loss</a:t>
            </a:r>
          </a:p>
          <a:p>
            <a:r>
              <a:rPr lang="en-US" sz="3600" b="1" dirty="0" smtClean="0">
                <a:solidFill>
                  <a:srgbClr val="FFFF00"/>
                </a:solidFill>
                <a:latin typeface="+mn-lt"/>
              </a:rPr>
              <a:t>           </a:t>
            </a:r>
            <a:endParaRPr lang="en-US" sz="4000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71800" y="40386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Reduce stress</a:t>
            </a:r>
          </a:p>
          <a:p>
            <a:r>
              <a:rPr lang="en-US" sz="3600" b="1" dirty="0" smtClean="0">
                <a:solidFill>
                  <a:srgbClr val="FFC000"/>
                </a:solidFill>
                <a:latin typeface="+mn-lt"/>
              </a:rPr>
              <a:t>               </a:t>
            </a:r>
            <a:endParaRPr lang="en-US" sz="4000" b="1" dirty="0"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57600" y="46482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  <a:latin typeface="+mn-lt"/>
              </a:rPr>
              <a:t>Lower blood pressure</a:t>
            </a:r>
          </a:p>
          <a:p>
            <a:r>
              <a:rPr lang="en-US" sz="3600" b="1" dirty="0" smtClean="0">
                <a:solidFill>
                  <a:srgbClr val="FFFF00"/>
                </a:solidFill>
                <a:latin typeface="+mn-lt"/>
              </a:rPr>
              <a:t>                  </a:t>
            </a:r>
            <a:endParaRPr lang="en-US" sz="4000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19600" y="5221069"/>
            <a:ext cx="701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Build confidence</a:t>
            </a:r>
            <a:endParaRPr lang="en-US" sz="4000" b="1" dirty="0"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29200" y="5824716"/>
            <a:ext cx="70104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  <a:latin typeface="+mn-lt"/>
              </a:rPr>
              <a:t>Stave off depression</a:t>
            </a:r>
          </a:p>
          <a:p>
            <a:pPr algn="ctr"/>
            <a:endParaRPr lang="en-US" sz="4000" b="1" dirty="0">
              <a:solidFill>
                <a:srgbClr val="FFFF00"/>
              </a:solidFill>
              <a:latin typeface="+mn-lt"/>
            </a:endParaRPr>
          </a:p>
        </p:txBody>
      </p:sp>
    </p:spTree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0"/>
                            </p:stCondLst>
                            <p:childTnLst>
                              <p:par>
                                <p:cTn id="4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/>
      <p:bldP spid="8" grpId="0"/>
      <p:bldP spid="9" grpId="0"/>
      <p:bldP spid="10" grpId="0"/>
      <p:bldP spid="12" grpId="0"/>
      <p:bldP spid="13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Metropolitan Nashville Public Schools found that </a:t>
            </a:r>
            <a:r>
              <a:rPr lang="en-US" sz="4000" dirty="0" smtClean="0">
                <a:solidFill>
                  <a:srgbClr val="FFFF00"/>
                </a:solidFill>
                <a:latin typeface="+mn-lt"/>
              </a:rPr>
              <a:t>ATTENDANCE RATES </a:t>
            </a:r>
            <a:r>
              <a:rPr lang="en-US" sz="4000" u="sng" dirty="0" smtClean="0">
                <a:solidFill>
                  <a:srgbClr val="FFFF00"/>
                </a:solidFill>
                <a:latin typeface="+mn-lt"/>
              </a:rPr>
              <a:t>ROSE 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with increased study in music.  </a:t>
            </a:r>
            <a:endParaRPr lang="en-US" sz="4000" i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610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              No Music:			</a:t>
            </a:r>
          </a:p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&lt; 1 Year of Music: 	</a:t>
            </a:r>
          </a:p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&gt; 1 Year of Music: 	</a:t>
            </a:r>
            <a:endParaRPr lang="en-US" sz="4000" i="1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724400" y="29718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87% 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Attendance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724400" y="4191000"/>
            <a:ext cx="403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93% 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Attendance</a:t>
            </a:r>
            <a:endParaRPr lang="en-US" sz="4000" i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724400" y="35814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91% 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Attendance</a:t>
            </a:r>
          </a:p>
        </p:txBody>
      </p:sp>
    </p:spTree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5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Metropolitan Nashville Public Schools found that </a:t>
            </a:r>
            <a:r>
              <a:rPr lang="en-US" sz="4000" dirty="0" smtClean="0">
                <a:solidFill>
                  <a:srgbClr val="FFFF00"/>
                </a:solidFill>
                <a:latin typeface="+mn-lt"/>
              </a:rPr>
              <a:t>DISCIPLINE REPORTS </a:t>
            </a:r>
            <a:r>
              <a:rPr lang="en-US" sz="4000" u="sng" dirty="0" smtClean="0">
                <a:solidFill>
                  <a:srgbClr val="FFFF00"/>
                </a:solidFill>
                <a:latin typeface="+mn-lt"/>
              </a:rPr>
              <a:t>FELL 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with increased study in music.  </a:t>
            </a:r>
            <a:endParaRPr lang="en-US" sz="4000" i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              No Music:			</a:t>
            </a:r>
          </a:p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&lt; 1 Year of Music: 	</a:t>
            </a:r>
          </a:p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&gt; 1 Year of Music: 	</a:t>
            </a:r>
            <a:endParaRPr lang="en-US" sz="4000" i="1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724400" y="29718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4.34</a:t>
            </a:r>
            <a:r>
              <a:rPr lang="en-US" sz="4000" dirty="0" smtClean="0">
                <a:solidFill>
                  <a:srgbClr val="FFCC00"/>
                </a:solidFill>
                <a:latin typeface="+mn-lt"/>
              </a:rPr>
              <a:t> 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over 4 years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724400" y="4191000"/>
            <a:ext cx="403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3.23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 over 4 years</a:t>
            </a:r>
            <a:endParaRPr lang="en-US" sz="4000" i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724400" y="35814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3.75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 over 4 years</a:t>
            </a:r>
          </a:p>
        </p:txBody>
      </p:sp>
    </p:spTree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5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Metropolitan Nashville Public Schools found that </a:t>
            </a:r>
            <a:r>
              <a:rPr lang="en-US" sz="4000" dirty="0" smtClean="0">
                <a:solidFill>
                  <a:srgbClr val="FFFF00"/>
                </a:solidFill>
                <a:latin typeface="+mn-lt"/>
              </a:rPr>
              <a:t>GPAs </a:t>
            </a:r>
            <a:r>
              <a:rPr lang="en-US" sz="4000" u="sng" dirty="0" smtClean="0">
                <a:solidFill>
                  <a:srgbClr val="FFFF00"/>
                </a:solidFill>
                <a:latin typeface="+mn-lt"/>
              </a:rPr>
              <a:t>ROSE</a:t>
            </a:r>
            <a:r>
              <a:rPr lang="en-US" sz="4000" dirty="0" smtClean="0">
                <a:solidFill>
                  <a:srgbClr val="FFFF00"/>
                </a:solidFill>
                <a:latin typeface="+mn-lt"/>
              </a:rPr>
              <a:t> 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with increased study in music.  </a:t>
            </a:r>
            <a:endParaRPr lang="en-US" sz="4000" i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610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              No Music:			</a:t>
            </a:r>
          </a:p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&lt; 1 Year of Music: 	</a:t>
            </a:r>
          </a:p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&gt; 1 Year of Music: 	</a:t>
            </a:r>
            <a:endParaRPr lang="en-US" sz="4000" i="1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724400" y="29718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2.51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 Average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724400" y="4191000"/>
            <a:ext cx="403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2.89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 Average</a:t>
            </a:r>
            <a:endParaRPr lang="en-US" sz="4000" i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724400" y="35814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2.61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 Average</a:t>
            </a:r>
          </a:p>
        </p:txBody>
      </p:sp>
    </p:spTree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Metropolitan Nashville Public Schools found that </a:t>
            </a:r>
            <a:r>
              <a:rPr lang="en-US" sz="4000" dirty="0" smtClean="0">
                <a:solidFill>
                  <a:srgbClr val="FFFF00"/>
                </a:solidFill>
                <a:latin typeface="+mn-lt"/>
              </a:rPr>
              <a:t>GRADUATION RATES </a:t>
            </a:r>
            <a:r>
              <a:rPr lang="en-US" sz="4000" u="sng" dirty="0" smtClean="0">
                <a:solidFill>
                  <a:srgbClr val="FFFF00"/>
                </a:solidFill>
                <a:latin typeface="+mn-lt"/>
              </a:rPr>
              <a:t>ROSE 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with increased study in music.  </a:t>
            </a:r>
            <a:endParaRPr lang="en-US" sz="4000" i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6868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              No Music:			</a:t>
            </a:r>
          </a:p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&lt; 1 Year of Music: 	</a:t>
            </a:r>
          </a:p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&gt; 1 Year of Music: 	</a:t>
            </a:r>
            <a:endParaRPr lang="en-US" sz="4000" i="1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724400" y="29718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60% 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Average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724400" y="4191000"/>
            <a:ext cx="403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91% 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Average</a:t>
            </a:r>
            <a:endParaRPr lang="en-US" sz="4000" i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724400" y="35814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81% 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Average</a:t>
            </a:r>
          </a:p>
        </p:txBody>
      </p:sp>
    </p:spTree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Metropolitan Nashville Public Schools found that </a:t>
            </a:r>
            <a:r>
              <a:rPr lang="en-US" sz="4000" dirty="0" smtClean="0">
                <a:solidFill>
                  <a:srgbClr val="FFFF00"/>
                </a:solidFill>
                <a:latin typeface="+mn-lt"/>
              </a:rPr>
              <a:t>ACT SCORES </a:t>
            </a:r>
            <a:r>
              <a:rPr lang="en-US" sz="4000" u="sng" dirty="0" smtClean="0">
                <a:solidFill>
                  <a:srgbClr val="FFFF00"/>
                </a:solidFill>
                <a:latin typeface="+mn-lt"/>
              </a:rPr>
              <a:t>ROSE</a:t>
            </a:r>
            <a:r>
              <a:rPr lang="en-US" sz="4000" dirty="0" smtClean="0">
                <a:solidFill>
                  <a:srgbClr val="FFFF00"/>
                </a:solidFill>
                <a:latin typeface="+mn-lt"/>
              </a:rPr>
              <a:t> 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with increased study in music.  </a:t>
            </a:r>
            <a:endParaRPr lang="en-US" sz="4000" i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839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              No Music:			</a:t>
            </a:r>
          </a:p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&lt; 1 Year of Music: 	</a:t>
            </a:r>
          </a:p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&gt; 1 Year of Music: 	</a:t>
            </a:r>
            <a:endParaRPr lang="en-US" sz="4000" i="1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191000" y="2971800"/>
            <a:ext cx="4953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16.95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 Eng, </a:t>
            </a:r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17.20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 Math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191000" y="4191000"/>
            <a:ext cx="4953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19.58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 Eng, </a:t>
            </a:r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18.67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 Math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191000" y="3581400"/>
            <a:ext cx="4953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17.64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 Eng, </a:t>
            </a:r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17.62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 Math</a:t>
            </a:r>
          </a:p>
        </p:txBody>
      </p:sp>
    </p:spTree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0"/>
                            </p:stCondLst>
                            <p:childTnLst>
                              <p:par>
                                <p:cTn id="18" presetID="52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WHAT WAS LEARNED?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457200" y="1066800"/>
            <a:ext cx="83058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i="1" dirty="0" smtClean="0">
                <a:solidFill>
                  <a:srgbClr val="FFFFFF"/>
                </a:solidFill>
                <a:latin typeface="+mn-lt"/>
              </a:rPr>
              <a:t>The </a:t>
            </a:r>
            <a:r>
              <a:rPr lang="en-US" sz="4800" dirty="0" smtClean="0">
                <a:solidFill>
                  <a:srgbClr val="FFFF00"/>
                </a:solidFill>
                <a:latin typeface="+mn-lt"/>
              </a:rPr>
              <a:t>MORE</a:t>
            </a:r>
            <a:r>
              <a:rPr lang="en-US" sz="4800" i="1" dirty="0" smtClean="0">
                <a:solidFill>
                  <a:srgbClr val="FFFF00"/>
                </a:solidFill>
                <a:latin typeface="+mn-lt"/>
              </a:rPr>
              <a:t> </a:t>
            </a:r>
            <a:r>
              <a:rPr lang="en-US" sz="4800" i="1" dirty="0" smtClean="0">
                <a:solidFill>
                  <a:srgbClr val="FFFFFF"/>
                </a:solidFill>
                <a:latin typeface="+mn-lt"/>
              </a:rPr>
              <a:t>a student participates in </a:t>
            </a:r>
            <a:r>
              <a:rPr lang="en-US" sz="4800" dirty="0" smtClean="0">
                <a:solidFill>
                  <a:srgbClr val="FFFF00"/>
                </a:solidFill>
                <a:latin typeface="+mn-lt"/>
              </a:rPr>
              <a:t>MUSIC</a:t>
            </a:r>
            <a:r>
              <a:rPr lang="en-US" sz="4800" i="1" dirty="0" smtClean="0">
                <a:solidFill>
                  <a:srgbClr val="FFFFFF"/>
                </a:solidFill>
                <a:latin typeface="+mn-lt"/>
              </a:rPr>
              <a:t>, </a:t>
            </a:r>
          </a:p>
          <a:p>
            <a:pPr algn="ctr"/>
            <a:r>
              <a:rPr lang="en-US" sz="4800" i="1" dirty="0" smtClean="0">
                <a:solidFill>
                  <a:srgbClr val="FFFFFF"/>
                </a:solidFill>
                <a:latin typeface="+mn-lt"/>
              </a:rPr>
              <a:t>the more </a:t>
            </a:r>
            <a:r>
              <a:rPr lang="en-US" sz="4800" dirty="0" smtClean="0">
                <a:solidFill>
                  <a:srgbClr val="FFFF00"/>
                </a:solidFill>
                <a:latin typeface="+mn-lt"/>
              </a:rPr>
              <a:t>POSITIVE </a:t>
            </a:r>
            <a:r>
              <a:rPr lang="en-US" sz="4800" i="1" dirty="0" smtClean="0">
                <a:solidFill>
                  <a:srgbClr val="FFFFFF"/>
                </a:solidFill>
                <a:latin typeface="+mn-lt"/>
              </a:rPr>
              <a:t>these </a:t>
            </a:r>
            <a:r>
              <a:rPr lang="en-US" sz="4800" dirty="0" smtClean="0">
                <a:solidFill>
                  <a:srgbClr val="FFFF00"/>
                </a:solidFill>
                <a:latin typeface="+mn-lt"/>
              </a:rPr>
              <a:t>BENEFITS </a:t>
            </a:r>
            <a:r>
              <a:rPr lang="en-US" sz="4800" i="1" dirty="0" smtClean="0">
                <a:solidFill>
                  <a:srgbClr val="FFFFFF"/>
                </a:solidFill>
                <a:latin typeface="+mn-lt"/>
              </a:rPr>
              <a:t>become. </a:t>
            </a:r>
            <a:endParaRPr lang="en-US" sz="4800" i="1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359382"/>
            <a:ext cx="7162800" cy="2422418"/>
          </a:xfrm>
          <a:prstGeom prst="rect">
            <a:avLst/>
          </a:prstGeom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FAMOUS QUOTES. . .</a:t>
            </a:r>
          </a:p>
        </p:txBody>
      </p:sp>
      <p:pic>
        <p:nvPicPr>
          <p:cNvPr id="10" name="Content Placeholder 4" descr="07_Img2362_LOW.jpg"/>
          <p:cNvPicPr>
            <a:picLocks noGrp="1"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151045" y="2895600"/>
            <a:ext cx="5164155" cy="3429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noFill/>
            <a:miter lim="800000"/>
            <a:headEnd/>
            <a:tailEnd/>
          </a:ln>
          <a:effectLst>
            <a:reflection blurRad="12700" stA="38000" endPos="28000" dist="5000" dir="5400000" sy="-100000" algn="bl" rotWithShape="0"/>
            <a:softEdge rad="127000"/>
          </a:effectLst>
        </p:spPr>
      </p:pic>
      <p:sp>
        <p:nvSpPr>
          <p:cNvPr id="5" name="TextBox 4"/>
          <p:cNvSpPr txBox="1"/>
          <p:nvPr/>
        </p:nvSpPr>
        <p:spPr>
          <a:xfrm>
            <a:off x="228600" y="914400"/>
            <a:ext cx="868474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Music has the power of producing a </a:t>
            </a:r>
          </a:p>
          <a:p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certain effect on the moral character of</a:t>
            </a:r>
          </a:p>
          <a:p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of the soul.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	</a:t>
            </a:r>
            <a:endParaRPr lang="en-US" sz="4000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86400" y="2133600"/>
            <a:ext cx="26859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. . . Aristotle</a:t>
            </a:r>
            <a:endParaRPr lang="en-US" sz="4000" dirty="0">
              <a:latin typeface="+mn-lt"/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FAMOUS QUOTES. . 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67200" y="1219200"/>
            <a:ext cx="4648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Music furnishes a delightful recreation</a:t>
            </a:r>
          </a:p>
          <a:p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for the hours of respite from the cares of the day, and lasts us through life.</a:t>
            </a:r>
          </a:p>
        </p:txBody>
      </p:sp>
      <p:pic>
        <p:nvPicPr>
          <p:cNvPr id="7" name="Picture 6" descr="Screen Shot 2015-12-08 at 5.44.03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143000"/>
            <a:ext cx="3728703" cy="4256088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4495800" y="5181600"/>
            <a:ext cx="4648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. . . Thomas Jefferson</a:t>
            </a:r>
            <a:endParaRPr lang="en-US" sz="4000" dirty="0">
              <a:latin typeface="+mn-lt"/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gradFill flip="none" rotWithShape="1">
          <a:gsLst>
            <a:gs pos="27000">
              <a:schemeClr val="bg1">
                <a:lumMod val="50000"/>
              </a:schemeClr>
            </a:gs>
            <a:gs pos="100000">
              <a:srgbClr val="FFFFFF"/>
            </a:gs>
            <a:gs pos="63000">
              <a:schemeClr val="bg1">
                <a:lumMod val="50000"/>
                <a:alpha val="64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1030"/>
          <p:cNvSpPr txBox="1">
            <a:spLocks noChangeArrowheads="1"/>
          </p:cNvSpPr>
          <p:nvPr/>
        </p:nvSpPr>
        <p:spPr bwMode="auto">
          <a:xfrm>
            <a:off x="0" y="601980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3200" b="1" i="1" dirty="0" err="1" smtClean="0">
                <a:solidFill>
                  <a:srgbClr val="006901"/>
                </a:solidFill>
                <a:latin typeface="+mn-lt"/>
              </a:rPr>
              <a:t>www.MusicAchievementCouncil.org</a:t>
            </a:r>
            <a:endParaRPr kumimoji="0" lang="en-US" sz="3200" b="1" i="1" u="none" strike="noStrike" kern="1200" cap="none" spc="0" normalizeH="0" baseline="0" noProof="0" dirty="0" smtClean="0">
              <a:ln>
                <a:noFill/>
              </a:ln>
              <a:solidFill>
                <a:srgbClr val="00690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" name="Picture 19" descr="iPhone Graphi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4444" y="990600"/>
            <a:ext cx="799556" cy="995413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0" y="14110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C30101"/>
                </a:solidFill>
                <a:latin typeface="+mn-lt"/>
              </a:rPr>
              <a:t>Marcia Neel</a:t>
            </a:r>
            <a:endParaRPr lang="en-US" sz="3600" b="1" dirty="0">
              <a:solidFill>
                <a:srgbClr val="C30101"/>
              </a:solidFill>
              <a:latin typeface="+mn-lt"/>
            </a:endParaRPr>
          </a:p>
        </p:txBody>
      </p:sp>
      <p:pic>
        <p:nvPicPr>
          <p:cNvPr id="17" name="Picture 16" descr="NASMD Logo:Green on 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600" y="2743200"/>
            <a:ext cx="1981200" cy="57785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828800" y="4191000"/>
            <a:ext cx="523272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+mn-lt"/>
              </a:rPr>
              <a:t>November 18, 2016   8:00 AM</a:t>
            </a:r>
            <a:endParaRPr lang="en-US" sz="3200" b="1" dirty="0">
              <a:latin typeface="+mn-lt"/>
            </a:endParaRPr>
          </a:p>
        </p:txBody>
      </p:sp>
      <p:sp>
        <p:nvSpPr>
          <p:cNvPr id="22" name="Rectangle 8"/>
          <p:cNvSpPr>
            <a:spLocks noChangeArrowheads="1"/>
          </p:cNvSpPr>
          <p:nvPr/>
        </p:nvSpPr>
        <p:spPr bwMode="auto">
          <a:xfrm>
            <a:off x="0" y="152400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b="1" i="1" dirty="0" smtClean="0">
                <a:solidFill>
                  <a:srgbClr val="C3010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You </a:t>
            </a:r>
            <a:r>
              <a:rPr lang="en-US" sz="4000" b="1" i="1" u="sng" dirty="0" smtClean="0">
                <a:solidFill>
                  <a:srgbClr val="C3010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CAN</a:t>
            </a:r>
            <a:r>
              <a:rPr lang="en-US" sz="4000" b="1" i="1" dirty="0" smtClean="0">
                <a:solidFill>
                  <a:srgbClr val="C3010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 Successfully Recruit and Retain</a:t>
            </a:r>
          </a:p>
          <a:p>
            <a:pPr algn="ctr"/>
            <a:r>
              <a:rPr lang="en-US" sz="4000" b="1" i="1" dirty="0" smtClean="0">
                <a:solidFill>
                  <a:srgbClr val="C3010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Even </a:t>
            </a:r>
            <a:r>
              <a:rPr lang="en-US" sz="4000" b="1" i="1" u="sng" dirty="0" smtClean="0">
                <a:solidFill>
                  <a:srgbClr val="C3010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MORE</a:t>
            </a:r>
            <a:r>
              <a:rPr lang="en-US" sz="4000" b="1" i="1" dirty="0" smtClean="0">
                <a:solidFill>
                  <a:srgbClr val="C3010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 Students!</a:t>
            </a:r>
            <a:endParaRPr lang="en-US" sz="4000" dirty="0">
              <a:solidFill>
                <a:srgbClr val="C30101"/>
              </a:solidFill>
              <a:effectLst>
                <a:outerShdw dir="2700000">
                  <a:srgbClr val="000000">
                    <a:alpha val="43000"/>
                  </a:srgbClr>
                </a:outerShdw>
              </a:effectLst>
              <a:latin typeface="+mj-lt"/>
            </a:endParaRPr>
          </a:p>
        </p:txBody>
      </p:sp>
      <p:sp>
        <p:nvSpPr>
          <p:cNvPr id="24" name="Rectangle 1030"/>
          <p:cNvSpPr txBox="1">
            <a:spLocks noChangeArrowheads="1"/>
          </p:cNvSpPr>
          <p:nvPr/>
        </p:nvSpPr>
        <p:spPr bwMode="auto">
          <a:xfrm>
            <a:off x="0" y="548640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3200" b="1" i="1" dirty="0" err="1" smtClean="0">
                <a:solidFill>
                  <a:srgbClr val="006901"/>
                </a:solidFill>
                <a:latin typeface="+mn-lt"/>
              </a:rPr>
              <a:t>www.MusicEdConsultants.net</a:t>
            </a:r>
            <a:r>
              <a:rPr lang="en-US" sz="3200" b="1" i="1" dirty="0" smtClean="0">
                <a:solidFill>
                  <a:srgbClr val="006901"/>
                </a:solidFill>
                <a:latin typeface="+mn-lt"/>
              </a:rPr>
              <a:t>/conference-materials</a:t>
            </a:r>
            <a:endParaRPr kumimoji="0" lang="en-US" sz="3200" b="1" i="1" u="none" strike="noStrike" kern="1200" cap="none" spc="0" normalizeH="0" baseline="0" noProof="0" dirty="0" smtClean="0">
              <a:ln>
                <a:noFill/>
              </a:ln>
              <a:solidFill>
                <a:srgbClr val="006901"/>
              </a:solidFill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Rectangle 1030"/>
          <p:cNvSpPr txBox="1">
            <a:spLocks noChangeArrowheads="1"/>
          </p:cNvSpPr>
          <p:nvPr/>
        </p:nvSpPr>
        <p:spPr bwMode="auto">
          <a:xfrm>
            <a:off x="0" y="502920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2800" b="1" i="1" dirty="0" smtClean="0">
                <a:solidFill>
                  <a:srgbClr val="006901"/>
                </a:solidFill>
                <a:latin typeface="+mn-lt"/>
              </a:rPr>
              <a:t>PPT, Session, and Videos will be Posted Online at:</a:t>
            </a:r>
            <a:endParaRPr kumimoji="0" lang="en-US" sz="2800" b="1" i="1" u="none" strike="noStrike" kern="1200" cap="none" spc="0" normalizeH="0" baseline="0" noProof="0" dirty="0" smtClean="0">
              <a:ln>
                <a:noFill/>
              </a:ln>
              <a:solidFill>
                <a:srgbClr val="006901"/>
              </a:solidFill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8" name="Picture 27" descr="MAC logo color Transp Full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00" y="2590800"/>
            <a:ext cx="3048000" cy="918996"/>
          </a:xfrm>
          <a:prstGeom prst="rect">
            <a:avLst/>
          </a:prstGeom>
        </p:spPr>
      </p:pic>
      <p:pic>
        <p:nvPicPr>
          <p:cNvPr id="12" name="Picture 11" descr="Schmitt-Music-logo Transp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33800" y="2286000"/>
            <a:ext cx="1937961" cy="1567678"/>
          </a:xfrm>
          <a:prstGeom prst="rect">
            <a:avLst/>
          </a:prstGeom>
        </p:spPr>
      </p:pic>
      <p:sp>
        <p:nvSpPr>
          <p:cNvPr id="13" name="Right Arrow 12"/>
          <p:cNvSpPr/>
          <p:nvPr/>
        </p:nvSpPr>
        <p:spPr>
          <a:xfrm>
            <a:off x="7315200" y="1344168"/>
            <a:ext cx="978408" cy="3322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276600" y="3810000"/>
            <a:ext cx="15077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Paul Thomsen</a:t>
            </a:r>
            <a:endParaRPr lang="en-US" dirty="0"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00600" y="3810000"/>
            <a:ext cx="1475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Mark </a:t>
            </a:r>
            <a:r>
              <a:rPr lang="en-US" dirty="0" err="1" smtClean="0">
                <a:latin typeface="+mj-lt"/>
              </a:rPr>
              <a:t>Bobnick</a:t>
            </a:r>
            <a:endParaRPr lang="en-US" dirty="0">
              <a:latin typeface="+mj-lt"/>
            </a:endParaRPr>
          </a:p>
        </p:txBody>
      </p:sp>
    </p:spTree>
    <p:custDataLst>
      <p:tags r:id="rId1"/>
    </p:custDataLst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/>
          <a:lstStyle/>
          <a:p>
            <a:pPr eaLnBrk="1" hangingPunct="1"/>
            <a:r>
              <a:rPr lang="en-US" b="1" dirty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Today’s Session</a:t>
            </a:r>
            <a:endParaRPr lang="en-US" dirty="0">
              <a:solidFill>
                <a:srgbClr val="FFFF00"/>
              </a:solidFill>
              <a:effectLst>
                <a:outerShdw dir="2700000">
                  <a:srgbClr val="000000">
                    <a:alpha val="43000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23557" name="Picture 6" descr="director picture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 l="-2753" r="-2753"/>
          <a:stretch>
            <a:fillRect/>
          </a:stretch>
        </p:blipFill>
        <p:spPr>
          <a:xfrm>
            <a:off x="533400" y="1219200"/>
            <a:ext cx="4038600" cy="4302125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21197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257800" y="1371600"/>
            <a:ext cx="3733800" cy="4302125"/>
          </a:xfrm>
        </p:spPr>
        <p:txBody>
          <a:bodyPr>
            <a:noAutofit/>
          </a:bodyPr>
          <a:lstStyle/>
          <a:p>
            <a:pPr eaLnBrk="1" hangingPunct="1">
              <a:buClr>
                <a:schemeClr val="accent2"/>
              </a:buClr>
              <a:buFont typeface="Wingdings" charset="2"/>
              <a:buNone/>
            </a:pPr>
            <a:r>
              <a:rPr lang="en-US" dirty="0">
                <a:solidFill>
                  <a:srgbClr val="FFFFFF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Tips for </a:t>
            </a:r>
            <a:r>
              <a:rPr lang="en-US" b="1" dirty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Recruiting</a:t>
            </a:r>
            <a:r>
              <a:rPr lang="en-US" dirty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 </a:t>
            </a:r>
            <a:r>
              <a:rPr lang="en-US" dirty="0">
                <a:solidFill>
                  <a:srgbClr val="FFFFFF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Students</a:t>
            </a:r>
          </a:p>
          <a:p>
            <a:pPr eaLnBrk="1" hangingPunct="1">
              <a:buClr>
                <a:schemeClr val="tx1"/>
              </a:buClr>
              <a:buFont typeface="Wingdings" charset="2"/>
              <a:buChar char="q"/>
            </a:pPr>
            <a:endParaRPr lang="en-US" dirty="0">
              <a:solidFill>
                <a:srgbClr val="FFFFFF"/>
              </a:solidFill>
              <a:effectLst>
                <a:outerShdw dir="2700000">
                  <a:srgbClr val="000000">
                    <a:alpha val="43000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  <a:p>
            <a:pPr eaLnBrk="1" hangingPunct="1">
              <a:buClr>
                <a:schemeClr val="accent2"/>
              </a:buClr>
              <a:buFont typeface="Wingdings" charset="2"/>
              <a:buNone/>
            </a:pPr>
            <a:r>
              <a:rPr lang="en-US" dirty="0">
                <a:solidFill>
                  <a:srgbClr val="FFFFFF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Tips for </a:t>
            </a:r>
            <a:r>
              <a:rPr lang="en-US" b="1" dirty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Retaining</a:t>
            </a:r>
            <a:r>
              <a:rPr lang="en-US" dirty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 </a:t>
            </a:r>
            <a:r>
              <a:rPr lang="en-US" dirty="0">
                <a:solidFill>
                  <a:srgbClr val="FFFFFF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Students</a:t>
            </a:r>
          </a:p>
          <a:p>
            <a:pPr eaLnBrk="1" hangingPunct="1">
              <a:buClr>
                <a:schemeClr val="tx1"/>
              </a:buClr>
              <a:buFont typeface="Wingdings" charset="2"/>
              <a:buChar char="q"/>
            </a:pPr>
            <a:endParaRPr lang="en-US" dirty="0" smtClean="0">
              <a:solidFill>
                <a:srgbClr val="FFFFFF"/>
              </a:solidFill>
              <a:effectLst>
                <a:outerShdw dir="2700000">
                  <a:srgbClr val="000000">
                    <a:alpha val="43000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  <a:p>
            <a:pPr eaLnBrk="1" hangingPunct="1">
              <a:buClr>
                <a:schemeClr val="accent2"/>
              </a:buClr>
              <a:buNone/>
            </a:pPr>
            <a:r>
              <a:rPr lang="en-US" b="1" dirty="0" smtClean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First Performance Concert </a:t>
            </a:r>
            <a:endParaRPr lang="en-US" b="1" dirty="0">
              <a:solidFill>
                <a:srgbClr val="FFFF00"/>
              </a:solidFill>
              <a:effectLst>
                <a:outerShdw dir="2700000">
                  <a:srgbClr val="000000">
                    <a:alpha val="43000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</p:txBody>
      </p:sp>
      <p:sp>
        <p:nvSpPr>
          <p:cNvPr id="23554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71800" y="6356350"/>
            <a:ext cx="32004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11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11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11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11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11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11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971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1242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25603" name="Text Box 4"/>
          <p:cNvSpPr txBox="1">
            <a:spLocks noChangeArrowheads="1"/>
          </p:cNvSpPr>
          <p:nvPr/>
        </p:nvSpPr>
        <p:spPr bwMode="auto">
          <a:xfrm>
            <a:off x="3352800" y="1524000"/>
            <a:ext cx="5334000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endParaRPr lang="en-US" baseline="30000">
              <a:solidFill>
                <a:srgbClr val="000000"/>
              </a:solidFill>
              <a:latin typeface="Century Gothic" charset="0"/>
            </a:endParaRPr>
          </a:p>
          <a:p>
            <a:pPr eaLnBrk="0" hangingPunct="0"/>
            <a:endParaRPr lang="en-US" baseline="30000">
              <a:solidFill>
                <a:srgbClr val="000000"/>
              </a:solidFill>
              <a:latin typeface="Century Gothic" charset="0"/>
            </a:endParaRPr>
          </a:p>
          <a:p>
            <a:pPr eaLnBrk="0" hangingPunct="0"/>
            <a:endParaRPr lang="en-US" baseline="30000">
              <a:solidFill>
                <a:srgbClr val="000000"/>
              </a:solidFill>
            </a:endParaRPr>
          </a:p>
          <a:p>
            <a:pPr eaLnBrk="0" hangingPunct="0">
              <a:spcBef>
                <a:spcPct val="50000"/>
              </a:spcBef>
            </a:pPr>
            <a:endParaRPr lang="en-US"/>
          </a:p>
        </p:txBody>
      </p:sp>
      <p:sp>
        <p:nvSpPr>
          <p:cNvPr id="25604" name="Rectangle 10"/>
          <p:cNvSpPr>
            <a:spLocks noChangeArrowheads="1"/>
          </p:cNvSpPr>
          <p:nvPr/>
        </p:nvSpPr>
        <p:spPr bwMode="auto">
          <a:xfrm>
            <a:off x="381000" y="2057400"/>
            <a:ext cx="50292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spcAft>
                <a:spcPct val="40000"/>
              </a:spcAft>
              <a:buClr>
                <a:schemeClr val="bg2"/>
              </a:buClr>
              <a:buSzPct val="70000"/>
              <a:buFont typeface="Wingdings" charset="2"/>
              <a:buChar char="o"/>
            </a:pPr>
            <a:r>
              <a:rPr lang="en-US" sz="3200" dirty="0" smtClean="0">
                <a:solidFill>
                  <a:schemeClr val="bg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n-lt"/>
              </a:rPr>
              <a:t>12 </a:t>
            </a:r>
            <a:r>
              <a:rPr lang="en-US" sz="3200" dirty="0">
                <a:solidFill>
                  <a:schemeClr val="bg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n-lt"/>
              </a:rPr>
              <a:t>pages of proven methods</a:t>
            </a:r>
          </a:p>
          <a:p>
            <a:pPr marL="469900" indent="-469900">
              <a:spcBef>
                <a:spcPct val="20000"/>
              </a:spcBef>
              <a:spcAft>
                <a:spcPct val="40000"/>
              </a:spcAft>
              <a:buClr>
                <a:schemeClr val="bg2"/>
              </a:buClr>
              <a:buSzPct val="70000"/>
              <a:buFont typeface="Wingdings" charset="2"/>
              <a:buChar char="o"/>
            </a:pPr>
            <a:r>
              <a:rPr lang="en-US" sz="3200" dirty="0">
                <a:solidFill>
                  <a:schemeClr val="bg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n-lt"/>
              </a:rPr>
              <a:t>10 pages of sample forms</a:t>
            </a:r>
            <a:endParaRPr lang="en-US" sz="3200" dirty="0" smtClean="0">
              <a:solidFill>
                <a:schemeClr val="bg1"/>
              </a:solidFill>
              <a:effectLst>
                <a:outerShdw dir="2700000">
                  <a:srgbClr val="000000">
                    <a:alpha val="43000"/>
                  </a:srgbClr>
                </a:outerShdw>
              </a:effectLst>
              <a:latin typeface="+mn-lt"/>
            </a:endParaRPr>
          </a:p>
          <a:p>
            <a:pPr marL="469900" indent="-469900">
              <a:spcBef>
                <a:spcPct val="20000"/>
              </a:spcBef>
              <a:spcAft>
                <a:spcPct val="40000"/>
              </a:spcAft>
              <a:buClr>
                <a:schemeClr val="bg2"/>
              </a:buClr>
              <a:buSzPct val="70000"/>
              <a:buFont typeface="Wingdings" charset="2"/>
              <a:buChar char="o"/>
            </a:pPr>
            <a:r>
              <a:rPr lang="en-US" sz="3200" dirty="0" smtClean="0">
                <a:solidFill>
                  <a:schemeClr val="bg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n-lt"/>
              </a:rPr>
              <a:t>Guidelines </a:t>
            </a:r>
            <a:r>
              <a:rPr lang="en-US" sz="3200" dirty="0">
                <a:solidFill>
                  <a:schemeClr val="bg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n-lt"/>
              </a:rPr>
              <a:t>for</a:t>
            </a:r>
            <a:r>
              <a:rPr lang="en-US" sz="3200" dirty="0" smtClean="0">
                <a:solidFill>
                  <a:schemeClr val="bg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n-lt"/>
              </a:rPr>
              <a:t> directors</a:t>
            </a:r>
          </a:p>
        </p:txBody>
      </p:sp>
      <p:sp>
        <p:nvSpPr>
          <p:cNvPr id="25606" name="Text Box 15"/>
          <p:cNvSpPr txBox="1">
            <a:spLocks noChangeArrowheads="1"/>
          </p:cNvSpPr>
          <p:nvPr/>
        </p:nvSpPr>
        <p:spPr bwMode="auto">
          <a:xfrm>
            <a:off x="0" y="0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000" b="1" dirty="0" smtClean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     Materials Available for You to Use. . .        A Year-Round Planner</a:t>
            </a:r>
            <a:endParaRPr lang="en-US" sz="3200" dirty="0">
              <a:solidFill>
                <a:srgbClr val="FFFF00"/>
              </a:solidFill>
              <a:effectLst>
                <a:outerShdw dir="2700000">
                  <a:srgbClr val="000000">
                    <a:alpha val="43000"/>
                  </a:srgbClr>
                </a:outerShdw>
              </a:effectLst>
              <a:latin typeface="+mj-lt"/>
            </a:endParaRPr>
          </a:p>
        </p:txBody>
      </p:sp>
      <p:pic>
        <p:nvPicPr>
          <p:cNvPr id="7" name="Picture 6" descr="RecruitmentCOV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1479550"/>
            <a:ext cx="3390426" cy="4387850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3" name="Picture 1028" descr="DSC_0008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 rot="21412426">
            <a:off x="448857" y="1708391"/>
            <a:ext cx="4038600" cy="2598738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424963" name="Rectangle 1027"/>
          <p:cNvSpPr>
            <a:spLocks noGrp="1" noChangeArrowheads="1"/>
          </p:cNvSpPr>
          <p:nvPr>
            <p:ph type="body" sz="half" idx="2"/>
          </p:nvPr>
        </p:nvSpPr>
        <p:spPr>
          <a:xfrm>
            <a:off x="4267200" y="1295400"/>
            <a:ext cx="4648200" cy="4953000"/>
          </a:xfrm>
          <a:effectLst/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en-US" sz="2800" b="1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Every</a:t>
            </a: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student will be interested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en-US" sz="2800" b="1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All</a:t>
            </a: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students will have an equal opportunity to succeed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Music is an integral part of their </a:t>
            </a:r>
            <a:r>
              <a:rPr lang="en-US" sz="2800" b="1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total</a:t>
            </a: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education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en-US" sz="2800" b="1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Every</a:t>
            </a: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student is eagerly welcome-- regardless of talent or ability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Students want to play because it looks like </a:t>
            </a:r>
            <a:r>
              <a:rPr lang="en-US" sz="2800" b="1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fun</a:t>
            </a:r>
            <a:endParaRPr lang="en-US" sz="28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765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71800" y="6356350"/>
            <a:ext cx="3276600" cy="365125"/>
          </a:xfrm>
          <a:noFill/>
          <a:effectLst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Fundamental Beliefs of </a:t>
            </a:r>
            <a:br>
              <a:rPr lang="en-US" b="1" dirty="0" smtClean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</a:br>
            <a:r>
              <a:rPr lang="en-US" b="1" dirty="0" smtClean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</a:rPr>
              <a:t>Effective Recruiters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4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4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4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4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4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4963" grpId="0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8382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Key Steps in Recruiting: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b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Attracting </a:t>
            </a:r>
            <a: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Students</a:t>
            </a:r>
            <a:r>
              <a:rPr lang="en-US" sz="4000" b="1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. . .</a:t>
            </a:r>
            <a:endParaRPr lang="en-US" sz="40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29701" name="Picture 4" descr="4-DSC_0031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 rot="21286844">
            <a:off x="351087" y="1872573"/>
            <a:ext cx="4445000" cy="28956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37785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953000" y="1524000"/>
            <a:ext cx="4038600" cy="48768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Foster student </a:t>
            </a:r>
            <a:r>
              <a:rPr lang="en-US" sz="2800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interest through </a:t>
            </a:r>
            <a:r>
              <a:rPr lang="en-US" sz="2800" b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visibility</a:t>
            </a:r>
            <a:endParaRPr lang="en-US" sz="2800" dirty="0" smtClean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r>
              <a:rPr lang="en-US" sz="28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Inform 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parents of benefits of music </a:t>
            </a: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r>
              <a:rPr lang="en-US" sz="28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Build and nurture 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support among administration &amp; classroom </a:t>
            </a:r>
            <a:r>
              <a:rPr lang="en-US" sz="2800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teachers</a:t>
            </a:r>
          </a:p>
          <a:p>
            <a:pPr eaLnBrk="1" hangingPunct="1">
              <a:lnSpc>
                <a:spcPct val="90000"/>
              </a:lnSpc>
              <a:spcAft>
                <a:spcPts val="1200"/>
              </a:spcAft>
              <a:buNone/>
            </a:pPr>
            <a:endParaRPr lang="en-US" sz="2800" dirty="0" smtClean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endParaRPr lang="en-US" sz="2800" dirty="0" smtClean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endParaRPr lang="en-US" sz="2800" dirty="0" smtClean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969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2004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7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7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7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7859" grpId="0" build="p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ooter Placeholder 5"/>
          <p:cNvSpPr txBox="1">
            <a:spLocks noGrp="1"/>
          </p:cNvSpPr>
          <p:nvPr/>
        </p:nvSpPr>
        <p:spPr bwMode="auto">
          <a:xfrm>
            <a:off x="3048000" y="6248400"/>
            <a:ext cx="327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US" sz="1600" dirty="0" err="1">
                <a:solidFill>
                  <a:schemeClr val="bg1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57200"/>
            <a:ext cx="9144000" cy="838200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Key Steps in 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Recruiting</a:t>
            </a:r>
            <a:b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Recruiting is a </a:t>
            </a:r>
            <a:r>
              <a:rPr lang="en-US" sz="4000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YEAR-ROUND</a:t>
            </a:r>
            <a:r>
              <a:rPr lang="en-US" sz="40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process including:</a:t>
            </a:r>
            <a:r>
              <a:rPr lang="en-US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28600" y="1295400"/>
            <a:ext cx="8382000" cy="49530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SzTx/>
              <a:buFont typeface="Wingdings" charset="2"/>
              <a:buNone/>
            </a:pPr>
            <a:endParaRPr lang="en-US" sz="800" dirty="0" smtClean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buSzTx/>
              <a:buNone/>
            </a:pPr>
            <a:r>
              <a:rPr lang="en-US" sz="28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REGULAR </a:t>
            </a:r>
            <a:r>
              <a:rPr lang="en-US" sz="28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visits </a:t>
            </a: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with feeder programs/</a:t>
            </a:r>
            <a:r>
              <a:rPr lang="en-US" sz="28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teachers</a:t>
            </a:r>
          </a:p>
          <a:p>
            <a:pPr eaLnBrk="1" hangingPunct="1">
              <a:lnSpc>
                <a:spcPct val="90000"/>
              </a:lnSpc>
              <a:buSzTx/>
              <a:buNone/>
            </a:pPr>
            <a:endParaRPr lang="en-US" sz="1200" dirty="0" smtClean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buSzTx/>
              <a:buNone/>
            </a:pPr>
            <a:r>
              <a:rPr lang="en-US" sz="28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EFFECTIVE </a:t>
            </a:r>
            <a:r>
              <a:rPr lang="en-US" sz="28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PR</a:t>
            </a: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 Bulletin boards, school newsletters, PTA</a:t>
            </a:r>
            <a:r>
              <a:rPr lang="en-US" sz="28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and school announcements</a:t>
            </a: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, concert </a:t>
            </a:r>
            <a:r>
              <a:rPr lang="en-US" sz="28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programs</a:t>
            </a:r>
          </a:p>
          <a:p>
            <a:pPr eaLnBrk="1" hangingPunct="1">
              <a:lnSpc>
                <a:spcPct val="90000"/>
              </a:lnSpc>
              <a:buSzTx/>
              <a:buNone/>
            </a:pPr>
            <a:endParaRPr lang="en-US" sz="1200" dirty="0" smtClean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buSzTx/>
              <a:buNone/>
            </a:pP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Mass concerts with feeder programs </a:t>
            </a:r>
          </a:p>
          <a:p>
            <a:pPr>
              <a:lnSpc>
                <a:spcPct val="90000"/>
              </a:lnSpc>
              <a:buNone/>
            </a:pP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    </a:t>
            </a:r>
            <a:r>
              <a:rPr lang="en-US" sz="28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28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INCLUDING </a:t>
            </a:r>
            <a:r>
              <a:rPr lang="en-US" sz="28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recorder classes</a:t>
            </a:r>
          </a:p>
          <a:p>
            <a:pPr>
              <a:lnSpc>
                <a:spcPct val="90000"/>
              </a:lnSpc>
              <a:buNone/>
            </a:pPr>
            <a:endParaRPr lang="en-US" sz="1200" dirty="0" smtClean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buSzTx/>
              <a:buNone/>
            </a:pP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Recruitment meetings with</a:t>
            </a:r>
          </a:p>
          <a:p>
            <a:pPr>
              <a:lnSpc>
                <a:spcPct val="90000"/>
              </a:lnSpc>
              <a:buNone/>
            </a:pP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	students and </a:t>
            </a:r>
            <a:r>
              <a:rPr lang="en-US" sz="28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parents—</a:t>
            </a:r>
            <a:r>
              <a:rPr lang="en-US" sz="28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REACH OUT!</a:t>
            </a:r>
          </a:p>
          <a:p>
            <a:pPr>
              <a:lnSpc>
                <a:spcPct val="90000"/>
              </a:lnSpc>
              <a:buNone/>
            </a:pPr>
            <a:endParaRPr lang="en-US" sz="1200" b="1" dirty="0" smtClean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buSzTx/>
              <a:buNone/>
            </a:pP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Instrument </a:t>
            </a:r>
            <a:r>
              <a:rPr lang="en-US" sz="28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demos/petting zoos</a:t>
            </a:r>
          </a:p>
          <a:p>
            <a:pPr eaLnBrk="1" hangingPunct="1">
              <a:lnSpc>
                <a:spcPct val="90000"/>
              </a:lnSpc>
              <a:buSzTx/>
              <a:buNone/>
            </a:pPr>
            <a:r>
              <a:rPr lang="en-US" sz="28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Follow</a:t>
            </a: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-</a:t>
            </a:r>
            <a:r>
              <a:rPr lang="en-US" sz="28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ups – </a:t>
            </a:r>
            <a:r>
              <a:rPr lang="en-US" sz="28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SHOW UP FOR EVERYTHING!</a:t>
            </a:r>
            <a:endParaRPr lang="en-US" sz="2800" b="1" i="1" u="sng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9" name="Picture 8" descr="Screen Shot 2015-04-10 at 8.24.23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600" y="2819400"/>
            <a:ext cx="2005780" cy="24384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5600" y="2819817"/>
            <a:ext cx="2171700" cy="3263483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5"/>
          <p:cNvSpPr txBox="1">
            <a:spLocks noGrp="1"/>
          </p:cNvSpPr>
          <p:nvPr/>
        </p:nvSpPr>
        <p:spPr bwMode="auto">
          <a:xfrm>
            <a:off x="3048000" y="6248400"/>
            <a:ext cx="327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US" sz="1600" dirty="0" err="1" smtClean="0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 smtClean="0">
              <a:solidFill>
                <a:srgbClr val="FFFFFF"/>
              </a:solidFill>
              <a:latin typeface="+mn-lt"/>
            </a:endParaRPr>
          </a:p>
          <a:p>
            <a:pPr algn="ctr"/>
            <a:endParaRPr lang="en-US" sz="1600" b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04800"/>
            <a:ext cx="9144000" cy="8382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Key Steps in Recruiting: </a:t>
            </a:r>
            <a:b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	  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Engage Students Early. </a:t>
            </a:r>
            <a:r>
              <a:rPr lang="en-US" sz="4000" b="1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. .</a:t>
            </a:r>
            <a:endParaRPr lang="en-US" sz="40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" name="Video of Dan copy.MOV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812800" y="1524000"/>
            <a:ext cx="7569200" cy="4292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5"/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US" sz="1200" b="1">
                <a:latin typeface="Arial" charset="0"/>
              </a:rPr>
              <a:t>www.musicachievementcouncil.org</a:t>
            </a:r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28600"/>
            <a:ext cx="9144000" cy="8382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Key Steps in Recruiting: </a:t>
            </a:r>
            <a:b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	  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What’s Really Important. </a:t>
            </a:r>
            <a:r>
              <a:rPr lang="en-US" sz="4000" b="1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. .</a:t>
            </a:r>
            <a:endParaRPr lang="en-US" sz="40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33796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581400" y="990600"/>
            <a:ext cx="5791200" cy="5410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SzTx/>
              <a:buFont typeface="Wingdings" charset="2"/>
              <a:buNone/>
            </a:pPr>
            <a:endParaRPr lang="en-US" sz="20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buSzTx/>
              <a:buNone/>
            </a:pP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Ensure </a:t>
            </a:r>
            <a:r>
              <a:rPr lang="en-US" sz="44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HIGH </a:t>
            </a: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quality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and fulfillment at </a:t>
            </a:r>
            <a:r>
              <a:rPr lang="en-US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each 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rehearsal </a:t>
            </a:r>
            <a:endParaRPr lang="en-US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buSzTx/>
              <a:buNone/>
            </a:pP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Your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ENTHUSIASM 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matters</a:t>
            </a:r>
          </a:p>
          <a:p>
            <a:pPr eaLnBrk="1" hangingPunct="1">
              <a:lnSpc>
                <a:spcPct val="90000"/>
              </a:lnSpc>
              <a:buSzTx/>
              <a:buNone/>
            </a:pP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Be </a:t>
            </a: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friendly, approachable</a:t>
            </a:r>
          </a:p>
          <a:p>
            <a:pPr eaLnBrk="1" hangingPunct="1">
              <a:lnSpc>
                <a:spcPct val="90000"/>
              </a:lnSpc>
              <a:buSzTx/>
              <a:buNone/>
            </a:pP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Students have big dreams of 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success—</a:t>
            </a:r>
            <a:r>
              <a:rPr lang="en-US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give it to them!</a:t>
            </a:r>
          </a:p>
          <a:p>
            <a:pPr eaLnBrk="1" hangingPunct="1">
              <a:lnSpc>
                <a:spcPct val="90000"/>
              </a:lnSpc>
              <a:buSzTx/>
              <a:buNone/>
            </a:pP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It’s never to early to recruit</a:t>
            </a:r>
            <a:endParaRPr lang="en-US" dirty="0" smtClean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buSzTx/>
              <a:buNone/>
            </a:pP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Learning can be </a:t>
            </a:r>
            <a:r>
              <a:rPr lang="en-US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FUN!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				</a:t>
            </a:r>
            <a:r>
              <a:rPr lang="en-US" sz="3600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SMILE</a:t>
            </a:r>
            <a:r>
              <a:rPr lang="en-US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!</a:t>
            </a:r>
            <a:endParaRPr lang="en-US" b="1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33797" name="Picture 5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371600"/>
            <a:ext cx="3048000" cy="4700717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eaLnBrk="1" hangingPunct="1"/>
            <a: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Key Steps in Recruiting: </a:t>
            </a:r>
            <a:r>
              <a:rPr lang="en-US" sz="4000" b="1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Plan Way A</a:t>
            </a:r>
            <a:r>
              <a:rPr lang="en-US" sz="3600" b="1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h</a:t>
            </a:r>
            <a:r>
              <a:rPr lang="en-US" sz="3200" b="1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</a:t>
            </a:r>
            <a:r>
              <a:rPr lang="en-US" sz="2400" b="1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ad 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35845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 rot="20996966">
            <a:off x="304800" y="1457325"/>
            <a:ext cx="4038600" cy="2587625"/>
          </a:xfrm>
          <a:effectLst>
            <a:reflection stA="50000" endPos="75000" dist="12700" dir="5400000" sy="-100000" algn="bl" rotWithShape="0"/>
          </a:effectLst>
        </p:spPr>
      </p:pic>
      <p:sp>
        <p:nvSpPr>
          <p:cNvPr id="37785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114800" y="1219200"/>
            <a:ext cx="4800600" cy="4876800"/>
          </a:xfrm>
        </p:spPr>
        <p:txBody>
          <a:bodyPr>
            <a:normAutofit fontScale="92500"/>
          </a:bodyPr>
          <a:lstStyle/>
          <a:p>
            <a:pPr eaLnBrk="1" hangingPunct="1">
              <a:buFont typeface="Wingdings" charset="2"/>
              <a:buNone/>
            </a:pPr>
            <a:endParaRPr lang="en-US" sz="2400" dirty="0">
              <a:ea typeface="ＭＳ Ｐゴシック" charset="-128"/>
              <a:cs typeface="ＭＳ Ｐゴシック" charset="-128"/>
            </a:endParaRPr>
          </a:p>
          <a:p>
            <a:pPr lvl="1" eaLnBrk="1" hangingPunct="1"/>
            <a:r>
              <a:rPr lang="en-US" dirty="0"/>
              <a:t>Meet with feeder/classroom teachers to identify future instrumentalists</a:t>
            </a:r>
          </a:p>
          <a:p>
            <a:pPr lvl="1" eaLnBrk="1" hangingPunct="1"/>
            <a:r>
              <a:rPr lang="en-US" dirty="0"/>
              <a:t>Select recruitment materials: DVDs, posters, surveys, forms, pamphlets, PR items</a:t>
            </a:r>
          </a:p>
          <a:p>
            <a:pPr lvl="1" eaLnBrk="1" hangingPunct="1"/>
            <a:r>
              <a:rPr lang="en-US" dirty="0"/>
              <a:t>Enlist dealer help well in advance--let them know what you </a:t>
            </a:r>
            <a:r>
              <a:rPr lang="en-US" dirty="0" smtClean="0"/>
              <a:t>need</a:t>
            </a:r>
          </a:p>
        </p:txBody>
      </p:sp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8200" y="914400"/>
            <a:ext cx="4141788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stA="50000" endPos="75000" dist="12700" dir="5400000" sy="-100000" algn="bl" rotWithShape="0"/>
          </a:effectLst>
        </p:spPr>
      </p:pic>
      <p:pic>
        <p:nvPicPr>
          <p:cNvPr id="35847" name="Picture 7" descr="Picture 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57400" y="3743325"/>
            <a:ext cx="2286000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stA="50000" endPos="75000" dist="127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" y="152400"/>
            <a:ext cx="7086600" cy="8382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Presentation 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Day/Aptitude Survey</a:t>
            </a:r>
            <a:b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2400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457200"/>
            <a:ext cx="9144000" cy="64770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3200" dirty="0">
                <a:solidFill>
                  <a:schemeClr val="bg1"/>
                </a:solidFill>
              </a:rPr>
              <a:t>Best in classroom </a:t>
            </a:r>
            <a:r>
              <a:rPr lang="en-US" sz="3200" dirty="0" smtClean="0">
                <a:solidFill>
                  <a:schemeClr val="bg1"/>
                </a:solidFill>
              </a:rPr>
              <a:t>setting</a:t>
            </a:r>
          </a:p>
          <a:p>
            <a:pPr lvl="1" eaLnBrk="1" hangingPunct="1">
              <a:lnSpc>
                <a:spcPct val="90000"/>
              </a:lnSpc>
            </a:pPr>
            <a:endParaRPr lang="en-US" sz="1081" dirty="0" smtClean="0">
              <a:solidFill>
                <a:schemeClr val="bg1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3459" dirty="0">
                <a:solidFill>
                  <a:schemeClr val="bg1"/>
                </a:solidFill>
              </a:rPr>
              <a:t>Show up </a:t>
            </a:r>
            <a:r>
              <a:rPr lang="en-US" sz="3459" dirty="0" smtClean="0">
                <a:solidFill>
                  <a:schemeClr val="bg1"/>
                </a:solidFill>
              </a:rPr>
              <a:t>unannounced</a:t>
            </a:r>
          </a:p>
          <a:p>
            <a:pPr lvl="1" eaLnBrk="1" hangingPunct="1">
              <a:lnSpc>
                <a:spcPct val="90000"/>
              </a:lnSpc>
            </a:pPr>
            <a:endParaRPr lang="en-US" sz="1081" dirty="0" smtClean="0">
              <a:solidFill>
                <a:schemeClr val="bg1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3459" dirty="0" smtClean="0">
                <a:solidFill>
                  <a:schemeClr val="bg1"/>
                </a:solidFill>
              </a:rPr>
              <a:t>Never </a:t>
            </a:r>
            <a:r>
              <a:rPr lang="en-US" sz="3459" dirty="0">
                <a:solidFill>
                  <a:schemeClr val="bg1"/>
                </a:solidFill>
              </a:rPr>
              <a:t>ask, “how many want to </a:t>
            </a:r>
            <a:r>
              <a:rPr lang="en-US" sz="3459" dirty="0" smtClean="0">
                <a:solidFill>
                  <a:schemeClr val="bg1"/>
                </a:solidFill>
              </a:rPr>
              <a:t>be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 smtClean="0">
                <a:solidFill>
                  <a:schemeClr val="bg1"/>
                </a:solidFill>
              </a:rPr>
              <a:t>   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b="1" dirty="0" smtClean="0">
                <a:solidFill>
                  <a:srgbClr val="FFFF00"/>
                </a:solidFill>
              </a:rPr>
              <a:t>in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459" dirty="0" smtClean="0">
                <a:solidFill>
                  <a:schemeClr val="bg1"/>
                </a:solidFill>
              </a:rPr>
              <a:t>the band, choir</a:t>
            </a:r>
            <a:r>
              <a:rPr lang="en-US" sz="3459" dirty="0">
                <a:solidFill>
                  <a:schemeClr val="bg1"/>
                </a:solidFill>
              </a:rPr>
              <a:t>, orchestra. . .</a:t>
            </a:r>
            <a:r>
              <a:rPr lang="en-US" sz="3459" dirty="0" smtClean="0">
                <a:solidFill>
                  <a:schemeClr val="bg1"/>
                </a:solidFill>
              </a:rPr>
              <a:t>”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2800" dirty="0" smtClean="0">
                <a:solidFill>
                  <a:schemeClr val="bg1"/>
                </a:solidFill>
                <a:ea typeface="ＭＳ Ｐゴシック" charset="-128"/>
              </a:rPr>
              <a:t>        </a:t>
            </a:r>
            <a:r>
              <a:rPr lang="en-US" sz="3459" b="1" u="sng" dirty="0" smtClean="0">
                <a:solidFill>
                  <a:schemeClr val="bg1"/>
                </a:solidFill>
                <a:ea typeface="ＭＳ Ｐゴシック" charset="-128"/>
              </a:rPr>
              <a:t>Instead</a:t>
            </a:r>
            <a:r>
              <a:rPr lang="en-US" sz="3459" dirty="0" smtClean="0">
                <a:solidFill>
                  <a:schemeClr val="bg1"/>
                </a:solidFill>
                <a:ea typeface="ＭＳ Ｐゴシック" charset="-128"/>
              </a:rPr>
              <a:t>, ask for a show of hands, “how  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459" dirty="0" smtClean="0">
                <a:solidFill>
                  <a:schemeClr val="bg1"/>
                </a:solidFill>
                <a:ea typeface="ＭＳ Ｐゴシック" charset="-128"/>
              </a:rPr>
              <a:t>      many of you want to </a:t>
            </a:r>
            <a:r>
              <a:rPr lang="en-US" sz="3459" b="1" i="1" u="sng" dirty="0" smtClean="0">
                <a:solidFill>
                  <a:srgbClr val="FFFF00"/>
                </a:solidFill>
                <a:ea typeface="ＭＳ Ｐゴシック" charset="-128"/>
              </a:rPr>
              <a:t>try </a:t>
            </a:r>
            <a:r>
              <a:rPr lang="en-US" sz="3459" dirty="0" smtClean="0">
                <a:solidFill>
                  <a:schemeClr val="bg1"/>
                </a:solidFill>
                <a:ea typeface="ＭＳ Ｐゴシック" charset="-128"/>
              </a:rPr>
              <a:t>an instrument?”</a:t>
            </a:r>
          </a:p>
          <a:p>
            <a:pPr lvl="1" eaLnBrk="1" hangingPunct="1">
              <a:lnSpc>
                <a:spcPct val="90000"/>
              </a:lnSpc>
              <a:buNone/>
            </a:pPr>
            <a:endParaRPr lang="en-US" sz="1081" dirty="0" smtClean="0">
              <a:solidFill>
                <a:schemeClr val="bg1"/>
              </a:solidFill>
              <a:ea typeface="ＭＳ Ｐゴシック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3200" dirty="0" smtClean="0">
                <a:solidFill>
                  <a:schemeClr val="bg1"/>
                </a:solidFill>
              </a:rPr>
              <a:t>Keep presentation short (30 minutes)</a:t>
            </a:r>
          </a:p>
          <a:p>
            <a:pPr lvl="1" eaLnBrk="1" hangingPunct="1">
              <a:lnSpc>
                <a:spcPct val="90000"/>
              </a:lnSpc>
            </a:pPr>
            <a:endParaRPr lang="en-US" sz="1081" dirty="0" smtClean="0">
              <a:solidFill>
                <a:schemeClr val="bg1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3200" b="1" dirty="0">
                <a:solidFill>
                  <a:srgbClr val="FFFF00"/>
                </a:solidFill>
              </a:rPr>
              <a:t>BE ENTHUSIASTIC!!!!</a:t>
            </a:r>
            <a:r>
              <a:rPr lang="en-US" sz="3200" b="1" dirty="0" smtClean="0">
                <a:solidFill>
                  <a:srgbClr val="FFFF00"/>
                </a:solidFill>
              </a:rPr>
              <a:t>!     SMILE!!!!!</a:t>
            </a:r>
            <a:endParaRPr lang="en-US" sz="3200" dirty="0">
              <a:solidFill>
                <a:srgbClr val="FFFF00"/>
              </a:solidFill>
            </a:endParaRPr>
          </a:p>
        </p:txBody>
      </p:sp>
      <p:pic>
        <p:nvPicPr>
          <p:cNvPr id="37894" name="Picture 10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30847" y="152400"/>
            <a:ext cx="2084553" cy="2438401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6200"/>
            <a:ext cx="9144000" cy="1600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444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Follow-up idea #1 from: </a:t>
            </a:r>
            <a:br>
              <a:rPr lang="en-US" sz="4444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444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Jeff Scott &amp; Emily Wilkinson, ALMEA</a:t>
            </a:r>
            <a:r>
              <a:rPr lang="en-US" sz="4000" b="1" dirty="0" smtClean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000" b="1" dirty="0" smtClean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endParaRPr lang="en-US" sz="2400" i="1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524000"/>
            <a:ext cx="91440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 smtClean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200" dirty="0" smtClean="0">
                <a:solidFill>
                  <a:srgbClr val="FFFFFF"/>
                </a:solidFill>
              </a:rPr>
              <a:t>“Congratulations!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200" dirty="0" smtClean="0">
                <a:solidFill>
                  <a:srgbClr val="FFFFFF"/>
                </a:solidFill>
              </a:rPr>
              <a:t>You have been chosen to 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200" dirty="0" smtClean="0">
                <a:solidFill>
                  <a:srgbClr val="FFFFFF"/>
                </a:solidFill>
              </a:rPr>
              <a:t>play (insert instrument)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200" dirty="0" smtClean="0">
                <a:solidFill>
                  <a:srgbClr val="FFFFFF"/>
                </a:solidFill>
              </a:rPr>
              <a:t>in the (name of school) band!”</a:t>
            </a:r>
          </a:p>
          <a:p>
            <a:pPr lvl="1" eaLnBrk="1" hangingPunct="1">
              <a:lnSpc>
                <a:spcPct val="90000"/>
              </a:lnSpc>
              <a:buNone/>
            </a:pPr>
            <a:endParaRPr lang="en-US" sz="3200" dirty="0" smtClean="0">
              <a:solidFill>
                <a:srgbClr val="FFFFFF"/>
              </a:solidFill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200" dirty="0" smtClean="0">
                <a:solidFill>
                  <a:srgbClr val="FFFFFF"/>
                </a:solidFill>
              </a:rPr>
              <a:t>Giving a “Golden Invitation” to band makes 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200" dirty="0" smtClean="0">
                <a:solidFill>
                  <a:srgbClr val="FFFFFF"/>
                </a:solidFill>
              </a:rPr>
              <a:t>them feel special!”</a:t>
            </a:r>
          </a:p>
        </p:txBody>
      </p:sp>
      <p:pic>
        <p:nvPicPr>
          <p:cNvPr id="9" name="Picture 8" descr="Screen Shot 2015-01-23 at 8.01.36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1752600"/>
            <a:ext cx="2336800" cy="2616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  <a:reflection stA="50000" endPos="75000" dist="12700" dir="5400000" sy="-100000" algn="bl" rotWithShape="0"/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2914825" y="6248400"/>
            <a:ext cx="348597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dirty="0" smtClean="0">
              <a:solidFill>
                <a:srgbClr val="FFFFFF"/>
              </a:solidFill>
              <a:latin typeface="+mn-lt"/>
            </a:endParaRPr>
          </a:p>
          <a:p>
            <a:endParaRPr lang="en-US" dirty="0" smtClean="0">
              <a:latin typeface="+mn-lt"/>
            </a:endParaRPr>
          </a:p>
          <a:p>
            <a:endParaRPr lang="en-US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600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Follow-up idea from: </a:t>
            </a:r>
            <a:b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Chris Crone, PAMEA</a:t>
            </a:r>
            <a:b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2400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657600" y="685800"/>
            <a:ext cx="5486400" cy="56388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dirty="0" smtClean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>
              <a:buNone/>
            </a:pPr>
            <a:r>
              <a:rPr lang="en-US" dirty="0" smtClean="0">
                <a:solidFill>
                  <a:srgbClr val="FFFFFF"/>
                </a:solidFill>
              </a:rPr>
              <a:t>   Make the time to have each 4th grader touch, hold, and play </a:t>
            </a:r>
            <a:r>
              <a:rPr lang="en-US" dirty="0" smtClean="0">
                <a:solidFill>
                  <a:srgbClr val="FFFF00"/>
                </a:solidFill>
              </a:rPr>
              <a:t>three instruments </a:t>
            </a:r>
            <a:r>
              <a:rPr lang="en-US" dirty="0" smtClean="0">
                <a:solidFill>
                  <a:srgbClr val="FFFFFF"/>
                </a:solidFill>
              </a:rPr>
              <a:t>of their choice and then send a </a:t>
            </a:r>
            <a:r>
              <a:rPr lang="en-US" dirty="0" smtClean="0">
                <a:solidFill>
                  <a:srgbClr val="FFFF00"/>
                </a:solidFill>
              </a:rPr>
              <a:t>personal letter </a:t>
            </a:r>
            <a:r>
              <a:rPr lang="en-US" dirty="0" smtClean="0">
                <a:solidFill>
                  <a:srgbClr val="FFFFFF"/>
                </a:solidFill>
              </a:rPr>
              <a:t>home with each student letting the parents know which instrument their child had success on. . .</a:t>
            </a:r>
            <a:r>
              <a:rPr lang="en-US" dirty="0" smtClean="0">
                <a:solidFill>
                  <a:srgbClr val="FFFF00"/>
                </a:solidFill>
              </a:rPr>
              <a:t>your instrumental numbers go through the roof!</a:t>
            </a:r>
            <a:r>
              <a:rPr lang="en-US" dirty="0" smtClean="0">
                <a:solidFill>
                  <a:srgbClr val="FFFFFF"/>
                </a:solidFill>
              </a:rPr>
              <a:t>”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5" name="Picture 4" descr="14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371600"/>
            <a:ext cx="2908467" cy="1939925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6" name="Picture 5" descr="Students-from-Eduardo-Mata-Elementar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827" y="3657600"/>
            <a:ext cx="3091573" cy="18288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762000"/>
          </a:xfrm>
        </p:spPr>
        <p:txBody>
          <a:bodyPr/>
          <a:lstStyle/>
          <a:p>
            <a:pPr eaLnBrk="1" hangingPunct="1"/>
            <a:r>
              <a:rPr lang="en-US" sz="4000" b="1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Engage</a:t>
            </a:r>
            <a: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Parent Support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41989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04800" y="1066800"/>
            <a:ext cx="3461657" cy="36576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41988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962400" y="914400"/>
            <a:ext cx="5029200" cy="56388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b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Recruitment Letters</a:t>
            </a:r>
            <a:endParaRPr lang="en-US" sz="2800" b="1" dirty="0" smtClean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solidFill>
                  <a:schemeClr val="bg1"/>
                </a:solidFill>
              </a:rPr>
              <a:t>Keep </a:t>
            </a:r>
            <a:r>
              <a:rPr lang="en-US" dirty="0">
                <a:solidFill>
                  <a:schemeClr val="bg1"/>
                </a:solidFill>
              </a:rPr>
              <a:t>them simple, upbeat and informational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Emphasize rewards, details</a:t>
            </a:r>
            <a:r>
              <a:rPr lang="en-US" dirty="0" smtClean="0">
                <a:solidFill>
                  <a:schemeClr val="bg1"/>
                </a:solidFill>
              </a:rPr>
              <a:t>,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your </a:t>
            </a:r>
            <a:r>
              <a:rPr lang="en-US" dirty="0">
                <a:solidFill>
                  <a:schemeClr val="bg1"/>
                </a:solidFill>
              </a:rPr>
              <a:t>expectations</a:t>
            </a:r>
            <a:endParaRPr lang="en-US" dirty="0" smtClean="0">
              <a:solidFill>
                <a:schemeClr val="bg1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solidFill>
                  <a:schemeClr val="bg1"/>
                </a:solidFill>
              </a:rPr>
              <a:t>RSVP form</a:t>
            </a:r>
          </a:p>
          <a:p>
            <a:pPr lvl="1" eaLnBrk="1" hangingPunct="1">
              <a:lnSpc>
                <a:spcPct val="90000"/>
              </a:lnSpc>
            </a:pPr>
            <a:endParaRPr lang="en-US" sz="1400" dirty="0" smtClean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sz="2800" b="1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Initial </a:t>
            </a:r>
            <a:r>
              <a:rPr lang="en-US" sz="2800" b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Meeting</a:t>
            </a:r>
            <a:endParaRPr lang="en-US" sz="2800" b="1" dirty="0" smtClean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dirty="0" smtClean="0">
                <a:solidFill>
                  <a:schemeClr val="bg1"/>
                </a:solidFill>
              </a:rPr>
              <a:t>Involve </a:t>
            </a:r>
            <a:r>
              <a:rPr lang="en-US" dirty="0">
                <a:solidFill>
                  <a:schemeClr val="bg1"/>
                </a:solidFill>
              </a:rPr>
              <a:t>current parents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dirty="0">
                <a:solidFill>
                  <a:schemeClr val="bg1"/>
                </a:solidFill>
              </a:rPr>
              <a:t>Explain rental program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dirty="0">
                <a:solidFill>
                  <a:srgbClr val="FFFF00"/>
                </a:solidFill>
              </a:rPr>
              <a:t>Provide advocacy </a:t>
            </a:r>
            <a:r>
              <a:rPr lang="en-US" dirty="0" smtClean="0">
                <a:solidFill>
                  <a:srgbClr val="FFFF00"/>
                </a:solidFill>
              </a:rPr>
              <a:t>materials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en-US" sz="1400" dirty="0" smtClean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sz="2800" b="1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Best Ambassador is an </a:t>
            </a:r>
            <a:r>
              <a:rPr lang="en-US" sz="2800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Excited</a:t>
            </a:r>
            <a:r>
              <a:rPr lang="en-US" sz="28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Child</a:t>
            </a:r>
            <a:endParaRPr lang="en-US" sz="2800" dirty="0" smtClean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</a:pPr>
            <a:endParaRPr lang="en-US" dirty="0" smtClean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198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0" y="6324600"/>
            <a:ext cx="3200400" cy="457200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762000"/>
          </a:xfrm>
        </p:spPr>
        <p:txBody>
          <a:bodyPr/>
          <a:lstStyle/>
          <a:p>
            <a:pPr eaLnBrk="1" hangingPunct="1"/>
            <a:r>
              <a:rPr lang="en-US" sz="4000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Increase</a:t>
            </a:r>
            <a:r>
              <a:rPr lang="en-US" sz="4000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Your Base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198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0" y="6324600"/>
            <a:ext cx="3200400" cy="457200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10" name="Picture 9" descr="Monaco MS Mariachi Trumpet Sec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1" y="1066800"/>
            <a:ext cx="5943600" cy="3200400"/>
          </a:xfrm>
          <a:prstGeom prst="rect">
            <a:avLst/>
          </a:prstGeom>
        </p:spPr>
      </p:pic>
      <p:pic>
        <p:nvPicPr>
          <p:cNvPr id="12" name="Picture 11" descr="Monaco MS Mariachi Girl Sing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2018" y="1066800"/>
            <a:ext cx="3001982" cy="4146550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</p:spPr>
      </p:pic>
      <p:pic>
        <p:nvPicPr>
          <p:cNvPr id="13" name="Picture 12" descr="Screen Shot 2016-02-18 at 6.41.19 A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7000" y="3568700"/>
            <a:ext cx="3251200" cy="24511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762000"/>
          </a:xfrm>
        </p:spPr>
        <p:txBody>
          <a:bodyPr/>
          <a:lstStyle/>
          <a:p>
            <a:pPr eaLnBrk="1" hangingPunct="1"/>
            <a:r>
              <a:rPr lang="en-US" sz="4000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Bailey MS Mariachi Program – </a:t>
            </a:r>
            <a:r>
              <a:rPr lang="en-US" sz="4000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Year 2</a:t>
            </a:r>
            <a:endParaRPr lang="en-US" u="sng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198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0" y="6324600"/>
            <a:ext cx="3200400" cy="457200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5" name="PPT Slide 40 Mariachi Performance:Bailey.mov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781756" y="990600"/>
            <a:ext cx="7676444" cy="5181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0" y="6324600"/>
            <a:ext cx="3200400" cy="457200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9" name="Picture 8" descr="YoureInvitedGo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-152400"/>
            <a:ext cx="2743200" cy="177284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19200" y="1219200"/>
            <a:ext cx="6629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i="1" dirty="0" smtClean="0">
                <a:solidFill>
                  <a:srgbClr val="FFCC66"/>
                </a:solidFill>
                <a:latin typeface="+mn-lt"/>
              </a:rPr>
              <a:t>National Mariachi Workshops for Educators®</a:t>
            </a:r>
            <a:endParaRPr lang="en-US" sz="4400" i="1" dirty="0">
              <a:solidFill>
                <a:srgbClr val="FFCC66"/>
              </a:solidFill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65572" y="2590800"/>
            <a:ext cx="920957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CC66"/>
                </a:solidFill>
                <a:latin typeface="+mn-lt"/>
              </a:rPr>
              <a:t>June 26 - 30, 2017</a:t>
            </a:r>
          </a:p>
        </p:txBody>
      </p:sp>
      <p:pic>
        <p:nvPicPr>
          <p:cNvPr id="13" name="Picture 12" descr="__481302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3800" y="3505200"/>
            <a:ext cx="1625600" cy="1580941"/>
          </a:xfrm>
          <a:prstGeom prst="rect">
            <a:avLst/>
          </a:prstGeom>
        </p:spPr>
      </p:pic>
      <p:pic>
        <p:nvPicPr>
          <p:cNvPr id="14" name="Picture 13" descr="Screen Shot 2016-02-19 at 11.02.19 A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5600" y="2590800"/>
            <a:ext cx="1981200" cy="2251144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</p:spPr>
      </p:pic>
      <p:sp>
        <p:nvSpPr>
          <p:cNvPr id="12" name="TextBox 11"/>
          <p:cNvSpPr txBox="1"/>
          <p:nvPr/>
        </p:nvSpPr>
        <p:spPr>
          <a:xfrm>
            <a:off x="228600" y="5725180"/>
            <a:ext cx="84938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CC66"/>
                </a:solidFill>
                <a:latin typeface="+mj-lt"/>
              </a:rPr>
              <a:t>www. musicedconsultants.net/2017-mariachi-workshops</a:t>
            </a:r>
            <a:endParaRPr lang="en-US" sz="2800" dirty="0">
              <a:solidFill>
                <a:srgbClr val="FFCC66"/>
              </a:solidFill>
              <a:latin typeface="+mj-lt"/>
            </a:endParaRPr>
          </a:p>
        </p:txBody>
      </p:sp>
      <p:pic>
        <p:nvPicPr>
          <p:cNvPr id="16" name="Picture 15" descr="iPhone Graphic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24800" y="276995"/>
            <a:ext cx="818025" cy="10184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19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Teac</a:t>
            </a:r>
            <a:r>
              <a:rPr lang="en-US" sz="4000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h 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Parents Too. . .</a:t>
            </a:r>
            <a:b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They don’t know what </a:t>
            </a:r>
            <a:r>
              <a:rPr lang="en-US" sz="4000" b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NORMAL 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is!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990600"/>
            <a:ext cx="4267200" cy="15240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1800" dirty="0" smtClean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 smtClean="0">
                <a:solidFill>
                  <a:srgbClr val="FFFFFF"/>
                </a:solidFill>
              </a:rPr>
              <a:t>Teach </a:t>
            </a:r>
            <a:r>
              <a:rPr lang="en-US" dirty="0">
                <a:solidFill>
                  <a:srgbClr val="FFFFFF"/>
                </a:solidFill>
              </a:rPr>
              <a:t>PARENTS how to support their child’s </a:t>
            </a:r>
            <a:r>
              <a:rPr lang="en-US" dirty="0" smtClean="0">
                <a:solidFill>
                  <a:srgbClr val="FFFFFF"/>
                </a:solidFill>
              </a:rPr>
              <a:t>practicing</a:t>
            </a:r>
          </a:p>
        </p:txBody>
      </p:sp>
      <p:pic>
        <p:nvPicPr>
          <p:cNvPr id="44036" name="Picture 1029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1676400"/>
            <a:ext cx="4030372" cy="2971800"/>
          </a:xfrm>
          <a:prstGeom prst="rect">
            <a:avLst/>
          </a:prstGeom>
          <a:ln>
            <a:noFill/>
          </a:ln>
          <a:effectLst>
            <a:reflection stA="66000" endPos="75000" dist="12700" dir="5400000" sy="-100000" algn="bl" rotWithShape="0"/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3124200" y="6324600"/>
            <a:ext cx="31360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 smtClean="0">
              <a:solidFill>
                <a:srgbClr val="FFFFFF"/>
              </a:solidFill>
              <a:latin typeface="+mn-lt"/>
            </a:endParaRPr>
          </a:p>
          <a:p>
            <a:endParaRPr lang="en-US" sz="1600" dirty="0" smtClean="0">
              <a:latin typeface="+mn-lt"/>
            </a:endParaRPr>
          </a:p>
          <a:p>
            <a:endParaRPr lang="en-US" sz="16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19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Teac</a:t>
            </a:r>
            <a:r>
              <a:rPr lang="en-US" sz="4000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h 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Parents Too. . .</a:t>
            </a:r>
            <a:b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They don’t know what NORMAL is!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990600"/>
            <a:ext cx="4267200" cy="15240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1800" dirty="0" smtClean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 smtClean="0">
                <a:solidFill>
                  <a:srgbClr val="FFFFFF"/>
                </a:solidFill>
              </a:rPr>
              <a:t>Teach </a:t>
            </a:r>
            <a:r>
              <a:rPr lang="en-US" dirty="0">
                <a:solidFill>
                  <a:srgbClr val="FFFFFF"/>
                </a:solidFill>
              </a:rPr>
              <a:t>PARENTS how to support their child’s </a:t>
            </a:r>
            <a:r>
              <a:rPr lang="en-US" dirty="0" smtClean="0">
                <a:solidFill>
                  <a:srgbClr val="FFFFFF"/>
                </a:solidFill>
              </a:rPr>
              <a:t>practicing</a:t>
            </a:r>
          </a:p>
        </p:txBody>
      </p:sp>
      <p:pic>
        <p:nvPicPr>
          <p:cNvPr id="44036" name="Picture 1029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1676400"/>
            <a:ext cx="4030372" cy="2971800"/>
          </a:xfrm>
          <a:prstGeom prst="rect">
            <a:avLst/>
          </a:prstGeom>
          <a:ln>
            <a:noFill/>
          </a:ln>
          <a:effectLst>
            <a:reflection stA="66000" endPos="75000" dist="12700" dir="5400000" sy="-100000" algn="bl" rotWithShape="0"/>
            <a:softEdge rad="112500"/>
          </a:effectLst>
        </p:spPr>
      </p:pic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-76200" y="1981200"/>
            <a:ext cx="42672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69900" marR="0" lvl="0" indent="-469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  <a:p>
            <a:pPr marL="928687" marR="0" lvl="1" indent="-4572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Give PARENTS ideas of how to keep their children </a:t>
            </a:r>
            <a:r>
              <a:rPr kumimoji="0" lang="en-US" sz="2800" b="1" i="0" u="sng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motivated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12305" y="6324600"/>
            <a:ext cx="31360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 smtClean="0">
              <a:solidFill>
                <a:srgbClr val="FFFFFF"/>
              </a:solidFill>
              <a:latin typeface="+mn-lt"/>
            </a:endParaRPr>
          </a:p>
          <a:p>
            <a:endParaRPr lang="en-US" sz="1600" dirty="0" smtClean="0">
              <a:latin typeface="+mn-lt"/>
            </a:endParaRPr>
          </a:p>
          <a:p>
            <a:endParaRPr lang="en-US" sz="16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19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Teac</a:t>
            </a:r>
            <a:r>
              <a:rPr lang="en-US" sz="4000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h 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Parents Too. . .</a:t>
            </a:r>
            <a:b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They don’t know what NORMAL is!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990600"/>
            <a:ext cx="4267200" cy="15240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1800" dirty="0" smtClean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 smtClean="0">
                <a:solidFill>
                  <a:srgbClr val="FFFFFF"/>
                </a:solidFill>
              </a:rPr>
              <a:t>Teach </a:t>
            </a:r>
            <a:r>
              <a:rPr lang="en-US" dirty="0">
                <a:solidFill>
                  <a:srgbClr val="FFFFFF"/>
                </a:solidFill>
              </a:rPr>
              <a:t>PARENTS how to support their child’s </a:t>
            </a:r>
            <a:r>
              <a:rPr lang="en-US" dirty="0" smtClean="0">
                <a:solidFill>
                  <a:srgbClr val="FFFFFF"/>
                </a:solidFill>
              </a:rPr>
              <a:t>practicing</a:t>
            </a:r>
          </a:p>
        </p:txBody>
      </p:sp>
      <p:pic>
        <p:nvPicPr>
          <p:cNvPr id="44036" name="Picture 1029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1676400"/>
            <a:ext cx="4030372" cy="2971800"/>
          </a:xfrm>
          <a:prstGeom prst="rect">
            <a:avLst/>
          </a:prstGeom>
          <a:ln>
            <a:noFill/>
          </a:ln>
          <a:effectLst>
            <a:reflection stA="65000" endPos="75000" dist="12700" dir="5400000" sy="-100000" algn="bl" rotWithShape="0"/>
            <a:softEdge rad="112500"/>
          </a:effectLst>
        </p:spPr>
      </p:pic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-76200" y="1981200"/>
            <a:ext cx="42672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69900" marR="0" lvl="0" indent="-469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  <a:p>
            <a:pPr marL="928687" marR="0" lvl="1" indent="-4572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Give PARENTS ideas of how to keep their children </a:t>
            </a:r>
            <a:r>
              <a:rPr kumimoji="0" lang="en-US" sz="2800" b="1" i="0" u="sng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motivated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76200" y="3276600"/>
            <a:ext cx="4648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69900" marR="0" lvl="0" indent="-469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  <a:p>
            <a:pPr marL="908050" marR="0" lvl="1" indent="-436563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Encourage PARENTS to play an active role in the learning process and to become </a:t>
            </a:r>
            <a:r>
              <a:rPr kumimoji="0" lang="en-US" sz="2800" b="1" i="0" u="sng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involved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ＭＳ Ｐゴシック" pitchFamily="-112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24200" y="6299200"/>
            <a:ext cx="31360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solidFill>
                  <a:srgbClr val="FFFFFF"/>
                </a:solidFill>
                <a:latin typeface="+mj-lt"/>
              </a:rPr>
              <a:t>www.musicachievementcouncil.org</a:t>
            </a:r>
            <a:endParaRPr lang="en-US" sz="1600" dirty="0" smtClean="0">
              <a:solidFill>
                <a:srgbClr val="FFFFFF"/>
              </a:solidFill>
              <a:latin typeface="+mj-lt"/>
            </a:endParaRPr>
          </a:p>
          <a:p>
            <a:endParaRPr lang="en-US" sz="1600" dirty="0" smtClean="0">
              <a:latin typeface="+mj-lt"/>
            </a:endParaRPr>
          </a:p>
          <a:p>
            <a:endParaRPr lang="en-US" sz="16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19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Teac</a:t>
            </a:r>
            <a:r>
              <a:rPr lang="en-US" sz="4000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h 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Parents Too. . .</a:t>
            </a:r>
            <a:b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They don’t know what NORMAL is!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990600"/>
            <a:ext cx="4267200" cy="15240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1800" dirty="0" smtClean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 smtClean="0">
                <a:solidFill>
                  <a:srgbClr val="FFFFFF"/>
                </a:solidFill>
              </a:rPr>
              <a:t>Teach </a:t>
            </a:r>
            <a:r>
              <a:rPr lang="en-US" dirty="0">
                <a:solidFill>
                  <a:srgbClr val="FFFFFF"/>
                </a:solidFill>
              </a:rPr>
              <a:t>PARENTS how to support their child’s </a:t>
            </a:r>
            <a:r>
              <a:rPr lang="en-US" dirty="0" smtClean="0">
                <a:solidFill>
                  <a:srgbClr val="FFFFFF"/>
                </a:solidFill>
              </a:rPr>
              <a:t>practicing</a:t>
            </a:r>
          </a:p>
        </p:txBody>
      </p:sp>
      <p:pic>
        <p:nvPicPr>
          <p:cNvPr id="44036" name="Picture 1029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1676400"/>
            <a:ext cx="4030372" cy="2971800"/>
          </a:xfrm>
          <a:prstGeom prst="rect">
            <a:avLst/>
          </a:prstGeom>
          <a:ln>
            <a:noFill/>
          </a:ln>
          <a:effectLst>
            <a:reflection stA="66000" endPos="75000" dist="12700" dir="5400000" sy="-100000" algn="bl" rotWithShape="0"/>
            <a:softEdge rad="112500"/>
          </a:effectLst>
        </p:spPr>
      </p:pic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-76200" y="1981200"/>
            <a:ext cx="42672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69900" marR="0" lvl="0" indent="-469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  <a:p>
            <a:pPr marL="928687" marR="0" lvl="1" indent="-4572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Give PARENTS ideas of how to keep their children </a:t>
            </a:r>
            <a:r>
              <a:rPr kumimoji="0" lang="en-US" sz="2800" b="1" i="0" u="sng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motivated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76200" y="3276600"/>
            <a:ext cx="4648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69900" marR="0" lvl="0" indent="-469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  <a:p>
            <a:pPr marL="908050" marR="0" lvl="1" indent="-436563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Encourage PARENTS to play an active role in the learning process and to become </a:t>
            </a:r>
            <a:r>
              <a:rPr kumimoji="0" lang="en-US" sz="2800" b="1" i="0" u="sng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involved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ＭＳ Ｐゴシック" pitchFamily="-112" charset="-128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-76200" y="4953000"/>
            <a:ext cx="5029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69900" marR="0" lvl="0" indent="-469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  <a:p>
            <a:pPr marL="908050" marR="0" lvl="1" indent="-436563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Communicate with Parents REGULARLY to keep them </a:t>
            </a:r>
            <a:r>
              <a:rPr kumimoji="0" lang="en-US" sz="2800" b="1" i="0" u="sng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engaged</a:t>
            </a:r>
            <a:endParaRPr kumimoji="0" lang="en-US" sz="2800" b="1" i="0" u="sng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ＭＳ Ｐゴシック" pitchFamily="-112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954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b="1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Engage</a:t>
            </a:r>
            <a: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Parent 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Support…</a:t>
            </a:r>
            <a:r>
              <a:rPr lang="en-US" sz="4000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Directly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!</a:t>
            </a:r>
            <a:b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b="1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Parent Band – REALLY FUN!</a:t>
            </a:r>
            <a:endParaRPr lang="en-US" sz="4000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4" name="PPT Slide 46 The Parent Band.mp4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140970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2050"/>
          <p:cNvSpPr>
            <a:spLocks noGrp="1" noChangeArrowheads="1"/>
          </p:cNvSpPr>
          <p:nvPr>
            <p:ph type="title" sz="quarter"/>
          </p:nvPr>
        </p:nvSpPr>
        <p:spPr>
          <a:xfrm>
            <a:off x="0" y="76200"/>
            <a:ext cx="9144000" cy="762000"/>
          </a:xfrm>
        </p:spPr>
        <p:txBody>
          <a:bodyPr/>
          <a:lstStyle/>
          <a:p>
            <a:pPr eaLnBrk="1" hangingPunct="1"/>
            <a:r>
              <a:rPr lang="en-US" sz="4000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Keeping 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Your </a:t>
            </a:r>
            <a: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New Recruits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2292" name="Picture 2051" descr="3-DSC_002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52400" y="1295400"/>
            <a:ext cx="3186113" cy="2074863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46082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2766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12295" name="Picture 7" descr="HS Musician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5200" y="1981200"/>
            <a:ext cx="1771650" cy="31242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12296" name="Picture 4" descr="DSC_021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90600" y="3733800"/>
            <a:ext cx="1692275" cy="22098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12297" name="Picture 13" descr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69162" y="3581400"/>
            <a:ext cx="1570038" cy="23622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12298" name="Picture 1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410200" y="1219200"/>
            <a:ext cx="1889125" cy="22860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600" decel="1000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600" decel="100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00" decel="100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00" decel="100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2050"/>
          <p:cNvSpPr>
            <a:spLocks noGrp="1" noChangeArrowheads="1"/>
          </p:cNvSpPr>
          <p:nvPr>
            <p:ph type="title" sz="quarter"/>
          </p:nvPr>
        </p:nvSpPr>
        <p:spPr>
          <a:xfrm>
            <a:off x="0" y="76200"/>
            <a:ext cx="9144000" cy="1371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 </a:t>
            </a:r>
            <a:r>
              <a:rPr lang="en-US" sz="4444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Keeping </a:t>
            </a:r>
            <a:r>
              <a:rPr lang="en-US" sz="4444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Your </a:t>
            </a:r>
            <a:r>
              <a:rPr lang="en-US" sz="4444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New </a:t>
            </a:r>
            <a:r>
              <a:rPr lang="en-US" sz="4444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Recruits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4444" b="1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Why Do Kids Stay?  Let’s Ask </a:t>
            </a:r>
            <a:r>
              <a:rPr lang="en-US" sz="4444" b="1" i="1" u="sng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THEM</a:t>
            </a:r>
            <a:r>
              <a:rPr lang="en-US" sz="4444" b="1" i="1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!</a:t>
            </a:r>
            <a:endParaRPr lang="en-US" sz="4444" i="1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6082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2766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6" name="PPT Slide 45 Why Kids Stay in Band.mp4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524000" y="1600200"/>
            <a:ext cx="6324600" cy="4743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pPr eaLnBrk="1" hangingPunct="1"/>
            <a:r>
              <a:rPr lang="en-US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Retention: Keys to</a:t>
            </a:r>
            <a:r>
              <a:rPr lang="en-US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Success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48133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267200" y="1066800"/>
            <a:ext cx="4724400" cy="2819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9833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152400" y="1066800"/>
            <a:ext cx="4114800" cy="20574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Provide a </a:t>
            </a:r>
            <a:r>
              <a:rPr lang="en-US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satisfying experience </a:t>
            </a: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from the day they receive their 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instruments</a:t>
            </a:r>
          </a:p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 smtClean="0"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</a:pPr>
            <a:endParaRPr lang="en-US" sz="2800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4813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1242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j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j-lt"/>
            </a:endParaRPr>
          </a:p>
        </p:txBody>
      </p:sp>
      <p:pic>
        <p:nvPicPr>
          <p:cNvPr id="48134" name="Picture 9" descr="AP7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67200" y="3886200"/>
            <a:ext cx="2286000" cy="201295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48135" name="Picture 1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77000" y="3886200"/>
            <a:ext cx="2514600" cy="2009775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228600" y="3200400"/>
            <a:ext cx="4114800" cy="1371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Build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appreciation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for the ensemble</a:t>
            </a: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228600" y="4572000"/>
            <a:ext cx="4114800" cy="160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Give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recognition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and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reinforcement</a:t>
            </a: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8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8339" grpId="0" build="p" autoUpdateAnimBg="0"/>
      <p:bldP spid="8" grpId="0" build="p" autoUpdateAnimBg="0"/>
      <p:bldP spid="9" grpId="0" build="p" autoUpdate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Footer Placeholder 5"/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US" sz="1200" b="1" dirty="0" err="1">
                <a:solidFill>
                  <a:srgbClr val="FFFFFF"/>
                </a:solidFill>
                <a:latin typeface="Arial" charset="0"/>
              </a:rPr>
              <a:t>www.musicachievementcouncil.org</a:t>
            </a:r>
            <a:endParaRPr lang="en-US" sz="1200" b="1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pPr algn="ctr" eaLnBrk="1" hangingPunct="1"/>
            <a:r>
              <a:rPr lang="en-US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Actions That Help </a:t>
            </a:r>
            <a:r>
              <a:rPr lang="en-US" b="1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Retain</a:t>
            </a:r>
            <a:r>
              <a:rPr lang="en-US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Students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54276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52400" y="990600"/>
            <a:ext cx="5029200" cy="54864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None/>
            </a:pP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Developing group </a:t>
            </a:r>
            <a:r>
              <a:rPr lang="en-US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pride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Improving </a:t>
            </a:r>
            <a:r>
              <a:rPr lang="en-US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communication 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with parents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Evaluating yourself continually </a:t>
            </a:r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“What else?”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Understanding </a:t>
            </a: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each 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student as an individual 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Being </a:t>
            </a:r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positive 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and </a:t>
            </a:r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enthusiastic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Providing </a:t>
            </a: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engaging lessons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at each rehearsal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4277" name="Picture 13" descr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0" y="1143000"/>
            <a:ext cx="3505200" cy="3962400"/>
          </a:xfrm>
          <a:prstGeom prst="rect">
            <a:avLst/>
          </a:prstGeom>
          <a:ln>
            <a:noFill/>
          </a:ln>
          <a:effectLst>
            <a:reflection stA="65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4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4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54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4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4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800" decel="100000" fill="hold"/>
                                        <p:tgtEl>
                                          <p:spTgt spid="54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4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4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800" decel="100000" fill="hold"/>
                                        <p:tgtEl>
                                          <p:spTgt spid="54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42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42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800" decel="100000" fill="hold"/>
                                        <p:tgtEl>
                                          <p:spTgt spid="542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542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542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800" decel="100000" fill="hold"/>
                                        <p:tgtEl>
                                          <p:spTgt spid="542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42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542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800" decel="100000" fill="hold"/>
                                        <p:tgtEl>
                                          <p:spTgt spid="542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6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pPr eaLnBrk="1" hangingPunct="1"/>
            <a:r>
              <a:rPr lang="en-US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Common Reasons for Drop-outs?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92165" name="Picture 5" descr="Disappointed Chil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219200"/>
            <a:ext cx="2133600" cy="2133600"/>
          </a:xfrm>
          <a:prstGeom prst="rect">
            <a:avLst/>
          </a:prstGeom>
          <a:ln>
            <a:noFill/>
          </a:ln>
          <a:effectLst>
            <a:reflection stA="57000" endPos="75000" dist="12700" dir="5400000" sy="-100000" algn="bl" rotWithShape="0"/>
            <a:softEdge rad="112500"/>
          </a:effectLst>
        </p:spPr>
      </p:pic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228600" y="762000"/>
            <a:ext cx="3505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2800" dirty="0" smtClean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 smtClean="0">
                <a:solidFill>
                  <a:srgbClr val="FFFFFF"/>
                </a:solidFill>
                <a:latin typeface="+mn-lt"/>
              </a:rPr>
              <a:t>The first disappointment</a:t>
            </a: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Wingdings" charset="2"/>
              <a:buChar char="o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pPr eaLnBrk="1" hangingPunct="1"/>
            <a:r>
              <a:rPr lang="en-US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Common Reasons for Drop-outs?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92165" name="Picture 5" descr="Disappointed Chil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219200"/>
            <a:ext cx="2133600" cy="21336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92171" name="Picture 11" descr="bored-baby-128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1800" y="1066800"/>
            <a:ext cx="2114550" cy="22860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228600" y="1981200"/>
            <a:ext cx="2819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2800" dirty="0" smtClean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 smtClean="0">
                <a:solidFill>
                  <a:srgbClr val="FFFFFF"/>
                </a:solidFill>
                <a:latin typeface="+mn-lt"/>
              </a:rPr>
              <a:t>Lost interest</a:t>
            </a: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Wingdings" charset="2"/>
              <a:buChar char="o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228600" y="762000"/>
            <a:ext cx="3505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2800" dirty="0" smtClean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 smtClean="0">
                <a:solidFill>
                  <a:srgbClr val="FFFFFF"/>
                </a:solidFill>
                <a:latin typeface="+mn-lt"/>
              </a:rPr>
              <a:t>The first disappointment</a:t>
            </a: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Wingdings" charset="2"/>
              <a:buChar char="o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pPr eaLnBrk="1" hangingPunct="1"/>
            <a:r>
              <a:rPr lang="en-US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Common Reasons for Drop-outs?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92165" name="Picture 5" descr="Disappointed Chil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219200"/>
            <a:ext cx="2133600" cy="2133600"/>
          </a:xfrm>
          <a:prstGeom prst="rect">
            <a:avLst/>
          </a:prstGeom>
          <a:ln>
            <a:noFill/>
          </a:ln>
          <a:effectLst>
            <a:reflection stA="50000" endPos="32000" dist="12700" dir="5400000" sy="-100000" algn="bl" rotWithShape="0"/>
            <a:softEdge rad="112500"/>
          </a:effectLst>
        </p:spPr>
      </p:pic>
      <p:pic>
        <p:nvPicPr>
          <p:cNvPr id="92168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6200" y="3581400"/>
            <a:ext cx="1752600" cy="22860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92171" name="Picture 11" descr="bored-baby-128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81800" y="1066800"/>
            <a:ext cx="2114550" cy="2286000"/>
          </a:xfrm>
          <a:prstGeom prst="rect">
            <a:avLst/>
          </a:prstGeom>
          <a:ln>
            <a:noFill/>
          </a:ln>
          <a:effectLst>
            <a:reflection stA="50000" endPos="32000" dist="12700" dir="5400000" sy="-100000" algn="bl" rotWithShape="0"/>
            <a:softEdge rad="112500"/>
          </a:effectLst>
        </p:spPr>
      </p:pic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228600" y="1981200"/>
            <a:ext cx="2819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2800" dirty="0" smtClean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 smtClean="0">
                <a:solidFill>
                  <a:srgbClr val="FFFFFF"/>
                </a:solidFill>
                <a:latin typeface="+mn-lt"/>
              </a:rPr>
              <a:t>Lost interest</a:t>
            </a: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Wingdings" charset="2"/>
              <a:buChar char="o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28600" y="2743200"/>
            <a:ext cx="3886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3200" dirty="0" smtClean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 smtClean="0">
                <a:solidFill>
                  <a:srgbClr val="FFFFFF"/>
                </a:solidFill>
                <a:latin typeface="+mn-lt"/>
              </a:rPr>
              <a:t>Didn’t </a:t>
            </a:r>
            <a:r>
              <a:rPr lang="en-US" sz="3200" dirty="0">
                <a:solidFill>
                  <a:srgbClr val="FFFFFF"/>
                </a:solidFill>
                <a:latin typeface="+mn-lt"/>
              </a:rPr>
              <a:t>like the</a:t>
            </a:r>
            <a:r>
              <a:rPr lang="en-US" sz="3200" dirty="0" smtClean="0">
                <a:solidFill>
                  <a:srgbClr val="FFFFFF"/>
                </a:solidFill>
                <a:latin typeface="+mn-lt"/>
              </a:rPr>
              <a:t> teacher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228600" y="762000"/>
            <a:ext cx="3505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2800" dirty="0" smtClean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 smtClean="0">
                <a:solidFill>
                  <a:srgbClr val="FFFFFF"/>
                </a:solidFill>
                <a:latin typeface="+mn-lt"/>
              </a:rPr>
              <a:t>The first disappointment</a:t>
            </a: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Wingdings" charset="2"/>
              <a:buChar char="o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pPr eaLnBrk="1" hangingPunct="1"/>
            <a:r>
              <a:rPr lang="en-US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Common Reasons for Drop-outs?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92165" name="Picture 5" descr="Disappointed Chil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219200"/>
            <a:ext cx="2133600" cy="2133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168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6200" y="3581400"/>
            <a:ext cx="1752600" cy="22860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92169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9800" y="3657600"/>
            <a:ext cx="2743200" cy="20574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92171" name="Picture 11" descr="bored-baby-128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81800" y="1066800"/>
            <a:ext cx="2114550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228600" y="1981200"/>
            <a:ext cx="2819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2800" dirty="0" smtClean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 smtClean="0">
                <a:solidFill>
                  <a:srgbClr val="FFFFFF"/>
                </a:solidFill>
                <a:latin typeface="+mn-lt"/>
              </a:rPr>
              <a:t>Lost interest</a:t>
            </a: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Wingdings" charset="2"/>
              <a:buChar char="o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28600" y="2743200"/>
            <a:ext cx="3886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3200" dirty="0" smtClean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 smtClean="0">
                <a:solidFill>
                  <a:srgbClr val="FFFFFF"/>
                </a:solidFill>
                <a:latin typeface="+mn-lt"/>
              </a:rPr>
              <a:t>Didn’t </a:t>
            </a:r>
            <a:r>
              <a:rPr lang="en-US" sz="3200" dirty="0">
                <a:solidFill>
                  <a:srgbClr val="FFFFFF"/>
                </a:solidFill>
                <a:latin typeface="+mn-lt"/>
              </a:rPr>
              <a:t>like the</a:t>
            </a:r>
            <a:r>
              <a:rPr lang="en-US" sz="3200" dirty="0" smtClean="0">
                <a:solidFill>
                  <a:srgbClr val="FFFFFF"/>
                </a:solidFill>
                <a:latin typeface="+mn-lt"/>
              </a:rPr>
              <a:t> teacher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28600" y="4114800"/>
            <a:ext cx="23622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Wingdings" charset="2"/>
              <a:buNone/>
            </a:pPr>
            <a:endParaRPr lang="en-US" sz="2800" dirty="0">
              <a:latin typeface="Times New Roman" charset="0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+mn-lt"/>
              </a:rPr>
              <a:t>Conflicts</a:t>
            </a: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228600" y="762000"/>
            <a:ext cx="3505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2800" dirty="0" smtClean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 smtClean="0">
                <a:solidFill>
                  <a:srgbClr val="FFFFFF"/>
                </a:solidFill>
                <a:latin typeface="+mn-lt"/>
              </a:rPr>
              <a:t>The first disappointment</a:t>
            </a: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Wingdings" charset="2"/>
              <a:buChar char="o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4478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What Can You Do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?</a:t>
            </a:r>
            <a:b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40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8373" name="Picture 4" descr="DSC_004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619125" y="1066800"/>
            <a:ext cx="3114675" cy="4302125"/>
          </a:xfrm>
          <a:prstGeom prst="rect">
            <a:avLst/>
          </a:prstGeom>
          <a:ln>
            <a:noFill/>
          </a:ln>
          <a:effectLst>
            <a:reflection blurRad="12700" stA="53000" endPos="30000" dist="5000" dir="5400000" sy="-100000" algn="bl" rotWithShape="0"/>
          </a:effectLst>
          <a:scene3d>
            <a:camera prst="isometricOffAxis1Right">
              <a:rot lat="1080000" lon="2004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58372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114800" y="1066800"/>
            <a:ext cx="4572000" cy="44958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Talk to the student</a:t>
            </a:r>
          </a:p>
          <a:p>
            <a:pPr lvl="1" eaLnBrk="1" hangingPunct="1"/>
            <a:r>
              <a:rPr lang="en-US" dirty="0">
                <a:solidFill>
                  <a:srgbClr val="FFFFFF"/>
                </a:solidFill>
              </a:rPr>
              <a:t>Probe for real reason they want to quit</a:t>
            </a:r>
          </a:p>
          <a:p>
            <a:pPr lvl="1" eaLnBrk="1" hangingPunct="1"/>
            <a:r>
              <a:rPr lang="en-US" dirty="0">
                <a:solidFill>
                  <a:srgbClr val="FFFFFF"/>
                </a:solidFill>
              </a:rPr>
              <a:t>Show interest</a:t>
            </a:r>
          </a:p>
          <a:p>
            <a:pPr eaLnBrk="1" hangingPunct="1"/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Check their instrument</a:t>
            </a:r>
          </a:p>
          <a:p>
            <a:pPr eaLnBrk="1" hangingPunct="1"/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Talk with the 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parents</a:t>
            </a:r>
          </a:p>
          <a:p>
            <a:pPr eaLnBrk="1" hangingPunct="1"/>
            <a:r>
              <a:rPr lang="en-US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Iowa Bandmasters Exit Survey online</a:t>
            </a:r>
            <a:endParaRPr lang="en-US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58370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 err="1">
                <a:solidFill>
                  <a:srgbClr val="FFFFFF"/>
                </a:solidFill>
                <a:latin typeface="Arial" charset="0"/>
              </a:rPr>
              <a:t>www.musicachievementcouncil.org</a:t>
            </a:r>
            <a:endParaRPr lang="en-US" dirty="0">
              <a:solidFill>
                <a:srgbClr val="FFFFFF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8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8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8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58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8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8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58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8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8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58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8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8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58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8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8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58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2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Footer Placeholder 5"/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US" sz="1200" b="1">
                <a:latin typeface="Arial" charset="0"/>
              </a:rPr>
              <a:t>www.musicachievementcouncil.org</a:t>
            </a:r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3716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Why Should Students Continue? </a:t>
            </a:r>
            <a:br>
              <a:rPr lang="en-US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b="1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Tell Your </a:t>
            </a:r>
            <a:r>
              <a:rPr lang="en-US" b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OWN </a:t>
            </a:r>
            <a:r>
              <a:rPr lang="en-US" b="1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Story:  Foothill HS </a:t>
            </a:r>
            <a:endParaRPr lang="en-US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6" name="PPT Slide 57 There Is A Place.mp4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08000" y="1600200"/>
            <a:ext cx="8128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14400"/>
          </a:xfrm>
        </p:spPr>
        <p:txBody>
          <a:bodyPr/>
          <a:lstStyle/>
          <a:p>
            <a:pPr eaLnBrk="1" hangingPunct="1"/>
            <a:r>
              <a:rPr lang="en-US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What If …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065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143000"/>
            <a:ext cx="3962400" cy="4876800"/>
          </a:xfrm>
        </p:spPr>
        <p:txBody>
          <a:bodyPr>
            <a:noAutofit/>
          </a:bodyPr>
          <a:lstStyle/>
          <a:p>
            <a:pPr eaLnBrk="1" hangingPunct="1"/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Students saw </a:t>
            </a:r>
            <a:r>
              <a:rPr lang="en-US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immediate </a:t>
            </a: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success?</a:t>
            </a:r>
          </a:p>
          <a:p>
            <a:pPr eaLnBrk="1" hangingPunct="1"/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Parents heard 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their kids play </a:t>
            </a: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their first performance just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6-7 weeks </a:t>
            </a: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after they started?</a:t>
            </a:r>
          </a:p>
          <a:p>
            <a:pPr eaLnBrk="1" hangingPunct="1"/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Learning to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play </a:t>
            </a: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was </a:t>
            </a:r>
            <a:r>
              <a:rPr lang="en-US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really fun?</a:t>
            </a:r>
          </a:p>
        </p:txBody>
      </p:sp>
      <p:pic>
        <p:nvPicPr>
          <p:cNvPr id="62469" name="Picture 4" descr="3-1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267200" y="1447800"/>
            <a:ext cx="4445000" cy="2895600"/>
          </a:xfrm>
          <a:prstGeom prst="rect">
            <a:avLst/>
          </a:prstGeom>
          <a:ln>
            <a:noFill/>
          </a:ln>
          <a:effectLst>
            <a:reflection stA="63000" endPos="66000" dist="12700" dir="5400000" sy="-100000" algn="bl" rotWithShape="0"/>
            <a:softEdge rad="112500"/>
          </a:effectLst>
        </p:spPr>
      </p:pic>
      <p:sp>
        <p:nvSpPr>
          <p:cNvPr id="6246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2766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6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6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6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06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6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6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06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6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6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6531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pPr algn="ctr" eaLnBrk="1" hangingPunct="1"/>
            <a:r>
              <a:rPr lang="en-US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First Performance Concert!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64516" name="Picture 3" descr="First Perf cover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lum bright="-4000" contrast="6000"/>
          </a:blip>
          <a:srcRect/>
          <a:stretch>
            <a:fillRect/>
          </a:stretch>
        </p:blipFill>
        <p:spPr>
          <a:xfrm rot="21408970">
            <a:off x="766465" y="917963"/>
            <a:ext cx="2997200" cy="4495800"/>
          </a:xfrm>
          <a:effectLst>
            <a:reflection stA="50000" endPos="75000" dist="12700" dir="5400000" sy="-100000" algn="bl" rotWithShape="0"/>
          </a:effectLst>
        </p:spPr>
      </p:pic>
      <p:sp>
        <p:nvSpPr>
          <p:cNvPr id="64517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962400" y="1676400"/>
            <a:ext cx="4724400" cy="2743200"/>
          </a:xfrm>
        </p:spPr>
        <p:txBody>
          <a:bodyPr>
            <a:noAutofit/>
          </a:bodyPr>
          <a:lstStyle/>
          <a:p>
            <a:pPr algn="ctr" eaLnBrk="1" hangingPunct="1">
              <a:buFont typeface="Wingdings" charset="2"/>
              <a:buNone/>
            </a:pPr>
            <a:r>
              <a:rPr lang="en-US" sz="4000" b="1" dirty="0" smtClean="0">
                <a:solidFill>
                  <a:srgbClr val="4D9AFF"/>
                </a:solidFill>
                <a:ea typeface="ＭＳ Ｐゴシック" charset="-128"/>
                <a:cs typeface="ＭＳ Ｐゴシック" charset="-128"/>
              </a:rPr>
              <a:t>A </a:t>
            </a:r>
            <a:r>
              <a:rPr lang="en-US" sz="4000" b="1" dirty="0">
                <a:solidFill>
                  <a:srgbClr val="4D9AFF"/>
                </a:solidFill>
                <a:ea typeface="ＭＳ Ｐゴシック" charset="-128"/>
                <a:cs typeface="ＭＳ Ｐゴシック" charset="-128"/>
              </a:rPr>
              <a:t>scripted demonstration of what your students have learned</a:t>
            </a:r>
          </a:p>
        </p:txBody>
      </p:sp>
      <p:sp>
        <p:nvSpPr>
          <p:cNvPr id="64514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71800" y="6356350"/>
            <a:ext cx="33528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000" b="1" i="1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First Performance </a:t>
            </a:r>
            <a:r>
              <a:rPr lang="en-US" sz="4000" b="1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Demonstration Concert for </a:t>
            </a:r>
            <a:r>
              <a:rPr lang="en-US" sz="4000" b="1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Band</a:t>
            </a:r>
            <a:r>
              <a:rPr lang="en-US" sz="4000" b="1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or </a:t>
            </a:r>
            <a:r>
              <a:rPr lang="en-US" sz="4000" b="1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Orchestra</a:t>
            </a:r>
            <a:endParaRPr lang="en-US" sz="40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66565" name="Picture 4" descr="First Perf cover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lum bright="-4000" contrast="6000"/>
          </a:blip>
          <a:srcRect/>
          <a:stretch>
            <a:fillRect/>
          </a:stretch>
        </p:blipFill>
        <p:spPr>
          <a:xfrm rot="21408970">
            <a:off x="383900" y="1422609"/>
            <a:ext cx="1917477" cy="2901718"/>
          </a:xfrm>
          <a:effectLst>
            <a:reflection stA="50000" endPos="75000" dist="12700" dir="5400000" sy="-100000" algn="bl" rotWithShape="0"/>
          </a:effectLst>
        </p:spPr>
      </p:pic>
      <p:sp>
        <p:nvSpPr>
          <p:cNvPr id="412675" name="Rectangle 3"/>
          <p:cNvSpPr>
            <a:spLocks noGrp="1" noChangeArrowheads="1"/>
          </p:cNvSpPr>
          <p:nvPr>
            <p:ph type="body" sz="half" idx="3"/>
          </p:nvPr>
        </p:nvSpPr>
        <p:spPr>
          <a:xfrm>
            <a:off x="2286000" y="1676400"/>
            <a:ext cx="4038600" cy="2133600"/>
          </a:xfrm>
        </p:spPr>
        <p:txBody>
          <a:bodyPr>
            <a:noAutofit/>
          </a:bodyPr>
          <a:lstStyle/>
          <a:p>
            <a:pPr eaLnBrk="1" hangingPunct="1"/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Schedule 6-8 weeks after the first class</a:t>
            </a:r>
          </a:p>
          <a:p>
            <a:pPr eaLnBrk="1" hangingPunct="1"/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Complete “turn-key” package</a:t>
            </a:r>
          </a:p>
        </p:txBody>
      </p:sp>
      <p:sp>
        <p:nvSpPr>
          <p:cNvPr id="66562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71800" y="6356350"/>
            <a:ext cx="33528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chemeClr val="bg1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12678" name="Text Box 6"/>
          <p:cNvSpPr txBox="1">
            <a:spLocks noChangeArrowheads="1"/>
          </p:cNvSpPr>
          <p:nvPr/>
        </p:nvSpPr>
        <p:spPr bwMode="auto">
          <a:xfrm>
            <a:off x="685800" y="4267200"/>
            <a:ext cx="51054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 eaLnBrk="0" hangingPunct="0">
              <a:spcBef>
                <a:spcPct val="50000"/>
              </a:spcBef>
            </a:pPr>
            <a:r>
              <a:rPr lang="en-US" sz="3200" b="1" i="1" dirty="0">
                <a:solidFill>
                  <a:srgbClr val="4D9AFF"/>
                </a:solidFill>
                <a:latin typeface="+mn-lt"/>
              </a:rPr>
              <a:t>May be the best performance in terms of excitement and audience</a:t>
            </a:r>
            <a:r>
              <a:rPr lang="en-US" sz="3200" i="1" dirty="0">
                <a:solidFill>
                  <a:srgbClr val="4D9AFF"/>
                </a:solidFill>
                <a:latin typeface="+mn-lt"/>
              </a:rPr>
              <a:t>!</a:t>
            </a:r>
          </a:p>
        </p:txBody>
      </p:sp>
      <p:pic>
        <p:nvPicPr>
          <p:cNvPr id="66567" name="Picture 10" descr="Beg Band Concer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24600" y="1600200"/>
            <a:ext cx="2506663" cy="32004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2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2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2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2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675" grpId="0" build="p" autoUpdateAnimBg="0"/>
      <p:bldP spid="412678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000" b="1" i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First Performance </a:t>
            </a:r>
            <a: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Demonstration</a:t>
            </a:r>
            <a:b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40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8610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2004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412678" name="Text Box 6"/>
          <p:cNvSpPr txBox="1">
            <a:spLocks noChangeArrowheads="1"/>
          </p:cNvSpPr>
          <p:nvPr/>
        </p:nvSpPr>
        <p:spPr bwMode="auto">
          <a:xfrm>
            <a:off x="1524000" y="4267200"/>
            <a:ext cx="426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 eaLnBrk="0" hangingPunct="0">
              <a:spcBef>
                <a:spcPct val="50000"/>
              </a:spcBef>
            </a:pPr>
            <a:endParaRPr lang="en-US" sz="2800" i="1">
              <a:latin typeface="Times New Roman" charset="0"/>
            </a:endParaRPr>
          </a:p>
        </p:txBody>
      </p:sp>
      <p:pic>
        <p:nvPicPr>
          <p:cNvPr id="7" name="22 First Performance.mov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72390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762000"/>
          </a:xfrm>
        </p:spPr>
        <p:txBody>
          <a:bodyPr/>
          <a:lstStyle/>
          <a:p>
            <a:pPr algn="ctr" eaLnBrk="1" hangingPunct="1"/>
            <a: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Why Does </a:t>
            </a:r>
            <a:r>
              <a:rPr lang="en-US" sz="4000" b="1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First Performance</a:t>
            </a:r>
            <a: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Work?</a:t>
            </a:r>
            <a:endParaRPr lang="en-US" sz="40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0660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838200"/>
            <a:ext cx="6705600" cy="31242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timing </a:t>
            </a:r>
            <a:r>
              <a:rPr lang="en-US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of the performance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Parents want to hear their kids play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Student interest soars and they learn to love performing</a:t>
            </a:r>
          </a:p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Students </a:t>
            </a:r>
            <a:r>
              <a:rPr lang="en-US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practice </a:t>
            </a:r>
            <a:r>
              <a:rPr lang="en-US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more prior to a </a:t>
            </a:r>
            <a:r>
              <a:rPr lang="en-US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performance</a:t>
            </a:r>
            <a:endParaRPr lang="en-US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065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 err="1">
                <a:solidFill>
                  <a:srgbClr val="FFFFFF"/>
                </a:solidFill>
                <a:latin typeface="Arial" charset="0"/>
              </a:rPr>
              <a:t>www.musicachievementcouncil.org</a:t>
            </a:r>
            <a:endParaRPr lang="en-US" dirty="0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70661" name="Picture 4" descr="First Perf cover"/>
          <p:cNvPicPr>
            <a:picLocks noChangeAspect="1" noChangeArrowheads="1"/>
          </p:cNvPicPr>
          <p:nvPr/>
        </p:nvPicPr>
        <p:blipFill>
          <a:blip r:embed="rId3">
            <a:lum bright="-4000" contrast="6000"/>
          </a:blip>
          <a:srcRect/>
          <a:stretch>
            <a:fillRect/>
          </a:stretch>
        </p:blipFill>
        <p:spPr bwMode="auto">
          <a:xfrm rot="310421">
            <a:off x="7107623" y="1143425"/>
            <a:ext cx="1482183" cy="222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stA="50000" endPos="75000" dist="12700" dir="5400000" sy="-100000" algn="bl" rotWithShape="0"/>
          </a:effectLst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81000" y="4800600"/>
            <a:ext cx="8610600" cy="1905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 defTabSz="4572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The audience will be large … enthusiastic … and will arrive early -- lots of quality time with those who care most about the outcome -</a:t>
            </a:r>
            <a:r>
              <a:rPr lang="en-US" sz="3200" dirty="0" smtClean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- </a:t>
            </a:r>
            <a:r>
              <a:rPr lang="en-US" sz="3200" b="1" i="1" dirty="0" smtClean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the parents!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3733800"/>
            <a:ext cx="8610600" cy="1676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It works with any group … any schedule … any situation … and any method book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1242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416772" name="Text Box 4"/>
          <p:cNvSpPr txBox="1">
            <a:spLocks noChangeArrowheads="1"/>
          </p:cNvSpPr>
          <p:nvPr/>
        </p:nvSpPr>
        <p:spPr bwMode="auto">
          <a:xfrm>
            <a:off x="0" y="228600"/>
            <a:ext cx="914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800" i="1" dirty="0">
                <a:solidFill>
                  <a:srgbClr val="FFFF00"/>
                </a:solidFill>
                <a:latin typeface="Times New Roman" charset="0"/>
              </a:rPr>
              <a:t>Parents will be </a:t>
            </a:r>
            <a:r>
              <a:rPr lang="en-US" sz="2800" b="1" i="1" u="sng" dirty="0" smtClean="0">
                <a:solidFill>
                  <a:srgbClr val="FFFF00"/>
                </a:solidFill>
                <a:latin typeface="Times New Roman" charset="0"/>
              </a:rPr>
              <a:t>amazed</a:t>
            </a:r>
            <a:r>
              <a:rPr lang="en-US" sz="2800" i="1" dirty="0" smtClean="0">
                <a:solidFill>
                  <a:srgbClr val="FFFF00"/>
                </a:solidFill>
                <a:latin typeface="Times New Roman" charset="0"/>
              </a:rPr>
              <a:t>! Most </a:t>
            </a:r>
            <a:r>
              <a:rPr lang="en-US" sz="2800" i="1" dirty="0">
                <a:solidFill>
                  <a:srgbClr val="FFFF00"/>
                </a:solidFill>
                <a:latin typeface="Times New Roman" charset="0"/>
              </a:rPr>
              <a:t>have no idea how much their child has learned based on what they hear at home!</a:t>
            </a:r>
          </a:p>
        </p:txBody>
      </p:sp>
      <p:pic>
        <p:nvPicPr>
          <p:cNvPr id="72709" name="Picture 8" descr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447800"/>
            <a:ext cx="7696200" cy="421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6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6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6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6772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Rectangle 2"/>
          <p:cNvSpPr>
            <a:spLocks noGrp="1" noChangeArrowheads="1"/>
          </p:cNvSpPr>
          <p:nvPr>
            <p:ph idx="1"/>
          </p:nvPr>
        </p:nvSpPr>
        <p:spPr>
          <a:xfrm>
            <a:off x="1905000" y="1447800"/>
            <a:ext cx="6324600" cy="3429000"/>
          </a:xfrm>
        </p:spPr>
        <p:txBody>
          <a:bodyPr>
            <a:normAutofit/>
          </a:bodyPr>
          <a:lstStyle/>
          <a:p>
            <a:pPr eaLnBrk="1" hangingPunct="1">
              <a:spcAft>
                <a:spcPts val="1200"/>
              </a:spcAft>
            </a:pP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Many schools have the principal serve as the narrator -- </a:t>
            </a:r>
            <a:r>
              <a:rPr lang="en-US" b="1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GREAT PR!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The sound of </a:t>
            </a:r>
          </a:p>
          <a:p>
            <a:pPr eaLnBrk="1" hangingPunct="1">
              <a:buFont typeface="Wingdings" charset="2"/>
              <a:buNone/>
            </a:pP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    </a:t>
            </a:r>
            <a:r>
              <a:rPr lang="en-US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applause </a:t>
            </a: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is </a:t>
            </a:r>
          </a:p>
          <a:p>
            <a:pPr eaLnBrk="1" hangingPunct="1">
              <a:buFont typeface="Wingdings" charset="2"/>
              <a:buNone/>
            </a:pP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    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infectious</a:t>
            </a:r>
          </a:p>
        </p:txBody>
      </p:sp>
      <p:sp>
        <p:nvSpPr>
          <p:cNvPr id="7475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2004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74756" name="Text Box 5"/>
          <p:cNvSpPr txBox="1">
            <a:spLocks noChangeArrowheads="1"/>
          </p:cNvSpPr>
          <p:nvPr/>
        </p:nvSpPr>
        <p:spPr bwMode="auto">
          <a:xfrm>
            <a:off x="0" y="76200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3200" b="1" dirty="0">
                <a:solidFill>
                  <a:srgbClr val="FFFF00"/>
                </a:solidFill>
                <a:latin typeface="Times New Roman" charset="0"/>
              </a:rPr>
              <a:t>Students enjoy the satisfaction of a performance after good preparation – the process starts </a:t>
            </a:r>
            <a:r>
              <a:rPr lang="en-US" sz="3200" b="1" i="1" u="sng" dirty="0">
                <a:solidFill>
                  <a:srgbClr val="FFFF00"/>
                </a:solidFill>
                <a:latin typeface="Times New Roman" charset="0"/>
              </a:rPr>
              <a:t>early</a:t>
            </a:r>
            <a:endParaRPr lang="en-US" sz="3200" dirty="0">
              <a:solidFill>
                <a:srgbClr val="FFFF00"/>
              </a:solidFill>
              <a:latin typeface="Times New Roman" charset="0"/>
            </a:endParaRPr>
          </a:p>
        </p:txBody>
      </p:sp>
      <p:pic>
        <p:nvPicPr>
          <p:cNvPr id="74757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2819400"/>
            <a:ext cx="3963093" cy="238218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  <a:reflection stA="50000" endPos="75000" dist="12700" dir="5400000" sy="-100000" algn="bl" rotWithShape="0"/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70662" name="Picture 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6400" y="1600200"/>
            <a:ext cx="1498600" cy="22479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228600" y="5105400"/>
            <a:ext cx="5029200" cy="144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buFont typeface="Arial"/>
              <a:buChar char="•"/>
            </a:pPr>
            <a:r>
              <a:rPr lang="en-US" sz="3200" i="1" dirty="0" smtClean="0">
                <a:solidFill>
                  <a:srgbClr val="FFFFFF"/>
                </a:solidFill>
                <a:latin typeface="+mn-lt"/>
                <a:ea typeface="ＭＳ Ｐゴシック" charset="-128"/>
                <a:cs typeface="ＭＳ Ｐゴシック" charset="-128"/>
              </a:rPr>
              <a:t>  Available at </a:t>
            </a:r>
            <a:r>
              <a:rPr lang="en-US" sz="3200" b="1" i="1" dirty="0" smtClean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Hal Leonard </a:t>
            </a:r>
            <a:r>
              <a:rPr lang="en-US" sz="3200" i="1" dirty="0" smtClean="0">
                <a:solidFill>
                  <a:srgbClr val="FFFFFF"/>
                </a:solidFill>
                <a:latin typeface="+mn-lt"/>
                <a:ea typeface="ＭＳ Ｐゴシック" charset="-128"/>
                <a:cs typeface="ＭＳ Ｐゴシック" charset="-128"/>
              </a:rPr>
              <a:t>or through your </a:t>
            </a:r>
            <a:r>
              <a:rPr lang="en-US" sz="3200" b="1" i="1" dirty="0" smtClean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Local Dealer</a:t>
            </a:r>
            <a:endParaRPr lang="en-US" sz="3200" b="1" i="1" dirty="0">
              <a:solidFill>
                <a:srgbClr val="FFFF00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8" descr="C:\Documents and Settings\William Harvey\Local Settings\Temporary Internet Files\Content.IE5\FN4DI34B\MPj04053960000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1371600"/>
            <a:ext cx="6858000" cy="448945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b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Put the Date on Your Calendar!</a:t>
            </a:r>
            <a:br>
              <a:rPr lang="en-US" b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r>
              <a:rPr lang="en-US" b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Schedule </a:t>
            </a:r>
            <a:r>
              <a:rPr lang="en-US" b="1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First</a:t>
            </a:r>
            <a:r>
              <a:rPr lang="en-US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Performance Concert </a:t>
            </a:r>
            <a:r>
              <a:rPr lang="en-US" b="1" u="sng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NOW</a:t>
            </a:r>
            <a:r>
              <a:rPr lang="en-US" b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5240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M.A.C. Wants to Help. . .</a:t>
            </a:r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600" b="1" i="1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Check Out All of Our Online Resources</a:t>
            </a:r>
            <a:endParaRPr lang="en-US" sz="3600" b="1" i="1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1368425" y="29098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" name="37 MAC_DrTim.mp4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041400" y="2590800"/>
            <a:ext cx="7112000" cy="4038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1371600"/>
            <a:ext cx="91440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FFFF00"/>
                </a:solidFill>
                <a:latin typeface="Times New Roman"/>
                <a:cs typeface="Times New Roman"/>
              </a:rPr>
              <a:t>www.MusicAchievementCouncil.org</a:t>
            </a:r>
            <a:endParaRPr lang="en-US" sz="3200" b="1" dirty="0" smtClean="0">
              <a:solidFill>
                <a:srgbClr val="FFFF00"/>
              </a:solidFill>
              <a:latin typeface="Times New Roman"/>
              <a:cs typeface="Times New Roman"/>
            </a:endParaRPr>
          </a:p>
          <a:p>
            <a:pPr algn="ctr"/>
            <a:r>
              <a:rPr lang="en-US" sz="32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and at </a:t>
            </a:r>
            <a:r>
              <a:rPr lang="en-US" sz="3200" b="1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BandDirector.com</a:t>
            </a:r>
            <a:endParaRPr lang="en-US" sz="3200" dirty="0" smtClean="0">
              <a:solidFill>
                <a:srgbClr val="FFFFFF"/>
              </a:solidFill>
              <a:latin typeface="Times New Roman"/>
              <a:cs typeface="Times New Roman"/>
            </a:endParaRPr>
          </a:p>
          <a:p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9" name="Picture 8" descr="iPhone Graphi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0" y="152400"/>
            <a:ext cx="762000" cy="9486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6200"/>
            <a:ext cx="9144000" cy="10668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Got SMART Phone?</a:t>
            </a:r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3556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1368425" y="29098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8" name="Picture 17" descr="RecruitmentCOV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905000"/>
            <a:ext cx="2649537" cy="3429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  <a:reflection stA="50000" endPos="75000" dist="12700" dir="5400000" sy="-100000" algn="bl" rotWithShape="0"/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3" name="Picture 22" descr="Bridging the Ga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4200" y="2144876"/>
            <a:ext cx="3200400" cy="38749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  <a:reflection stA="50000" endPos="75000" dist="12700" dir="5400000" sy="-100000" algn="bl" rotWithShape="0"/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24" name="Picture 23" descr="SuccessCOVER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5400" y="2873571"/>
            <a:ext cx="2895600" cy="3747452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2182" y="1729795"/>
            <a:ext cx="2453218" cy="3223205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1Right">
              <a:rot lat="1080000" lon="20040000" rev="0"/>
            </a:camera>
            <a:lightRig rig="threePt" dir="t"/>
          </a:scene3d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4400" y="3070805"/>
            <a:ext cx="2593340" cy="34073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  <a:reflection stA="50000" endPos="75000" dist="12700" dir="5400000" sy="-100000" algn="bl" rotWithShape="0"/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9" name="Picture 8" descr="iPhone Graphic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82000" y="152400"/>
            <a:ext cx="762000" cy="94865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609600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www.nafme.org</a:t>
            </a:r>
            <a:r>
              <a:rPr lang="en-US" sz="32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/my-classroom/</a:t>
            </a:r>
          </a:p>
          <a:p>
            <a:pPr algn="ctr"/>
            <a:r>
              <a:rPr lang="en-US" sz="32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     music-achievement-council-resources-educators/</a:t>
            </a:r>
            <a:endParaRPr lang="en-US" sz="3200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6200"/>
            <a:ext cx="9144000" cy="10668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Got SMART Phone?</a:t>
            </a:r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3556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1368425" y="29098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9" name="Picture 8" descr="iPhone Graphi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0" y="152400"/>
            <a:ext cx="762000" cy="94865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6096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FFFF"/>
                </a:solidFill>
                <a:latin typeface="+mn-lt"/>
                <a:ea typeface="ＭＳ Ｐゴシック" charset="-128"/>
                <a:cs typeface="ＭＳ Ｐゴシック" charset="-128"/>
              </a:rPr>
              <a:t>     </a:t>
            </a:r>
            <a:r>
              <a:rPr lang="en-US" sz="3200" dirty="0" err="1" smtClean="0">
                <a:solidFill>
                  <a:srgbClr val="FFFFFF"/>
                </a:solidFill>
                <a:latin typeface="+mn-lt"/>
                <a:ea typeface="ＭＳ Ｐゴシック" charset="-128"/>
                <a:cs typeface="ＭＳ Ｐゴシック" charset="-128"/>
              </a:rPr>
              <a:t>musicedconsultants.net</a:t>
            </a:r>
            <a:r>
              <a:rPr lang="en-US" sz="3200" dirty="0" smtClean="0">
                <a:solidFill>
                  <a:srgbClr val="FFFFFF"/>
                </a:solidFill>
                <a:latin typeface="+mn-lt"/>
                <a:ea typeface="ＭＳ Ｐゴシック" charset="-128"/>
                <a:cs typeface="ＭＳ Ｐゴシック" charset="-128"/>
              </a:rPr>
              <a:t>/conference-materials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11" name="Picture 10" descr="ESSA-im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1600" y="1524000"/>
            <a:ext cx="6311900" cy="47010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8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48600" y="2514600"/>
            <a:ext cx="1066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39" name="Picture 8" descr="Hal Leonar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4495800"/>
            <a:ext cx="1905000" cy="1023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0" name="Picture 9" descr="D'Addario log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" y="3657600"/>
            <a:ext cx="25908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1" name="Picture 10" descr="Yamaha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76799" y="5638800"/>
            <a:ext cx="3148573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3" name="Picture 12" descr="large-logo-black_w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943600" y="2474912"/>
            <a:ext cx="1066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4" name="Picture 13" descr="Dansrlogo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581400" y="3657600"/>
            <a:ext cx="1905000" cy="84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5" name="Picture 14" descr="VIC FIRTH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219200" y="5638800"/>
            <a:ext cx="3345611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6" name="Picture 15" descr="Alfred-logo-600 pixels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81000" y="2438400"/>
            <a:ext cx="1143000" cy="109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8" name="Picture 19" descr="Picture 1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019800" y="3754437"/>
            <a:ext cx="2209800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9" name="Picture 17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209800" y="2438400"/>
            <a:ext cx="990600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 descr="LOGO Trevor James Flutes_logo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06757" y="4495800"/>
            <a:ext cx="1903843" cy="1087438"/>
          </a:xfrm>
          <a:prstGeom prst="rect">
            <a:avLst/>
          </a:prstGeom>
        </p:spPr>
      </p:pic>
      <p:sp>
        <p:nvSpPr>
          <p:cNvPr id="23" name="Rectangle 22"/>
          <p:cNvSpPr>
            <a:spLocks noGrp="1" noChangeArrowheads="1"/>
          </p:cNvSpPr>
          <p:nvPr/>
        </p:nvSpPr>
        <p:spPr bwMode="auto">
          <a:xfrm>
            <a:off x="0" y="137160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9" charset="-128"/>
                <a:cs typeface="ＭＳ Ｐゴシック" pitchFamily="-109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  <a:ea typeface="ＭＳ Ｐゴシック" pitchFamily="-109" charset="-128"/>
                <a:cs typeface="ＭＳ Ｐゴシック" pitchFamily="-109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  <a:ea typeface="ＭＳ Ｐゴシック" pitchFamily="-109" charset="-128"/>
                <a:cs typeface="ＭＳ Ｐゴシック" pitchFamily="-109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  <a:ea typeface="ＭＳ Ｐゴシック" pitchFamily="-109" charset="-128"/>
                <a:cs typeface="ＭＳ Ｐゴシック" pitchFamily="-109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  <a:ea typeface="ＭＳ Ｐゴシック" pitchFamily="-109" charset="-128"/>
                <a:cs typeface="ＭＳ Ｐゴシック" pitchFamily="-109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</a:defRPr>
            </a:lvl9pPr>
          </a:lstStyle>
          <a:p>
            <a:pPr algn="ctr" eaLnBrk="1" hangingPunct="1"/>
            <a:r>
              <a:rPr lang="en-US" sz="4000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Thanks also to these </a:t>
            </a:r>
            <a:r>
              <a:rPr lang="en-US" sz="4000" b="1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Quality Companies!</a:t>
            </a:r>
            <a:endParaRPr lang="en-US" sz="4000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7" name="Picture 16" descr="Twitter_bird_logo_2012.svg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81000" y="381000"/>
            <a:ext cx="838200" cy="677333"/>
          </a:xfrm>
          <a:prstGeom prst="rect">
            <a:avLst/>
          </a:prstGeom>
        </p:spPr>
      </p:pic>
      <p:pic>
        <p:nvPicPr>
          <p:cNvPr id="20" name="Picture 19" descr="iPhone Graphic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153400" y="304800"/>
            <a:ext cx="673276" cy="8382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295400" y="609600"/>
            <a:ext cx="64505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kern="0" dirty="0" smtClean="0">
                <a:solidFill>
                  <a:srgbClr val="4890C5"/>
                </a:solidFill>
                <a:latin typeface="+mn-lt"/>
                <a:ea typeface="ＭＳ Ｐゴシック" charset="-128"/>
                <a:cs typeface="ＭＳ Ｐゴシック" charset="-128"/>
              </a:rPr>
              <a:t>@</a:t>
            </a:r>
            <a:r>
              <a:rPr lang="en-US" sz="2800" b="1" i="1" kern="0" dirty="0" err="1" smtClean="0">
                <a:solidFill>
                  <a:srgbClr val="4890C5"/>
                </a:solidFill>
                <a:latin typeface="+mn-lt"/>
                <a:ea typeface="ＭＳ Ｐゴシック" charset="-128"/>
                <a:cs typeface="ＭＳ Ｐゴシック" charset="-128"/>
              </a:rPr>
              <a:t>MusicAchCouncil</a:t>
            </a:r>
            <a:r>
              <a:rPr lang="en-US" sz="2800" b="1" i="1" kern="0" dirty="0" smtClean="0">
                <a:solidFill>
                  <a:srgbClr val="4890C5"/>
                </a:solidFill>
                <a:latin typeface="+mn-lt"/>
                <a:ea typeface="ＭＳ Ｐゴシック" charset="-128"/>
                <a:cs typeface="ＭＳ Ｐゴシック" charset="-128"/>
              </a:rPr>
              <a:t> and @</a:t>
            </a:r>
            <a:r>
              <a:rPr lang="en-US" sz="2800" b="1" i="1" kern="0" dirty="0" err="1" smtClean="0">
                <a:solidFill>
                  <a:srgbClr val="4890C5"/>
                </a:solidFill>
                <a:latin typeface="+mn-lt"/>
                <a:ea typeface="ＭＳ Ｐゴシック" charset="-128"/>
                <a:cs typeface="ＭＳ Ｐゴシック" charset="-128"/>
              </a:rPr>
              <a:t>MusicEdConsult</a:t>
            </a:r>
            <a:endParaRPr lang="en-US" sz="2800" dirty="0">
              <a:latin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371600" y="76200"/>
            <a:ext cx="643731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err="1" smtClean="0">
                <a:solidFill>
                  <a:srgbClr val="FFFFFF"/>
                </a:solidFill>
                <a:latin typeface="+mn-lt"/>
                <a:ea typeface="ＭＳ Ｐゴシック" charset="-128"/>
                <a:cs typeface="ＭＳ Ｐゴシック" charset="-128"/>
              </a:rPr>
              <a:t>www.MusicAchievementCouncil.org</a:t>
            </a:r>
            <a:endParaRPr lang="en-US" sz="3200" b="1" i="1" dirty="0" smtClean="0">
              <a:solidFill>
                <a:srgbClr val="FFFFFF"/>
              </a:solidFill>
              <a:latin typeface="+mn-lt"/>
              <a:ea typeface="ＭＳ Ｐゴシック" charset="-128"/>
              <a:cs typeface="ＭＳ Ｐゴシック" charset="-128"/>
            </a:endParaRPr>
          </a:p>
          <a:p>
            <a:endParaRPr lang="en-US" sz="3200" dirty="0">
              <a:latin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0" y="1219200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Posted at: </a:t>
            </a:r>
            <a:r>
              <a:rPr lang="en-US" sz="2800" i="1" dirty="0" err="1" smtClean="0">
                <a:solidFill>
                  <a:srgbClr val="FFFFFF"/>
                </a:solidFill>
                <a:latin typeface="+mn-lt"/>
                <a:ea typeface="ＭＳ Ｐゴシック" charset="-128"/>
                <a:cs typeface="ＭＳ Ｐゴシック" charset="-128"/>
              </a:rPr>
              <a:t>www.musicedconsultants.net</a:t>
            </a:r>
            <a:r>
              <a:rPr lang="en-US" sz="2800" i="1" dirty="0" smtClean="0">
                <a:solidFill>
                  <a:srgbClr val="FFFFFF"/>
                </a:solidFill>
                <a:latin typeface="+mn-lt"/>
                <a:ea typeface="ＭＳ Ｐゴシック" charset="-128"/>
                <a:cs typeface="ＭＳ Ｐゴシック" charset="-128"/>
              </a:rPr>
              <a:t>/conference-materials</a:t>
            </a:r>
          </a:p>
          <a:p>
            <a:endParaRPr lang="en-US" sz="3200" dirty="0">
              <a:latin typeface="+mn-lt"/>
            </a:endParaRPr>
          </a:p>
        </p:txBody>
      </p:sp>
      <p:pic>
        <p:nvPicPr>
          <p:cNvPr id="22" name="Picture 21" descr="Schmitt-Music-logo Transp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657600" y="2289500"/>
            <a:ext cx="1691244" cy="1368100"/>
          </a:xfrm>
          <a:prstGeom prst="rect">
            <a:avLst/>
          </a:prstGeom>
        </p:spPr>
      </p:pic>
      <p:pic>
        <p:nvPicPr>
          <p:cNvPr id="26" name="Picture 25" descr="Screen Shot 2016-10-12 at 9.33.57 PM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514601" y="4648200"/>
            <a:ext cx="3886200" cy="709653"/>
          </a:xfrm>
          <a:prstGeom prst="rect">
            <a:avLst/>
          </a:prstGeom>
        </p:spPr>
      </p:pic>
    </p:spTree>
  </p:cSld>
  <p:clrMapOvr>
    <a:masterClrMapping/>
  </p:clrMapOvr>
  <p:transition spd="slow" advClick="0" advTm="90000">
    <p:fade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8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48600" y="2514600"/>
            <a:ext cx="1066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39" name="Picture 8" descr="Hal Leonar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4495800"/>
            <a:ext cx="1905000" cy="1023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0" name="Picture 9" descr="D'Addario log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" y="3657600"/>
            <a:ext cx="25908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1" name="Picture 10" descr="Yamaha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76799" y="5638800"/>
            <a:ext cx="3148573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3" name="Picture 12" descr="large-logo-black_w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943600" y="2474912"/>
            <a:ext cx="1066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4" name="Picture 13" descr="Dansrlogo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581400" y="3657600"/>
            <a:ext cx="1905000" cy="84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5" name="Picture 14" descr="VIC FIRTH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219200" y="5638800"/>
            <a:ext cx="3345611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6" name="Picture 15" descr="Alfred-logo-600 pixels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81000" y="2438400"/>
            <a:ext cx="1143000" cy="109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8" name="Picture 19" descr="Picture 1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019800" y="3754437"/>
            <a:ext cx="2209800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9" name="Picture 17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209800" y="2438400"/>
            <a:ext cx="990600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 descr="LOGO Trevor James Flutes_logo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06757" y="4495800"/>
            <a:ext cx="1903843" cy="1087438"/>
          </a:xfrm>
          <a:prstGeom prst="rect">
            <a:avLst/>
          </a:prstGeom>
        </p:spPr>
      </p:pic>
      <p:sp>
        <p:nvSpPr>
          <p:cNvPr id="23" name="Rectangle 22"/>
          <p:cNvSpPr>
            <a:spLocks noGrp="1" noChangeArrowheads="1"/>
          </p:cNvSpPr>
          <p:nvPr/>
        </p:nvSpPr>
        <p:spPr bwMode="auto">
          <a:xfrm>
            <a:off x="0" y="137160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9" charset="-128"/>
                <a:cs typeface="ＭＳ Ｐゴシック" pitchFamily="-109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  <a:ea typeface="ＭＳ Ｐゴシック" pitchFamily="-109" charset="-128"/>
                <a:cs typeface="ＭＳ Ｐゴシック" pitchFamily="-109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  <a:ea typeface="ＭＳ Ｐゴシック" pitchFamily="-109" charset="-128"/>
                <a:cs typeface="ＭＳ Ｐゴシック" pitchFamily="-109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  <a:ea typeface="ＭＳ Ｐゴシック" pitchFamily="-109" charset="-128"/>
                <a:cs typeface="ＭＳ Ｐゴシック" pitchFamily="-109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  <a:ea typeface="ＭＳ Ｐゴシック" pitchFamily="-109" charset="-128"/>
                <a:cs typeface="ＭＳ Ｐゴシック" pitchFamily="-109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</a:defRPr>
            </a:lvl9pPr>
          </a:lstStyle>
          <a:p>
            <a:pPr algn="ctr" eaLnBrk="1" hangingPunct="1"/>
            <a:r>
              <a:rPr lang="en-US" sz="4000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Thanks also to these </a:t>
            </a:r>
            <a:r>
              <a:rPr lang="en-US" sz="4000" b="1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Quality Companies!</a:t>
            </a:r>
            <a:endParaRPr lang="en-US" sz="4000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7" name="Picture 16" descr="Twitter_bird_logo_2012.svg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81000" y="381000"/>
            <a:ext cx="838200" cy="677333"/>
          </a:xfrm>
          <a:prstGeom prst="rect">
            <a:avLst/>
          </a:prstGeom>
        </p:spPr>
      </p:pic>
      <p:pic>
        <p:nvPicPr>
          <p:cNvPr id="20" name="Picture 19" descr="iPhone Graphic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153400" y="304800"/>
            <a:ext cx="673276" cy="8382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295400" y="609600"/>
            <a:ext cx="64505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kern="0" dirty="0" smtClean="0">
                <a:solidFill>
                  <a:srgbClr val="4890C5"/>
                </a:solidFill>
                <a:latin typeface="+mn-lt"/>
                <a:ea typeface="ＭＳ Ｐゴシック" charset="-128"/>
                <a:cs typeface="ＭＳ Ｐゴシック" charset="-128"/>
              </a:rPr>
              <a:t>@</a:t>
            </a:r>
            <a:r>
              <a:rPr lang="en-US" sz="2800" b="1" i="1" kern="0" dirty="0" err="1" smtClean="0">
                <a:solidFill>
                  <a:srgbClr val="4890C5"/>
                </a:solidFill>
                <a:latin typeface="+mn-lt"/>
                <a:ea typeface="ＭＳ Ｐゴシック" charset="-128"/>
                <a:cs typeface="ＭＳ Ｐゴシック" charset="-128"/>
              </a:rPr>
              <a:t>MusicAchCouncil</a:t>
            </a:r>
            <a:r>
              <a:rPr lang="en-US" sz="2800" b="1" i="1" kern="0" dirty="0" smtClean="0">
                <a:solidFill>
                  <a:srgbClr val="4890C5"/>
                </a:solidFill>
                <a:latin typeface="+mn-lt"/>
                <a:ea typeface="ＭＳ Ｐゴシック" charset="-128"/>
                <a:cs typeface="ＭＳ Ｐゴシック" charset="-128"/>
              </a:rPr>
              <a:t> and @</a:t>
            </a:r>
            <a:r>
              <a:rPr lang="en-US" sz="2800" b="1" i="1" kern="0" dirty="0" err="1" smtClean="0">
                <a:solidFill>
                  <a:srgbClr val="4890C5"/>
                </a:solidFill>
                <a:latin typeface="+mn-lt"/>
                <a:ea typeface="ＭＳ Ｐゴシック" charset="-128"/>
                <a:cs typeface="ＭＳ Ｐゴシック" charset="-128"/>
              </a:rPr>
              <a:t>MusicEdConsult</a:t>
            </a:r>
            <a:endParaRPr lang="en-US" sz="2800" dirty="0">
              <a:latin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371600" y="76200"/>
            <a:ext cx="643731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err="1" smtClean="0">
                <a:solidFill>
                  <a:srgbClr val="FFFFFF"/>
                </a:solidFill>
                <a:latin typeface="+mn-lt"/>
                <a:ea typeface="ＭＳ Ｐゴシック" charset="-128"/>
                <a:cs typeface="ＭＳ Ｐゴシック" charset="-128"/>
              </a:rPr>
              <a:t>www.MusicAchievementCouncil.org</a:t>
            </a:r>
            <a:endParaRPr lang="en-US" sz="3200" b="1" i="1" dirty="0" smtClean="0">
              <a:solidFill>
                <a:srgbClr val="FFFFFF"/>
              </a:solidFill>
              <a:latin typeface="+mn-lt"/>
              <a:ea typeface="ＭＳ Ｐゴシック" charset="-128"/>
              <a:cs typeface="ＭＳ Ｐゴシック" charset="-128"/>
            </a:endParaRPr>
          </a:p>
          <a:p>
            <a:endParaRPr lang="en-US" sz="3200" dirty="0">
              <a:latin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0" y="1219200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Posted at: </a:t>
            </a:r>
            <a:r>
              <a:rPr lang="en-US" sz="2800" i="1" dirty="0" err="1" smtClean="0">
                <a:solidFill>
                  <a:srgbClr val="FFFFFF"/>
                </a:solidFill>
                <a:latin typeface="+mn-lt"/>
                <a:ea typeface="ＭＳ Ｐゴシック" charset="-128"/>
                <a:cs typeface="ＭＳ Ｐゴシック" charset="-128"/>
              </a:rPr>
              <a:t>www.musicedconsultants.net</a:t>
            </a:r>
            <a:r>
              <a:rPr lang="en-US" sz="2800" i="1" dirty="0" smtClean="0">
                <a:solidFill>
                  <a:srgbClr val="FFFFFF"/>
                </a:solidFill>
                <a:latin typeface="+mn-lt"/>
                <a:ea typeface="ＭＳ Ｐゴシック" charset="-128"/>
                <a:cs typeface="ＭＳ Ｐゴシック" charset="-128"/>
              </a:rPr>
              <a:t>/conference-materials</a:t>
            </a:r>
          </a:p>
          <a:p>
            <a:endParaRPr lang="en-US" sz="3200" dirty="0">
              <a:latin typeface="+mn-lt"/>
            </a:endParaRPr>
          </a:p>
        </p:txBody>
      </p:sp>
      <p:pic>
        <p:nvPicPr>
          <p:cNvPr id="22" name="Picture 21" descr="Schmitt-Music-logo Transp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657600" y="2289500"/>
            <a:ext cx="1691244" cy="1368100"/>
          </a:xfrm>
          <a:prstGeom prst="rect">
            <a:avLst/>
          </a:prstGeom>
        </p:spPr>
      </p:pic>
      <p:pic>
        <p:nvPicPr>
          <p:cNvPr id="26" name="Picture 25" descr="Screen Shot 2016-10-12 at 9.33.57 PM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514601" y="4648200"/>
            <a:ext cx="3886200" cy="709653"/>
          </a:xfrm>
          <a:prstGeom prst="rect">
            <a:avLst/>
          </a:prstGeom>
        </p:spPr>
      </p:pic>
    </p:spTree>
  </p:cSld>
  <p:clrMapOvr>
    <a:masterClrMapping/>
  </p:clrMapOvr>
  <p:transition spd="slow" advClick="0" advTm="90000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4.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7781</TotalTime>
  <Words>2435</Words>
  <Application>Microsoft Macintosh PowerPoint</Application>
  <PresentationFormat>On-screen Show (4:3)</PresentationFormat>
  <Paragraphs>470</Paragraphs>
  <Slides>69</Slides>
  <Notes>51</Notes>
  <HiddenSlides>0</HiddenSlides>
  <MMClips>7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70" baseType="lpstr">
      <vt:lpstr>Office Theme</vt:lpstr>
      <vt:lpstr>DID YOU KNOW . . .</vt:lpstr>
      <vt:lpstr>DID YOU KNOW . . .</vt:lpstr>
      <vt:lpstr>DID YOU KNOW . . .</vt:lpstr>
      <vt:lpstr>THE MESSAGE IS. . .</vt:lpstr>
      <vt:lpstr>THE MESSAGE IS. . .</vt:lpstr>
      <vt:lpstr>THE MESSAGE IS.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WHAT WAS LEARNED?</vt:lpstr>
      <vt:lpstr>FAMOUS QUOTES. . .</vt:lpstr>
      <vt:lpstr>FAMOUS QUOTES. . .</vt:lpstr>
      <vt:lpstr>Slide 26</vt:lpstr>
      <vt:lpstr>Today’s Session</vt:lpstr>
      <vt:lpstr>Slide 28</vt:lpstr>
      <vt:lpstr>Fundamental Beliefs of  Effective Recruiters</vt:lpstr>
      <vt:lpstr>Key Steps in Recruiting:  Attracting Students. . .</vt:lpstr>
      <vt:lpstr>Key Steps in Recruiting Recruiting is a YEAR-ROUND process including: </vt:lpstr>
      <vt:lpstr>Key Steps in Recruiting:      Engage Students Early. . .</vt:lpstr>
      <vt:lpstr>Key Steps in Recruiting:      What’s Really Important. . .</vt:lpstr>
      <vt:lpstr>Key Steps in Recruiting: Plan Way Ahead </vt:lpstr>
      <vt:lpstr>Presentation Day/Aptitude Survey </vt:lpstr>
      <vt:lpstr>Follow-up idea #1 from:  Jeff Scott &amp; Emily Wilkinson, ALMEA </vt:lpstr>
      <vt:lpstr>Follow-up idea from:  Chris Crone, PAMEA </vt:lpstr>
      <vt:lpstr>Engage Parent Support</vt:lpstr>
      <vt:lpstr>Increase Your Base</vt:lpstr>
      <vt:lpstr>Bailey MS Mariachi Program – Year 2</vt:lpstr>
      <vt:lpstr>Slide 41</vt:lpstr>
      <vt:lpstr>Teach the Parents Too. . . They don’t know what NORMAL is!</vt:lpstr>
      <vt:lpstr>Teach the Parents Too. . . They don’t know what NORMAL is!</vt:lpstr>
      <vt:lpstr>Teach the Parents Too. . . They don’t know what NORMAL is!</vt:lpstr>
      <vt:lpstr>Teach the Parents Too. . . They don’t know what NORMAL is!</vt:lpstr>
      <vt:lpstr>Engage Parent Support…Directly! The Parent Band – REALLY FUN!</vt:lpstr>
      <vt:lpstr>Keeping Your New Recruits</vt:lpstr>
      <vt:lpstr>   Keeping Your New Recruits   Why Do Kids Stay?  Let’s Ask THEM!</vt:lpstr>
      <vt:lpstr>Retention: Keys to Success</vt:lpstr>
      <vt:lpstr>Actions That Help Retain Students</vt:lpstr>
      <vt:lpstr>Common Reasons for Drop-outs?</vt:lpstr>
      <vt:lpstr>Common Reasons for Drop-outs?</vt:lpstr>
      <vt:lpstr>Common Reasons for Drop-outs?</vt:lpstr>
      <vt:lpstr>Common Reasons for Drop-outs?</vt:lpstr>
      <vt:lpstr>What Can You Do? </vt:lpstr>
      <vt:lpstr>Why Should Students Continue?  Tell Your OWN Story:  Foothill HS </vt:lpstr>
      <vt:lpstr>What If …</vt:lpstr>
      <vt:lpstr>First Performance Concert!</vt:lpstr>
      <vt:lpstr>First Performance Demonstration Concert for Band or Orchestra</vt:lpstr>
      <vt:lpstr>First Performance Demonstration </vt:lpstr>
      <vt:lpstr>Why Does First Performance Work?</vt:lpstr>
      <vt:lpstr>Slide 62</vt:lpstr>
      <vt:lpstr>Slide 63</vt:lpstr>
      <vt:lpstr>Put the Date on Your Calendar! Schedule First Performance Concert NOW!</vt:lpstr>
      <vt:lpstr>M.A.C. Wants to Help. . .   Check Out All of Our Online Resources</vt:lpstr>
      <vt:lpstr>Got SMART Phone? </vt:lpstr>
      <vt:lpstr>Got SMART Phone? </vt:lpstr>
      <vt:lpstr>Slide 68</vt:lpstr>
      <vt:lpstr>Slide 69</vt:lpstr>
    </vt:vector>
  </TitlesOfParts>
  <Company>Music Achievement Council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NAMM / Bill Harvey</dc:creator>
  <cp:lastModifiedBy>Marcia Neel</cp:lastModifiedBy>
  <cp:revision>1451</cp:revision>
  <dcterms:created xsi:type="dcterms:W3CDTF">2016-11-22T21:21:32Z</dcterms:created>
  <dcterms:modified xsi:type="dcterms:W3CDTF">2016-11-22T21:24:11Z</dcterms:modified>
</cp:coreProperties>
</file>