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313" r:id="rId2"/>
    <p:sldId id="314" r:id="rId3"/>
    <p:sldId id="315" r:id="rId4"/>
    <p:sldId id="316" r:id="rId5"/>
    <p:sldId id="317" r:id="rId6"/>
    <p:sldId id="318" r:id="rId7"/>
    <p:sldId id="319" r:id="rId8"/>
    <p:sldId id="322" r:id="rId9"/>
    <p:sldId id="328" r:id="rId10"/>
    <p:sldId id="329" r:id="rId11"/>
    <p:sldId id="330" r:id="rId12"/>
    <p:sldId id="331" r:id="rId13"/>
    <p:sldId id="332" r:id="rId14"/>
    <p:sldId id="333" r:id="rId15"/>
    <p:sldId id="334" r:id="rId16"/>
    <p:sldId id="679" r:id="rId17"/>
    <p:sldId id="335" r:id="rId18"/>
    <p:sldId id="336" r:id="rId19"/>
    <p:sldId id="337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CCDDF"/>
    <a:srgbClr val="FECC66"/>
    <a:srgbClr val="F0A874"/>
    <a:srgbClr val="EBC83C"/>
    <a:srgbClr val="F0A150"/>
    <a:srgbClr val="E5BA00"/>
    <a:srgbClr val="E4BA2D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843"/>
    <p:restoredTop sz="86420"/>
  </p:normalViewPr>
  <p:slideViewPr>
    <p:cSldViewPr snapToGrid="0" snapToObjects="1">
      <p:cViewPr varScale="1">
        <p:scale>
          <a:sx n="96" d="100"/>
          <a:sy n="96" d="100"/>
        </p:scale>
        <p:origin x="976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757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E6F545-43D0-E546-96D5-1A34664A9A0F}" type="datetimeFigureOut">
              <a:rPr lang="en-US" smtClean="0"/>
              <a:pPr/>
              <a:t>4/9/22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46D521-2FAE-894B-B403-8A508EB2A6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46D521-2FAE-894B-B403-8A508EB2A6E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304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033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5998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5745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0168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3255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0565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711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4/9/22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4/9/22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4/9/22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4/9/22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4/9/22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4/9/22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4/9/22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4/9/22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4/9/22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4/9/22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4/9/22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E0037E-6282-DB40-B0DA-163EFCF72F80}" type="datetime1">
              <a:rPr lang="en-US"/>
              <a:pPr>
                <a:defRPr/>
              </a:pPr>
              <a:t>4/9/22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31D5DB-31D2-E845-B1D6-42C544E9CA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95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D725D4-3BA0-2B4A-85A7-A2A85CAB03AA}" type="datetimeFigureOut">
              <a:rPr lang="en-US" smtClean="0"/>
              <a:pPr/>
              <a:t>4/9/22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35469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96000"/>
            <a:ext cx="9144000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err="1">
                <a:solidFill>
                  <a:schemeClr val="bg1"/>
                </a:solidFill>
              </a:rPr>
              <a:t>musicedconsultants.net</a:t>
            </a:r>
            <a:r>
              <a:rPr lang="en-US" sz="2800" dirty="0">
                <a:solidFill>
                  <a:schemeClr val="bg1"/>
                </a:solidFill>
              </a:rPr>
              <a:t>/conference-materials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457200" y="1007531"/>
            <a:ext cx="8229600" cy="481753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Engaged students are </a:t>
            </a:r>
            <a:r>
              <a:rPr lang="en-US" sz="4400" u="sng" dirty="0">
                <a:solidFill>
                  <a:srgbClr val="FFFF00"/>
                </a:solidFill>
              </a:rPr>
              <a:t>2.5 times </a:t>
            </a:r>
            <a:r>
              <a:rPr lang="en-US" sz="4400" dirty="0">
                <a:solidFill>
                  <a:schemeClr val="bg1"/>
                </a:solidFill>
              </a:rPr>
              <a:t>more likely to get excellent grades and do well in school, and they are </a:t>
            </a:r>
            <a:r>
              <a:rPr lang="en-US" sz="4400" u="sng" dirty="0">
                <a:solidFill>
                  <a:srgbClr val="FFFF00"/>
                </a:solidFill>
              </a:rPr>
              <a:t>4.5 times </a:t>
            </a:r>
            <a:r>
              <a:rPr lang="en-US" sz="4400" dirty="0">
                <a:solidFill>
                  <a:schemeClr val="bg1"/>
                </a:solidFill>
              </a:rPr>
              <a:t>more likely to be hopeful about their futures than their disengaged peers. </a:t>
            </a:r>
            <a:endParaRPr lang="en-US" sz="4400" dirty="0">
              <a:solidFill>
                <a:schemeClr val="bg1"/>
              </a:solidFill>
              <a:effectLst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90A40F-A7A5-F542-85F5-49420694E21E}"/>
              </a:ext>
            </a:extLst>
          </p:cNvPr>
          <p:cNvSpPr txBox="1"/>
          <p:nvPr/>
        </p:nvSpPr>
        <p:spPr>
          <a:xfrm>
            <a:off x="4826900" y="5055623"/>
            <a:ext cx="400141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solidFill>
                  <a:srgbClr val="FFFF00"/>
                </a:solidFill>
              </a:rPr>
              <a:t>Gallup, Oct 2018</a:t>
            </a:r>
          </a:p>
        </p:txBody>
      </p:sp>
    </p:spTree>
    <p:extLst>
      <p:ext uri="{BB962C8B-B14F-4D97-AF65-F5344CB8AC3E}">
        <p14:creationId xmlns:p14="http://schemas.microsoft.com/office/powerpoint/2010/main" val="980457172"/>
      </p:ext>
    </p:extLst>
  </p:cSld>
  <p:clrMapOvr>
    <a:masterClrMapping/>
  </p:clrMapOvr>
  <p:transition advClick="0" advTm="10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1722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err="1">
                <a:solidFill>
                  <a:schemeClr val="bg1"/>
                </a:solidFill>
              </a:rPr>
              <a:t>musicedconsultants.net</a:t>
            </a:r>
            <a:r>
              <a:rPr lang="en-US" sz="2800" dirty="0">
                <a:solidFill>
                  <a:schemeClr val="bg1"/>
                </a:solidFill>
              </a:rPr>
              <a:t>/conference-materials</a:t>
            </a:r>
          </a:p>
        </p:txBody>
      </p:sp>
      <p:pic>
        <p:nvPicPr>
          <p:cNvPr id="7" name="Content Placeholder 4" descr="07_Img2362_LOW.jpg"/>
          <p:cNvPicPr>
            <a:picLocks noGrp="1"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733800" y="3505200"/>
            <a:ext cx="4016568" cy="266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457200" y="914400"/>
            <a:ext cx="7954033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u="sng" dirty="0">
                <a:solidFill>
                  <a:srgbClr val="FFFF00"/>
                </a:solidFill>
              </a:rPr>
              <a:t>96 percent</a:t>
            </a:r>
            <a:r>
              <a:rPr lang="en-US" sz="4000" dirty="0">
                <a:solidFill>
                  <a:srgbClr val="FFFF00"/>
                </a:solidFill>
              </a:rPr>
              <a:t> </a:t>
            </a:r>
            <a:r>
              <a:rPr lang="en-US" sz="4000" dirty="0">
                <a:solidFill>
                  <a:srgbClr val="FFFFFF"/>
                </a:solidFill>
              </a:rPr>
              <a:t>of public school principals </a:t>
            </a:r>
          </a:p>
          <a:p>
            <a:r>
              <a:rPr lang="en-US" sz="4000" dirty="0">
                <a:solidFill>
                  <a:srgbClr val="FFFFFF"/>
                </a:solidFill>
              </a:rPr>
              <a:t>believe that participating in music</a:t>
            </a:r>
          </a:p>
          <a:p>
            <a:r>
              <a:rPr lang="en-US" sz="4000" dirty="0">
                <a:solidFill>
                  <a:srgbClr val="FFFFFF"/>
                </a:solidFill>
              </a:rPr>
              <a:t>education encourages and motivates</a:t>
            </a:r>
          </a:p>
          <a:p>
            <a:r>
              <a:rPr lang="en-US" sz="4000" dirty="0">
                <a:solidFill>
                  <a:srgbClr val="FFFFFF"/>
                </a:solidFill>
              </a:rPr>
              <a:t>students to stay in school longer.</a:t>
            </a:r>
          </a:p>
          <a:p>
            <a:r>
              <a:rPr lang="en-US" sz="4000" i="1" dirty="0">
                <a:solidFill>
                  <a:srgbClr val="FFFFFF"/>
                </a:solidFill>
              </a:rPr>
              <a:t>(Harris Poll)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91911826"/>
      </p:ext>
    </p:extLst>
  </p:cSld>
  <p:clrMapOvr>
    <a:masterClrMapping/>
  </p:clrMapOvr>
  <p:transition advClick="0" advTm="10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333922" y="990600"/>
            <a:ext cx="6781800" cy="5029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000" dirty="0">
                <a:solidFill>
                  <a:srgbClr val="FFFFFF"/>
                </a:solidFill>
              </a:rPr>
              <a:t>	An interactive poll confirms that music education at an early age greatly increases the likelihood that a child will grow up to seek higher education and ultimately even earn a higher salary.          </a:t>
            </a:r>
            <a:r>
              <a:rPr lang="en-US" sz="4000" i="1" dirty="0">
                <a:solidFill>
                  <a:srgbClr val="FFFFFF"/>
                </a:solidFill>
              </a:rPr>
              <a:t>(2007 Harris Poll)</a:t>
            </a:r>
          </a:p>
          <a:p>
            <a:pPr>
              <a:buNone/>
            </a:pPr>
            <a:r>
              <a:rPr lang="en-US" sz="4000" i="1" dirty="0">
                <a:solidFill>
                  <a:srgbClr val="FFFFFF"/>
                </a:solidFill>
              </a:rPr>
              <a:t>	</a:t>
            </a:r>
          </a:p>
          <a:p>
            <a:pPr>
              <a:buNone/>
            </a:pPr>
            <a:r>
              <a:rPr lang="en-US" sz="4000" i="1" dirty="0">
                <a:solidFill>
                  <a:srgbClr val="FFFFFF"/>
                </a:solidFill>
              </a:rPr>
              <a:t>	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960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err="1">
                <a:solidFill>
                  <a:schemeClr val="bg1"/>
                </a:solidFill>
              </a:rPr>
              <a:t>musicedconsultants.net</a:t>
            </a:r>
            <a:r>
              <a:rPr lang="en-US" sz="2800" dirty="0">
                <a:solidFill>
                  <a:schemeClr val="bg1"/>
                </a:solidFill>
              </a:rPr>
              <a:t>/conference-materials</a:t>
            </a:r>
          </a:p>
        </p:txBody>
      </p:sp>
      <p:pic>
        <p:nvPicPr>
          <p:cNvPr id="5" name="Picture 4" descr="trumpetcloseup"/>
          <p:cNvPicPr>
            <a:picLocks noGrp="1"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62937" y="1408624"/>
            <a:ext cx="2404063" cy="36205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noFill/>
            <a:miter lim="800000"/>
            <a:headEnd/>
            <a:tailEnd/>
          </a:ln>
          <a:effectLst>
            <a:reflection blurRad="12700" stA="38000" endPos="28000" dist="5000" dir="5400000" sy="-100000" algn="bl" rotWithShape="0"/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138194141"/>
      </p:ext>
    </p:extLst>
  </p:cSld>
  <p:clrMapOvr>
    <a:masterClrMapping/>
  </p:clrMapOvr>
  <p:transition advClick="0" advTm="10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THE MESSAGE IS.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6400800" cy="20574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400" dirty="0">
                <a:solidFill>
                  <a:schemeClr val="bg1"/>
                </a:solidFill>
              </a:rPr>
              <a:t>If you want to be a </a:t>
            </a:r>
            <a:r>
              <a:rPr lang="en-US" sz="4400" b="1" i="1" u="sng" dirty="0">
                <a:solidFill>
                  <a:srgbClr val="FFFF00"/>
                </a:solidFill>
              </a:rPr>
              <a:t>CEO</a:t>
            </a:r>
            <a:r>
              <a:rPr lang="en-US" sz="4400" dirty="0">
                <a:solidFill>
                  <a:schemeClr val="bg1"/>
                </a:solidFill>
              </a:rPr>
              <a:t>,</a:t>
            </a:r>
            <a:r>
              <a:rPr lang="en-US" sz="4400" b="1" i="1" u="sng" dirty="0">
                <a:solidFill>
                  <a:srgbClr val="FFCC00"/>
                </a:solidFill>
              </a:rPr>
              <a:t> </a:t>
            </a:r>
            <a:r>
              <a:rPr lang="en-US" sz="4400" dirty="0">
                <a:solidFill>
                  <a:schemeClr val="bg1"/>
                </a:solidFill>
              </a:rPr>
              <a:t>College President, 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960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err="1">
                <a:solidFill>
                  <a:schemeClr val="bg1"/>
                </a:solidFill>
              </a:rPr>
              <a:t>musicedconsultants.net</a:t>
            </a:r>
            <a:r>
              <a:rPr lang="en-US" sz="2800" dirty="0">
                <a:solidFill>
                  <a:schemeClr val="bg1"/>
                </a:solidFill>
              </a:rPr>
              <a:t>/conference-materials</a:t>
            </a: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3733800"/>
            <a:ext cx="9144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algn="ctr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7200" i="1" dirty="0">
                <a:solidFill>
                  <a:srgbClr val="FFFF00"/>
                </a:solidFill>
              </a:rPr>
              <a:t>TAKE MUSIC!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5692" y="2057400"/>
            <a:ext cx="3549753" cy="23622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0" y="2895600"/>
            <a:ext cx="5943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4400" dirty="0">
                <a:solidFill>
                  <a:schemeClr val="bg1"/>
                </a:solidFill>
              </a:rPr>
              <a:t>even a Rock Star,</a:t>
            </a:r>
            <a:endParaRPr kumimoji="0" lang="en-US" sz="44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7585356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THE MESSAGE IS.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6934200" cy="20574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400" dirty="0">
                <a:solidFill>
                  <a:schemeClr val="bg1"/>
                </a:solidFill>
              </a:rPr>
              <a:t>If you want to be a </a:t>
            </a:r>
            <a:r>
              <a:rPr lang="en-US" sz="4400" dirty="0">
                <a:solidFill>
                  <a:srgbClr val="FFFFFF"/>
                </a:solidFill>
              </a:rPr>
              <a:t>CEO</a:t>
            </a:r>
            <a:r>
              <a:rPr lang="en-US" sz="4400" i="1" dirty="0">
                <a:solidFill>
                  <a:schemeClr val="bg1"/>
                </a:solidFill>
              </a:rPr>
              <a:t>, </a:t>
            </a:r>
            <a:r>
              <a:rPr lang="en-US" sz="4400" i="1" u="sng" dirty="0">
                <a:solidFill>
                  <a:srgbClr val="FFCC00"/>
                </a:solidFill>
              </a:rPr>
              <a:t> </a:t>
            </a:r>
            <a:r>
              <a:rPr lang="en-US" sz="4400" b="1" i="1" u="sng" dirty="0">
                <a:solidFill>
                  <a:srgbClr val="FFFF00"/>
                </a:solidFill>
              </a:rPr>
              <a:t>College Presiden</a:t>
            </a:r>
            <a:r>
              <a:rPr lang="en-US" sz="4400" i="1" u="sng" dirty="0">
                <a:solidFill>
                  <a:srgbClr val="FFFF00"/>
                </a:solidFill>
              </a:rPr>
              <a:t>t</a:t>
            </a:r>
            <a:r>
              <a:rPr lang="en-US" sz="4400" i="1" dirty="0">
                <a:solidFill>
                  <a:schemeClr val="bg1"/>
                </a:solidFill>
              </a:rPr>
              <a:t>, </a:t>
            </a:r>
            <a:r>
              <a:rPr lang="en-US" sz="4400" dirty="0">
                <a:solidFill>
                  <a:schemeClr val="bg1"/>
                </a:solidFill>
              </a:rPr>
              <a:t>or</a:t>
            </a:r>
            <a:r>
              <a:rPr lang="en-US" sz="4400" i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44624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err="1">
                <a:solidFill>
                  <a:schemeClr val="bg1"/>
                </a:solidFill>
              </a:rPr>
              <a:t>musicedconsultants.net</a:t>
            </a:r>
            <a:r>
              <a:rPr lang="en-US" sz="2800" dirty="0">
                <a:solidFill>
                  <a:schemeClr val="bg1"/>
                </a:solidFill>
              </a:rPr>
              <a:t>/conference-materials</a:t>
            </a: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3733800"/>
            <a:ext cx="9144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algn="ctr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7200" i="1" dirty="0">
                <a:solidFill>
                  <a:srgbClr val="FFFF00"/>
                </a:solidFill>
              </a:rPr>
              <a:t>TAKE MUSIC!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0" y="2895600"/>
            <a:ext cx="5943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4400" dirty="0">
                <a:solidFill>
                  <a:schemeClr val="bg1"/>
                </a:solidFill>
              </a:rPr>
              <a:t>even a Rock Star,</a:t>
            </a:r>
            <a:endParaRPr kumimoji="0" lang="en-US" sz="44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1219200"/>
            <a:ext cx="2743200" cy="2515304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481792102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THE MESSAGE IS.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6629400" cy="20574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400" dirty="0">
                <a:solidFill>
                  <a:schemeClr val="bg1"/>
                </a:solidFill>
              </a:rPr>
              <a:t>If you want to be a </a:t>
            </a:r>
            <a:r>
              <a:rPr lang="en-US" sz="4400" dirty="0">
                <a:solidFill>
                  <a:srgbClr val="FFFFFF"/>
                </a:solidFill>
              </a:rPr>
              <a:t>CEO</a:t>
            </a:r>
            <a:r>
              <a:rPr lang="en-US" sz="4400" dirty="0">
                <a:solidFill>
                  <a:schemeClr val="bg1"/>
                </a:solidFill>
              </a:rPr>
              <a:t>, </a:t>
            </a:r>
            <a:r>
              <a:rPr lang="en-US" sz="4400" dirty="0">
                <a:solidFill>
                  <a:srgbClr val="FFFFFF"/>
                </a:solidFill>
              </a:rPr>
              <a:t>College President,</a:t>
            </a:r>
            <a:r>
              <a:rPr lang="en-US" sz="4400" dirty="0">
                <a:solidFill>
                  <a:schemeClr val="bg1"/>
                </a:solidFill>
              </a:rPr>
              <a:t> 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err="1">
                <a:solidFill>
                  <a:schemeClr val="bg1"/>
                </a:solidFill>
              </a:rPr>
              <a:t>musicedconsultants.net</a:t>
            </a:r>
            <a:r>
              <a:rPr lang="en-US" sz="2800" dirty="0">
                <a:solidFill>
                  <a:schemeClr val="bg1"/>
                </a:solidFill>
              </a:rPr>
              <a:t>/conference-materials</a:t>
            </a: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3733800"/>
            <a:ext cx="9144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algn="ctr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7200" i="1" dirty="0">
                <a:solidFill>
                  <a:srgbClr val="FFFF00"/>
                </a:solidFill>
              </a:rPr>
              <a:t>TAKE MUSIC!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0" y="2895600"/>
            <a:ext cx="5943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4400" dirty="0">
                <a:solidFill>
                  <a:schemeClr val="bg1"/>
                </a:solidFill>
              </a:rPr>
              <a:t>even a </a:t>
            </a:r>
            <a:r>
              <a:rPr lang="en-US" sz="4400" b="1" i="1" u="sng" dirty="0">
                <a:solidFill>
                  <a:srgbClr val="FFFF00"/>
                </a:solidFill>
              </a:rPr>
              <a:t>Rock Star</a:t>
            </a:r>
            <a:r>
              <a:rPr lang="en-US" sz="4400" i="1" dirty="0">
                <a:solidFill>
                  <a:schemeClr val="bg1"/>
                </a:solidFill>
              </a:rPr>
              <a:t>, </a:t>
            </a:r>
            <a:endParaRPr kumimoji="0" lang="en-US" sz="4400" b="0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 descr="Screen Shot 2015-12-04 at 10.04.55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1828800"/>
            <a:ext cx="513052" cy="1143000"/>
          </a:xfrm>
          <a:prstGeom prst="rect">
            <a:avLst/>
          </a:prstGeom>
        </p:spPr>
      </p:pic>
      <p:pic>
        <p:nvPicPr>
          <p:cNvPr id="13" name="Picture 12" descr="Screen Shot 2015-12-04 at 10.04.55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0" y="1981200"/>
            <a:ext cx="381000" cy="1143000"/>
          </a:xfrm>
          <a:prstGeom prst="rect">
            <a:avLst/>
          </a:prstGeom>
        </p:spPr>
      </p:pic>
      <p:pic>
        <p:nvPicPr>
          <p:cNvPr id="14" name="Picture 13" descr="Screen Shot 2015-12-04 at 10.04.55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0" y="3581400"/>
            <a:ext cx="381000" cy="1143000"/>
          </a:xfrm>
          <a:prstGeom prst="rect">
            <a:avLst/>
          </a:prstGeom>
        </p:spPr>
      </p:pic>
      <p:pic>
        <p:nvPicPr>
          <p:cNvPr id="17" name="Picture 16" descr="Rock St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00" y="914400"/>
            <a:ext cx="3581400" cy="3472873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</p:spPr>
      </p:pic>
      <p:pic>
        <p:nvPicPr>
          <p:cNvPr id="18" name="Picture 17" descr="Black Box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5600" y="4340557"/>
            <a:ext cx="1066800" cy="15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869224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971800" y="838200"/>
            <a:ext cx="5943600" cy="48768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000" u="sng" dirty="0">
                <a:solidFill>
                  <a:srgbClr val="FFFF00"/>
                </a:solidFill>
              </a:rPr>
              <a:t>82 percent</a:t>
            </a:r>
            <a:r>
              <a:rPr lang="en-US" sz="4000" dirty="0">
                <a:solidFill>
                  <a:srgbClr val="FFFF00"/>
                </a:solidFill>
              </a:rPr>
              <a:t> </a:t>
            </a:r>
            <a:r>
              <a:rPr lang="en-US" sz="4000" dirty="0">
                <a:solidFill>
                  <a:schemeClr val="bg1"/>
                </a:solidFill>
              </a:rPr>
              <a:t>of Americans who don’t currently play an instrument wish they had learned to play one. </a:t>
            </a:r>
            <a:r>
              <a:rPr lang="en-US" sz="4000" i="1" dirty="0">
                <a:solidFill>
                  <a:schemeClr val="bg1"/>
                </a:solidFill>
              </a:rPr>
              <a:t>(Gallup Poll)</a:t>
            </a:r>
          </a:p>
          <a:p>
            <a:pPr indent="0">
              <a:lnSpc>
                <a:spcPct val="150000"/>
              </a:lnSpc>
              <a:buNone/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err="1">
                <a:solidFill>
                  <a:schemeClr val="bg1"/>
                </a:solidFill>
              </a:rPr>
              <a:t>musicedconsultants.net</a:t>
            </a:r>
            <a:r>
              <a:rPr lang="en-US" sz="2800" dirty="0">
                <a:solidFill>
                  <a:schemeClr val="bg1"/>
                </a:solidFill>
              </a:rPr>
              <a:t>/conference-materials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rgbClr val="FFFFFF"/>
              </a:solidFill>
            </a:endParaRPr>
          </a:p>
        </p:txBody>
      </p:sp>
      <p:pic>
        <p:nvPicPr>
          <p:cNvPr id="6" name="Picture 5" descr="DSC_02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494" y="1371600"/>
            <a:ext cx="2671843" cy="4102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23675344"/>
      </p:ext>
    </p:extLst>
  </p:cSld>
  <p:clrMapOvr>
    <a:masterClrMapping/>
  </p:clrMapOvr>
  <p:transition advClick="0" advTm="10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7290" y="586740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4000" dirty="0" err="1">
                <a:solidFill>
                  <a:srgbClr val="FFFFFF"/>
                </a:solidFill>
              </a:rPr>
              <a:t>musicachievementcouncil.org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04800" y="759758"/>
            <a:ext cx="5029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You can download </a:t>
            </a:r>
            <a:r>
              <a:rPr lang="en-US" sz="4000" u="sng" dirty="0">
                <a:solidFill>
                  <a:srgbClr val="FFFF00"/>
                </a:solidFill>
              </a:rPr>
              <a:t>FREE</a:t>
            </a:r>
            <a:r>
              <a:rPr lang="en-US" sz="4000" dirty="0">
                <a:solidFill>
                  <a:srgbClr val="FFFF00"/>
                </a:solidFill>
              </a:rPr>
              <a:t> COPIES </a:t>
            </a:r>
            <a:r>
              <a:rPr lang="en-US" sz="4000" dirty="0">
                <a:solidFill>
                  <a:srgbClr val="FFFFFF"/>
                </a:solidFill>
              </a:rPr>
              <a:t>of:</a:t>
            </a: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247290" y="2219884"/>
            <a:ext cx="4800600" cy="2642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00" b="1" i="1" dirty="0">
                <a:solidFill>
                  <a:srgbClr val="00B000"/>
                </a:solidFill>
              </a:rPr>
              <a:t>Bridging the Gap Between </a:t>
            </a:r>
          </a:p>
          <a:p>
            <a:pPr algn="ctr"/>
            <a:r>
              <a:rPr lang="en-US" sz="4000" b="1" i="1" dirty="0">
                <a:solidFill>
                  <a:srgbClr val="00B000"/>
                </a:solidFill>
              </a:rPr>
              <a:t>Middle School and High School</a:t>
            </a:r>
          </a:p>
        </p:txBody>
      </p:sp>
      <p:pic>
        <p:nvPicPr>
          <p:cNvPr id="8" name="Picture 7" descr="Bridging-the-Ga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8852" y="989479"/>
            <a:ext cx="3508075" cy="4648200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  <p:sp>
        <p:nvSpPr>
          <p:cNvPr id="4" name="Down Arrow 3">
            <a:extLst>
              <a:ext uri="{FF2B5EF4-FFF2-40B4-BE49-F238E27FC236}">
                <a16:creationId xmlns:a16="http://schemas.microsoft.com/office/drawing/2014/main" id="{06AFBB42-451D-B74A-B659-4D449D90FF3A}"/>
              </a:ext>
            </a:extLst>
          </p:cNvPr>
          <p:cNvSpPr/>
          <p:nvPr/>
        </p:nvSpPr>
        <p:spPr>
          <a:xfrm>
            <a:off x="2580354" y="4922183"/>
            <a:ext cx="519953" cy="849406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962551"/>
      </p:ext>
    </p:extLst>
  </p:cSld>
  <p:clrMapOvr>
    <a:masterClrMapping/>
  </p:clrMapOvr>
  <p:transition advClick="0" advTm="10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err="1">
                <a:solidFill>
                  <a:schemeClr val="bg1"/>
                </a:solidFill>
              </a:rPr>
              <a:t>musicedconsultants.net</a:t>
            </a:r>
            <a:r>
              <a:rPr lang="en-US" sz="2800" dirty="0">
                <a:solidFill>
                  <a:schemeClr val="bg1"/>
                </a:solidFill>
              </a:rPr>
              <a:t>/conference-materials</a:t>
            </a:r>
          </a:p>
        </p:txBody>
      </p:sp>
      <p:pic>
        <p:nvPicPr>
          <p:cNvPr id="9" name="Picture 8" descr="3-12"/>
          <p:cNvPicPr>
            <a:picLocks noGrp="1"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066800"/>
            <a:ext cx="7086600" cy="4615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12500"/>
          </a:effectLst>
        </p:spPr>
      </p:pic>
      <p:pic>
        <p:nvPicPr>
          <p:cNvPr id="12" name="Picture 11" descr="sloga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3124200"/>
            <a:ext cx="3800475" cy="297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98730360"/>
      </p:ext>
    </p:extLst>
  </p:cSld>
  <p:clrMapOvr>
    <a:masterClrMapping/>
  </p:clrMapOvr>
  <p:transition advClick="0" advTm="10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947916"/>
            <a:ext cx="91440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chemeClr val="bg1"/>
                </a:solidFill>
              </a:rPr>
              <a:t>Music making has been </a:t>
            </a:r>
            <a:r>
              <a:rPr lang="en-US" sz="3600" i="1" dirty="0">
                <a:solidFill>
                  <a:srgbClr val="FFFF00"/>
                </a:solidFill>
              </a:rPr>
              <a:t>scientifically </a:t>
            </a:r>
            <a:r>
              <a:rPr lang="en-US" sz="3600" i="1" dirty="0">
                <a:solidFill>
                  <a:schemeClr val="bg1"/>
                </a:solidFill>
              </a:rPr>
              <a:t>proven to:</a:t>
            </a:r>
          </a:p>
          <a:p>
            <a:endParaRPr lang="en-US" sz="4000" dirty="0"/>
          </a:p>
        </p:txBody>
      </p:sp>
      <p:sp>
        <p:nvSpPr>
          <p:cNvPr id="11" name="TextBox 10"/>
          <p:cNvSpPr txBox="1"/>
          <p:nvPr/>
        </p:nvSpPr>
        <p:spPr>
          <a:xfrm>
            <a:off x="533400" y="16002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B050"/>
                </a:solidFill>
              </a:rPr>
              <a:t>Exercise the brain</a:t>
            </a:r>
          </a:p>
          <a:p>
            <a:r>
              <a:rPr lang="en-US" sz="3600" b="1" dirty="0">
                <a:solidFill>
                  <a:srgbClr val="FFC000"/>
                </a:solidFill>
              </a:rPr>
              <a:t>   </a:t>
            </a:r>
            <a:endParaRPr lang="en-US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066800" y="22098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</a:rPr>
              <a:t>Inspire creativity</a:t>
            </a:r>
          </a:p>
          <a:p>
            <a:r>
              <a:rPr lang="en-US" sz="3600" b="1" dirty="0">
                <a:solidFill>
                  <a:srgbClr val="FFFF00"/>
                </a:solidFill>
              </a:rPr>
              <a:t>      </a:t>
            </a: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6400" y="28194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B050"/>
                </a:solidFill>
              </a:rPr>
              <a:t>Increase productivity</a:t>
            </a:r>
          </a:p>
          <a:p>
            <a:r>
              <a:rPr lang="en-US" sz="3600" b="1" dirty="0">
                <a:solidFill>
                  <a:srgbClr val="FFC000"/>
                </a:solidFill>
              </a:rPr>
              <a:t>         </a:t>
            </a:r>
            <a:endParaRPr lang="en-US" sz="4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362200" y="34290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</a:rPr>
              <a:t>Fight memory loss</a:t>
            </a:r>
          </a:p>
          <a:p>
            <a:r>
              <a:rPr lang="en-US" sz="3600" b="1" dirty="0">
                <a:solidFill>
                  <a:srgbClr val="FFFF00"/>
                </a:solidFill>
              </a:rPr>
              <a:t>           </a:t>
            </a: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71800" y="40386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B050"/>
                </a:solidFill>
              </a:rPr>
              <a:t>Reduce stress</a:t>
            </a:r>
          </a:p>
          <a:p>
            <a:r>
              <a:rPr lang="en-US" sz="3600" b="1" dirty="0">
                <a:solidFill>
                  <a:srgbClr val="FFC000"/>
                </a:solidFill>
              </a:rPr>
              <a:t>               </a:t>
            </a:r>
            <a:endParaRPr lang="en-US" sz="4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657600" y="46482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</a:rPr>
              <a:t>Lower blood pressure</a:t>
            </a:r>
          </a:p>
          <a:p>
            <a:r>
              <a:rPr lang="en-US" sz="3600" b="1" dirty="0">
                <a:solidFill>
                  <a:srgbClr val="FFFF00"/>
                </a:solidFill>
              </a:rPr>
              <a:t>                  </a:t>
            </a: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19600" y="5221069"/>
            <a:ext cx="701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B050"/>
                </a:solidFill>
              </a:rPr>
              <a:t>Build confidence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29200" y="5824716"/>
            <a:ext cx="70104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</a:rPr>
              <a:t>Stave off depression</a:t>
            </a:r>
          </a:p>
          <a:p>
            <a:pPr algn="ctr"/>
            <a:endParaRPr lang="en-US" sz="4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03943"/>
      </p:ext>
    </p:extLst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  <p:bldP spid="8" grpId="0"/>
      <p:bldP spid="9" grpId="0"/>
      <p:bldP spid="10" grpId="0"/>
      <p:bldP spid="12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</a:rPr>
              <a:t>Metropolitan Nashville Public Schools found that </a:t>
            </a:r>
            <a:r>
              <a:rPr lang="en-US" sz="4000" dirty="0">
                <a:solidFill>
                  <a:srgbClr val="FFFF00"/>
                </a:solidFill>
              </a:rPr>
              <a:t>ATTENDANCE RATES </a:t>
            </a:r>
            <a:r>
              <a:rPr lang="en-US" sz="4000" u="sng" dirty="0">
                <a:solidFill>
                  <a:srgbClr val="FFFF00"/>
                </a:solidFill>
              </a:rPr>
              <a:t>ROSE </a:t>
            </a:r>
            <a:r>
              <a:rPr lang="en-US" sz="4000" i="1" dirty="0">
                <a:solidFill>
                  <a:srgbClr val="FFFFFF"/>
                </a:solidFill>
              </a:rPr>
              <a:t>with increased study in music.  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610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</a:rPr>
              <a:t>              No Music:			</a:t>
            </a:r>
          </a:p>
          <a:p>
            <a:r>
              <a:rPr lang="en-US" sz="4000" i="1" dirty="0">
                <a:solidFill>
                  <a:srgbClr val="FFFFFF"/>
                </a:solidFill>
              </a:rPr>
              <a:t>&lt; 1 Year of Music: 	</a:t>
            </a:r>
          </a:p>
          <a:p>
            <a:r>
              <a:rPr lang="en-US" sz="4000" i="1" dirty="0">
                <a:solidFill>
                  <a:srgbClr val="FFFFFF"/>
                </a:solidFill>
              </a:rPr>
              <a:t>&gt; 1 Year of Music: 	</a:t>
            </a: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87% </a:t>
            </a:r>
            <a:r>
              <a:rPr lang="en-US" sz="4000" i="1" dirty="0">
                <a:solidFill>
                  <a:srgbClr val="FFFFFF"/>
                </a:solidFill>
              </a:rPr>
              <a:t>Attendance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93% </a:t>
            </a:r>
            <a:r>
              <a:rPr lang="en-US" sz="4000" i="1" dirty="0">
                <a:solidFill>
                  <a:srgbClr val="FFFFFF"/>
                </a:solidFill>
              </a:rPr>
              <a:t>Attendance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91% </a:t>
            </a:r>
            <a:r>
              <a:rPr lang="en-US" sz="4000" i="1" dirty="0">
                <a:solidFill>
                  <a:srgbClr val="FFFFFF"/>
                </a:solidFill>
              </a:rPr>
              <a:t>Attendance</a:t>
            </a:r>
          </a:p>
        </p:txBody>
      </p:sp>
    </p:spTree>
    <p:extLst>
      <p:ext uri="{BB962C8B-B14F-4D97-AF65-F5344CB8AC3E}">
        <p14:creationId xmlns:p14="http://schemas.microsoft.com/office/powerpoint/2010/main" val="577453166"/>
      </p:ext>
    </p:extLst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</a:rPr>
              <a:t>Metropolitan Nashville Public Schools found that </a:t>
            </a:r>
            <a:r>
              <a:rPr lang="en-US" sz="4000" dirty="0">
                <a:solidFill>
                  <a:srgbClr val="FFFF00"/>
                </a:solidFill>
              </a:rPr>
              <a:t>DISCIPLINE REPORTS </a:t>
            </a:r>
            <a:r>
              <a:rPr lang="en-US" sz="4000" u="sng" dirty="0">
                <a:solidFill>
                  <a:srgbClr val="FFFF00"/>
                </a:solidFill>
              </a:rPr>
              <a:t>FELL </a:t>
            </a:r>
            <a:r>
              <a:rPr lang="en-US" sz="4000" i="1" dirty="0">
                <a:solidFill>
                  <a:srgbClr val="FFFFFF"/>
                </a:solidFill>
              </a:rPr>
              <a:t>with increased study in music.  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</a:rPr>
              <a:t>              No Music:			</a:t>
            </a:r>
          </a:p>
          <a:p>
            <a:r>
              <a:rPr lang="en-US" sz="4000" i="1" dirty="0">
                <a:solidFill>
                  <a:srgbClr val="FFFFFF"/>
                </a:solidFill>
              </a:rPr>
              <a:t>&lt; 1 Year of Music: 	</a:t>
            </a:r>
          </a:p>
          <a:p>
            <a:r>
              <a:rPr lang="en-US" sz="4000" i="1" dirty="0">
                <a:solidFill>
                  <a:srgbClr val="FFFFFF"/>
                </a:solidFill>
              </a:rPr>
              <a:t>&gt; 1 Year of Music: 	</a:t>
            </a: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4.34</a:t>
            </a:r>
            <a:r>
              <a:rPr lang="en-US" sz="4000" dirty="0">
                <a:solidFill>
                  <a:srgbClr val="FFCC00"/>
                </a:solidFill>
              </a:rPr>
              <a:t> </a:t>
            </a:r>
            <a:r>
              <a:rPr lang="en-US" sz="4000" i="1" dirty="0">
                <a:solidFill>
                  <a:srgbClr val="FFFFFF"/>
                </a:solidFill>
              </a:rPr>
              <a:t>over 4 years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3.23</a:t>
            </a:r>
            <a:r>
              <a:rPr lang="en-US" sz="4000" i="1" dirty="0">
                <a:solidFill>
                  <a:srgbClr val="FFFFFF"/>
                </a:solidFill>
              </a:rPr>
              <a:t> over 4 years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3.75</a:t>
            </a:r>
            <a:r>
              <a:rPr lang="en-US" sz="4000" i="1" dirty="0">
                <a:solidFill>
                  <a:srgbClr val="FFFFFF"/>
                </a:solidFill>
              </a:rPr>
              <a:t> over 4 years</a:t>
            </a:r>
          </a:p>
        </p:txBody>
      </p:sp>
    </p:spTree>
    <p:extLst>
      <p:ext uri="{BB962C8B-B14F-4D97-AF65-F5344CB8AC3E}">
        <p14:creationId xmlns:p14="http://schemas.microsoft.com/office/powerpoint/2010/main" val="3848370220"/>
      </p:ext>
    </p:extLst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</a:rPr>
              <a:t>Metropolitan Nashville Public Schools found that </a:t>
            </a:r>
            <a:r>
              <a:rPr lang="en-US" sz="4000" dirty="0">
                <a:solidFill>
                  <a:srgbClr val="FFFF00"/>
                </a:solidFill>
              </a:rPr>
              <a:t>GPAs </a:t>
            </a:r>
            <a:r>
              <a:rPr lang="en-US" sz="4000" u="sng" dirty="0">
                <a:solidFill>
                  <a:srgbClr val="FFFF00"/>
                </a:solidFill>
              </a:rPr>
              <a:t>ROSE</a:t>
            </a:r>
            <a:r>
              <a:rPr lang="en-US" sz="4000" dirty="0">
                <a:solidFill>
                  <a:srgbClr val="FFFF00"/>
                </a:solidFill>
              </a:rPr>
              <a:t> </a:t>
            </a:r>
            <a:r>
              <a:rPr lang="en-US" sz="4000" i="1" dirty="0">
                <a:solidFill>
                  <a:srgbClr val="FFFFFF"/>
                </a:solidFill>
              </a:rPr>
              <a:t>with increased study in music.  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610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</a:rPr>
              <a:t>              No Music:			</a:t>
            </a:r>
          </a:p>
          <a:p>
            <a:r>
              <a:rPr lang="en-US" sz="4000" i="1" dirty="0">
                <a:solidFill>
                  <a:srgbClr val="FFFFFF"/>
                </a:solidFill>
              </a:rPr>
              <a:t>&lt; 1 Year of Music: 	</a:t>
            </a:r>
          </a:p>
          <a:p>
            <a:r>
              <a:rPr lang="en-US" sz="4000" i="1" dirty="0">
                <a:solidFill>
                  <a:srgbClr val="FFFFFF"/>
                </a:solidFill>
              </a:rPr>
              <a:t>&gt; 1 Year of Music: 	</a:t>
            </a: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2.51</a:t>
            </a:r>
            <a:r>
              <a:rPr lang="en-US" sz="4000" i="1" dirty="0">
                <a:solidFill>
                  <a:srgbClr val="FFFFFF"/>
                </a:solidFill>
              </a:rPr>
              <a:t> Average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2.89</a:t>
            </a:r>
            <a:r>
              <a:rPr lang="en-US" sz="4000" i="1" dirty="0">
                <a:solidFill>
                  <a:srgbClr val="FFFFFF"/>
                </a:solidFill>
              </a:rPr>
              <a:t> Average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2.61</a:t>
            </a:r>
            <a:r>
              <a:rPr lang="en-US" sz="4000" i="1" dirty="0">
                <a:solidFill>
                  <a:srgbClr val="FFFFFF"/>
                </a:solidFill>
              </a:rPr>
              <a:t> Average</a:t>
            </a:r>
          </a:p>
        </p:txBody>
      </p:sp>
    </p:spTree>
    <p:extLst>
      <p:ext uri="{BB962C8B-B14F-4D97-AF65-F5344CB8AC3E}">
        <p14:creationId xmlns:p14="http://schemas.microsoft.com/office/powerpoint/2010/main" val="248209759"/>
      </p:ext>
    </p:extLst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</a:rPr>
              <a:t>Metropolitan Nashville Public Schools found that </a:t>
            </a:r>
            <a:r>
              <a:rPr lang="en-US" sz="4000" dirty="0">
                <a:solidFill>
                  <a:srgbClr val="FFFF00"/>
                </a:solidFill>
              </a:rPr>
              <a:t>GRADUATION RATES </a:t>
            </a:r>
            <a:r>
              <a:rPr lang="en-US" sz="4000" u="sng" dirty="0">
                <a:solidFill>
                  <a:srgbClr val="FFFF00"/>
                </a:solidFill>
              </a:rPr>
              <a:t>ROSE </a:t>
            </a:r>
            <a:r>
              <a:rPr lang="en-US" sz="4000" i="1" dirty="0">
                <a:solidFill>
                  <a:srgbClr val="FFFFFF"/>
                </a:solidFill>
              </a:rPr>
              <a:t>with increased study in music.  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6868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</a:rPr>
              <a:t>              No Music:			</a:t>
            </a:r>
          </a:p>
          <a:p>
            <a:r>
              <a:rPr lang="en-US" sz="4000" i="1" dirty="0">
                <a:solidFill>
                  <a:srgbClr val="FFFFFF"/>
                </a:solidFill>
              </a:rPr>
              <a:t>&lt; 1 Year of Music: 	</a:t>
            </a:r>
          </a:p>
          <a:p>
            <a:r>
              <a:rPr lang="en-US" sz="4000" i="1" dirty="0">
                <a:solidFill>
                  <a:srgbClr val="FFFFFF"/>
                </a:solidFill>
              </a:rPr>
              <a:t>&gt; 1 Year of Music: 	</a:t>
            </a: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60% </a:t>
            </a:r>
            <a:r>
              <a:rPr lang="en-US" sz="4000" i="1" dirty="0">
                <a:solidFill>
                  <a:srgbClr val="FFFFFF"/>
                </a:solidFill>
              </a:rPr>
              <a:t>Average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91% </a:t>
            </a:r>
            <a:r>
              <a:rPr lang="en-US" sz="4000" i="1" dirty="0">
                <a:solidFill>
                  <a:srgbClr val="FFFFFF"/>
                </a:solidFill>
              </a:rPr>
              <a:t>Average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81% </a:t>
            </a:r>
            <a:r>
              <a:rPr lang="en-US" sz="4000" i="1" dirty="0">
                <a:solidFill>
                  <a:srgbClr val="FFFFFF"/>
                </a:solidFill>
              </a:rPr>
              <a:t>Average</a:t>
            </a:r>
          </a:p>
        </p:txBody>
      </p:sp>
    </p:spTree>
    <p:extLst>
      <p:ext uri="{BB962C8B-B14F-4D97-AF65-F5344CB8AC3E}">
        <p14:creationId xmlns:p14="http://schemas.microsoft.com/office/powerpoint/2010/main" val="15412560"/>
      </p:ext>
    </p:extLst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</a:rPr>
              <a:t>Metropolitan Nashville Public Schools found that </a:t>
            </a:r>
            <a:r>
              <a:rPr lang="en-US" sz="4000" dirty="0">
                <a:solidFill>
                  <a:srgbClr val="FFFF00"/>
                </a:solidFill>
              </a:rPr>
              <a:t>ACT SCORES </a:t>
            </a:r>
            <a:r>
              <a:rPr lang="en-US" sz="4000" u="sng" dirty="0">
                <a:solidFill>
                  <a:srgbClr val="FFFF00"/>
                </a:solidFill>
              </a:rPr>
              <a:t>ROSE</a:t>
            </a:r>
            <a:r>
              <a:rPr lang="en-US" sz="4000" dirty="0">
                <a:solidFill>
                  <a:srgbClr val="FFFF00"/>
                </a:solidFill>
              </a:rPr>
              <a:t> </a:t>
            </a:r>
            <a:r>
              <a:rPr lang="en-US" sz="4000" i="1" dirty="0">
                <a:solidFill>
                  <a:srgbClr val="FFFFFF"/>
                </a:solidFill>
              </a:rPr>
              <a:t>with increased study in music.  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839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</a:rPr>
              <a:t>              No Music:			</a:t>
            </a:r>
          </a:p>
          <a:p>
            <a:r>
              <a:rPr lang="en-US" sz="4000" i="1" dirty="0">
                <a:solidFill>
                  <a:srgbClr val="FFFFFF"/>
                </a:solidFill>
              </a:rPr>
              <a:t>&lt; 1 Year of Music: 	</a:t>
            </a:r>
          </a:p>
          <a:p>
            <a:r>
              <a:rPr lang="en-US" sz="4000" i="1" dirty="0">
                <a:solidFill>
                  <a:srgbClr val="FFFFFF"/>
                </a:solidFill>
              </a:rPr>
              <a:t>&gt; 1 Year of Music: 	</a:t>
            </a: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191000" y="2971800"/>
            <a:ext cx="495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16.95</a:t>
            </a:r>
            <a:r>
              <a:rPr lang="en-US" sz="4000" i="1" dirty="0">
                <a:solidFill>
                  <a:srgbClr val="FFFFFF"/>
                </a:solidFill>
              </a:rPr>
              <a:t> Eng, </a:t>
            </a:r>
            <a:r>
              <a:rPr lang="en-US" sz="4000" i="1" dirty="0">
                <a:solidFill>
                  <a:srgbClr val="FFFF00"/>
                </a:solidFill>
              </a:rPr>
              <a:t>17.20</a:t>
            </a:r>
            <a:r>
              <a:rPr lang="en-US" sz="4000" i="1" dirty="0">
                <a:solidFill>
                  <a:srgbClr val="FFFFFF"/>
                </a:solidFill>
              </a:rPr>
              <a:t> Math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191000" y="4191000"/>
            <a:ext cx="4953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19.58</a:t>
            </a:r>
            <a:r>
              <a:rPr lang="en-US" sz="4000" i="1" dirty="0">
                <a:solidFill>
                  <a:srgbClr val="FFFFFF"/>
                </a:solidFill>
              </a:rPr>
              <a:t> Eng, </a:t>
            </a:r>
            <a:r>
              <a:rPr lang="en-US" sz="4000" i="1" dirty="0">
                <a:solidFill>
                  <a:srgbClr val="FFFF00"/>
                </a:solidFill>
              </a:rPr>
              <a:t>18.67</a:t>
            </a:r>
            <a:r>
              <a:rPr lang="en-US" sz="4000" i="1" dirty="0">
                <a:solidFill>
                  <a:srgbClr val="FFFFFF"/>
                </a:solidFill>
              </a:rPr>
              <a:t> Math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191000" y="3581400"/>
            <a:ext cx="495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17.64</a:t>
            </a:r>
            <a:r>
              <a:rPr lang="en-US" sz="4000" i="1" dirty="0">
                <a:solidFill>
                  <a:srgbClr val="FFFFFF"/>
                </a:solidFill>
              </a:rPr>
              <a:t> Eng, </a:t>
            </a:r>
            <a:r>
              <a:rPr lang="en-US" sz="4000" i="1" dirty="0">
                <a:solidFill>
                  <a:srgbClr val="FFFF00"/>
                </a:solidFill>
              </a:rPr>
              <a:t>17.62</a:t>
            </a:r>
            <a:r>
              <a:rPr lang="en-US" sz="4000" i="1" dirty="0">
                <a:solidFill>
                  <a:srgbClr val="FFFFFF"/>
                </a:solidFill>
              </a:rPr>
              <a:t> Math</a:t>
            </a:r>
          </a:p>
        </p:txBody>
      </p:sp>
    </p:spTree>
    <p:extLst>
      <p:ext uri="{BB962C8B-B14F-4D97-AF65-F5344CB8AC3E}">
        <p14:creationId xmlns:p14="http://schemas.microsoft.com/office/powerpoint/2010/main" val="1163235095"/>
      </p:ext>
    </p:extLst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8" presetID="52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4C5CBB2-AFFC-544B-A2AF-01DA5253B9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511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954974"/>
      </p:ext>
    </p:extLst>
  </p:cSld>
  <p:clrMapOvr>
    <a:masterClrMapping/>
  </p:clrMapOvr>
  <p:transition advClick="0" advTm="100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WHAT WAS LEARNED?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457200" y="1066800"/>
            <a:ext cx="83058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i="1" dirty="0">
                <a:solidFill>
                  <a:srgbClr val="FFFFFF"/>
                </a:solidFill>
              </a:rPr>
              <a:t>The </a:t>
            </a:r>
            <a:r>
              <a:rPr lang="en-US" sz="4800" dirty="0">
                <a:solidFill>
                  <a:srgbClr val="FFFF00"/>
                </a:solidFill>
              </a:rPr>
              <a:t>MORE</a:t>
            </a:r>
            <a:r>
              <a:rPr lang="en-US" sz="4800" i="1" dirty="0">
                <a:solidFill>
                  <a:srgbClr val="FFFF00"/>
                </a:solidFill>
              </a:rPr>
              <a:t> </a:t>
            </a:r>
            <a:r>
              <a:rPr lang="en-US" sz="4800" i="1" dirty="0">
                <a:solidFill>
                  <a:srgbClr val="FFFFFF"/>
                </a:solidFill>
              </a:rPr>
              <a:t>a student participates in </a:t>
            </a:r>
            <a:r>
              <a:rPr lang="en-US" sz="4800" dirty="0">
                <a:solidFill>
                  <a:srgbClr val="FFFF00"/>
                </a:solidFill>
              </a:rPr>
              <a:t>MUSIC</a:t>
            </a:r>
            <a:r>
              <a:rPr lang="en-US" sz="4800" i="1" dirty="0">
                <a:solidFill>
                  <a:srgbClr val="FFFFFF"/>
                </a:solidFill>
              </a:rPr>
              <a:t>, </a:t>
            </a:r>
          </a:p>
          <a:p>
            <a:pPr algn="ctr"/>
            <a:r>
              <a:rPr lang="en-US" sz="4800" i="1" dirty="0">
                <a:solidFill>
                  <a:srgbClr val="FFFFFF"/>
                </a:solidFill>
              </a:rPr>
              <a:t>the more </a:t>
            </a:r>
            <a:r>
              <a:rPr lang="en-US" sz="4800" dirty="0">
                <a:solidFill>
                  <a:srgbClr val="FFFF00"/>
                </a:solidFill>
              </a:rPr>
              <a:t>POSITIVE </a:t>
            </a:r>
            <a:r>
              <a:rPr lang="en-US" sz="4800" i="1" dirty="0">
                <a:solidFill>
                  <a:srgbClr val="FFFFFF"/>
                </a:solidFill>
              </a:rPr>
              <a:t>these </a:t>
            </a:r>
            <a:r>
              <a:rPr lang="en-US" sz="4800" dirty="0">
                <a:solidFill>
                  <a:srgbClr val="FFFF00"/>
                </a:solidFill>
              </a:rPr>
              <a:t>BENEFITS </a:t>
            </a:r>
            <a:r>
              <a:rPr lang="en-US" sz="4800" i="1" dirty="0">
                <a:solidFill>
                  <a:srgbClr val="FFFFFF"/>
                </a:solidFill>
              </a:rPr>
              <a:t>become. </a:t>
            </a: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359382"/>
            <a:ext cx="7162800" cy="2422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988875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FAMOUS QUOTES. . .</a:t>
            </a:r>
          </a:p>
        </p:txBody>
      </p:sp>
      <p:pic>
        <p:nvPicPr>
          <p:cNvPr id="10" name="Content Placeholder 4" descr="07_Img2362_LOW.jpg"/>
          <p:cNvPicPr>
            <a:picLocks noGrp="1"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151045" y="2895600"/>
            <a:ext cx="5164155" cy="3429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noFill/>
            <a:miter lim="800000"/>
            <a:headEnd/>
            <a:tailEnd/>
          </a:ln>
          <a:effectLst>
            <a:reflection blurRad="12700" stA="38000" endPos="28000" dist="5000" dir="5400000" sy="-100000" algn="bl" rotWithShape="0"/>
            <a:softEdge rad="127000"/>
          </a:effectLst>
        </p:spPr>
      </p:pic>
      <p:sp>
        <p:nvSpPr>
          <p:cNvPr id="5" name="TextBox 4"/>
          <p:cNvSpPr txBox="1"/>
          <p:nvPr/>
        </p:nvSpPr>
        <p:spPr>
          <a:xfrm>
            <a:off x="228600" y="914400"/>
            <a:ext cx="868474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Music has the power of producing a </a:t>
            </a:r>
          </a:p>
          <a:p>
            <a:r>
              <a:rPr lang="en-US" sz="4000" dirty="0">
                <a:solidFill>
                  <a:srgbClr val="FFFFFF"/>
                </a:solidFill>
              </a:rPr>
              <a:t>certain effect on the moral character of</a:t>
            </a:r>
          </a:p>
          <a:p>
            <a:r>
              <a:rPr lang="en-US" sz="4000" dirty="0">
                <a:solidFill>
                  <a:srgbClr val="FFFFFF"/>
                </a:solidFill>
              </a:rPr>
              <a:t>of the soul.</a:t>
            </a:r>
            <a:r>
              <a:rPr lang="en-US" sz="4000" i="1" dirty="0">
                <a:solidFill>
                  <a:srgbClr val="FFFFFF"/>
                </a:solidFill>
              </a:rPr>
              <a:t>	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5486400" y="2133600"/>
            <a:ext cx="26859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. . . Aristotle</a:t>
            </a:r>
            <a:endParaRPr lang="en-US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037119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FAMOUS QUOTES. . 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67200" y="1219200"/>
            <a:ext cx="4648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Music furnishes a delightful recreation</a:t>
            </a:r>
          </a:p>
          <a:p>
            <a:r>
              <a:rPr lang="en-US" sz="4000" dirty="0">
                <a:solidFill>
                  <a:srgbClr val="FFFFFF"/>
                </a:solidFill>
              </a:rPr>
              <a:t>for the hours of respite from the cares of the day, and lasts us through life.</a:t>
            </a:r>
          </a:p>
        </p:txBody>
      </p:sp>
      <p:pic>
        <p:nvPicPr>
          <p:cNvPr id="7" name="Picture 6" descr="Screen Shot 2015-12-08 at 5.44.03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143000"/>
            <a:ext cx="3728703" cy="4256088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4495800" y="5181600"/>
            <a:ext cx="464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. . . Thomas Jefferson</a:t>
            </a:r>
            <a:endParaRPr lang="en-US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0912316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2255</TotalTime>
  <Words>689</Words>
  <Application>Microsoft Macintosh PowerPoint</Application>
  <PresentationFormat>On-screen Show (4:3)</PresentationFormat>
  <Paragraphs>117</Paragraphs>
  <Slides>19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DID YOU KNOW . . .</vt:lpstr>
      <vt:lpstr>DID YOU KNOW . . .</vt:lpstr>
      <vt:lpstr>DID YOU KNOW . . .</vt:lpstr>
      <vt:lpstr>THE MESSAGE IS. . .</vt:lpstr>
      <vt:lpstr>THE MESSAGE IS. . .</vt:lpstr>
      <vt:lpstr>THE MESSAGE IS.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PowerPoint Presentation</vt:lpstr>
      <vt:lpstr>WHAT WAS LEARNED?</vt:lpstr>
      <vt:lpstr>FAMOUS QUOTES. . .</vt:lpstr>
      <vt:lpstr>FAMOUS QUOTES. . .</vt:lpstr>
    </vt:vector>
  </TitlesOfParts>
  <Company>Music Education Consultants,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Marcia Neel</dc:creator>
  <cp:lastModifiedBy>Marcia Neel</cp:lastModifiedBy>
  <cp:revision>566</cp:revision>
  <dcterms:created xsi:type="dcterms:W3CDTF">2019-02-28T17:04:59Z</dcterms:created>
  <dcterms:modified xsi:type="dcterms:W3CDTF">2022-04-09T15:05:40Z</dcterms:modified>
</cp:coreProperties>
</file>