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61"/>
  </p:notesMasterIdLst>
  <p:handoutMasterIdLst>
    <p:handoutMasterId r:id="rId62"/>
  </p:handoutMasterIdLst>
  <p:sldIdLst>
    <p:sldId id="610" r:id="rId2"/>
    <p:sldId id="317" r:id="rId3"/>
    <p:sldId id="650" r:id="rId4"/>
    <p:sldId id="641" r:id="rId5"/>
    <p:sldId id="647" r:id="rId6"/>
    <p:sldId id="262" r:id="rId7"/>
    <p:sldId id="263" r:id="rId8"/>
    <p:sldId id="648" r:id="rId9"/>
    <p:sldId id="627" r:id="rId10"/>
    <p:sldId id="401" r:id="rId11"/>
    <p:sldId id="636" r:id="rId12"/>
    <p:sldId id="649" r:id="rId13"/>
    <p:sldId id="345" r:id="rId14"/>
    <p:sldId id="373" r:id="rId15"/>
    <p:sldId id="431" r:id="rId16"/>
    <p:sldId id="442" r:id="rId17"/>
    <p:sldId id="353" r:id="rId18"/>
    <p:sldId id="374" r:id="rId19"/>
    <p:sldId id="592" r:id="rId20"/>
    <p:sldId id="555" r:id="rId21"/>
    <p:sldId id="556" r:id="rId22"/>
    <p:sldId id="557" r:id="rId23"/>
    <p:sldId id="558" r:id="rId24"/>
    <p:sldId id="445" r:id="rId25"/>
    <p:sldId id="545" r:id="rId26"/>
    <p:sldId id="546" r:id="rId27"/>
    <p:sldId id="412" r:id="rId28"/>
    <p:sldId id="597" r:id="rId29"/>
    <p:sldId id="616" r:id="rId30"/>
    <p:sldId id="617" r:id="rId31"/>
    <p:sldId id="618" r:id="rId32"/>
    <p:sldId id="413" r:id="rId33"/>
    <p:sldId id="593" r:id="rId34"/>
    <p:sldId id="578" r:id="rId35"/>
    <p:sldId id="559" r:id="rId36"/>
    <p:sldId id="594" r:id="rId37"/>
    <p:sldId id="579" r:id="rId38"/>
    <p:sldId id="595" r:id="rId39"/>
    <p:sldId id="581" r:id="rId40"/>
    <p:sldId id="582" r:id="rId41"/>
    <p:sldId id="583" r:id="rId42"/>
    <p:sldId id="584" r:id="rId43"/>
    <p:sldId id="586" r:id="rId44"/>
    <p:sldId id="585" r:id="rId45"/>
    <p:sldId id="587" r:id="rId46"/>
    <p:sldId id="588" r:id="rId47"/>
    <p:sldId id="589" r:id="rId48"/>
    <p:sldId id="619" r:id="rId49"/>
    <p:sldId id="564" r:id="rId50"/>
    <p:sldId id="565" r:id="rId51"/>
    <p:sldId id="566" r:id="rId52"/>
    <p:sldId id="567" r:id="rId53"/>
    <p:sldId id="611" r:id="rId54"/>
    <p:sldId id="646" r:id="rId55"/>
    <p:sldId id="645" r:id="rId56"/>
    <p:sldId id="626" r:id="rId57"/>
    <p:sldId id="419" r:id="rId58"/>
    <p:sldId id="622" r:id="rId59"/>
    <p:sldId id="623" r:id="rId6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01"/>
    <a:srgbClr val="E3B65C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92750" autoAdjust="0"/>
  </p:normalViewPr>
  <p:slideViewPr>
    <p:cSldViewPr>
      <p:cViewPr varScale="1">
        <p:scale>
          <a:sx n="107" d="100"/>
          <a:sy n="107" d="100"/>
        </p:scale>
        <p:origin x="6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1/26/20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1/26/20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388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64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188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5262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2147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635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2163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5077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4551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13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14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15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16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17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18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19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24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25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26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27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28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7164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413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00281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780509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57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58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1/26/20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1/26/20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jpeg"/><Relationship Id="rId5" Type="http://schemas.openxmlformats.org/officeDocument/2006/relationships/image" Target="../media/image65.tiff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microsoft.com/office/2007/relationships/hdphoto" Target="../media/hdphoto1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jpe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-28575" y="330888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30101"/>
                </a:solidFill>
                <a:latin typeface="+mn-lt"/>
              </a:rPr>
              <a:t>January 17, 2020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1376557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44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44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 Even </a:t>
            </a:r>
            <a:r>
              <a:rPr lang="en-US" sz="44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44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44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-28575" y="4298114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3893658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42270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latin typeface="+mn-lt"/>
              </a:rPr>
              <a:t>@</a:t>
            </a:r>
            <a:r>
              <a:rPr lang="en-US" sz="2000" i="1" dirty="0" err="1">
                <a:latin typeface="+mn-lt"/>
              </a:rPr>
              <a:t>MusicAchCouncil</a:t>
            </a:r>
            <a:br>
              <a:rPr lang="en-US" sz="2000" i="1" dirty="0">
                <a:latin typeface="+mn-lt"/>
              </a:rPr>
            </a:br>
            <a:r>
              <a:rPr lang="en-US" sz="2000" i="1" dirty="0" err="1">
                <a:latin typeface="+mn-lt"/>
              </a:rPr>
              <a:t>marcia@musicedconsultants.net</a:t>
            </a:r>
            <a:r>
              <a:rPr lang="en-US" sz="2000" i="1" dirty="0">
                <a:latin typeface="+mn-lt"/>
              </a:rPr>
              <a:t>           @</a:t>
            </a:r>
            <a:r>
              <a:rPr lang="en-US" sz="2000" i="1" dirty="0" err="1">
                <a:latin typeface="+mn-lt"/>
              </a:rPr>
              <a:t>MusicEdConsult</a:t>
            </a:r>
            <a:endParaRPr lang="en-US" sz="2000" i="1" dirty="0">
              <a:latin typeface="+mn-lt"/>
            </a:endParaRPr>
          </a:p>
          <a:p>
            <a:pPr lvl="0" algn="ctr"/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93328"/>
            <a:ext cx="839990" cy="10457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28575" y="2851682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pic>
        <p:nvPicPr>
          <p:cNvPr id="4" name="Picture 3" descr="A picture containing plate&#10;&#10;Description automatically generated">
            <a:extLst>
              <a:ext uri="{FF2B5EF4-FFF2-40B4-BE49-F238E27FC236}">
                <a16:creationId xmlns:a16="http://schemas.microsoft.com/office/drawing/2014/main" id="{5292F847-9E35-3049-83C4-CF417B7D3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2109"/>
            <a:ext cx="1600200" cy="97455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FA7E9E-77B4-BD4C-95F4-EA201352F1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38525"/>
            <a:ext cx="2971800" cy="890875"/>
          </a:xfrm>
          <a:prstGeom prst="rect">
            <a:avLst/>
          </a:prstGeom>
        </p:spPr>
      </p:pic>
      <p:pic>
        <p:nvPicPr>
          <p:cNvPr id="10" name="Picture 9" descr="A picture containing outdoor, light, traffic, wire&#10;&#10;Description automatically generated">
            <a:extLst>
              <a:ext uri="{FF2B5EF4-FFF2-40B4-BE49-F238E27FC236}">
                <a16:creationId xmlns:a16="http://schemas.microsoft.com/office/drawing/2014/main" id="{2031524B-C980-8B42-A285-B56500186E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955636"/>
            <a:ext cx="2368550" cy="688777"/>
          </a:xfrm>
          <a:prstGeom prst="rect">
            <a:avLst/>
          </a:prstGeom>
        </p:spPr>
      </p:pic>
      <p:pic>
        <p:nvPicPr>
          <p:cNvPr id="13" name="Picture 1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02CEE18B-AD4A-6146-B4A4-4428DB5E89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019880"/>
            <a:ext cx="1977487" cy="5602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ric 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1" cy="4712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5872015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9-02-06 at 11.43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79" y="914400"/>
            <a:ext cx="7500241" cy="42187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51F6E5-AC45-2D49-826D-E25AB6CD69DF}"/>
              </a:ext>
            </a:extLst>
          </p:cNvPr>
          <p:cNvSpPr txBox="1"/>
          <p:nvPr/>
        </p:nvSpPr>
        <p:spPr>
          <a:xfrm>
            <a:off x="0" y="145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From: </a:t>
            </a:r>
            <a:r>
              <a:rPr lang="en-US" sz="3600" i="1" dirty="0"/>
              <a:t>Paradise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DF38D-F480-7D49-84BA-455923B61924}"/>
              </a:ext>
            </a:extLst>
          </p:cNvPr>
          <p:cNvSpPr txBox="1"/>
          <p:nvPr/>
        </p:nvSpPr>
        <p:spPr>
          <a:xfrm>
            <a:off x="1" y="136253"/>
            <a:ext cx="91439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Exstasis</a:t>
            </a:r>
            <a:r>
              <a:rPr lang="en-US" sz="40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“All I Want to do is Fly”</a:t>
            </a:r>
          </a:p>
          <a:p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2F8996-9746-6B46-861D-87698985F5A7}"/>
              </a:ext>
            </a:extLst>
          </p:cNvPr>
          <p:cNvSpPr txBox="1"/>
          <p:nvPr/>
        </p:nvSpPr>
        <p:spPr>
          <a:xfrm>
            <a:off x="1028699" y="54102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Video may be viewed at: 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www.youtube.com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watch?v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=Y8oDnUga0JU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7119339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C3512A-5096-0F49-AB3A-A261FFE395D1}"/>
              </a:ext>
            </a:extLst>
          </p:cNvPr>
          <p:cNvSpPr txBox="1"/>
          <p:nvPr/>
        </p:nvSpPr>
        <p:spPr>
          <a:xfrm>
            <a:off x="1981200" y="23622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02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 xmlns:mv="urn:schemas-microsoft-com:mac:vml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295400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Im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vs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endParaRPr lang="en-U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73845" y="830759"/>
            <a:ext cx="28696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School is. . .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421559"/>
            <a:ext cx="27029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 is. .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5AD8F1-23A0-9944-B6BD-B03C98655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104" y="3048000"/>
            <a:ext cx="3063396" cy="111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470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Music-making can help prepare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young people for </a:t>
            </a:r>
            <a:r>
              <a:rPr lang="en-US" altLang="en-US" sz="44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 futures.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95972"/>
            <a:ext cx="4419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 </a:t>
            </a:r>
          </a:p>
          <a:p>
            <a:pPr algn="l">
              <a:buFont typeface="Arial" panose="020B0604020202020204" pitchFamily="34" charset="0"/>
              <a:buNone/>
            </a:pPr>
            <a:endParaRPr lang="en-US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62600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996" y="1825358"/>
            <a:ext cx="3807204" cy="45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Music Skills Practice Room is. . .</a:t>
            </a:r>
          </a:p>
        </p:txBody>
      </p:sp>
    </p:spTree>
    <p:extLst>
      <p:ext uri="{BB962C8B-B14F-4D97-AF65-F5344CB8AC3E}">
        <p14:creationId xmlns:p14="http://schemas.microsoft.com/office/powerpoint/2010/main" val="105543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Music Skills Practice Room is. . .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D825E02-2D73-B244-AFD2-C1F068BB8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-76200"/>
            <a:ext cx="8915400" cy="6853356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07512A56-9520-914E-9B73-22A9BEF67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19200"/>
            <a:ext cx="684711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8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Life Skills </a:t>
            </a:r>
          </a:p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Practice Room</a:t>
            </a:r>
          </a:p>
        </p:txBody>
      </p:sp>
    </p:spTree>
    <p:extLst>
      <p:ext uri="{BB962C8B-B14F-4D97-AF65-F5344CB8AC3E}">
        <p14:creationId xmlns:p14="http://schemas.microsoft.com/office/powerpoint/2010/main" val="303564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51611"/>
            <a:ext cx="6629400" cy="4691989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>
    <p:cut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371600"/>
            <a:ext cx="49530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en-US" sz="1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benefits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Maintain accessibility to parents and don’t give up!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parents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student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administrator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Child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28600" y="20574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Provide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115594" y="2078417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94" y="3189982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</p:spTree>
    <p:extLst>
      <p:ext uri="{BB962C8B-B14F-4D97-AF65-F5344CB8AC3E}">
        <p14:creationId xmlns:p14="http://schemas.microsoft.com/office/powerpoint/2010/main" val="3835714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8701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sz="4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14372" y="1485065"/>
            <a:ext cx="3367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Informing Parents of the Benefits of music makes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THEM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smarter!</a:t>
            </a: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id="{82BE44CF-0CC4-6A4D-B7E2-C3A1294A2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47800"/>
            <a:ext cx="3339376" cy="28623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2198B-07A7-3F4D-BF85-FC213086C871}"/>
              </a:ext>
            </a:extLst>
          </p:cNvPr>
          <p:cNvSpPr txBox="1"/>
          <p:nvPr/>
        </p:nvSpPr>
        <p:spPr>
          <a:xfrm>
            <a:off x="372028" y="4911270"/>
            <a:ext cx="817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+mn-lt"/>
              </a:rPr>
              <a:t>https://</a:t>
            </a:r>
            <a:r>
              <a:rPr lang="en-US" sz="2400" dirty="0" err="1">
                <a:solidFill>
                  <a:srgbClr val="FFFF00"/>
                </a:solidFill>
                <a:latin typeface="+mn-lt"/>
              </a:rPr>
              <a:t>www.nammfoundation.org</a:t>
            </a:r>
            <a:r>
              <a:rPr lang="en-US" sz="2400" dirty="0">
                <a:solidFill>
                  <a:srgbClr val="FFFF00"/>
                </a:solidFill>
                <a:latin typeface="+mn-lt"/>
              </a:rPr>
              <a:t>/what-we-do/music-research</a:t>
            </a:r>
          </a:p>
        </p:txBody>
      </p:sp>
    </p:spTree>
    <p:extLst>
      <p:ext uri="{BB962C8B-B14F-4D97-AF65-F5344CB8AC3E}">
        <p14:creationId xmlns:p14="http://schemas.microsoft.com/office/powerpoint/2010/main" val="425809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573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05128" y="1295400"/>
            <a:ext cx="4038600" cy="482648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fosters student interest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the benefits of music makes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smarter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Building and nurturing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teachers contributes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positively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to overall school climate.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Being visible </a:t>
            </a: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b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74939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4000" b="1" dirty="0">
                <a:solidFill>
                  <a:srgbClr val="CD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76400"/>
            <a:ext cx="73152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in the ______________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middle school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9558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 from: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Retaining: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Retaining: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Elementary Band at HS Hafltime Show copy" descr="Elementary Band at HS Hafltime Show copy">
            <a:hlinkClick r:id="" action="ppaction://media"/>
            <a:extLst>
              <a:ext uri="{FF2B5EF4-FFF2-40B4-BE49-F238E27FC236}">
                <a16:creationId xmlns:a16="http://schemas.microsoft.com/office/drawing/2014/main" id="{7FBA7094-4E56-F343-ADB7-8B532051FBC4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500" y="1663700"/>
            <a:ext cx="72136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beginners to join the high school students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beginners to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rgbClr val="FFFF00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rgbClr val="FFFF00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5135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24129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2" name="PPT Slide 50 The Parent Band" descr="PPT Slide 50 The Parent Band">
            <a:hlinkClick r:id="" action="ppaction://media"/>
            <a:extLst>
              <a:ext uri="{FF2B5EF4-FFF2-40B4-BE49-F238E27FC236}">
                <a16:creationId xmlns:a16="http://schemas.microsoft.com/office/drawing/2014/main" id="{0C0F6C82-CF73-6D4F-BF93-4821BE2CFAD1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00" y="14478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63650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0" y="15240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555565" y="1251306"/>
            <a:ext cx="8070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Lean on your parents—They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</p:spTree>
    <p:extLst>
      <p:ext uri="{BB962C8B-B14F-4D97-AF65-F5344CB8AC3E}">
        <p14:creationId xmlns:p14="http://schemas.microsoft.com/office/powerpoint/2010/main" val="2834577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940425" cy="509583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PT Slide 53 Why Kids Stay in Band" descr="PPT Slide 53 Why Kids Stay in Band">
            <a:hlinkClick r:id="" action="ppaction://media"/>
            <a:extLst>
              <a:ext uri="{FF2B5EF4-FFF2-40B4-BE49-F238E27FC236}">
                <a16:creationId xmlns:a16="http://schemas.microsoft.com/office/drawing/2014/main" id="{3EEE3460-D67F-A847-9C03-A3A1C7940173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7816" y="1527175"/>
            <a:ext cx="7056967" cy="5292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8280"/>
            <a:ext cx="1092200" cy="2378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34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800000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PT Slide 64 First Performance Concert" descr="PPT Slide 64 First Performance Concert">
            <a:hlinkClick r:id="" action="ppaction://media"/>
            <a:extLst>
              <a:ext uri="{FF2B5EF4-FFF2-40B4-BE49-F238E27FC236}">
                <a16:creationId xmlns:a16="http://schemas.microsoft.com/office/drawing/2014/main" id="{BFD1F5ED-E4DD-4846-84ED-D4BB5E8CB87E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8288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37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38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10562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Enhance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21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914400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828800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70201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7881"/>
            <a:ext cx="2514600" cy="33663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27BB3-6DAC-1448-BE97-47969E82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9223" y="438150"/>
            <a:ext cx="16360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Use?</a:t>
            </a:r>
          </a:p>
        </p:txBody>
      </p:sp>
      <p:pic>
        <p:nvPicPr>
          <p:cNvPr id="15" name="Picture 14" descr="band_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150"/>
            <a:ext cx="2528888" cy="33718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67200" y="3989725"/>
            <a:ext cx="472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Available for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 or Orchestra at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Music Dealers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 online via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Hal Leonard</a:t>
            </a:r>
          </a:p>
          <a:p>
            <a:pPr algn="r"/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Consider Using: </a:t>
            </a:r>
            <a: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Poll Everywhere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9795"/>
            <a:ext cx="7988300" cy="54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7220249-64FE-ED42-9A92-E33C4BB1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B050"/>
                </a:solidFill>
              </a:rPr>
              <a:t>Let’s Hear From. . .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8EBF27-D07B-744D-8CA7-1169839E4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-35870"/>
            <a:ext cx="2971800" cy="1556657"/>
          </a:xfrm>
          <a:prstGeom prst="rect">
            <a:avLst/>
          </a:prstGeom>
        </p:spPr>
      </p:pic>
      <p:pic>
        <p:nvPicPr>
          <p:cNvPr id="4" name="Picture 3" descr="A person wearing a suit and tie smiling and looking at the camera&#10;&#10;Description automatically generated">
            <a:extLst>
              <a:ext uri="{FF2B5EF4-FFF2-40B4-BE49-F238E27FC236}">
                <a16:creationId xmlns:a16="http://schemas.microsoft.com/office/drawing/2014/main" id="{776D642F-02B7-5244-9146-5C435F60A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8" y="1631835"/>
            <a:ext cx="1861761" cy="18694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17EE1-BC4E-A549-8908-6BE30734CEC7}"/>
              </a:ext>
            </a:extLst>
          </p:cNvPr>
          <p:cNvSpPr txBox="1"/>
          <p:nvPr/>
        </p:nvSpPr>
        <p:spPr>
          <a:xfrm>
            <a:off x="1948962" y="3933359"/>
            <a:ext cx="4821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+mn-lt"/>
              </a:rPr>
              <a:t>Mark Anderson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+mn-lt"/>
              </a:rPr>
              <a:t>Music Curriculum Specialist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A0781-79FF-D540-8E35-E205AC1E0F86}"/>
              </a:ext>
            </a:extLst>
          </p:cNvPr>
          <p:cNvSpPr txBox="1"/>
          <p:nvPr/>
        </p:nvSpPr>
        <p:spPr>
          <a:xfrm>
            <a:off x="3186866" y="5144854"/>
            <a:ext cx="23460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+mn-lt"/>
              </a:rPr>
              <a:t>Rosalee Sparks</a:t>
            </a:r>
          </a:p>
          <a:p>
            <a:r>
              <a:rPr lang="en-US" sz="2800" dirty="0">
                <a:solidFill>
                  <a:srgbClr val="FFFF00"/>
                </a:solidFill>
                <a:latin typeface="+mn-lt"/>
              </a:rPr>
              <a:t>Phil Villalobos</a:t>
            </a:r>
          </a:p>
        </p:txBody>
      </p:sp>
    </p:spTree>
    <p:extLst>
      <p:ext uri="{BB962C8B-B14F-4D97-AF65-F5344CB8AC3E}">
        <p14:creationId xmlns:p14="http://schemas.microsoft.com/office/powerpoint/2010/main" val="20599483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129E0-0D6D-5143-8809-020A329F39BF}"/>
              </a:ext>
            </a:extLst>
          </p:cNvPr>
          <p:cNvSpPr txBox="1"/>
          <p:nvPr/>
        </p:nvSpPr>
        <p:spPr>
          <a:xfrm>
            <a:off x="-96079" y="387573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FREE Download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1E166B-E525-8540-8A1D-68DCA5852128}"/>
              </a:ext>
            </a:extLst>
          </p:cNvPr>
          <p:cNvSpPr txBox="1"/>
          <p:nvPr/>
        </p:nvSpPr>
        <p:spPr>
          <a:xfrm>
            <a:off x="0" y="484865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nammfoundation.org</a:t>
            </a:r>
            <a:r>
              <a:rPr lang="en-US" sz="54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sz="5400" dirty="0" err="1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fpndoc</a:t>
            </a:r>
            <a:endParaRPr lang="en-US" sz="5400" dirty="0">
              <a:solidFill>
                <a:srgbClr val="FFFF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icture 8" descr="A close up of electronics&#10;&#10;Description automatically generated">
            <a:extLst>
              <a:ext uri="{FF2B5EF4-FFF2-40B4-BE49-F238E27FC236}">
                <a16:creationId xmlns:a16="http://schemas.microsoft.com/office/drawing/2014/main" id="{D374342F-AE6F-8E49-9303-46A6106A8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9" y="259497"/>
            <a:ext cx="855306" cy="114300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6956F52-C9D4-714B-AD8D-34F32E63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82387"/>
            <a:ext cx="5334000" cy="263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80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38" y="368523"/>
            <a:ext cx="856897" cy="10668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8BD8F90-E420-D64E-A8F1-FC9ECF75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13" y="1981200"/>
            <a:ext cx="9144000" cy="1143000"/>
          </a:xfrm>
        </p:spPr>
        <p:txBody>
          <a:bodyPr>
            <a:noAutofit/>
          </a:bodyPr>
          <a:lstStyle/>
          <a:p>
            <a:r>
              <a:rPr lang="en-US" sz="8000" dirty="0" err="1">
                <a:solidFill>
                  <a:srgbClr val="FFFF00"/>
                </a:solidFill>
              </a:rPr>
              <a:t>msfq.org</a:t>
            </a:r>
            <a:r>
              <a:rPr lang="en-US" sz="8000" dirty="0">
                <a:solidFill>
                  <a:srgbClr val="FFFF00"/>
                </a:solidFill>
              </a:rPr>
              <a:t>/guide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B60F44F-8062-0F40-B29B-051250D48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082482"/>
            <a:ext cx="4426650" cy="442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772" y="20574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610325"/>
            <a:ext cx="2706227" cy="3502368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www.MusicAchievementCouncil.com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81463"/>
            <a:ext cx="16113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72087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906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38463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24463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Sustainin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38862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30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938463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463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Materials: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MusicAchievementCouncil.com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59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11430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10023</TotalTime>
  <Words>1733</Words>
  <Application>Microsoft Macintosh PowerPoint</Application>
  <PresentationFormat>On-screen Show (4:3)</PresentationFormat>
  <Paragraphs>369</Paragraphs>
  <Slides>59</Slides>
  <Notes>59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Calibri Light</vt:lpstr>
      <vt:lpstr>Times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I. RECRUITING</vt:lpstr>
      <vt:lpstr>Engaging with Prospective Parents</vt:lpstr>
      <vt:lpstr>PowerPoint Presentation</vt:lpstr>
      <vt:lpstr>PowerPoint Presentation</vt:lpstr>
      <vt:lpstr>Key Steps in Recruiting:  Attracting Students. . .</vt:lpstr>
      <vt:lpstr>Key Steps in Recruiting Being visible YEAR-ROUND </vt:lpstr>
      <vt:lpstr>Follow-up idea #1 from:  Jeff Scott &amp; Emily Wilkinson, ALMEA </vt:lpstr>
      <vt:lpstr>Follow-up idea #2 from:  Chris Crone, PAMEA </vt:lpstr>
      <vt:lpstr>II. RETAINING</vt:lpstr>
      <vt:lpstr>Key Steps in Retaining:      Engage Students Early. . .2-Note Show!</vt:lpstr>
      <vt:lpstr>Key Steps in Retaining:      Engage Students Early. . .2-Note Show!</vt:lpstr>
      <vt:lpstr>PowerPoint Presentation</vt:lpstr>
      <vt:lpstr>PowerPoint Presentation</vt:lpstr>
      <vt:lpstr>PowerPoint Presentation</vt:lpstr>
      <vt:lpstr>PowerPoint Presentation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Engage Parent Support…Directly! The Parent Band – REALLY FUN!</vt:lpstr>
      <vt:lpstr>PowerPoint Presentation</vt:lpstr>
      <vt:lpstr>PowerPoint Presentation</vt:lpstr>
      <vt:lpstr>PowerPoint Presentation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from F.P. LIVE at the 2017 Midwest Clinic Consider Using: Poll Everywhere </vt:lpstr>
      <vt:lpstr>Response from F.P. LIVE at the 2017 Midwest Clinic </vt:lpstr>
      <vt:lpstr>Response from F.P. LIVE at the 2017 Midwest Clinic </vt:lpstr>
      <vt:lpstr>Response from F.P. LIVE at the 2017 Midwest Clinic </vt:lpstr>
      <vt:lpstr>Let’s Hear From. . .</vt:lpstr>
      <vt:lpstr>PowerPoint Presentation</vt:lpstr>
      <vt:lpstr>msfq.org/guide</vt:lpstr>
      <vt:lpstr>PowerPoint Presentation</vt:lpstr>
      <vt:lpstr>Additional M.A.C. Resources </vt:lpstr>
      <vt:lpstr>PowerPoint Presentation</vt:lpstr>
      <vt:lpstr>     Complimentary Recruitment and Retention Materials: MusicAchievementCouncil.com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2077</cp:revision>
  <dcterms:created xsi:type="dcterms:W3CDTF">2020-01-17T18:59:34Z</dcterms:created>
  <dcterms:modified xsi:type="dcterms:W3CDTF">2020-01-26T21:10:47Z</dcterms:modified>
</cp:coreProperties>
</file>