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tags/tag1.xml" ContentType="application/vnd.openxmlformats-officedocument.presentationml.tags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69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slides/slide63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4069" r:id="rId1"/>
  </p:sldMasterIdLst>
  <p:notesMasterIdLst>
    <p:notesMasterId r:id="rId71"/>
  </p:notesMasterIdLst>
  <p:handoutMasterIdLst>
    <p:handoutMasterId r:id="rId72"/>
  </p:handoutMasterIdLst>
  <p:sldIdLst>
    <p:sldId id="500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7" r:id="rId19"/>
    <p:sldId id="518" r:id="rId20"/>
    <p:sldId id="519" r:id="rId21"/>
    <p:sldId id="520" r:id="rId22"/>
    <p:sldId id="521" r:id="rId23"/>
    <p:sldId id="522" r:id="rId24"/>
    <p:sldId id="523" r:id="rId25"/>
    <p:sldId id="524" r:id="rId26"/>
    <p:sldId id="534" r:id="rId27"/>
    <p:sldId id="418" r:id="rId28"/>
    <p:sldId id="259" r:id="rId29"/>
    <p:sldId id="367" r:id="rId30"/>
    <p:sldId id="345" r:id="rId31"/>
    <p:sldId id="373" r:id="rId32"/>
    <p:sldId id="374" r:id="rId33"/>
    <p:sldId id="420" r:id="rId34"/>
    <p:sldId id="368" r:id="rId35"/>
    <p:sldId id="392" r:id="rId36"/>
    <p:sldId id="431" r:id="rId37"/>
    <p:sldId id="442" r:id="rId38"/>
    <p:sldId id="401" r:id="rId39"/>
    <p:sldId id="531" r:id="rId40"/>
    <p:sldId id="532" r:id="rId41"/>
    <p:sldId id="537" r:id="rId42"/>
    <p:sldId id="427" r:id="rId43"/>
    <p:sldId id="443" r:id="rId44"/>
    <p:sldId id="444" r:id="rId45"/>
    <p:sldId id="445" r:id="rId46"/>
    <p:sldId id="412" r:id="rId47"/>
    <p:sldId id="353" r:id="rId48"/>
    <p:sldId id="413" r:id="rId49"/>
    <p:sldId id="354" r:id="rId50"/>
    <p:sldId id="379" r:id="rId51"/>
    <p:sldId id="376" r:id="rId52"/>
    <p:sldId id="525" r:id="rId53"/>
    <p:sldId id="526" r:id="rId54"/>
    <p:sldId id="527" r:id="rId55"/>
    <p:sldId id="357" r:id="rId56"/>
    <p:sldId id="430" r:id="rId57"/>
    <p:sldId id="358" r:id="rId58"/>
    <p:sldId id="359" r:id="rId59"/>
    <p:sldId id="361" r:id="rId60"/>
    <p:sldId id="395" r:id="rId61"/>
    <p:sldId id="362" r:id="rId62"/>
    <p:sldId id="369" r:id="rId63"/>
    <p:sldId id="364" r:id="rId64"/>
    <p:sldId id="365" r:id="rId65"/>
    <p:sldId id="417" r:id="rId66"/>
    <p:sldId id="419" r:id="rId67"/>
    <p:sldId id="539" r:id="rId68"/>
    <p:sldId id="541" r:id="rId69"/>
    <p:sldId id="542" r:id="rId7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66"/>
    <a:srgbClr val="FFDC77"/>
    <a:srgbClr val="006901"/>
    <a:srgbClr val="007701"/>
    <a:srgbClr val="003F00"/>
    <a:srgbClr val="C30101"/>
    <a:srgbClr val="0000FF"/>
    <a:srgbClr val="000000"/>
    <a:srgbClr val="FFFF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60" autoAdjust="0"/>
    <p:restoredTop sz="95513" autoAdjust="0"/>
  </p:normalViewPr>
  <p:slideViewPr>
    <p:cSldViewPr>
      <p:cViewPr>
        <p:scale>
          <a:sx n="100" d="100"/>
          <a:sy n="100" d="100"/>
        </p:scale>
        <p:origin x="-5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2/3/17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2/3/17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26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31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4C40B-BD92-904B-B0D1-39491AF29CEA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36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37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42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43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3249C-0124-C842-94CC-967B691BC94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D2754D03-7674-2A4F-ACED-F50A6153A886}" type="slidenum">
              <a:rPr lang="en-US" sz="1200"/>
              <a:pPr algn="r" eaLnBrk="0" hangingPunct="0"/>
              <a:t>50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51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52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53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54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D2754D03-7674-2A4F-ACED-F50A6153A886}" type="slidenum">
              <a:rPr lang="en-US" sz="1200"/>
              <a:pPr algn="r" eaLnBrk="0" hangingPunct="0"/>
              <a:t>56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34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22F2C-74E5-1B42-B6C2-D65B614F5CB8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55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0EA7B2-6225-2841-AD00-BA1FADCBDB0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65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66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68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69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2/3/17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2/3/17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2/3/17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69239-3426-2942-8EA9-48A848B123C2}" type="datetime1">
              <a:rPr lang="en-US"/>
              <a:pPr>
                <a:defRPr/>
              </a:pPr>
              <a:t>2/3/17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A4C9D-5E3E-F844-B17C-D86FA4D50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2/3/17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4.png"/><Relationship Id="rId1" Type="http://schemas.openxmlformats.org/officeDocument/2006/relationships/video" Target="file://localhost/Users/marcianeel/Desktop/SCMEA%202016%20R&amp;R%20PPT%20Videos:Graphics/PPT%20Slide%2032%20Elementary%20Band%20at%20HS%20Hafltime%20Show.MOV" TargetMode="External"/><Relationship Id="rId2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47.png"/><Relationship Id="rId1" Type="http://schemas.openxmlformats.org/officeDocument/2006/relationships/video" Target="file://localhost/Users/marcianeel/Desktop/SCMEA%202016%20R&amp;R%20PPT%20Videos:Graphics/PPT%20Slide%2040%20Mariachi%20Performance:Bailey.mov" TargetMode="External"/><Relationship Id="rId2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52.png"/><Relationship Id="rId1" Type="http://schemas.openxmlformats.org/officeDocument/2006/relationships/video" Target="file://localhost/Users/marcianeel/Desktop/SCMEA%202016%20R&amp;R%20PPT%20Videos:Graphics/PPT%20Slide%2046%20The%20Parent%20Band.mp4" TargetMode="External"/><Relationship Id="rId2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png"/><Relationship Id="rId5" Type="http://schemas.openxmlformats.org/officeDocument/2006/relationships/image" Target="../media/image55.jpe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58.png"/><Relationship Id="rId1" Type="http://schemas.openxmlformats.org/officeDocument/2006/relationships/video" Target="file://localhost/Users/marcianeel/Desktop/Projects/NJMEA%202016/NJMEA%20R&amp;R%20PPT,%20Video,%20Graphics/NJMEA%202016%20R&amp;R%20PPT%20Videos:Graphics/PPT%20Slide%2045%20Why%20Kids%20Stay%20in%20Band.mp4" TargetMode="External"/><Relationship Id="rId2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5.png"/><Relationship Id="rId5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68.png"/><Relationship Id="rId1" Type="http://schemas.openxmlformats.org/officeDocument/2006/relationships/video" Target="file://localhost/Users/marcianeel/Desktop/Projects/NJMEA%202016/NJMEA%20R&amp;R%20PPT,%20Video,%20Graphics/NJMEA%202016%20R&amp;R%20PPT%20Videos:Graphics/PPT%20Slide%2053%20There%20Is%20A%20Place.mp4" TargetMode="External"/><Relationship Id="rId2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9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4" Type="http://schemas.openxmlformats.org/officeDocument/2006/relationships/image" Target="../media/image73.png"/><Relationship Id="rId1" Type="http://schemas.openxmlformats.org/officeDocument/2006/relationships/video" Target="file://localhost/Users/marcianeel/Desktop/SCMEA%202016%20R&amp;R%20PPT%20Videos:Graphics/PPT%20Slide%2057%20First%20Performance%20Concert.mov" TargetMode="External"/><Relationship Id="rId2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4" Type="http://schemas.openxmlformats.org/officeDocument/2006/relationships/image" Target="../media/image24.png"/><Relationship Id="rId5" Type="http://schemas.openxmlformats.org/officeDocument/2006/relationships/image" Target="../media/image79.png"/><Relationship Id="rId1" Type="http://schemas.openxmlformats.org/officeDocument/2006/relationships/video" Target="file://localhost/Users/marcianeel/Desktop/SCMEA%202016%20R&amp;R%20PPT%20Videos:Graphics/RPPT%20Slide%2065%20DrTim.mp4" TargetMode="External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80.png"/><Relationship Id="rId5" Type="http://schemas.openxmlformats.org/officeDocument/2006/relationships/image" Target="../media/image1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81.jpeg"/><Relationship Id="rId5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6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1.png"/><Relationship Id="rId12" Type="http://schemas.openxmlformats.org/officeDocument/2006/relationships/image" Target="../media/image92.png"/><Relationship Id="rId13" Type="http://schemas.openxmlformats.org/officeDocument/2006/relationships/image" Target="../media/image93.jpeg"/><Relationship Id="rId14" Type="http://schemas.openxmlformats.org/officeDocument/2006/relationships/image" Target="../media/image94.png"/><Relationship Id="rId15" Type="http://schemas.openxmlformats.org/officeDocument/2006/relationships/image" Target="../media/image24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jpeg"/><Relationship Id="rId6" Type="http://schemas.openxmlformats.org/officeDocument/2006/relationships/image" Target="../media/image86.png"/><Relationship Id="rId7" Type="http://schemas.openxmlformats.org/officeDocument/2006/relationships/image" Target="../media/image87.jpeg"/><Relationship Id="rId8" Type="http://schemas.openxmlformats.org/officeDocument/2006/relationships/image" Target="../media/image88.jpeg"/><Relationship Id="rId9" Type="http://schemas.openxmlformats.org/officeDocument/2006/relationships/image" Target="../media/image89.jpeg"/><Relationship Id="rId10" Type="http://schemas.openxmlformats.org/officeDocument/2006/relationships/image" Target="../media/image90.png"/></Relationships>
</file>

<file path=ppt/slides/_rels/slide6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1.png"/><Relationship Id="rId12" Type="http://schemas.openxmlformats.org/officeDocument/2006/relationships/image" Target="../media/image92.png"/><Relationship Id="rId13" Type="http://schemas.openxmlformats.org/officeDocument/2006/relationships/image" Target="../media/image93.jpeg"/><Relationship Id="rId14" Type="http://schemas.openxmlformats.org/officeDocument/2006/relationships/image" Target="../media/image94.png"/><Relationship Id="rId15" Type="http://schemas.openxmlformats.org/officeDocument/2006/relationships/image" Target="../media/image24.png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jpeg"/><Relationship Id="rId6" Type="http://schemas.openxmlformats.org/officeDocument/2006/relationships/image" Target="../media/image86.png"/><Relationship Id="rId7" Type="http://schemas.openxmlformats.org/officeDocument/2006/relationships/image" Target="../media/image87.jpeg"/><Relationship Id="rId8" Type="http://schemas.openxmlformats.org/officeDocument/2006/relationships/image" Target="../media/image88.jpeg"/><Relationship Id="rId9" Type="http://schemas.openxmlformats.org/officeDocument/2006/relationships/image" Target="../media/image89.jpeg"/><Relationship Id="rId10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purpose is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to enable more students to begin and continue in instrumental music programs.</a:t>
            </a:r>
            <a:endParaRPr lang="en-US" sz="4000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Music Achievement Council (MAC)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is an action-oriented, non-profit organization whose sole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MAC Logo Transp Pic 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0" y="2349500"/>
            <a:ext cx="1587500" cy="34417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 smtClean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</a:t>
            </a:r>
            <a:r>
              <a:rPr lang="en-US" sz="4400" b="1" i="1" u="sng" dirty="0" smtClean="0">
                <a:solidFill>
                  <a:srgbClr val="FFCC00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i="1" u="sng" dirty="0" smtClean="0">
                <a:solidFill>
                  <a:srgbClr val="FFCC00"/>
                </a:solidFill>
              </a:rPr>
              <a:t>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 smtClean="0">
                <a:solidFill>
                  <a:srgbClr val="FFFF00"/>
                </a:solidFill>
              </a:rPr>
              <a:t>t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or</a:t>
            </a:r>
            <a:r>
              <a:rPr lang="en-US" sz="4400" i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rgbClr val="FFFFFF"/>
                </a:solidFill>
              </a:rPr>
              <a:t>College President,</a:t>
            </a:r>
            <a:r>
              <a:rPr lang="en-US" sz="4400" dirty="0" smtClean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 smtClean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 smtClean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 smtClean="0">
                <a:solidFill>
                  <a:srgbClr val="FFFF00"/>
                </a:solidFill>
              </a:rPr>
              <a:t>82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 smtClean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  <a:endParaRPr lang="en-US" sz="4800" b="1" i="1" dirty="0">
              <a:solidFill>
                <a:srgbClr val="2AB091"/>
              </a:solidFill>
              <a:effectLst/>
              <a:latin typeface="+mn-lt"/>
            </a:endParaRP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 smtClean="0">
                <a:solidFill>
                  <a:srgbClr val="45A3D6"/>
                </a:solidFill>
                <a:latin typeface="+mn-lt"/>
              </a:rPr>
              <a:t>A Guide for Instrumental Music Teachers</a:t>
            </a:r>
            <a:endParaRPr lang="en-US" sz="4800" b="1" i="1" dirty="0">
              <a:solidFill>
                <a:srgbClr val="45A3D6"/>
              </a:solidFill>
              <a:latin typeface="+mn-lt"/>
            </a:endParaRP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 smtClean="0">
                <a:solidFill>
                  <a:srgbClr val="00B000"/>
                </a:solidFill>
                <a:latin typeface="+mn-lt"/>
              </a:rPr>
              <a:t>Middle School and High School</a:t>
            </a:r>
            <a:endParaRPr lang="en-US" sz="4800" b="1" i="1" dirty="0">
              <a:solidFill>
                <a:srgbClr val="00B000"/>
              </a:solidFill>
              <a:latin typeface="+mn-lt"/>
            </a:endParaRP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 smtClean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362200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819400"/>
            <a:ext cx="25146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 smtClean="0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 smtClean="0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 smtClean="0">
                <a:solidFill>
                  <a:srgbClr val="FFFF00"/>
                </a:solidFill>
                <a:latin typeface="+mn-lt"/>
              </a:rPr>
              <a:t>scientifically </a:t>
            </a:r>
            <a:r>
              <a:rPr lang="en-US" sz="3600" i="1" dirty="0" smtClean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ATTENDANCE RATES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DISCIPLINE REPORTS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FELL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 smtClean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over 4 years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GPAs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GRADUATION RATES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ACT SCORES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POSITIVE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become. </a:t>
            </a:r>
            <a:endParaRPr lang="en-US" sz="48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27000">
              <a:schemeClr val="bg1">
                <a:lumMod val="50000"/>
              </a:schemeClr>
            </a:gs>
            <a:gs pos="100000">
              <a:srgbClr val="FFFFFF"/>
            </a:gs>
            <a:gs pos="63000">
              <a:schemeClr val="bg1">
                <a:lumMod val="50000"/>
                <a:alpha val="64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30"/>
          <p:cNvSpPr txBox="1">
            <a:spLocks noChangeArrowheads="1"/>
          </p:cNvSpPr>
          <p:nvPr/>
        </p:nvSpPr>
        <p:spPr bwMode="auto">
          <a:xfrm>
            <a:off x="0" y="6248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 b="1" i="1" dirty="0" err="1" smtClean="0">
                <a:latin typeface="+mn-lt"/>
              </a:rPr>
              <a:t>www.MusicAchievementCouncil.org</a:t>
            </a:r>
            <a:endParaRPr kumimoji="0" lang="en-US" sz="24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444" y="990600"/>
            <a:ext cx="799556" cy="99541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0" y="1295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30101"/>
                </a:solidFill>
                <a:latin typeface="+mn-lt"/>
              </a:rPr>
              <a:t>Marcia Neel</a:t>
            </a:r>
            <a:endParaRPr lang="en-US" sz="3600" b="1" dirty="0">
              <a:solidFill>
                <a:srgbClr val="C30101"/>
              </a:solidFill>
              <a:latin typeface="+mn-lt"/>
            </a:endParaRP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762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4000" b="1" i="1" u="sng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4000" b="1" i="1" u="sng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40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0" y="5486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b="1" i="1" dirty="0" err="1" smtClean="0">
                <a:solidFill>
                  <a:srgbClr val="C30101"/>
                </a:solidFill>
                <a:latin typeface="+mn-lt"/>
              </a:rPr>
              <a:t>www.MusicEdConsultants.net</a:t>
            </a:r>
            <a:r>
              <a:rPr lang="en-US" sz="3200" b="1" i="1" dirty="0" smtClean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b="1" i="1" dirty="0" smtClean="0">
                <a:solidFill>
                  <a:srgbClr val="C30101"/>
                </a:solidFill>
                <a:latin typeface="+mn-lt"/>
              </a:rPr>
              <a:t>PPT, Session, and Videos will be Posted Online at:</a:t>
            </a:r>
            <a:endParaRPr kumimoji="0" lang="en-US" sz="2800" b="1" i="1" u="none" strike="noStrike" kern="1200" cap="none" spc="0" normalizeH="0" baseline="0" noProof="0" dirty="0" smtClean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315200" y="1344168"/>
            <a:ext cx="978408" cy="3322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Draisen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99" y="2057400"/>
            <a:ext cx="3880757" cy="876300"/>
          </a:xfrm>
          <a:prstGeom prst="rect">
            <a:avLst/>
          </a:prstGeom>
        </p:spPr>
      </p:pic>
      <p:pic>
        <p:nvPicPr>
          <p:cNvPr id="21" name="Picture 20" descr="ES_JWPepper-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0" y="1905000"/>
            <a:ext cx="2019300" cy="1315202"/>
          </a:xfrm>
          <a:prstGeom prst="rect">
            <a:avLst/>
          </a:prstGeom>
        </p:spPr>
      </p:pic>
      <p:pic>
        <p:nvPicPr>
          <p:cNvPr id="26" name="Picture 25" descr="music and arts logo Square cop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3352800"/>
            <a:ext cx="1166841" cy="990600"/>
          </a:xfrm>
          <a:prstGeom prst="rect">
            <a:avLst/>
          </a:prstGeom>
        </p:spPr>
      </p:pic>
      <p:pic>
        <p:nvPicPr>
          <p:cNvPr id="29" name="Picture 28" descr="Leenman Logo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3100" y="3276600"/>
            <a:ext cx="1600200" cy="10540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05000" y="289560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</a:rPr>
              <a:t>Travis Payne</a:t>
            </a:r>
            <a:endParaRPr lang="en-US" b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2895600"/>
            <a:ext cx="1775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n-lt"/>
              </a:rPr>
              <a:t>Kathy </a:t>
            </a:r>
            <a:r>
              <a:rPr lang="en-US" b="1" dirty="0" err="1" smtClean="0">
                <a:latin typeface="+mn-lt"/>
              </a:rPr>
              <a:t>Fernandes</a:t>
            </a:r>
            <a:endParaRPr lang="en-US" b="1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9449" y="4355068"/>
            <a:ext cx="119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+mn-lt"/>
              </a:rPr>
              <a:t>Renier</a:t>
            </a:r>
            <a:r>
              <a:rPr lang="en-US" b="1" dirty="0" smtClean="0">
                <a:latin typeface="+mn-lt"/>
              </a:rPr>
              <a:t> Fee</a:t>
            </a:r>
            <a:endParaRPr lang="en-US" b="1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1200" y="4355068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n-lt"/>
              </a:rPr>
              <a:t>Tracy </a:t>
            </a:r>
            <a:r>
              <a:rPr lang="en-US" b="1" dirty="0" err="1" smtClean="0">
                <a:latin typeface="+mn-lt"/>
              </a:rPr>
              <a:t>Leenman</a:t>
            </a:r>
            <a:endParaRPr lang="en-US" b="1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  <a:endParaRPr lang="en-US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302125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 smtClean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Concert </a:t>
            </a: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3352800" y="1524000"/>
            <a:ext cx="533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US" baseline="30000">
              <a:solidFill>
                <a:srgbClr val="000000"/>
              </a:solidFill>
              <a:latin typeface="Century Gothic" charset="0"/>
            </a:endParaRPr>
          </a:p>
          <a:p>
            <a:pPr eaLnBrk="0" hangingPunct="0"/>
            <a:endParaRPr lang="en-US" baseline="30000">
              <a:solidFill>
                <a:srgbClr val="000000"/>
              </a:solidFill>
              <a:latin typeface="Century Gothic" charset="0"/>
            </a:endParaRPr>
          </a:p>
          <a:p>
            <a:pPr eaLnBrk="0" hangingPunct="0"/>
            <a:endParaRPr lang="en-US" baseline="30000">
              <a:solidFill>
                <a:srgbClr val="000000"/>
              </a:solidFill>
            </a:endParaRPr>
          </a:p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25604" name="Rectangle 10"/>
          <p:cNvSpPr>
            <a:spLocks noChangeArrowheads="1"/>
          </p:cNvSpPr>
          <p:nvPr/>
        </p:nvSpPr>
        <p:spPr bwMode="auto">
          <a:xfrm>
            <a:off x="381000" y="2057400"/>
            <a:ext cx="5029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12 </a:t>
            </a: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pages of proven methods</a:t>
            </a:r>
          </a:p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10 pages of sample forms</a:t>
            </a:r>
            <a:endParaRPr lang="en-US" sz="3200" dirty="0" smtClean="0">
              <a:solidFill>
                <a:schemeClr val="bg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Guidelines </a:t>
            </a: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for</a:t>
            </a: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directors</a:t>
            </a:r>
          </a:p>
        </p:txBody>
      </p:sp>
      <p:sp>
        <p:nvSpPr>
          <p:cNvPr id="25606" name="Text Box 15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Materials Available for You to Use. . .        A Year-Round Planner</a:t>
            </a:r>
            <a:endParaRPr lang="en-US" sz="3200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6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47955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448857" y="1708391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648200" cy="4953000"/>
          </a:xfrm>
          <a:effectLst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interested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is an integral part of their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is eagerly welcome-- regardless of talent or ability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want to play because it looks like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Fundamental Beliefs of </a:t>
            </a:r>
            <a:b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</a:rPr>
              <a:t>Effective Recruiters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524000"/>
            <a:ext cx="40386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 student </a:t>
            </a:r>
            <a:r>
              <a:rPr lang="en-US" sz="2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interest through </a:t>
            </a:r>
            <a:r>
              <a:rPr lang="en-US" sz="2800" b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</a:t>
            </a:r>
            <a:endParaRPr lang="en-US" sz="2800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benefits of music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</a:t>
            </a:r>
            <a:r>
              <a:rPr lang="en-US" sz="2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Recruiting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295400"/>
            <a:ext cx="8382000" cy="4953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SzTx/>
              <a:buFont typeface="Wingdings" charset="2"/>
              <a:buNone/>
            </a:pPr>
            <a:endParaRPr lang="en-US" sz="8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programs/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teachers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EFFECTIVE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 Bulletin boards, school newsletters, PTA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and school announcements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, concert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programs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Mass concerts with feeder programs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INCLUDING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meetings with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	students and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parents—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REACH OUT!</a:t>
            </a:r>
          </a:p>
          <a:p>
            <a:pPr>
              <a:lnSpc>
                <a:spcPct val="90000"/>
              </a:lnSpc>
              <a:buNone/>
            </a:pPr>
            <a:endParaRPr lang="en-US" sz="1200" b="1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demos/petting zoos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ups – 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b="1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8194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2819817"/>
            <a:ext cx="2171700" cy="32634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Students Early.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32 Elementary Band at HS Hafltime Show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65200" y="1676400"/>
            <a:ext cx="72136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Arial" charset="0"/>
              </a:rPr>
              <a:t>www.musicachievementcouncil.org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What’s Really Important.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81400" y="990600"/>
            <a:ext cx="57912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Tx/>
              <a:buFont typeface="Wingdings" charset="2"/>
              <a:buNone/>
            </a:pPr>
            <a:endParaRPr lang="en-US" sz="20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Ensure </a:t>
            </a:r>
            <a:r>
              <a:rPr lang="en-US" sz="44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HIGH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quality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and fulfillment at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each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rehearsal 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Your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ENTHUSIASM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matters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Be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friendly, approachable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have big dreams of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success—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give it to them!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It’s never to early to recruit</a:t>
            </a: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Learning can be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FUN!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				</a:t>
            </a:r>
            <a:r>
              <a:rPr lang="en-US" sz="36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SMILE</a:t>
            </a:r>
            <a:r>
              <a:rPr lang="en-US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3797" name="Picture 5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71600"/>
            <a:ext cx="3048000" cy="470071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Plan Way A</a:t>
            </a:r>
            <a:r>
              <a:rPr lang="en-US" sz="36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</a:t>
            </a:r>
            <a:r>
              <a:rPr lang="en-US" sz="32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</a:t>
            </a:r>
            <a:r>
              <a:rPr lang="en-US" sz="24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 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5845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0996966">
            <a:off x="304800" y="1457325"/>
            <a:ext cx="4038600" cy="2587625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219200"/>
            <a:ext cx="4800600" cy="487680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charset="2"/>
              <a:buNone/>
            </a:pP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 lvl="1" eaLnBrk="1" hangingPunct="1"/>
            <a:r>
              <a:rPr lang="en-US" dirty="0"/>
              <a:t>Meet with feeder/classroom teachers to identify future instrumentalists</a:t>
            </a:r>
          </a:p>
          <a:p>
            <a:pPr lvl="1" eaLnBrk="1" hangingPunct="1"/>
            <a:r>
              <a:rPr lang="en-US" dirty="0"/>
              <a:t>Select recruitment materials: DVDs, posters, surveys, forms, pamphlets, PR items</a:t>
            </a:r>
          </a:p>
          <a:p>
            <a:pPr lvl="1" eaLnBrk="1" hangingPunct="1"/>
            <a:r>
              <a:rPr lang="en-US" dirty="0"/>
              <a:t>Enlist dealer help well in advance--let them know what you </a:t>
            </a:r>
            <a:r>
              <a:rPr lang="en-US" dirty="0" smtClean="0"/>
              <a:t>need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914400"/>
            <a:ext cx="414178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pic>
        <p:nvPicPr>
          <p:cNvPr id="35847" name="Picture 7" descr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3743325"/>
            <a:ext cx="22860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52400"/>
            <a:ext cx="7086600" cy="8382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Presentation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Day/Aptitude Survey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57200"/>
            <a:ext cx="9144000" cy="6477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Best in classroom </a:t>
            </a:r>
            <a:r>
              <a:rPr lang="en-US" sz="3200" dirty="0" smtClean="0">
                <a:solidFill>
                  <a:schemeClr val="bg1"/>
                </a:solidFill>
              </a:rPr>
              <a:t>setting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459" dirty="0">
                <a:solidFill>
                  <a:schemeClr val="bg1"/>
                </a:solidFill>
              </a:rPr>
              <a:t>Show up </a:t>
            </a:r>
            <a:r>
              <a:rPr lang="en-US" sz="3459" dirty="0" smtClean="0">
                <a:solidFill>
                  <a:schemeClr val="bg1"/>
                </a:solidFill>
              </a:rPr>
              <a:t>unannounced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459" dirty="0" smtClean="0">
                <a:solidFill>
                  <a:schemeClr val="bg1"/>
                </a:solidFill>
              </a:rPr>
              <a:t>Never </a:t>
            </a:r>
            <a:r>
              <a:rPr lang="en-US" sz="3459" dirty="0">
                <a:solidFill>
                  <a:schemeClr val="bg1"/>
                </a:solidFill>
              </a:rPr>
              <a:t>ask, “how many want to </a:t>
            </a:r>
            <a:r>
              <a:rPr lang="en-US" sz="3459" dirty="0" smtClean="0">
                <a:solidFill>
                  <a:schemeClr val="bg1"/>
                </a:solidFill>
              </a:rPr>
              <a:t>be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  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in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459" dirty="0" smtClean="0">
                <a:solidFill>
                  <a:schemeClr val="bg1"/>
                </a:solidFill>
              </a:rPr>
              <a:t>the band, choir</a:t>
            </a:r>
            <a:r>
              <a:rPr lang="en-US" sz="3459" dirty="0">
                <a:solidFill>
                  <a:schemeClr val="bg1"/>
                </a:solidFill>
              </a:rPr>
              <a:t>, orchestra. . .</a:t>
            </a:r>
            <a:r>
              <a:rPr lang="en-US" sz="3459" dirty="0" smtClean="0">
                <a:solidFill>
                  <a:schemeClr val="bg1"/>
                </a:solidFill>
              </a:rPr>
              <a:t>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</a:rPr>
              <a:t>        </a:t>
            </a:r>
            <a:r>
              <a:rPr lang="en-US" sz="3459" b="1" u="sng" dirty="0" smtClean="0">
                <a:solidFill>
                  <a:schemeClr val="bg1"/>
                </a:solidFill>
                <a:ea typeface="ＭＳ Ｐゴシック" charset="-128"/>
              </a:rPr>
              <a:t>Instead</a:t>
            </a: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, ask for a show of hands, “how 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      many of you want to </a:t>
            </a:r>
            <a:r>
              <a:rPr lang="en-US" sz="3459" b="1" i="1" u="sng" dirty="0" smtClean="0">
                <a:solidFill>
                  <a:srgbClr val="FFFF00"/>
                </a:solidFill>
                <a:ea typeface="ＭＳ Ｐゴシック" charset="-128"/>
              </a:rPr>
              <a:t>try </a:t>
            </a: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an instrument?”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081" dirty="0" smtClean="0">
              <a:solidFill>
                <a:schemeClr val="bg1"/>
              </a:solidFill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Keep presentation short (30 minutes)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b="1" dirty="0">
                <a:solidFill>
                  <a:srgbClr val="FFFF00"/>
                </a:solidFill>
              </a:rPr>
              <a:t>BE ENTHUSIASTIC!!!!</a:t>
            </a:r>
            <a:r>
              <a:rPr lang="en-US" sz="3200" b="1" dirty="0" smtClean="0">
                <a:solidFill>
                  <a:srgbClr val="FFFF00"/>
                </a:solidFill>
              </a:rPr>
              <a:t>!     SMILE!!!!!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37894" name="Picture 10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0847" y="152400"/>
            <a:ext cx="2084553" cy="243840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Jeff Scott &amp; Emily Wilkinson, ALMEA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9144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 smtClean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Giving a “Golden Invitation” to band makes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them feel special!”</a:t>
            </a: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 smtClean="0">
              <a:solidFill>
                <a:srgbClr val="FFFFFF"/>
              </a:solidFill>
              <a:latin typeface="+mn-lt"/>
            </a:endParaRPr>
          </a:p>
          <a:p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from: 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57600" y="685800"/>
            <a:ext cx="5486400" cy="5638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   Make the time to have each 4th grader touch, hold, and play </a:t>
            </a:r>
            <a:r>
              <a:rPr lang="en-US" dirty="0" smtClean="0">
                <a:solidFill>
                  <a:srgbClr val="FFFF00"/>
                </a:solidFill>
              </a:rPr>
              <a:t>three instruments </a:t>
            </a:r>
            <a:r>
              <a:rPr lang="en-US" dirty="0" smtClean="0">
                <a:solidFill>
                  <a:srgbClr val="FFFFFF"/>
                </a:solidFill>
              </a:rPr>
              <a:t>of their choice and then send a </a:t>
            </a:r>
            <a:r>
              <a:rPr lang="en-US" dirty="0" smtClean="0">
                <a:solidFill>
                  <a:srgbClr val="FFFF00"/>
                </a:solidFill>
              </a:rPr>
              <a:t>personal letter </a:t>
            </a:r>
            <a:r>
              <a:rPr lang="en-US" dirty="0" smtClean="0">
                <a:solidFill>
                  <a:srgbClr val="FFFFFF"/>
                </a:solidFill>
              </a:rPr>
              <a:t>home with each student letting the parents know which instrument their child had success on. . .</a:t>
            </a:r>
            <a:r>
              <a:rPr lang="en-US" dirty="0" smtClean="0">
                <a:solidFill>
                  <a:srgbClr val="FFFF00"/>
                </a:solidFill>
              </a:rPr>
              <a:t>your instrumental numbers go through the roof!</a:t>
            </a:r>
            <a:r>
              <a:rPr lang="en-US" dirty="0" smtClean="0">
                <a:solidFill>
                  <a:srgbClr val="FFFFFF"/>
                </a:solidFill>
              </a:rPr>
              <a:t>”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6576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0668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914400"/>
            <a:ext cx="5029200" cy="5638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Letters</a:t>
            </a:r>
            <a:endParaRPr lang="en-US" sz="2800" b="1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Keep </a:t>
            </a:r>
            <a:r>
              <a:rPr lang="en-US" dirty="0">
                <a:solidFill>
                  <a:schemeClr val="bg1"/>
                </a:solidFill>
              </a:rPr>
              <a:t>them simple, upbeat and informational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details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your </a:t>
            </a:r>
            <a:r>
              <a:rPr lang="en-US" dirty="0">
                <a:solidFill>
                  <a:schemeClr val="bg1"/>
                </a:solidFill>
              </a:rPr>
              <a:t>expectations</a:t>
            </a:r>
            <a:endParaRPr lang="en-US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RSVP form</a:t>
            </a:r>
          </a:p>
          <a:p>
            <a:pPr lvl="1" eaLnBrk="1" hangingPunct="1">
              <a:lnSpc>
                <a:spcPct val="90000"/>
              </a:lnSpc>
            </a:pPr>
            <a:endParaRPr lang="en-US" sz="1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Meeting</a:t>
            </a:r>
            <a:endParaRPr lang="en-US" sz="2800" b="1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Involve </a:t>
            </a:r>
            <a:r>
              <a:rPr lang="en-US" dirty="0">
                <a:solidFill>
                  <a:schemeClr val="bg1"/>
                </a:solidFill>
              </a:rPr>
              <a:t>current parents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Explain rental program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Provide advocacy </a:t>
            </a:r>
            <a:r>
              <a:rPr lang="en-US" dirty="0" smtClean="0">
                <a:solidFill>
                  <a:srgbClr val="FFFF00"/>
                </a:solidFill>
              </a:rPr>
              <a:t>materials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28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Excited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Child</a:t>
            </a:r>
            <a:endParaRPr lang="en-US" sz="2800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Increase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Base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0" name="Picture 9" descr="Monaco MS Mariachi Trumpet Se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1066800"/>
            <a:ext cx="5943600" cy="3200400"/>
          </a:xfrm>
          <a:prstGeom prst="rect">
            <a:avLst/>
          </a:prstGeom>
        </p:spPr>
      </p:pic>
      <p:pic>
        <p:nvPicPr>
          <p:cNvPr id="12" name="Picture 11" descr="Monaco MS Mariachi Girl Sing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018" y="1066800"/>
            <a:ext cx="3001982" cy="41465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3" name="Picture 12" descr="Screen Shot 2016-02-18 at 6.41.19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0" y="3568700"/>
            <a:ext cx="3251200" cy="2451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Bailey MS Mariachi Program –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 2</a:t>
            </a:r>
            <a:endParaRPr lang="en-US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PT Slide 40 Mariachi Performance:Bailey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0600" y="1158240"/>
            <a:ext cx="7315200" cy="4937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YoureInvited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-152400"/>
            <a:ext cx="2743200" cy="17728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" y="1219200"/>
            <a:ext cx="662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smtClean="0">
                <a:solidFill>
                  <a:srgbClr val="FFCC66"/>
                </a:solidFill>
                <a:latin typeface="+mn-lt"/>
              </a:rPr>
              <a:t>National Mariachi Workshops for Educators®</a:t>
            </a:r>
            <a:endParaRPr lang="en-US" sz="4400" i="1" dirty="0">
              <a:solidFill>
                <a:srgbClr val="FFCC66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65572" y="2590800"/>
            <a:ext cx="92095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CC66"/>
                </a:solidFill>
                <a:latin typeface="+mn-lt"/>
              </a:rPr>
              <a:t>June 26 - 30, 2017</a:t>
            </a:r>
          </a:p>
        </p:txBody>
      </p:sp>
      <p:pic>
        <p:nvPicPr>
          <p:cNvPr id="13" name="Picture 12" descr="__48130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505200"/>
            <a:ext cx="1625600" cy="1580941"/>
          </a:xfrm>
          <a:prstGeom prst="rect">
            <a:avLst/>
          </a:prstGeom>
        </p:spPr>
      </p:pic>
      <p:pic>
        <p:nvPicPr>
          <p:cNvPr id="14" name="Picture 13" descr="Screen Shot 2016-02-19 at 11.02.19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2590800"/>
            <a:ext cx="1981200" cy="2251144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228600" y="5725180"/>
            <a:ext cx="8493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CC66"/>
                </a:solidFill>
                <a:latin typeface="+mj-lt"/>
              </a:rPr>
              <a:t>www. musicedconsultants.net/2017-mariachi-workshops</a:t>
            </a:r>
            <a:endParaRPr lang="en-US" sz="2800" dirty="0">
              <a:solidFill>
                <a:srgbClr val="FFCC66"/>
              </a:solidFill>
              <a:latin typeface="+mj-lt"/>
            </a:endParaRPr>
          </a:p>
        </p:txBody>
      </p:sp>
      <p:pic>
        <p:nvPicPr>
          <p:cNvPr id="16" name="Picture 15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0" y="276995"/>
            <a:ext cx="818025" cy="101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</a:t>
            </a:r>
            <a:r>
              <a:rPr lang="en-US" sz="4000" b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NORMAL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24200" y="6324600"/>
            <a:ext cx="3136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2305" y="6324600"/>
            <a:ext cx="313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5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76200" y="32766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6299200"/>
            <a:ext cx="313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j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j-lt"/>
            </a:endParaRPr>
          </a:p>
          <a:p>
            <a:endParaRPr lang="en-US" sz="1600" dirty="0" smtClean="0">
              <a:latin typeface="+mj-lt"/>
            </a:endParaRPr>
          </a:p>
          <a:p>
            <a:endParaRPr lang="en-US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76200" y="32766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6200" y="4953000"/>
            <a:ext cx="5029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Communicate with Parents REGULARLY to keep them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engaged</a:t>
            </a:r>
            <a:endParaRPr kumimoji="0" lang="en-US" sz="2800" b="1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Support…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  <a:endParaRPr lang="en-US" sz="4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PT Slide 46 The Parent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4097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New Recruits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</a:t>
            </a:r>
            <a:r>
              <a:rPr lang="en-US" sz="4444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New </a:t>
            </a: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Recruits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b="1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444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PT Slide 45 Why Kids Stay in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6002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Retention: Keys to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Success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8133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066800"/>
            <a:ext cx="4724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83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4114800" cy="2057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Provide a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satisfying experience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from the day they receive their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instruments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813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j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48134" name="Picture 9" descr="AP7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886200"/>
            <a:ext cx="2286000" cy="20129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4813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886200"/>
            <a:ext cx="2514600" cy="200977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28600" y="3200400"/>
            <a:ext cx="4114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Build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appreciation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for the ensemble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8600" y="4572000"/>
            <a:ext cx="4114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Give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recognition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and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reinforcement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build="p" autoUpdateAnimBg="0"/>
      <p:bldP spid="8" grpId="0" build="p" autoUpdateAnimBg="0"/>
      <p:bldP spid="9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sz="12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Actions That Help </a:t>
            </a:r>
            <a:r>
              <a:rPr lang="en-US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Retain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Students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990600"/>
            <a:ext cx="5029200" cy="54864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Developing group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pride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Improving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communication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with parents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Evaluating yourself continually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“What else?”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Understanding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each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as an individual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Being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positive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enthusiastic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Providing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engaging lessons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 each rehearsal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4277" name="Picture 13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143000"/>
            <a:ext cx="3505200" cy="3962400"/>
          </a:xfrm>
          <a:prstGeom prst="rect">
            <a:avLst/>
          </a:prstGeom>
          <a:ln>
            <a:noFill/>
          </a:ln>
          <a:effectLst>
            <a:reflection stA="65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Didn’t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like the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 teacher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Didn’t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like the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 teacher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?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Show interest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</a:p>
          <a:p>
            <a:pPr eaLnBrk="1" hangingPunct="1"/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IBA Exit Survey</a:t>
            </a: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Arial" charset="0"/>
              </a:rPr>
              <a:t>www.musicachievementcouncil.org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Should Students Continue? </a:t>
            </a:r>
            <a:b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Tell Your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OWN </a:t>
            </a:r>
            <a:r>
              <a:rPr lang="en-US" b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Story:  Foothill HS 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57 There Is A Place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16002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If …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3962400" cy="48768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saw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immediate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success?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heard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their kids play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their first performance just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6-7 weeks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after they started?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Learning to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play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was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really fun?</a:t>
            </a:r>
          </a:p>
        </p:txBody>
      </p:sp>
      <p:pic>
        <p:nvPicPr>
          <p:cNvPr id="62469" name="Picture 4" descr="3-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447800"/>
            <a:ext cx="4445000" cy="2895600"/>
          </a:xfrm>
          <a:prstGeom prst="rect">
            <a:avLst/>
          </a:prstGeom>
          <a:ln>
            <a:noFill/>
          </a:ln>
          <a:effectLst>
            <a:reflection stA="63000" endPos="66000" dist="12700" dir="5400000" sy="-100000" algn="bl" rotWithShape="0"/>
            <a:softEdge rad="112500"/>
          </a:effectLst>
        </p:spPr>
      </p:pic>
      <p:sp>
        <p:nvSpPr>
          <p:cNvPr id="6246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 Concert!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4516" name="Picture 3" descr="First Perf cov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>
          <a:xfrm rot="21408970">
            <a:off x="766465" y="917963"/>
            <a:ext cx="2997200" cy="4495800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645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676400"/>
            <a:ext cx="4724400" cy="2743200"/>
          </a:xfrm>
        </p:spPr>
        <p:txBody>
          <a:bodyPr>
            <a:noAutofit/>
          </a:bodyPr>
          <a:lstStyle/>
          <a:p>
            <a:pPr algn="ctr" eaLnBrk="1" hangingPunct="1">
              <a:buFont typeface="Wingdings" charset="2"/>
              <a:buNone/>
            </a:pPr>
            <a:r>
              <a:rPr lang="en-US" sz="4000" b="1" dirty="0" smtClean="0">
                <a:solidFill>
                  <a:srgbClr val="4D9AFF"/>
                </a:solidFill>
                <a:ea typeface="ＭＳ Ｐゴシック" charset="-128"/>
                <a:cs typeface="ＭＳ Ｐゴシック" charset="-128"/>
              </a:rPr>
              <a:t>A </a:t>
            </a:r>
            <a:r>
              <a:rPr lang="en-US" sz="4000" b="1" dirty="0">
                <a:solidFill>
                  <a:srgbClr val="4D9AFF"/>
                </a:solidFill>
                <a:ea typeface="ＭＳ Ｐゴシック" charset="-128"/>
                <a:cs typeface="ＭＳ Ｐゴシック" charset="-128"/>
              </a:rPr>
              <a:t>scripted demonstration of what your students have learned</a:t>
            </a:r>
          </a:p>
        </p:txBody>
      </p:sp>
      <p:sp>
        <p:nvSpPr>
          <p:cNvPr id="6451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Demonstration Concert for </a:t>
            </a:r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Band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or </a:t>
            </a:r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Orchestra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6565" name="Picture 4" descr="First Perf cov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>
          <a:xfrm rot="21408970">
            <a:off x="383900" y="1422609"/>
            <a:ext cx="1917477" cy="2901718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41267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2286000" y="1676400"/>
            <a:ext cx="4038600" cy="21336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Schedule 6-8 weeks after the first class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Complete “turn-key” package</a:t>
            </a:r>
          </a:p>
        </p:txBody>
      </p:sp>
      <p:sp>
        <p:nvSpPr>
          <p:cNvPr id="6656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2678" name="Text Box 6"/>
          <p:cNvSpPr txBox="1">
            <a:spLocks noChangeArrowheads="1"/>
          </p:cNvSpPr>
          <p:nvPr/>
        </p:nvSpPr>
        <p:spPr bwMode="auto">
          <a:xfrm>
            <a:off x="685800" y="4267200"/>
            <a:ext cx="5105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3200" b="1" i="1" dirty="0">
                <a:solidFill>
                  <a:srgbClr val="4D9AFF"/>
                </a:solidFill>
                <a:latin typeface="+mn-lt"/>
              </a:rPr>
              <a:t>May be the best performance in terms of excitement and audience</a:t>
            </a:r>
            <a:r>
              <a:rPr lang="en-US" sz="3200" i="1" dirty="0">
                <a:solidFill>
                  <a:srgbClr val="4D9AFF"/>
                </a:solidFill>
                <a:latin typeface="+mn-lt"/>
              </a:rPr>
              <a:t>!</a:t>
            </a:r>
          </a:p>
        </p:txBody>
      </p:sp>
      <p:pic>
        <p:nvPicPr>
          <p:cNvPr id="66567" name="Picture 10" descr="Beg Band Conce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600200"/>
            <a:ext cx="2506663" cy="3200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 build="p" autoUpdateAnimBg="0"/>
      <p:bldP spid="41267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Demonstration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861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2678" name="Text Box 6"/>
          <p:cNvSpPr txBox="1">
            <a:spLocks noChangeArrowheads="1"/>
          </p:cNvSpPr>
          <p:nvPr/>
        </p:nvSpPr>
        <p:spPr bwMode="auto">
          <a:xfrm>
            <a:off x="1524000" y="4267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endParaRPr lang="en-US" sz="2800" i="1">
              <a:latin typeface="Times New Roman" charset="0"/>
            </a:endParaRPr>
          </a:p>
        </p:txBody>
      </p:sp>
      <p:pic>
        <p:nvPicPr>
          <p:cNvPr id="6" name="PPT Slide 57 First Performance Concert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Work?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838200"/>
            <a:ext cx="6705600" cy="3124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Parents want to hear their kids 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Student interest soars and they learn to love performing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performance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0661" name="Picture 4" descr="First Perf cover"/>
          <p:cNvPicPr>
            <a:picLocks noChangeAspect="1" noChangeArrowheads="1"/>
          </p:cNvPicPr>
          <p:nvPr/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 bwMode="auto">
          <a:xfrm rot="310421">
            <a:off x="7107623" y="1143425"/>
            <a:ext cx="1482183" cy="22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4800600"/>
            <a:ext cx="8610600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large … enthusiastic … and will arrive early -- lots of quality time with those who care most about the outcome -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-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parents!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3733800"/>
            <a:ext cx="8610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It works with any group … any schedule … any situation … and any method book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Parents will be </a:t>
            </a:r>
            <a:r>
              <a:rPr lang="en-US" sz="2800" b="1" i="1" u="sng" dirty="0" smtClean="0">
                <a:solidFill>
                  <a:srgbClr val="FFFF00"/>
                </a:solidFill>
                <a:latin typeface="Times New Roman" charset="0"/>
              </a:rPr>
              <a:t>amazed</a:t>
            </a:r>
            <a:r>
              <a:rPr lang="en-US" sz="2800" i="1" dirty="0" smtClean="0">
                <a:solidFill>
                  <a:srgbClr val="FFFF00"/>
                </a:solidFill>
                <a:latin typeface="Times New Roman" charset="0"/>
              </a:rPr>
              <a:t>! Most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have no idea how much their child has learned based on what they hear at home!</a:t>
            </a:r>
          </a:p>
        </p:txBody>
      </p:sp>
      <p:pic>
        <p:nvPicPr>
          <p:cNvPr id="72709" name="Picture 8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6962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1905000" y="1447800"/>
            <a:ext cx="6324600" cy="3429000"/>
          </a:xfrm>
        </p:spPr>
        <p:txBody>
          <a:bodyPr>
            <a:norm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Many schools have the principal serve as the narrator --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infectious</a:t>
            </a:r>
          </a:p>
        </p:txBody>
      </p:sp>
      <p:sp>
        <p:nvSpPr>
          <p:cNvPr id="7475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FFFF00"/>
                </a:solidFill>
                <a:latin typeface="Times New Roman" charset="0"/>
              </a:rPr>
              <a:t>Students enjoy the satisfaction of a performance after good preparation – the process starts </a:t>
            </a:r>
            <a:r>
              <a:rPr lang="en-US" sz="3200" b="1" i="1" u="sng" dirty="0">
                <a:solidFill>
                  <a:srgbClr val="FFFF00"/>
                </a:solidFill>
                <a:latin typeface="Times New Roman" charset="0"/>
              </a:rPr>
              <a:t>early</a:t>
            </a:r>
            <a:endParaRPr lang="en-US" sz="3200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819400"/>
            <a:ext cx="3963093" cy="23821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6002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8600" y="5105400"/>
            <a:ext cx="5029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 Available at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Hal Leonard </a:t>
            </a:r>
            <a:r>
              <a:rPr lang="en-US" sz="32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or through your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Local Dealer</a:t>
            </a:r>
            <a:endParaRPr lang="en-US" sz="3200" b="1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8" descr="C:\Documents and Settings\William Harvey\Local Settings\Temporary Internet Files\Content.IE5\FN4DI34B\MPj0405396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371600"/>
            <a:ext cx="6858000" cy="44894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Put the Date on Your Calendar!</a:t>
            </a:r>
            <a:b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Schedule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</a:t>
            </a:r>
            <a:r>
              <a:rPr lang="en-US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Performance Concert </a:t>
            </a:r>
            <a:r>
              <a:rPr lang="en-US" b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NOW</a:t>
            </a:r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M.A.C. Wants to Help. . .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b="1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Check Out All of Our Online Resources</a:t>
            </a:r>
            <a:endParaRPr lang="en-US" sz="3600" b="1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3716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www.MusicAchievementCouncil.org</a:t>
            </a:r>
            <a:endParaRPr lang="en-US" sz="3200" b="1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and at </a:t>
            </a:r>
            <a:r>
              <a:rPr lang="en-US" sz="32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BandDirector.com</a:t>
            </a:r>
            <a:endParaRPr lang="en-US" sz="320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pic>
        <p:nvPicPr>
          <p:cNvPr id="8" name="RPPT Slide 65 DrTim.mp4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66800" y="2590800"/>
            <a:ext cx="7188200" cy="4043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26495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144876"/>
            <a:ext cx="3200400" cy="387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873571"/>
            <a:ext cx="2895600" cy="3747452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1729795"/>
            <a:ext cx="2453218" cy="322320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3070805"/>
            <a:ext cx="2593340" cy="340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096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www.nafme.org</a:t>
            </a:r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/my-classroom/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music-achievement-council-resources-educators/</a:t>
            </a:r>
            <a:endParaRPr lang="en-US" sz="32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096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    </a:t>
            </a:r>
            <a:r>
              <a:rPr lang="en-US" sz="3200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musicedconsultants.net</a:t>
            </a:r>
            <a:r>
              <a:rPr lang="en-US" sz="3200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1" name="Picture 10" descr="ESSA-im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524000"/>
            <a:ext cx="6311900" cy="4701051"/>
          </a:xfrm>
          <a:prstGeom prst="rect">
            <a:avLst/>
          </a:prstGeom>
        </p:spPr>
      </p:pic>
      <p:pic>
        <p:nvPicPr>
          <p:cNvPr id="7" name="Picture 6" descr="Screen Shot 2017-02-02 at 12.51.51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1371600"/>
            <a:ext cx="889000" cy="4965700"/>
          </a:xfrm>
          <a:prstGeom prst="rect">
            <a:avLst/>
          </a:prstGeom>
        </p:spPr>
      </p:pic>
      <p:pic>
        <p:nvPicPr>
          <p:cNvPr id="8" name="Picture 7" descr="Screen Shot 2017-02-02 at 12.51.51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400" y="1358900"/>
            <a:ext cx="889000" cy="4965700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>
          <a:xfrm>
            <a:off x="1295400" y="1295400"/>
            <a:ext cx="6553200" cy="5562600"/>
          </a:xfrm>
          <a:prstGeom prst="fram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514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799" y="5638800"/>
            <a:ext cx="314857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0" y="24749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576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638800"/>
            <a:ext cx="33456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71600" y="24384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7544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00400" y="24384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6757" y="4495800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also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81000"/>
            <a:ext cx="838200" cy="677333"/>
          </a:xfrm>
          <a:prstGeom prst="rect">
            <a:avLst/>
          </a:prstGeom>
        </p:spPr>
      </p:pic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04800"/>
            <a:ext cx="673276" cy="838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95400" y="609600"/>
            <a:ext cx="6450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 and 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76200"/>
            <a:ext cx="64373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b="1" i="1" dirty="0" smtClean="0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Posted at: </a:t>
            </a:r>
            <a:r>
              <a:rPr lang="en-US" sz="2800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28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</a:p>
          <a:p>
            <a:endParaRPr lang="en-US" sz="3200" dirty="0">
              <a:latin typeface="+mn-lt"/>
            </a:endParaRPr>
          </a:p>
        </p:txBody>
      </p:sp>
      <p:pic>
        <p:nvPicPr>
          <p:cNvPr id="26" name="Picture 25" descr="Screen Shot 2016-10-12 at 9.33.57 PM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4601" y="4648200"/>
            <a:ext cx="3886200" cy="709653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514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799" y="5638800"/>
            <a:ext cx="314857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0" y="24749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576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638800"/>
            <a:ext cx="33456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71600" y="24384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7544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00400" y="24384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6757" y="4495800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also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81000"/>
            <a:ext cx="838200" cy="677333"/>
          </a:xfrm>
          <a:prstGeom prst="rect">
            <a:avLst/>
          </a:prstGeom>
        </p:spPr>
      </p:pic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04800"/>
            <a:ext cx="673276" cy="838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95400" y="609600"/>
            <a:ext cx="6450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 and 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76200"/>
            <a:ext cx="64373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b="1" i="1" dirty="0" smtClean="0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Posted at: </a:t>
            </a:r>
            <a:r>
              <a:rPr lang="en-US" sz="2800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28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</a:p>
          <a:p>
            <a:endParaRPr lang="en-US" sz="3200" dirty="0">
              <a:latin typeface="+mn-lt"/>
            </a:endParaRPr>
          </a:p>
        </p:txBody>
      </p:sp>
      <p:pic>
        <p:nvPicPr>
          <p:cNvPr id="26" name="Picture 25" descr="Screen Shot 2016-10-12 at 9.33.57 PM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4601" y="4648200"/>
            <a:ext cx="3886200" cy="709653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7840</TotalTime>
  <Words>2429</Words>
  <Application>Microsoft Macintosh PowerPoint</Application>
  <PresentationFormat>On-screen Show (4:3)</PresentationFormat>
  <Paragraphs>471</Paragraphs>
  <Slides>69</Slides>
  <Notes>51</Notes>
  <HiddenSlides>0</HiddenSlides>
  <MMClips>7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Slide 26</vt:lpstr>
      <vt:lpstr>Today’s Session</vt:lpstr>
      <vt:lpstr>Slide 28</vt:lpstr>
      <vt:lpstr>Fundamental Beliefs of  Effective Recruiters</vt:lpstr>
      <vt:lpstr>Key Steps in Recruiting:  Attracting Students. . .</vt:lpstr>
      <vt:lpstr>Key Steps in Recruiting Recruiting is a YEAR-ROUND process including: </vt:lpstr>
      <vt:lpstr>Key Steps in Recruiting:      Engage Students Early. . .</vt:lpstr>
      <vt:lpstr>Key Steps in Recruiting:      What’s Really Important. . .</vt:lpstr>
      <vt:lpstr>Key Steps in Recruiting: Plan Way Ahead </vt:lpstr>
      <vt:lpstr>Presentation Day/Aptitude Survey </vt:lpstr>
      <vt:lpstr>Follow-up idea #1 from:  Jeff Scott &amp; Emily Wilkinson, ALMEA </vt:lpstr>
      <vt:lpstr>Follow-up idea from:  Chris Crone, PAMEA </vt:lpstr>
      <vt:lpstr>Engage Parent Support</vt:lpstr>
      <vt:lpstr>Increase Your Base</vt:lpstr>
      <vt:lpstr>Bailey MS Mariachi Program – Year 2</vt:lpstr>
      <vt:lpstr>Slide 41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Keeping Your New Recruits</vt:lpstr>
      <vt:lpstr>   Keeping Your New Recruits   Why Do Kids Stay?  Let’s Ask THEM!</vt:lpstr>
      <vt:lpstr>Retention: Keys to Success</vt:lpstr>
      <vt:lpstr>Actions That Help Retain Students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Why Should Students Continue?  Tell Your OWN Story:  Foothill HS </vt:lpstr>
      <vt:lpstr>What If …</vt:lpstr>
      <vt:lpstr>First Performance Concert!</vt:lpstr>
      <vt:lpstr>First Performance Demonstration Concert for Band or Orchestra</vt:lpstr>
      <vt:lpstr>First Performance Demonstration </vt:lpstr>
      <vt:lpstr>Why Does First Performance Work?</vt:lpstr>
      <vt:lpstr>Slide 62</vt:lpstr>
      <vt:lpstr>Slide 63</vt:lpstr>
      <vt:lpstr>Put the Date on Your Calendar! Schedule First Performance Concert NOW!</vt:lpstr>
      <vt:lpstr>M.A.C. Wants to Help. . .   Check Out All of Our Online Resources</vt:lpstr>
      <vt:lpstr>Got SMART Phone? </vt:lpstr>
      <vt:lpstr>Got SMART Phone? </vt:lpstr>
      <vt:lpstr>Slide 68</vt:lpstr>
      <vt:lpstr>Slide 69</vt:lpstr>
    </vt:vector>
  </TitlesOfParts>
  <Company>Music Achievement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1473</cp:revision>
  <dcterms:created xsi:type="dcterms:W3CDTF">2017-02-03T17:25:06Z</dcterms:created>
  <dcterms:modified xsi:type="dcterms:W3CDTF">2017-02-03T17:48:04Z</dcterms:modified>
</cp:coreProperties>
</file>