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mp4" ContentType="video/unknown"/>
  <Default Extension="emf" ContentType="image/x-emf"/>
  <Default Extension="rels" ContentType="application/vnd.openxmlformats-package.relationships+xml"/>
  <Default Extension="MOV" ContentType="video/unknown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tags/tag1.xml" ContentType="application/vnd.openxmlformats-officedocument.presentationml.tags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069" r:id="rId1"/>
  </p:sldMasterIdLst>
  <p:notesMasterIdLst>
    <p:notesMasterId r:id="rId76"/>
  </p:notesMasterIdLst>
  <p:handoutMasterIdLst>
    <p:handoutMasterId r:id="rId77"/>
  </p:handoutMasterIdLst>
  <p:sldIdLst>
    <p:sldId id="500" r:id="rId2"/>
    <p:sldId id="501" r:id="rId3"/>
    <p:sldId id="502" r:id="rId4"/>
    <p:sldId id="503" r:id="rId5"/>
    <p:sldId id="504" r:id="rId6"/>
    <p:sldId id="505" r:id="rId7"/>
    <p:sldId id="506" r:id="rId8"/>
    <p:sldId id="507" r:id="rId9"/>
    <p:sldId id="508" r:id="rId10"/>
    <p:sldId id="509" r:id="rId11"/>
    <p:sldId id="510" r:id="rId12"/>
    <p:sldId id="570" r:id="rId13"/>
    <p:sldId id="511" r:id="rId14"/>
    <p:sldId id="512" r:id="rId15"/>
    <p:sldId id="513" r:id="rId16"/>
    <p:sldId id="514" r:id="rId17"/>
    <p:sldId id="515" r:id="rId18"/>
    <p:sldId id="516" r:id="rId19"/>
    <p:sldId id="517" r:id="rId20"/>
    <p:sldId id="518" r:id="rId21"/>
    <p:sldId id="519" r:id="rId22"/>
    <p:sldId id="520" r:id="rId23"/>
    <p:sldId id="521" r:id="rId24"/>
    <p:sldId id="522" r:id="rId25"/>
    <p:sldId id="523" r:id="rId26"/>
    <p:sldId id="524" r:id="rId27"/>
    <p:sldId id="534" r:id="rId28"/>
    <p:sldId id="418" r:id="rId29"/>
    <p:sldId id="367" r:id="rId30"/>
    <p:sldId id="345" r:id="rId31"/>
    <p:sldId id="373" r:id="rId32"/>
    <p:sldId id="374" r:id="rId33"/>
    <p:sldId id="555" r:id="rId34"/>
    <p:sldId id="556" r:id="rId35"/>
    <p:sldId id="557" r:id="rId36"/>
    <p:sldId id="558" r:id="rId37"/>
    <p:sldId id="420" r:id="rId38"/>
    <p:sldId id="368" r:id="rId39"/>
    <p:sldId id="392" r:id="rId40"/>
    <p:sldId id="431" r:id="rId41"/>
    <p:sldId id="442" r:id="rId42"/>
    <p:sldId id="401" r:id="rId43"/>
    <p:sldId id="554" r:id="rId44"/>
    <p:sldId id="445" r:id="rId45"/>
    <p:sldId id="545" r:id="rId46"/>
    <p:sldId id="546" r:id="rId47"/>
    <p:sldId id="412" r:id="rId48"/>
    <p:sldId id="353" r:id="rId49"/>
    <p:sldId id="413" r:id="rId50"/>
    <p:sldId id="354" r:id="rId51"/>
    <p:sldId id="379" r:id="rId52"/>
    <p:sldId id="376" r:id="rId53"/>
    <p:sldId id="525" r:id="rId54"/>
    <p:sldId id="526" r:id="rId55"/>
    <p:sldId id="527" r:id="rId56"/>
    <p:sldId id="357" r:id="rId57"/>
    <p:sldId id="430" r:id="rId58"/>
    <p:sldId id="358" r:id="rId59"/>
    <p:sldId id="559" r:id="rId60"/>
    <p:sldId id="362" r:id="rId61"/>
    <p:sldId id="369" r:id="rId62"/>
    <p:sldId id="560" r:id="rId63"/>
    <p:sldId id="561" r:id="rId64"/>
    <p:sldId id="562" r:id="rId65"/>
    <p:sldId id="563" r:id="rId66"/>
    <p:sldId id="564" r:id="rId67"/>
    <p:sldId id="565" r:id="rId68"/>
    <p:sldId id="566" r:id="rId69"/>
    <p:sldId id="567" r:id="rId70"/>
    <p:sldId id="568" r:id="rId71"/>
    <p:sldId id="419" r:id="rId72"/>
    <p:sldId id="539" r:id="rId73"/>
    <p:sldId id="549" r:id="rId74"/>
    <p:sldId id="571" r:id="rId75"/>
  </p:sldIdLst>
  <p:sldSz cx="9144000" cy="6858000" type="screen4x3"/>
  <p:notesSz cx="6858000" cy="9180513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Times" charset="0"/>
        <a:ea typeface="+mn-ea"/>
        <a:cs typeface="+mn-cs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Times" charset="0"/>
        <a:ea typeface="+mn-ea"/>
        <a:cs typeface="+mn-cs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Times" charset="0"/>
        <a:ea typeface="+mn-ea"/>
        <a:cs typeface="+mn-cs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Times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FFDC77"/>
    <a:srgbClr val="006901"/>
    <a:srgbClr val="007701"/>
    <a:srgbClr val="003F00"/>
    <a:srgbClr val="C30101"/>
    <a:srgbClr val="0000FF"/>
    <a:srgbClr val="000000"/>
    <a:srgbClr val="FFFFFF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0" autoAdjust="0"/>
    <p:restoredTop sz="95513" autoAdjust="0"/>
  </p:normalViewPr>
  <p:slideViewPr>
    <p:cSldViewPr>
      <p:cViewPr>
        <p:scale>
          <a:sx n="100" d="100"/>
          <a:sy n="100" d="100"/>
        </p:scale>
        <p:origin x="-880" y="-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76" d="100"/>
          <a:sy n="76" d="100"/>
        </p:scale>
        <p:origin x="-2520" y="-104"/>
      </p:cViewPr>
      <p:guideLst>
        <p:guide orient="horz" pos="2891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63" Type="http://schemas.openxmlformats.org/officeDocument/2006/relationships/slide" Target="slides/slide62.xml"/><Relationship Id="rId64" Type="http://schemas.openxmlformats.org/officeDocument/2006/relationships/slide" Target="slides/slide63.xml"/><Relationship Id="rId65" Type="http://schemas.openxmlformats.org/officeDocument/2006/relationships/slide" Target="slides/slide64.xml"/><Relationship Id="rId66" Type="http://schemas.openxmlformats.org/officeDocument/2006/relationships/slide" Target="slides/slide65.xml"/><Relationship Id="rId67" Type="http://schemas.openxmlformats.org/officeDocument/2006/relationships/slide" Target="slides/slide66.xml"/><Relationship Id="rId68" Type="http://schemas.openxmlformats.org/officeDocument/2006/relationships/slide" Target="slides/slide67.xml"/><Relationship Id="rId69" Type="http://schemas.openxmlformats.org/officeDocument/2006/relationships/slide" Target="slides/slide68.xml"/><Relationship Id="rId50" Type="http://schemas.openxmlformats.org/officeDocument/2006/relationships/slide" Target="slides/slide49.xml"/><Relationship Id="rId51" Type="http://schemas.openxmlformats.org/officeDocument/2006/relationships/slide" Target="slides/slide50.xml"/><Relationship Id="rId52" Type="http://schemas.openxmlformats.org/officeDocument/2006/relationships/slide" Target="slides/slide51.xml"/><Relationship Id="rId53" Type="http://schemas.openxmlformats.org/officeDocument/2006/relationships/slide" Target="slides/slide52.xml"/><Relationship Id="rId54" Type="http://schemas.openxmlformats.org/officeDocument/2006/relationships/slide" Target="slides/slide53.xml"/><Relationship Id="rId55" Type="http://schemas.openxmlformats.org/officeDocument/2006/relationships/slide" Target="slides/slide54.xml"/><Relationship Id="rId56" Type="http://schemas.openxmlformats.org/officeDocument/2006/relationships/slide" Target="slides/slide55.xml"/><Relationship Id="rId57" Type="http://schemas.openxmlformats.org/officeDocument/2006/relationships/slide" Target="slides/slide56.xml"/><Relationship Id="rId58" Type="http://schemas.openxmlformats.org/officeDocument/2006/relationships/slide" Target="slides/slide57.xml"/><Relationship Id="rId59" Type="http://schemas.openxmlformats.org/officeDocument/2006/relationships/slide" Target="slides/slide5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80" Type="http://schemas.openxmlformats.org/officeDocument/2006/relationships/viewProps" Target="viewProps.xml"/><Relationship Id="rId81" Type="http://schemas.openxmlformats.org/officeDocument/2006/relationships/theme" Target="theme/theme1.xml"/><Relationship Id="rId82" Type="http://schemas.openxmlformats.org/officeDocument/2006/relationships/tableStyles" Target="tableStyles.xml"/><Relationship Id="rId70" Type="http://schemas.openxmlformats.org/officeDocument/2006/relationships/slide" Target="slides/slide69.xml"/><Relationship Id="rId71" Type="http://schemas.openxmlformats.org/officeDocument/2006/relationships/slide" Target="slides/slide70.xml"/><Relationship Id="rId72" Type="http://schemas.openxmlformats.org/officeDocument/2006/relationships/slide" Target="slides/slide71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73" Type="http://schemas.openxmlformats.org/officeDocument/2006/relationships/slide" Target="slides/slide72.xml"/><Relationship Id="rId74" Type="http://schemas.openxmlformats.org/officeDocument/2006/relationships/slide" Target="slides/slide73.xml"/><Relationship Id="rId75" Type="http://schemas.openxmlformats.org/officeDocument/2006/relationships/slide" Target="slides/slide74.xml"/><Relationship Id="rId76" Type="http://schemas.openxmlformats.org/officeDocument/2006/relationships/notesMaster" Target="notesMasters/notesMaster1.xml"/><Relationship Id="rId77" Type="http://schemas.openxmlformats.org/officeDocument/2006/relationships/handoutMaster" Target="handoutMasters/handoutMaster1.xml"/><Relationship Id="rId78" Type="http://schemas.openxmlformats.org/officeDocument/2006/relationships/printerSettings" Target="printerSettings/printerSettings1.bin"/><Relationship Id="rId79" Type="http://schemas.openxmlformats.org/officeDocument/2006/relationships/presProps" Target="presProps.xml"/><Relationship Id="rId60" Type="http://schemas.openxmlformats.org/officeDocument/2006/relationships/slide" Target="slides/slide59.xml"/><Relationship Id="rId61" Type="http://schemas.openxmlformats.org/officeDocument/2006/relationships/slide" Target="slides/slide60.xml"/><Relationship Id="rId62" Type="http://schemas.openxmlformats.org/officeDocument/2006/relationships/slide" Target="slides/slide6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fld id="{D8740342-88AF-394B-B732-DDB4ACA69DEA}" type="datetime1">
              <a:rPr lang="en-US"/>
              <a:pPr>
                <a:defRPr/>
              </a:pPr>
              <a:t>1/23/18</a:t>
            </a:fld>
            <a:endParaRPr lang="en-US"/>
          </a:p>
        </p:txBody>
      </p:sp>
      <p:sp>
        <p:nvSpPr>
          <p:cNvPr id="5120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0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fld id="{CCD0701C-8767-7748-BB28-F52BB2FD03C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784924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fld id="{B75A0A98-2420-AA46-97BE-521E26A34E3C}" type="datetime1">
              <a:rPr lang="en-US"/>
              <a:pPr>
                <a:defRPr/>
              </a:pPr>
              <a:t>1/23/18</a:t>
            </a:fld>
            <a:endParaRPr lang="en-US"/>
          </a:p>
        </p:txBody>
      </p:sp>
      <p:sp>
        <p:nvSpPr>
          <p:cNvPr id="1843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1050" cy="34417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60863"/>
            <a:ext cx="5486400" cy="413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317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17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fld id="{B39AECCE-B0FE-4E46-839A-6B1EA38F78A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07229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ＭＳ Ｐゴシック" pitchFamily="-109" charset="-128"/>
        <a:cs typeface="ＭＳ Ｐゴシック" pitchFamily="-109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ＭＳ Ｐゴシック" pitchFamily="-112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ＭＳ Ｐゴシック" pitchFamily="-112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ＭＳ Ｐゴシック" pitchFamily="-112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ＭＳ Ｐゴシック" pitchFamily="-112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2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2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2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2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3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3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3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3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_rels/notesSlide3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_rels/notesSlide3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5.xml"/></Relationships>
</file>

<file path=ppt/notesSlides/_rels/notesSlide3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6.xml"/></Relationships>
</file>

<file path=ppt/notesSlides/_rels/notesSlide3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7.xml"/></Relationships>
</file>

<file path=ppt/notesSlides/_rels/notesSlide3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8.xml"/></Relationships>
</file>

<file path=ppt/notesSlides/_rels/notesSlide3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9.xml"/></Relationships>
</file>

<file path=ppt/notesSlides/_rels/notesSlide4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0.xml"/></Relationships>
</file>

<file path=ppt/notesSlides/_rels/notesSlide4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1.xml"/></Relationships>
</file>

<file path=ppt/notesSlides/_rels/notesSlide4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2.xml"/></Relationships>
</file>

<file path=ppt/notesSlides/_rels/notesSlide4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3.xml"/></Relationships>
</file>

<file path=ppt/notesSlides/_rels/notesSlide4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4.xml"/></Relationships>
</file>

<file path=ppt/notesSlides/_rels/notesSlide4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5.xml"/></Relationships>
</file>

<file path=ppt/notesSlides/_rels/notesSlide4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6.xml"/></Relationships>
</file>

<file path=ppt/notesSlides/_rels/notesSlide4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7.xml"/></Relationships>
</file>

<file path=ppt/notesSlides/_rels/notesSlide4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8.xml"/></Relationships>
</file>

<file path=ppt/notesSlides/_rels/notesSlide4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9.xml"/></Relationships>
</file>

<file path=ppt/notesSlides/_rels/notesSlide5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0.xml"/></Relationships>
</file>

<file path=ppt/notesSlides/_rels/notesSlide5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1.xml"/></Relationships>
</file>

<file path=ppt/notesSlides/_rels/notesSlide5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2.xml"/></Relationships>
</file>

<file path=ppt/notesSlides/_rels/notesSlide5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3.xml"/></Relationships>
</file>

<file path=ppt/notesSlides/_rels/notesSlide5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4.xml"/></Relationships>
</file>

<file path=ppt/notesSlides/_rels/notesSlide5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5.xml"/></Relationships>
</file>

<file path=ppt/notesSlides/_rels/notesSlide5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6.xml"/></Relationships>
</file>

<file path=ppt/notesSlides/_rels/notesSlide5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7.xml"/></Relationships>
</file>

<file path=ppt/notesSlides/_rels/notesSlide5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8.xml"/></Relationships>
</file>

<file path=ppt/notesSlides/_rels/notesSlide5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9.xml"/></Relationships>
</file>

<file path=ppt/notesSlides/_rels/notesSlide6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0.xml"/></Relationships>
</file>

<file path=ppt/notesSlides/_rels/notesSlide6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1.xml"/></Relationships>
</file>

<file path=ppt/notesSlides/_rels/notesSlide6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2.xml"/></Relationships>
</file>

<file path=ppt/notesSlides/_rels/notesSlide6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3.xml"/></Relationships>
</file>

<file path=ppt/notesSlides/_rels/notesSlide6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4.xml"/></Relationships>
</file>

<file path=ppt/notesSlides/_rels/notesSlide6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5.xml"/></Relationships>
</file>

<file path=ppt/notesSlides/_rels/notesSlide6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6.xml"/></Relationships>
</file>

<file path=ppt/notesSlides/_rels/notesSlide6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7.xml"/></Relationships>
</file>

<file path=ppt/notesSlides/_rels/notesSlide6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8.xml"/></Relationships>
</file>

<file path=ppt/notesSlides/_rels/notesSlide6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9.xml"/></Relationships>
</file>

<file path=ppt/notesSlides/_rels/notesSlide7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0.xml"/></Relationships>
</file>

<file path=ppt/notesSlides/_rels/notesSlide7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1.xml"/></Relationships>
</file>

<file path=ppt/notesSlides/_rels/notesSlide7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2.xml"/></Relationships>
</file>

<file path=ppt/notesSlides/_rels/notesSlide7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3.xml"/></Relationships>
</file>

<file path=ppt/notesSlides/_rels/notesSlide7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865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0010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39493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170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7305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936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6734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1043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9262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8077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893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8938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5789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786509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6750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512807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193101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41917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www.musiceducationconsultants.net/mmea2010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73704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22</a:t>
            </a:fld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23</a:t>
            </a:fld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24</a:t>
            </a:fld>
            <a:endParaRPr 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25</a:t>
            </a:fld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26</a:t>
            </a:fld>
            <a:endParaRPr 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2048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3DC51DA-B95C-D341-B962-2E8ACE502E8E}" type="slidenum">
              <a:rPr lang="en-US">
                <a:latin typeface="Times" charset="0"/>
              </a:rPr>
              <a:pPr/>
              <a:t>27</a:t>
            </a:fld>
            <a:endParaRPr lang="en-US">
              <a:latin typeface="Times" charset="0"/>
            </a:endParaRPr>
          </a:p>
        </p:txBody>
      </p:sp>
      <p:sp>
        <p:nvSpPr>
          <p:cNvPr id="2048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048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28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2867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917CFF4-B237-0E4C-BE91-19C18C04C462}" type="slidenum">
              <a:rPr lang="en-US">
                <a:latin typeface="Times" charset="0"/>
              </a:rPr>
              <a:pPr/>
              <a:t>29</a:t>
            </a:fld>
            <a:endParaRPr lang="en-US">
              <a:latin typeface="Times" charset="0"/>
            </a:endParaRPr>
          </a:p>
        </p:txBody>
      </p:sp>
      <p:sp>
        <p:nvSpPr>
          <p:cNvPr id="2867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867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3072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8911E31-A891-7145-813C-32B07326DB4A}" type="slidenum">
              <a:rPr lang="en-US">
                <a:latin typeface="Times" charset="0"/>
              </a:rPr>
              <a:pPr/>
              <a:t>30</a:t>
            </a:fld>
            <a:endParaRPr lang="en-US">
              <a:latin typeface="Times" charset="0"/>
            </a:endParaRPr>
          </a:p>
        </p:txBody>
      </p:sp>
      <p:sp>
        <p:nvSpPr>
          <p:cNvPr id="3072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072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32771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827501BC-4349-A844-BA03-C42FA1A8B46F}" type="slidenum">
              <a:rPr lang="en-US" sz="1200"/>
              <a:pPr algn="r" eaLnBrk="0" hangingPunct="0"/>
              <a:t>31</a:t>
            </a:fld>
            <a:endParaRPr lang="en-US" sz="1200"/>
          </a:p>
        </p:txBody>
      </p:sp>
      <p:sp>
        <p:nvSpPr>
          <p:cNvPr id="3277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277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3481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4DA43024-AE97-8043-AC15-2820158D0ECF}" type="slidenum">
              <a:rPr lang="en-US" sz="1200"/>
              <a:pPr algn="r" eaLnBrk="0" hangingPunct="0"/>
              <a:t>32</a:t>
            </a:fld>
            <a:endParaRPr lang="en-US" sz="1200"/>
          </a:p>
        </p:txBody>
      </p:sp>
      <p:sp>
        <p:nvSpPr>
          <p:cNvPr id="3482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482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33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34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35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36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3481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4DA43024-AE97-8043-AC15-2820158D0ECF}" type="slidenum">
              <a:rPr lang="en-US" sz="1200"/>
              <a:pPr algn="r" eaLnBrk="0" hangingPunct="0"/>
              <a:t>37</a:t>
            </a:fld>
            <a:endParaRPr lang="en-US" sz="1200"/>
          </a:p>
        </p:txBody>
      </p:sp>
      <p:sp>
        <p:nvSpPr>
          <p:cNvPr id="3482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482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3686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264C40B-BD92-904B-B0D1-39491AF29CEA}" type="slidenum">
              <a:rPr lang="en-US">
                <a:latin typeface="Times" charset="0"/>
              </a:rPr>
              <a:pPr/>
              <a:t>38</a:t>
            </a:fld>
            <a:endParaRPr lang="en-US">
              <a:latin typeface="Times" charset="0"/>
            </a:endParaRPr>
          </a:p>
        </p:txBody>
      </p:sp>
      <p:sp>
        <p:nvSpPr>
          <p:cNvPr id="3686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686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38915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0AB925D1-ECA0-944F-859F-96692EBFB789}" type="slidenum">
              <a:rPr lang="en-US" sz="1200"/>
              <a:pPr algn="r" eaLnBrk="0" hangingPunct="0"/>
              <a:t>39</a:t>
            </a:fld>
            <a:endParaRPr lang="en-US" sz="1200"/>
          </a:p>
        </p:txBody>
      </p:sp>
      <p:sp>
        <p:nvSpPr>
          <p:cNvPr id="3891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891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38915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0AB925D1-ECA0-944F-859F-96692EBFB789}" type="slidenum">
              <a:rPr lang="en-US" sz="1200"/>
              <a:pPr algn="r" eaLnBrk="0" hangingPunct="0"/>
              <a:t>40</a:t>
            </a:fld>
            <a:endParaRPr lang="en-US" sz="1200"/>
          </a:p>
        </p:txBody>
      </p:sp>
      <p:sp>
        <p:nvSpPr>
          <p:cNvPr id="3891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891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38915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0AB925D1-ECA0-944F-859F-96692EBFB789}" type="slidenum">
              <a:rPr lang="en-US" sz="1200"/>
              <a:pPr algn="r" eaLnBrk="0" hangingPunct="0"/>
              <a:t>41</a:t>
            </a:fld>
            <a:endParaRPr lang="en-US" sz="1200"/>
          </a:p>
        </p:txBody>
      </p:sp>
      <p:sp>
        <p:nvSpPr>
          <p:cNvPr id="3891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891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4301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A03C524-CB1F-434F-95D0-E437F9425D12}" type="slidenum">
              <a:rPr lang="en-US">
                <a:latin typeface="Times" charset="0"/>
              </a:rPr>
              <a:pPr/>
              <a:t>42</a:t>
            </a:fld>
            <a:endParaRPr lang="en-US">
              <a:latin typeface="Times" charset="0"/>
            </a:endParaRPr>
          </a:p>
        </p:txBody>
      </p:sp>
      <p:sp>
        <p:nvSpPr>
          <p:cNvPr id="4301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301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4301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A03C524-CB1F-434F-95D0-E437F9425D12}" type="slidenum">
              <a:rPr lang="en-US">
                <a:latin typeface="Times" charset="0"/>
              </a:rPr>
              <a:pPr/>
              <a:t>43</a:t>
            </a:fld>
            <a:endParaRPr lang="en-US">
              <a:latin typeface="Times" charset="0"/>
            </a:endParaRPr>
          </a:p>
        </p:txBody>
      </p:sp>
      <p:sp>
        <p:nvSpPr>
          <p:cNvPr id="4301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301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200"/>
              <a:t>www.musiceducationconsultants.net/mmea2010</a:t>
            </a:r>
          </a:p>
        </p:txBody>
      </p:sp>
      <p:sp>
        <p:nvSpPr>
          <p:cNvPr id="4505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E9E6897-654D-104A-B0C9-202BECF93120}" type="slidenum">
              <a:rPr lang="en-US" sz="1200"/>
              <a:pPr algn="r" eaLnBrk="0" hangingPunct="0"/>
              <a:t>44</a:t>
            </a:fld>
            <a:endParaRPr lang="en-US" sz="1200"/>
          </a:p>
        </p:txBody>
      </p:sp>
      <p:sp>
        <p:nvSpPr>
          <p:cNvPr id="450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506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200"/>
              <a:t>www.musiceducationconsultants.net/mmea2010</a:t>
            </a:r>
          </a:p>
        </p:txBody>
      </p:sp>
      <p:sp>
        <p:nvSpPr>
          <p:cNvPr id="4505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E9E6897-654D-104A-B0C9-202BECF93120}" type="slidenum">
              <a:rPr lang="en-US" sz="1200"/>
              <a:pPr algn="r" eaLnBrk="0" hangingPunct="0"/>
              <a:t>45</a:t>
            </a:fld>
            <a:endParaRPr lang="en-US" sz="1200"/>
          </a:p>
        </p:txBody>
      </p:sp>
      <p:sp>
        <p:nvSpPr>
          <p:cNvPr id="450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506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200"/>
              <a:t>www.musiceducationconsultants.net/mmea2010</a:t>
            </a:r>
          </a:p>
        </p:txBody>
      </p:sp>
      <p:sp>
        <p:nvSpPr>
          <p:cNvPr id="4505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E9E6897-654D-104A-B0C9-202BECF93120}" type="slidenum">
              <a:rPr lang="en-US" sz="1200"/>
              <a:pPr algn="r" eaLnBrk="0" hangingPunct="0"/>
              <a:t>46</a:t>
            </a:fld>
            <a:endParaRPr lang="en-US" sz="1200"/>
          </a:p>
        </p:txBody>
      </p:sp>
      <p:sp>
        <p:nvSpPr>
          <p:cNvPr id="450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506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200"/>
              <a:t>www.musiceducationconsultants.net/mmea2010</a:t>
            </a:r>
          </a:p>
        </p:txBody>
      </p:sp>
      <p:sp>
        <p:nvSpPr>
          <p:cNvPr id="4505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E9E6897-654D-104A-B0C9-202BECF93120}" type="slidenum">
              <a:rPr lang="en-US" sz="1200"/>
              <a:pPr algn="r" eaLnBrk="0" hangingPunct="0"/>
              <a:t>47</a:t>
            </a:fld>
            <a:endParaRPr lang="en-US" sz="1200"/>
          </a:p>
        </p:txBody>
      </p:sp>
      <p:sp>
        <p:nvSpPr>
          <p:cNvPr id="450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506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4710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0DA2730-C559-6149-AF69-33893FB84282}" type="slidenum">
              <a:rPr lang="en-US">
                <a:latin typeface="Times" charset="0"/>
              </a:rPr>
              <a:pPr/>
              <a:t>48</a:t>
            </a:fld>
            <a:endParaRPr lang="en-US">
              <a:latin typeface="Times" charset="0"/>
            </a:endParaRPr>
          </a:p>
        </p:txBody>
      </p:sp>
      <p:sp>
        <p:nvSpPr>
          <p:cNvPr id="4710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710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4710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0DA2730-C559-6149-AF69-33893FB84282}" type="slidenum">
              <a:rPr lang="en-US">
                <a:latin typeface="Times" charset="0"/>
              </a:rPr>
              <a:pPr/>
              <a:t>49</a:t>
            </a:fld>
            <a:endParaRPr lang="en-US">
              <a:latin typeface="Times" charset="0"/>
            </a:endParaRPr>
          </a:p>
        </p:txBody>
      </p:sp>
      <p:sp>
        <p:nvSpPr>
          <p:cNvPr id="4710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710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4915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B53249C-0124-C842-94CC-967B691BC945}" type="slidenum">
              <a:rPr lang="en-US">
                <a:latin typeface="Times" charset="0"/>
              </a:rPr>
              <a:pPr/>
              <a:t>50</a:t>
            </a:fld>
            <a:endParaRPr lang="en-US">
              <a:latin typeface="Times" charset="0"/>
            </a:endParaRPr>
          </a:p>
        </p:txBody>
      </p:sp>
      <p:sp>
        <p:nvSpPr>
          <p:cNvPr id="4915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915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5529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D2754D03-7674-2A4F-ACED-F50A6153A886}" type="slidenum">
              <a:rPr lang="en-US" sz="1200"/>
              <a:pPr algn="r" eaLnBrk="0" hangingPunct="0"/>
              <a:t>51</a:t>
            </a:fld>
            <a:endParaRPr lang="en-US" sz="1200"/>
          </a:p>
        </p:txBody>
      </p:sp>
      <p:sp>
        <p:nvSpPr>
          <p:cNvPr id="5530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5530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57347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4009952-8B47-E246-9D58-32676A7ED467}" type="slidenum">
              <a:rPr lang="en-US" sz="1200"/>
              <a:pPr algn="r" eaLnBrk="0" hangingPunct="0"/>
              <a:t>52</a:t>
            </a:fld>
            <a:endParaRPr lang="en-US" sz="1200"/>
          </a:p>
        </p:txBody>
      </p:sp>
      <p:sp>
        <p:nvSpPr>
          <p:cNvPr id="5734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5734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57347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4009952-8B47-E246-9D58-32676A7ED467}" type="slidenum">
              <a:rPr lang="en-US" sz="1200"/>
              <a:pPr algn="r" eaLnBrk="0" hangingPunct="0"/>
              <a:t>53</a:t>
            </a:fld>
            <a:endParaRPr lang="en-US" sz="1200"/>
          </a:p>
        </p:txBody>
      </p:sp>
      <p:sp>
        <p:nvSpPr>
          <p:cNvPr id="5734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5734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57347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4009952-8B47-E246-9D58-32676A7ED467}" type="slidenum">
              <a:rPr lang="en-US" sz="1200"/>
              <a:pPr algn="r" eaLnBrk="0" hangingPunct="0"/>
              <a:t>54</a:t>
            </a:fld>
            <a:endParaRPr lang="en-US" sz="1200"/>
          </a:p>
        </p:txBody>
      </p:sp>
      <p:sp>
        <p:nvSpPr>
          <p:cNvPr id="5734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5734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57347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4009952-8B47-E246-9D58-32676A7ED467}" type="slidenum">
              <a:rPr lang="en-US" sz="1200"/>
              <a:pPr algn="r" eaLnBrk="0" hangingPunct="0"/>
              <a:t>55</a:t>
            </a:fld>
            <a:endParaRPr lang="en-US" sz="1200"/>
          </a:p>
        </p:txBody>
      </p:sp>
      <p:sp>
        <p:nvSpPr>
          <p:cNvPr id="5734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5734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5939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C7796D4-2468-D241-AEE4-66E9989D8D25}" type="slidenum">
              <a:rPr lang="en-US">
                <a:latin typeface="Times" charset="0"/>
              </a:rPr>
              <a:pPr/>
              <a:t>56</a:t>
            </a:fld>
            <a:endParaRPr lang="en-US">
              <a:latin typeface="Times" charset="0"/>
            </a:endParaRPr>
          </a:p>
        </p:txBody>
      </p:sp>
      <p:sp>
        <p:nvSpPr>
          <p:cNvPr id="5939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5939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5529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D2754D03-7674-2A4F-ACED-F50A6153A886}" type="slidenum">
              <a:rPr lang="en-US" sz="1200"/>
              <a:pPr algn="r" eaLnBrk="0" hangingPunct="0"/>
              <a:t>57</a:t>
            </a:fld>
            <a:endParaRPr lang="en-US" sz="1200"/>
          </a:p>
        </p:txBody>
      </p:sp>
      <p:sp>
        <p:nvSpPr>
          <p:cNvPr id="5530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5530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6349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BA22F2C-74E5-1B42-B6C2-D65B614F5CB8}" type="slidenum">
              <a:rPr lang="en-US">
                <a:latin typeface="Times" charset="0"/>
              </a:rPr>
              <a:pPr/>
              <a:t>58</a:t>
            </a:fld>
            <a:endParaRPr lang="en-US">
              <a:latin typeface="Times" charset="0"/>
            </a:endParaRPr>
          </a:p>
        </p:txBody>
      </p:sp>
      <p:sp>
        <p:nvSpPr>
          <p:cNvPr id="6349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6349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59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63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64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65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66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67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68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69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70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81923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E7496D20-6913-8746-A50C-2AFCED1F8986}" type="slidenum">
              <a:rPr lang="en-US" sz="1200"/>
              <a:pPr algn="r" eaLnBrk="0" hangingPunct="0"/>
              <a:t>71</a:t>
            </a:fld>
            <a:endParaRPr lang="en-US" sz="1200"/>
          </a:p>
        </p:txBody>
      </p:sp>
      <p:sp>
        <p:nvSpPr>
          <p:cNvPr id="81924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81925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smtClean="0">
                <a:latin typeface="Times" charset="0"/>
              </a:rPr>
              <a:t>www.musiceducationconsultants.net/mmea2010</a:t>
            </a:r>
          </a:p>
        </p:txBody>
      </p:sp>
      <p:sp>
        <p:nvSpPr>
          <p:cNvPr id="81923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E7496D20-6913-8746-A50C-2AFCED1F8986}" type="slidenum">
              <a:rPr lang="en-US" sz="1200"/>
              <a:pPr algn="r" eaLnBrk="0" hangingPunct="0"/>
              <a:t>72</a:t>
            </a:fld>
            <a:endParaRPr lang="en-US" sz="1200"/>
          </a:p>
        </p:txBody>
      </p:sp>
      <p:sp>
        <p:nvSpPr>
          <p:cNvPr id="81924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81925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9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 sz="1200"/>
              <a:t>www.musiceducationconsultants.net/mmea2010</a:t>
            </a:r>
          </a:p>
        </p:txBody>
      </p:sp>
      <p:sp>
        <p:nvSpPr>
          <p:cNvPr id="87042" name="Rectangle 7"/>
          <p:cNvSpPr txBox="1">
            <a:spLocks noGrp="1" noChangeArrowheads="1"/>
          </p:cNvSpPr>
          <p:nvPr/>
        </p:nvSpPr>
        <p:spPr bwMode="auto">
          <a:xfrm>
            <a:off x="3884613" y="8719894"/>
            <a:ext cx="2971800" cy="459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/>
            <a:fld id="{251D576B-EBAE-6D4A-9A22-7DB474151642}" type="slidenum">
              <a:rPr lang="en-US" sz="1200"/>
              <a:pPr algn="r"/>
              <a:t>73</a:t>
            </a:fld>
            <a:endParaRPr lang="en-US" sz="1200"/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>
              <a:ea typeface="ＭＳ Ｐゴシック" charset="0"/>
              <a:cs typeface="ＭＳ Ｐゴシック" charset="0"/>
            </a:endParaRPr>
          </a:p>
        </p:txBody>
      </p:sp>
    </p:spTree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9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 sz="1200"/>
              <a:t>www.musiceducationconsultants.net/mmea2010</a:t>
            </a:r>
          </a:p>
        </p:txBody>
      </p:sp>
      <p:sp>
        <p:nvSpPr>
          <p:cNvPr id="87042" name="Rectangle 7"/>
          <p:cNvSpPr txBox="1">
            <a:spLocks noGrp="1" noChangeArrowheads="1"/>
          </p:cNvSpPr>
          <p:nvPr/>
        </p:nvSpPr>
        <p:spPr bwMode="auto">
          <a:xfrm>
            <a:off x="3884613" y="8719894"/>
            <a:ext cx="2971800" cy="459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/>
            <a:fld id="{251D576B-EBAE-6D4A-9A22-7DB474151642}" type="slidenum">
              <a:rPr lang="en-US" sz="1200"/>
              <a:pPr algn="r"/>
              <a:t>74</a:t>
            </a:fld>
            <a:endParaRPr lang="en-US" sz="1200"/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>
              <a:ea typeface="ＭＳ Ｐゴシック" charset="0"/>
              <a:cs typeface="ＭＳ Ｐゴシック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D2CC2A0-207B-324C-9854-DFDA1863FDE1}" type="datetime1">
              <a:rPr lang="en-US" smtClean="0"/>
              <a:pPr>
                <a:defRPr/>
              </a:pPr>
              <a:t>1/23/18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www.musicachievementcouncil.org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AEA901-911E-8F4B-ADE6-4DAAFA38A15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70166F8-CE87-8B43-BAE2-65CDED238B66}" type="datetime1">
              <a:rPr lang="en-US" smtClean="0"/>
              <a:pPr>
                <a:defRPr/>
              </a:pPr>
              <a:t>1/23/18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www.musicachievementcouncil.org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144613-3C06-4C49-AAF4-D49BC73B3724}" type="datetime1">
              <a:rPr lang="en-US" smtClean="0"/>
              <a:pPr>
                <a:defRPr/>
              </a:pPr>
              <a:t>1/23/18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www.musicachievementcouncil.org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2BA3FF-04C3-304C-AFAC-535F33ABCDEE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EAF616D-1AB2-584A-ABDC-F8AFEBF9E4D3}" type="datetime1">
              <a:rPr lang="en-US" smtClean="0"/>
              <a:pPr>
                <a:defRPr/>
              </a:pPr>
              <a:t>1/23/18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www.musicachievementcouncil.org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5A3C15-6233-A445-AFD5-FCAA310809E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D230F-A3F0-5041-8E23-129B9FF44FF8}" type="datetime1">
              <a:rPr lang="en-US" smtClean="0"/>
              <a:pPr>
                <a:defRPr/>
              </a:pPr>
              <a:t>1/23/18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www.musicachievementcouncil.org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015CF69-2477-6646-8D09-BB92A8E738E6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5AF37C9-2858-2148-A578-424EB224237F}" type="datetime1">
              <a:rPr lang="en-US" smtClean="0"/>
              <a:pPr>
                <a:defRPr/>
              </a:pPr>
              <a:t>1/23/18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www.musicachievementcouncil.org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FBA6AC-771E-6B4B-A2B5-C6E1E0B1570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C818DE9-B5AB-A045-89EF-2CB70DA3856F}" type="datetime1">
              <a:rPr lang="en-US" smtClean="0"/>
              <a:pPr>
                <a:defRPr/>
              </a:pPr>
              <a:t>1/23/18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www.musicachievementcouncil.org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B258C2-9E0C-F843-94B0-06B40E8DF89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31F48C1-105D-9946-8B5E-4E7A0D78D215}" type="datetime1">
              <a:rPr lang="en-US" smtClean="0"/>
              <a:pPr>
                <a:defRPr/>
              </a:pPr>
              <a:t>1/23/18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www.musicachievementcouncil.org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5B5DC3-9D3E-EE47-91E6-964F596B2AE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D6CA918-6897-3547-9585-3256AAB893D3}" type="datetime1">
              <a:rPr lang="en-US" smtClean="0"/>
              <a:pPr>
                <a:defRPr/>
              </a:pPr>
              <a:t>1/23/18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www.musicachievementcouncil.org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4FF567-FC49-4B4E-BB0F-A4A90FB61F55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347133-5F69-4640-A4AA-4405A49ED681}" type="datetime1">
              <a:rPr lang="en-US" smtClean="0"/>
              <a:pPr>
                <a:defRPr/>
              </a:pPr>
              <a:t>1/23/18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www.musicachievementcouncil.org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B298BF-2ED1-C641-8AF2-D62E0FB0FC59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128916-3468-0F48-8867-0723C64D51C4}" type="datetime1">
              <a:rPr lang="en-US" smtClean="0"/>
              <a:pPr>
                <a:defRPr/>
              </a:pPr>
              <a:t>1/23/18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www.musicachievementcouncil.org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830AD8-A0C4-9245-9CC9-F064FDAEB239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6D8990-19E4-624D-A52F-29D476C99851}" type="datetime1">
              <a:rPr lang="en-US"/>
              <a:pPr>
                <a:defRPr/>
              </a:pPr>
              <a:t>1/23/18</a:t>
            </a:fld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88C437-0A12-3E4A-B959-FB613AA6581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828800"/>
            <a:ext cx="4038600" cy="20748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828800"/>
            <a:ext cx="4038600" cy="20748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4056063"/>
            <a:ext cx="4038600" cy="20748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4056063"/>
            <a:ext cx="4038600" cy="20748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002895-75B7-7F42-B0DA-5DCF2C23CB47}" type="datetime1">
              <a:rPr lang="en-US"/>
              <a:pPr>
                <a:defRPr/>
              </a:pPr>
              <a:t>1/23/18</a:t>
            </a:fld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0BABC7-3438-0242-9902-1569626FF79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E0037E-6282-DB40-B0DA-163EFCF72F80}" type="datetime1">
              <a:rPr lang="en-US"/>
              <a:pPr>
                <a:defRPr/>
              </a:pPr>
              <a:t>1/23/18</a:t>
            </a:fld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31D5DB-31D2-E845-B1D6-42C544E9CA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0232422-39F9-8E4E-9D55-B4F015B40938}" type="datetime1">
              <a:rPr lang="en-US" smtClean="0"/>
              <a:pPr>
                <a:defRPr/>
              </a:pPr>
              <a:t>1/23/18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 smtClean="0"/>
              <a:t>www.musicachievementcouncil.org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65C1D2B-DEBA-2D44-B1C4-CDFCB62A14B8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70" r:id="rId1"/>
    <p:sldLayoutId id="2147484071" r:id="rId2"/>
    <p:sldLayoutId id="2147484072" r:id="rId3"/>
    <p:sldLayoutId id="2147484073" r:id="rId4"/>
    <p:sldLayoutId id="2147484074" r:id="rId5"/>
    <p:sldLayoutId id="2147484075" r:id="rId6"/>
    <p:sldLayoutId id="2147484076" r:id="rId7"/>
    <p:sldLayoutId id="2147484077" r:id="rId8"/>
    <p:sldLayoutId id="2147484078" r:id="rId9"/>
    <p:sldLayoutId id="2147484079" r:id="rId10"/>
    <p:sldLayoutId id="2147484080" r:id="rId11"/>
    <p:sldLayoutId id="2147484081" r:id="rId12"/>
    <p:sldLayoutId id="2147484082" r:id="rId13"/>
    <p:sldLayoutId id="2147484083" r:id="rId14"/>
  </p:sldLayoutIdLst>
  <p:hf sldNum="0" hd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5" Type="http://schemas.openxmlformats.org/officeDocument/2006/relationships/image" Target="../media/image8.png"/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7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4" Type="http://schemas.openxmlformats.org/officeDocument/2006/relationships/image" Target="../media/image21.png"/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22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22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22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23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2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7.xml"/><Relationship Id="rId4" Type="http://schemas.openxmlformats.org/officeDocument/2006/relationships/image" Target="../media/image25.png"/><Relationship Id="rId5" Type="http://schemas.openxmlformats.org/officeDocument/2006/relationships/image" Target="../media/image26.png"/><Relationship Id="rId6" Type="http://schemas.openxmlformats.org/officeDocument/2006/relationships/image" Target="../media/image27.png"/><Relationship Id="rId7" Type="http://schemas.openxmlformats.org/officeDocument/2006/relationships/image" Target="../media/image28.png"/><Relationship Id="rId8" Type="http://schemas.openxmlformats.org/officeDocument/2006/relationships/image" Target="../media/image29.png"/><Relationship Id="rId1" Type="http://schemas.openxmlformats.org/officeDocument/2006/relationships/tags" Target="../tags/tag1.xml"/><Relationship Id="rId2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30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31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0.xml"/><Relationship Id="rId3" Type="http://schemas.openxmlformats.org/officeDocument/2006/relationships/image" Target="../media/image32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4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notesSlide" Target="../notesSlides/notesSlide32.xml"/><Relationship Id="rId5" Type="http://schemas.openxmlformats.org/officeDocument/2006/relationships/image" Target="../media/image35.png"/><Relationship Id="rId1" Type="http://schemas.microsoft.com/office/2007/relationships/media" Target="../media/media1.MOV"/><Relationship Id="rId2" Type="http://schemas.openxmlformats.org/officeDocument/2006/relationships/video" Target="../media/media1.MOV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3.xml"/><Relationship Id="rId3" Type="http://schemas.openxmlformats.org/officeDocument/2006/relationships/image" Target="../media/image36.jp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4.xml"/><Relationship Id="rId3" Type="http://schemas.openxmlformats.org/officeDocument/2006/relationships/image" Target="../media/image37.jp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38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6.xml"/><Relationship Id="rId3" Type="http://schemas.openxmlformats.org/officeDocument/2006/relationships/image" Target="../media/image39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7.xml"/><Relationship Id="rId3" Type="http://schemas.openxmlformats.org/officeDocument/2006/relationships/image" Target="../media/image40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4" Type="http://schemas.openxmlformats.org/officeDocument/2006/relationships/image" Target="../media/image42.png"/><Relationship Id="rId5" Type="http://schemas.openxmlformats.org/officeDocument/2006/relationships/image" Target="../media/image43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8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9.xml"/><Relationship Id="rId3" Type="http://schemas.openxmlformats.org/officeDocument/2006/relationships/image" Target="../media/image44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0.xml"/><Relationship Id="rId3" Type="http://schemas.openxmlformats.org/officeDocument/2006/relationships/image" Target="../media/image4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4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2.xml"/><Relationship Id="rId3" Type="http://schemas.openxmlformats.org/officeDocument/2006/relationships/image" Target="../media/image48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4" Type="http://schemas.openxmlformats.org/officeDocument/2006/relationships/image" Target="../media/image50.png"/><Relationship Id="rId5" Type="http://schemas.openxmlformats.org/officeDocument/2006/relationships/image" Target="../media/image51.jpeg"/><Relationship Id="rId6" Type="http://schemas.openxmlformats.org/officeDocument/2006/relationships/image" Target="../media/image52.jpeg"/><Relationship Id="rId7" Type="http://schemas.openxmlformats.org/officeDocument/2006/relationships/image" Target="../media/image53.jpeg"/><Relationship Id="rId8" Type="http://schemas.openxmlformats.org/officeDocument/2006/relationships/image" Target="../media/image54.jpe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4.xml"/><Relationship Id="rId3" Type="http://schemas.openxmlformats.org/officeDocument/2006/relationships/image" Target="../media/image55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5.xml"/><Relationship Id="rId3" Type="http://schemas.openxmlformats.org/officeDocument/2006/relationships/image" Target="../media/image55.pn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6.xml"/><Relationship Id="rId3" Type="http://schemas.openxmlformats.org/officeDocument/2006/relationships/image" Target="../media/image55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notesSlide" Target="../notesSlides/notesSlide47.xml"/><Relationship Id="rId5" Type="http://schemas.openxmlformats.org/officeDocument/2006/relationships/image" Target="../media/image56.png"/><Relationship Id="rId1" Type="http://schemas.microsoft.com/office/2007/relationships/media" Target="../media/media2.mp4"/><Relationship Id="rId2" Type="http://schemas.openxmlformats.org/officeDocument/2006/relationships/video" Target="../media/media2.mp4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4" Type="http://schemas.openxmlformats.org/officeDocument/2006/relationships/image" Target="../media/image58.png"/><Relationship Id="rId5" Type="http://schemas.openxmlformats.org/officeDocument/2006/relationships/image" Target="../media/image59.jpeg"/><Relationship Id="rId6" Type="http://schemas.openxmlformats.org/officeDocument/2006/relationships/image" Target="../media/image60.png"/><Relationship Id="rId7" Type="http://schemas.openxmlformats.org/officeDocument/2006/relationships/image" Target="../media/image61.png"/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48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4" Type="http://schemas.openxmlformats.org/officeDocument/2006/relationships/notesSlide" Target="../notesSlides/notesSlide49.xml"/><Relationship Id="rId5" Type="http://schemas.openxmlformats.org/officeDocument/2006/relationships/image" Target="../media/image62.png"/><Relationship Id="rId1" Type="http://schemas.microsoft.com/office/2007/relationships/media" Target="../media/media3.mp4"/><Relationship Id="rId2" Type="http://schemas.openxmlformats.org/officeDocument/2006/relationships/video" Target="../media/media3.mp4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4" Type="http://schemas.openxmlformats.org/officeDocument/2006/relationships/image" Target="../media/image64.jpeg"/><Relationship Id="rId5" Type="http://schemas.openxmlformats.org/officeDocument/2006/relationships/image" Target="../media/image65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0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1.xml"/><Relationship Id="rId3" Type="http://schemas.openxmlformats.org/officeDocument/2006/relationships/image" Target="../media/image66.png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2.xml"/><Relationship Id="rId3" Type="http://schemas.openxmlformats.org/officeDocument/2006/relationships/image" Target="../media/image67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4" Type="http://schemas.openxmlformats.org/officeDocument/2006/relationships/image" Target="../media/image68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3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4" Type="http://schemas.openxmlformats.org/officeDocument/2006/relationships/image" Target="../media/image69.png"/><Relationship Id="rId5" Type="http://schemas.openxmlformats.org/officeDocument/2006/relationships/image" Target="../media/image68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4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4" Type="http://schemas.openxmlformats.org/officeDocument/2006/relationships/image" Target="../media/image69.png"/><Relationship Id="rId5" Type="http://schemas.openxmlformats.org/officeDocument/2006/relationships/image" Target="../media/image70.png"/><Relationship Id="rId6" Type="http://schemas.openxmlformats.org/officeDocument/2006/relationships/image" Target="../media/image68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5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6.xml"/><Relationship Id="rId3" Type="http://schemas.openxmlformats.org/officeDocument/2006/relationships/image" Target="../media/image71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notesSlide" Target="../notesSlides/notesSlide57.xml"/><Relationship Id="rId5" Type="http://schemas.openxmlformats.org/officeDocument/2006/relationships/image" Target="../media/image72.png"/><Relationship Id="rId1" Type="http://schemas.microsoft.com/office/2007/relationships/media" Target="../media/media4.mp4"/><Relationship Id="rId2" Type="http://schemas.openxmlformats.org/officeDocument/2006/relationships/video" Target="../media/media4.mp4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58.xml"/><Relationship Id="rId3" Type="http://schemas.openxmlformats.org/officeDocument/2006/relationships/image" Target="../media/image73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4" Type="http://schemas.openxmlformats.org/officeDocument/2006/relationships/notesSlide" Target="../notesSlides/notesSlide59.xml"/><Relationship Id="rId5" Type="http://schemas.openxmlformats.org/officeDocument/2006/relationships/image" Target="../media/image74.png"/><Relationship Id="rId1" Type="http://schemas.microsoft.com/office/2007/relationships/media" Target="../media/media5.mov"/><Relationship Id="rId2" Type="http://schemas.openxmlformats.org/officeDocument/2006/relationships/video" Target="../media/media5.mov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0.xml"/><Relationship Id="rId3" Type="http://schemas.openxmlformats.org/officeDocument/2006/relationships/image" Target="../media/image75.png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61.xml"/><Relationship Id="rId3" Type="http://schemas.openxmlformats.org/officeDocument/2006/relationships/image" Target="../media/image76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4" Type="http://schemas.openxmlformats.org/officeDocument/2006/relationships/image" Target="../media/image78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4" Type="http://schemas.openxmlformats.org/officeDocument/2006/relationships/image" Target="../media/image79.png"/><Relationship Id="rId5" Type="http://schemas.openxmlformats.org/officeDocument/2006/relationships/image" Target="../media/image80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3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4" Type="http://schemas.openxmlformats.org/officeDocument/2006/relationships/image" Target="../media/image82.png"/><Relationship Id="rId5" Type="http://schemas.openxmlformats.org/officeDocument/2006/relationships/image" Target="../media/image83.png"/><Relationship Id="rId6" Type="http://schemas.openxmlformats.org/officeDocument/2006/relationships/image" Target="../media/image84.png"/><Relationship Id="rId7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4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4" Type="http://schemas.openxmlformats.org/officeDocument/2006/relationships/image" Target="../media/image85.em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5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6.xml"/><Relationship Id="rId3" Type="http://schemas.openxmlformats.org/officeDocument/2006/relationships/image" Target="../media/image86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4" Type="http://schemas.openxmlformats.org/officeDocument/2006/relationships/image" Target="../media/image87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4" Type="http://schemas.openxmlformats.org/officeDocument/2006/relationships/image" Target="../media/image88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8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4" Type="http://schemas.openxmlformats.org/officeDocument/2006/relationships/image" Target="../media/image88.png"/><Relationship Id="rId5" Type="http://schemas.openxmlformats.org/officeDocument/2006/relationships/image" Target="../media/image89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9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4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0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4" Type="http://schemas.openxmlformats.org/officeDocument/2006/relationships/image" Target="../media/image91.png"/><Relationship Id="rId5" Type="http://schemas.openxmlformats.org/officeDocument/2006/relationships/image" Target="../media/image11.jpeg"/><Relationship Id="rId6" Type="http://schemas.openxmlformats.org/officeDocument/2006/relationships/image" Target="../media/image13.png"/><Relationship Id="rId7" Type="http://schemas.openxmlformats.org/officeDocument/2006/relationships/image" Target="../media/image14.png"/><Relationship Id="rId8" Type="http://schemas.openxmlformats.org/officeDocument/2006/relationships/image" Target="../media/image25.png"/><Relationship Id="rId9" Type="http://schemas.openxmlformats.org/officeDocument/2006/relationships/image" Target="../media/image92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1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2.xml"/><Relationship Id="rId3" Type="http://schemas.openxmlformats.org/officeDocument/2006/relationships/image" Target="../media/image25.png"/></Relationships>
</file>

<file path=ppt/slides/_rels/slide73.xml.rels><?xml version="1.0" encoding="UTF-8" standalone="yes"?>
<Relationships xmlns="http://schemas.openxmlformats.org/package/2006/relationships"><Relationship Id="rId11" Type="http://schemas.openxmlformats.org/officeDocument/2006/relationships/image" Target="../media/image101.png"/><Relationship Id="rId12" Type="http://schemas.openxmlformats.org/officeDocument/2006/relationships/image" Target="../media/image102.png"/><Relationship Id="rId13" Type="http://schemas.openxmlformats.org/officeDocument/2006/relationships/image" Target="../media/image103.png"/><Relationship Id="rId14" Type="http://schemas.openxmlformats.org/officeDocument/2006/relationships/image" Target="../media/image104.jpeg"/><Relationship Id="rId15" Type="http://schemas.openxmlformats.org/officeDocument/2006/relationships/image" Target="../media/image105.png"/><Relationship Id="rId16" Type="http://schemas.openxmlformats.org/officeDocument/2006/relationships/image" Target="../media/image106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3.xml"/><Relationship Id="rId3" Type="http://schemas.openxmlformats.org/officeDocument/2006/relationships/image" Target="../media/image93.png"/><Relationship Id="rId4" Type="http://schemas.openxmlformats.org/officeDocument/2006/relationships/image" Target="../media/image94.png"/><Relationship Id="rId5" Type="http://schemas.openxmlformats.org/officeDocument/2006/relationships/image" Target="../media/image95.jpeg"/><Relationship Id="rId6" Type="http://schemas.openxmlformats.org/officeDocument/2006/relationships/image" Target="../media/image96.jpeg"/><Relationship Id="rId7" Type="http://schemas.openxmlformats.org/officeDocument/2006/relationships/image" Target="../media/image97.jpeg"/><Relationship Id="rId8" Type="http://schemas.openxmlformats.org/officeDocument/2006/relationships/image" Target="../media/image98.png"/><Relationship Id="rId9" Type="http://schemas.openxmlformats.org/officeDocument/2006/relationships/image" Target="../media/image99.png"/><Relationship Id="rId10" Type="http://schemas.openxmlformats.org/officeDocument/2006/relationships/image" Target="../media/image100.jpeg"/></Relationships>
</file>

<file path=ppt/slides/_rels/slide74.xml.rels><?xml version="1.0" encoding="UTF-8" standalone="yes"?>
<Relationships xmlns="http://schemas.openxmlformats.org/package/2006/relationships"><Relationship Id="rId11" Type="http://schemas.openxmlformats.org/officeDocument/2006/relationships/image" Target="../media/image101.png"/><Relationship Id="rId12" Type="http://schemas.openxmlformats.org/officeDocument/2006/relationships/image" Target="../media/image102.png"/><Relationship Id="rId13" Type="http://schemas.openxmlformats.org/officeDocument/2006/relationships/image" Target="../media/image103.png"/><Relationship Id="rId14" Type="http://schemas.openxmlformats.org/officeDocument/2006/relationships/image" Target="../media/image104.jpeg"/><Relationship Id="rId15" Type="http://schemas.openxmlformats.org/officeDocument/2006/relationships/image" Target="../media/image105.png"/><Relationship Id="rId16" Type="http://schemas.openxmlformats.org/officeDocument/2006/relationships/image" Target="../media/image106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4.xml"/><Relationship Id="rId3" Type="http://schemas.openxmlformats.org/officeDocument/2006/relationships/image" Target="../media/image93.png"/><Relationship Id="rId4" Type="http://schemas.openxmlformats.org/officeDocument/2006/relationships/image" Target="../media/image94.png"/><Relationship Id="rId5" Type="http://schemas.openxmlformats.org/officeDocument/2006/relationships/image" Target="../media/image95.jpeg"/><Relationship Id="rId6" Type="http://schemas.openxmlformats.org/officeDocument/2006/relationships/image" Target="../media/image96.jpeg"/><Relationship Id="rId7" Type="http://schemas.openxmlformats.org/officeDocument/2006/relationships/image" Target="../media/image97.jpeg"/><Relationship Id="rId8" Type="http://schemas.openxmlformats.org/officeDocument/2006/relationships/image" Target="../media/image98.png"/><Relationship Id="rId9" Type="http://schemas.openxmlformats.org/officeDocument/2006/relationships/image" Target="../media/image99.png"/><Relationship Id="rId10" Type="http://schemas.openxmlformats.org/officeDocument/2006/relationships/image" Target="../media/image10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960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457200" y="2971800"/>
            <a:ext cx="6172200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purpose is </a:t>
            </a:r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to enable more students to begin and continue in instrumental music programs.</a:t>
            </a:r>
            <a:endParaRPr lang="en-US" sz="4000" i="1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457200" y="1143000"/>
            <a:ext cx="86868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The </a:t>
            </a:r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Music Achievement Council (MAC) 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 is an action-oriented, non-profit organization whose sole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8" name="Picture 7" descr="MAC Logo Transp Pic Onl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00" y="2349500"/>
            <a:ext cx="1587500" cy="3441700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1722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7" name="Content Placeholder 4" descr="07_Img2362_LOW.jpg"/>
          <p:cNvPicPr>
            <a:picLocks noGrp="1" noChangeAspect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3733800" y="3505200"/>
            <a:ext cx="4016568" cy="2667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9525">
            <a:noFill/>
            <a:miter lim="800000"/>
            <a:headEnd/>
            <a:tailEnd/>
          </a:ln>
          <a:effectLst>
            <a:reflection stA="50000" endPos="75000" dist="12700" dir="5400000" sy="-100000" algn="bl" rotWithShape="0"/>
            <a:softEdge rad="127000"/>
          </a:effectLst>
        </p:spPr>
      </p:pic>
      <p:sp>
        <p:nvSpPr>
          <p:cNvPr id="8" name="TextBox 7"/>
          <p:cNvSpPr txBox="1"/>
          <p:nvPr/>
        </p:nvSpPr>
        <p:spPr>
          <a:xfrm>
            <a:off x="457200" y="914400"/>
            <a:ext cx="7954033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u="sng" dirty="0" smtClean="0">
                <a:solidFill>
                  <a:srgbClr val="FFFF00"/>
                </a:solidFill>
                <a:latin typeface="+mn-lt"/>
              </a:rPr>
              <a:t>96 percent</a:t>
            </a:r>
            <a:r>
              <a:rPr lang="en-US" sz="4000" dirty="0" smtClean="0">
                <a:solidFill>
                  <a:srgbClr val="FFFF00"/>
                </a:solidFill>
                <a:latin typeface="+mn-lt"/>
              </a:rPr>
              <a:t> </a:t>
            </a:r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of public school principals </a:t>
            </a:r>
          </a:p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believe that participating in music</a:t>
            </a:r>
          </a:p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education encourages and motivates</a:t>
            </a:r>
          </a:p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students to stay in school longer.</a:t>
            </a:r>
          </a:p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(Harris Poll) </a:t>
            </a:r>
            <a:endParaRPr lang="en-US" sz="4000" dirty="0">
              <a:latin typeface="+mn-lt"/>
            </a:endParaRPr>
          </a:p>
        </p:txBody>
      </p:sp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133600" y="990600"/>
            <a:ext cx="6781800" cy="50292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sz="4000" dirty="0" smtClean="0">
                <a:solidFill>
                  <a:srgbClr val="FFFFFF"/>
                </a:solidFill>
              </a:rPr>
              <a:t>	An interactive poll confirms that music education at an early age greatly increases the likelihood that a child will grow up to seek higher education and ultimately even earn a higher salary.          </a:t>
            </a:r>
            <a:r>
              <a:rPr lang="en-US" sz="4000" i="1" dirty="0" smtClean="0">
                <a:solidFill>
                  <a:srgbClr val="FFFFFF"/>
                </a:solidFill>
              </a:rPr>
              <a:t>(2007 Harris Poll)</a:t>
            </a:r>
          </a:p>
          <a:p>
            <a:pPr>
              <a:buNone/>
            </a:pPr>
            <a:r>
              <a:rPr lang="en-US" sz="4000" i="1" dirty="0" smtClean="0">
                <a:solidFill>
                  <a:srgbClr val="FFFFFF"/>
                </a:solidFill>
              </a:rPr>
              <a:t>	</a:t>
            </a:r>
          </a:p>
          <a:p>
            <a:pPr>
              <a:buNone/>
            </a:pPr>
            <a:r>
              <a:rPr lang="en-US" sz="4000" i="1" dirty="0" smtClean="0">
                <a:solidFill>
                  <a:srgbClr val="FFFFFF"/>
                </a:solidFill>
              </a:rPr>
              <a:t>	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960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5" name="Picture 4" descr="trumpetcloseup"/>
          <p:cNvPicPr>
            <a:picLocks noGrp="1"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34337" y="1408624"/>
            <a:ext cx="2404063" cy="36205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9525">
            <a:noFill/>
            <a:miter lim="800000"/>
            <a:headEnd/>
            <a:tailEnd/>
          </a:ln>
          <a:effectLst>
            <a:reflection blurRad="12700" stA="38000" endPos="28000" dist="5000" dir="5400000" sy="-100000" algn="bl" rotWithShape="0"/>
            <a:softEdge rad="127000"/>
          </a:effectLst>
        </p:spPr>
      </p:pic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THE MESSAGE IS. . .</a:t>
            </a: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838200"/>
            <a:ext cx="6400800" cy="2057400"/>
          </a:xfrm>
        </p:spPr>
        <p:txBody>
          <a:bodyPr>
            <a:noAutofit/>
          </a:bodyPr>
          <a:lstStyle/>
          <a:p>
            <a:pPr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4400" dirty="0" smtClean="0">
                <a:solidFill>
                  <a:schemeClr val="bg1"/>
                </a:solidFill>
              </a:rPr>
              <a:t>If you want to be a </a:t>
            </a:r>
            <a:r>
              <a:rPr lang="en-US" sz="4400" b="1" i="1" u="sng" dirty="0" smtClean="0">
                <a:solidFill>
                  <a:srgbClr val="FFFF00"/>
                </a:solidFill>
              </a:rPr>
              <a:t>CEO</a:t>
            </a:r>
            <a:r>
              <a:rPr lang="en-US" sz="4400" dirty="0" smtClean="0">
                <a:solidFill>
                  <a:schemeClr val="bg1"/>
                </a:solidFill>
              </a:rPr>
              <a:t>,</a:t>
            </a:r>
            <a:r>
              <a:rPr lang="en-US" sz="4400" b="1" i="1" u="sng" dirty="0" smtClean="0">
                <a:solidFill>
                  <a:srgbClr val="FFCC00"/>
                </a:solidFill>
              </a:rPr>
              <a:t> </a:t>
            </a:r>
            <a:r>
              <a:rPr lang="en-US" sz="4400" dirty="0" smtClean="0">
                <a:solidFill>
                  <a:schemeClr val="bg1"/>
                </a:solidFill>
              </a:rPr>
              <a:t>College President, or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960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5" name="Rectangle 5"/>
          <p:cNvSpPr txBox="1">
            <a:spLocks noChangeArrowheads="1"/>
          </p:cNvSpPr>
          <p:nvPr/>
        </p:nvSpPr>
        <p:spPr bwMode="auto">
          <a:xfrm>
            <a:off x="0" y="3733800"/>
            <a:ext cx="91440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lvl="0" algn="ctr" eaLnBrk="0" fontAlgn="base" hangingPunct="0">
              <a:lnSpc>
                <a:spcPct val="150000"/>
              </a:lnSpc>
              <a:spcBef>
                <a:spcPct val="20000"/>
              </a:spcBef>
              <a:spcAft>
                <a:spcPts val="1200"/>
              </a:spcAft>
            </a:pPr>
            <a:r>
              <a:rPr lang="en-US" sz="8800" i="1" dirty="0" smtClean="0">
                <a:solidFill>
                  <a:srgbClr val="FFFF00"/>
                </a:solidFill>
                <a:latin typeface="+mn-lt"/>
              </a:rPr>
              <a:t>TAKE MUSIC!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7800" y="1981200"/>
            <a:ext cx="3549753" cy="23622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  <a:scene3d>
            <a:camera prst="isometricOffAxis2Left">
              <a:rot lat="1080000" lon="1560000" rev="0"/>
            </a:camera>
            <a:lightRig rig="threePt" dir="t"/>
          </a:scene3d>
        </p:spPr>
      </p:pic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0" y="2895600"/>
            <a:ext cx="594360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lv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ts val="1200"/>
              </a:spcAft>
            </a:pPr>
            <a:r>
              <a:rPr lang="en-US" sz="4400" dirty="0" smtClean="0">
                <a:solidFill>
                  <a:schemeClr val="bg1"/>
                </a:solidFill>
              </a:rPr>
              <a:t>even a Rock Star,</a:t>
            </a:r>
            <a:endParaRPr kumimoji="0" lang="en-US" sz="4400" b="0" u="none" strike="noStrike" kern="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THE MESSAGE IS. . .</a:t>
            </a: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838200"/>
            <a:ext cx="6934200" cy="2057400"/>
          </a:xfrm>
        </p:spPr>
        <p:txBody>
          <a:bodyPr>
            <a:noAutofit/>
          </a:bodyPr>
          <a:lstStyle/>
          <a:p>
            <a:pPr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4400" dirty="0" smtClean="0">
                <a:solidFill>
                  <a:schemeClr val="bg1"/>
                </a:solidFill>
              </a:rPr>
              <a:t>If you want to be a </a:t>
            </a:r>
            <a:r>
              <a:rPr lang="en-US" sz="4400" dirty="0" smtClean="0">
                <a:solidFill>
                  <a:srgbClr val="FFFFFF"/>
                </a:solidFill>
              </a:rPr>
              <a:t>CEO</a:t>
            </a:r>
            <a:r>
              <a:rPr lang="en-US" sz="4400" i="1" dirty="0" smtClean="0">
                <a:solidFill>
                  <a:schemeClr val="bg1"/>
                </a:solidFill>
              </a:rPr>
              <a:t>, </a:t>
            </a:r>
            <a:r>
              <a:rPr lang="en-US" sz="4400" i="1" u="sng" dirty="0" smtClean="0">
                <a:solidFill>
                  <a:srgbClr val="FFCC00"/>
                </a:solidFill>
              </a:rPr>
              <a:t> </a:t>
            </a:r>
            <a:r>
              <a:rPr lang="en-US" sz="4400" b="1" i="1" u="sng" dirty="0" smtClean="0">
                <a:solidFill>
                  <a:srgbClr val="FFFF00"/>
                </a:solidFill>
              </a:rPr>
              <a:t>College Presiden</a:t>
            </a:r>
            <a:r>
              <a:rPr lang="en-US" sz="4400" i="1" u="sng" dirty="0" smtClean="0">
                <a:solidFill>
                  <a:srgbClr val="FFFF00"/>
                </a:solidFill>
              </a:rPr>
              <a:t>t</a:t>
            </a:r>
            <a:r>
              <a:rPr lang="en-US" sz="4400" i="1" dirty="0" smtClean="0">
                <a:solidFill>
                  <a:schemeClr val="bg1"/>
                </a:solidFill>
              </a:rPr>
              <a:t>, </a:t>
            </a:r>
            <a:r>
              <a:rPr lang="en-US" sz="4400" dirty="0" smtClean="0">
                <a:solidFill>
                  <a:schemeClr val="bg1"/>
                </a:solidFill>
              </a:rPr>
              <a:t>or</a:t>
            </a:r>
            <a:r>
              <a:rPr lang="en-US" sz="4400" i="1" dirty="0" smtClean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44624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5" name="Rectangle 5"/>
          <p:cNvSpPr txBox="1">
            <a:spLocks noChangeArrowheads="1"/>
          </p:cNvSpPr>
          <p:nvPr/>
        </p:nvSpPr>
        <p:spPr bwMode="auto">
          <a:xfrm>
            <a:off x="0" y="3733800"/>
            <a:ext cx="91440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lvl="0" algn="ctr" eaLnBrk="0" fontAlgn="base" hangingPunct="0">
              <a:lnSpc>
                <a:spcPct val="150000"/>
              </a:lnSpc>
              <a:spcBef>
                <a:spcPct val="20000"/>
              </a:spcBef>
              <a:spcAft>
                <a:spcPts val="1200"/>
              </a:spcAft>
            </a:pPr>
            <a:r>
              <a:rPr lang="en-US" sz="8800" i="1" dirty="0" smtClean="0">
                <a:solidFill>
                  <a:srgbClr val="FFFF00"/>
                </a:solidFill>
                <a:latin typeface="+mn-lt"/>
              </a:rPr>
              <a:t>TAKE MUSIC!</a:t>
            </a: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0" y="2895600"/>
            <a:ext cx="594360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lv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ts val="1200"/>
              </a:spcAft>
            </a:pPr>
            <a:r>
              <a:rPr lang="en-US" sz="4400" dirty="0" smtClean="0">
                <a:solidFill>
                  <a:schemeClr val="bg1"/>
                </a:solidFill>
              </a:rPr>
              <a:t>even a Rock Star,</a:t>
            </a:r>
            <a:endParaRPr kumimoji="0" lang="en-US" sz="4400" b="0" u="none" strike="noStrike" kern="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9800" y="1219200"/>
            <a:ext cx="2743200" cy="2515304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  <a:scene3d>
            <a:camera prst="isometricOffAxis2Left">
              <a:rot lat="1080000" lon="1560000" rev="0"/>
            </a:camera>
            <a:lightRig rig="threePt" dir="t"/>
          </a:scene3d>
        </p:spPr>
      </p:pic>
    </p:spTree>
  </p:cSld>
  <p:clrMapOvr>
    <a:masterClrMapping/>
  </p:clrMapOvr>
  <p:transition xmlns:p14="http://schemas.microsoft.com/office/powerpoint/2010/main" advClick="0" advTm="5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THE MESSAGE IS. . .</a:t>
            </a: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838200"/>
            <a:ext cx="6629400" cy="2057400"/>
          </a:xfrm>
        </p:spPr>
        <p:txBody>
          <a:bodyPr>
            <a:noAutofit/>
          </a:bodyPr>
          <a:lstStyle/>
          <a:p>
            <a:pPr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4400" dirty="0" smtClean="0">
                <a:solidFill>
                  <a:schemeClr val="bg1"/>
                </a:solidFill>
              </a:rPr>
              <a:t>If you want to be a </a:t>
            </a:r>
            <a:r>
              <a:rPr lang="en-US" sz="4400" dirty="0" smtClean="0">
                <a:solidFill>
                  <a:srgbClr val="FFFFFF"/>
                </a:solidFill>
              </a:rPr>
              <a:t>CEO</a:t>
            </a:r>
            <a:r>
              <a:rPr lang="en-US" sz="4400" dirty="0" smtClean="0">
                <a:solidFill>
                  <a:schemeClr val="bg1"/>
                </a:solidFill>
              </a:rPr>
              <a:t>, </a:t>
            </a:r>
            <a:r>
              <a:rPr lang="en-US" sz="4400" dirty="0" smtClean="0">
                <a:solidFill>
                  <a:srgbClr val="FFFFFF"/>
                </a:solidFill>
              </a:rPr>
              <a:t>College President,</a:t>
            </a:r>
            <a:r>
              <a:rPr lang="en-US" sz="4400" dirty="0" smtClean="0">
                <a:solidFill>
                  <a:schemeClr val="bg1"/>
                </a:solidFill>
              </a:rPr>
              <a:t> or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5" name="Rectangle 5"/>
          <p:cNvSpPr txBox="1">
            <a:spLocks noChangeArrowheads="1"/>
          </p:cNvSpPr>
          <p:nvPr/>
        </p:nvSpPr>
        <p:spPr bwMode="auto">
          <a:xfrm>
            <a:off x="0" y="3733800"/>
            <a:ext cx="91440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lvl="0" algn="ctr" eaLnBrk="0" fontAlgn="base" hangingPunct="0">
              <a:lnSpc>
                <a:spcPct val="150000"/>
              </a:lnSpc>
              <a:spcBef>
                <a:spcPct val="20000"/>
              </a:spcBef>
              <a:spcAft>
                <a:spcPts val="1200"/>
              </a:spcAft>
            </a:pPr>
            <a:r>
              <a:rPr lang="en-US" sz="8800" i="1" dirty="0" smtClean="0">
                <a:solidFill>
                  <a:srgbClr val="FFFF00"/>
                </a:solidFill>
                <a:latin typeface="+mn-lt"/>
              </a:rPr>
              <a:t>TAKE MUSIC!</a:t>
            </a: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0" y="2895600"/>
            <a:ext cx="594360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lv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ts val="1200"/>
              </a:spcAft>
            </a:pPr>
            <a:r>
              <a:rPr lang="en-US" sz="4400" dirty="0" smtClean="0">
                <a:solidFill>
                  <a:schemeClr val="bg1"/>
                </a:solidFill>
                <a:latin typeface="+mn-lt"/>
              </a:rPr>
              <a:t>even a </a:t>
            </a:r>
            <a:r>
              <a:rPr lang="en-US" sz="4400" b="1" i="1" u="sng" dirty="0" smtClean="0">
                <a:solidFill>
                  <a:srgbClr val="FFFF00"/>
                </a:solidFill>
                <a:latin typeface="+mn-lt"/>
              </a:rPr>
              <a:t>Rock Star</a:t>
            </a:r>
            <a:r>
              <a:rPr lang="en-US" sz="4400" i="1" dirty="0" smtClean="0">
                <a:solidFill>
                  <a:schemeClr val="bg1"/>
                </a:solidFill>
                <a:latin typeface="+mn-lt"/>
              </a:rPr>
              <a:t>, </a:t>
            </a:r>
            <a:endParaRPr kumimoji="0" lang="en-US" sz="4400" b="0" i="1" u="none" strike="noStrike" kern="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1" name="Picture 10" descr="Screen Shot 2015-12-04 at 10.04.55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0600" y="1828800"/>
            <a:ext cx="513052" cy="1143000"/>
          </a:xfrm>
          <a:prstGeom prst="rect">
            <a:avLst/>
          </a:prstGeom>
        </p:spPr>
      </p:pic>
      <p:pic>
        <p:nvPicPr>
          <p:cNvPr id="13" name="Picture 12" descr="Screen Shot 2015-12-04 at 10.04.55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63000" y="1981200"/>
            <a:ext cx="381000" cy="1143000"/>
          </a:xfrm>
          <a:prstGeom prst="rect">
            <a:avLst/>
          </a:prstGeom>
        </p:spPr>
      </p:pic>
      <p:pic>
        <p:nvPicPr>
          <p:cNvPr id="14" name="Picture 13" descr="Screen Shot 2015-12-04 at 10.04.55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63000" y="3581400"/>
            <a:ext cx="381000" cy="1143000"/>
          </a:xfrm>
          <a:prstGeom prst="rect">
            <a:avLst/>
          </a:prstGeom>
        </p:spPr>
      </p:pic>
      <p:pic>
        <p:nvPicPr>
          <p:cNvPr id="17" name="Picture 16" descr="Rock Sta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8800" y="914400"/>
            <a:ext cx="3581400" cy="3472873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</p:spPr>
      </p:pic>
      <p:pic>
        <p:nvPicPr>
          <p:cNvPr id="18" name="Picture 17" descr="Black Box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05600" y="4340557"/>
            <a:ext cx="1066800" cy="155243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971800" y="838200"/>
            <a:ext cx="5943600" cy="4876800"/>
          </a:xfrm>
        </p:spPr>
        <p:txBody>
          <a:bodyPr>
            <a:noAutofit/>
          </a:bodyPr>
          <a:lstStyle/>
          <a:p>
            <a:pPr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4000" u="sng" dirty="0" smtClean="0">
                <a:solidFill>
                  <a:srgbClr val="FFFF00"/>
                </a:solidFill>
              </a:rPr>
              <a:t>82 percent</a:t>
            </a:r>
            <a:r>
              <a:rPr lang="en-US" sz="4000" dirty="0" smtClean="0">
                <a:solidFill>
                  <a:srgbClr val="FFFF00"/>
                </a:solidFill>
              </a:rPr>
              <a:t> </a:t>
            </a:r>
            <a:r>
              <a:rPr lang="en-US" sz="4000" dirty="0" smtClean="0">
                <a:solidFill>
                  <a:schemeClr val="bg1"/>
                </a:solidFill>
              </a:rPr>
              <a:t>of Americans who don’t currently play an instrument wish they had learned to play one. </a:t>
            </a:r>
            <a:r>
              <a:rPr lang="en-US" sz="4000" i="1" dirty="0" smtClean="0">
                <a:solidFill>
                  <a:schemeClr val="bg1"/>
                </a:solidFill>
              </a:rPr>
              <a:t>(Gallup Poll)</a:t>
            </a:r>
          </a:p>
          <a:p>
            <a:pPr indent="0">
              <a:lnSpc>
                <a:spcPct val="150000"/>
              </a:lnSpc>
              <a:buNone/>
            </a:pP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6" name="Picture 5" descr="DSC_020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494" y="1371600"/>
            <a:ext cx="2671843" cy="41021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04800" y="1066800"/>
            <a:ext cx="50292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All of today’s session attendees will receive </a:t>
            </a:r>
            <a:r>
              <a:rPr lang="en-US" sz="4000" u="sng" dirty="0" smtClean="0">
                <a:solidFill>
                  <a:srgbClr val="FFFF00"/>
                </a:solidFill>
                <a:latin typeface="+mn-lt"/>
              </a:rPr>
              <a:t>FREE</a:t>
            </a:r>
            <a:r>
              <a:rPr lang="en-US" sz="4000" dirty="0" smtClean="0">
                <a:solidFill>
                  <a:srgbClr val="FFFF00"/>
                </a:solidFill>
                <a:latin typeface="+mn-lt"/>
              </a:rPr>
              <a:t> COPIES </a:t>
            </a:r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of:</a:t>
            </a:r>
            <a:endParaRPr lang="en-US" sz="40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1" name="Rectangle 5"/>
          <p:cNvSpPr txBox="1">
            <a:spLocks noChangeArrowheads="1"/>
          </p:cNvSpPr>
          <p:nvPr/>
        </p:nvSpPr>
        <p:spPr bwMode="auto">
          <a:xfrm>
            <a:off x="228600" y="3200400"/>
            <a:ext cx="48006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4800" b="1" i="1" dirty="0" smtClean="0">
                <a:solidFill>
                  <a:srgbClr val="2AB091"/>
                </a:solidFill>
                <a:effectLst/>
                <a:latin typeface="+mn-lt"/>
              </a:rPr>
              <a:t>A Practical Guide for Recruitment and Retention</a:t>
            </a:r>
            <a:endParaRPr lang="en-US" sz="4800" b="1" i="1" dirty="0">
              <a:solidFill>
                <a:srgbClr val="2AB091"/>
              </a:solidFill>
              <a:effectLst/>
              <a:latin typeface="+mn-lt"/>
            </a:endParaRPr>
          </a:p>
        </p:txBody>
      </p:sp>
      <p:pic>
        <p:nvPicPr>
          <p:cNvPr id="8" name="Picture 7" descr="RecruitmentCOV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0" y="1066800"/>
            <a:ext cx="3390426" cy="4387850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  <a:scene3d>
            <a:camera prst="isometricOffAxis2Left">
              <a:rot lat="1080000" lon="1560000" rev="0"/>
            </a:camera>
            <a:lightRig rig="threePt" dir="t"/>
          </a:scene3d>
        </p:spPr>
      </p:pic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04800" y="1066800"/>
            <a:ext cx="49530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All of today’s session attendees will receive </a:t>
            </a:r>
            <a:r>
              <a:rPr lang="en-US" sz="4000" u="sng" dirty="0" smtClean="0">
                <a:solidFill>
                  <a:srgbClr val="FFFF00"/>
                </a:solidFill>
                <a:latin typeface="+mn-lt"/>
              </a:rPr>
              <a:t>FREE</a:t>
            </a:r>
            <a:r>
              <a:rPr lang="en-US" sz="4000" dirty="0" smtClean="0">
                <a:solidFill>
                  <a:srgbClr val="FFFF00"/>
                </a:solidFill>
                <a:latin typeface="+mn-lt"/>
              </a:rPr>
              <a:t> COPIES </a:t>
            </a:r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of:</a:t>
            </a:r>
            <a:endParaRPr lang="en-US" sz="40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1" name="Rectangle 5"/>
          <p:cNvSpPr txBox="1">
            <a:spLocks noChangeArrowheads="1"/>
          </p:cNvSpPr>
          <p:nvPr/>
        </p:nvSpPr>
        <p:spPr bwMode="auto">
          <a:xfrm>
            <a:off x="228600" y="3048000"/>
            <a:ext cx="4800600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4800" b="1" i="1" dirty="0" smtClean="0">
                <a:solidFill>
                  <a:srgbClr val="45A3D6"/>
                </a:solidFill>
                <a:latin typeface="+mn-lt"/>
              </a:rPr>
              <a:t>Tips for Success:</a:t>
            </a:r>
          </a:p>
          <a:p>
            <a:pPr algn="ctr"/>
            <a:r>
              <a:rPr lang="en-US" sz="4800" b="1" i="1" dirty="0" smtClean="0">
                <a:solidFill>
                  <a:srgbClr val="45A3D6"/>
                </a:solidFill>
                <a:latin typeface="+mn-lt"/>
              </a:rPr>
              <a:t>A Guide for Instrumental Music Teachers</a:t>
            </a:r>
            <a:endParaRPr lang="en-US" sz="4800" b="1" i="1" dirty="0">
              <a:solidFill>
                <a:srgbClr val="45A3D6"/>
              </a:solidFill>
              <a:latin typeface="+mn-lt"/>
            </a:endParaRPr>
          </a:p>
        </p:txBody>
      </p:sp>
      <p:pic>
        <p:nvPicPr>
          <p:cNvPr id="8" name="Picture 7" descr="SuccessCOV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357" y="1026211"/>
            <a:ext cx="3311243" cy="4383989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  <a:scene3d>
            <a:camera prst="isometricOffAxis2Left">
              <a:rot lat="1080000" lon="1560000" rev="0"/>
            </a:camera>
            <a:lightRig rig="threePt" dir="t"/>
          </a:scene3d>
        </p:spPr>
      </p:pic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04800" y="1066800"/>
            <a:ext cx="50292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All of today’s session attendees will receive </a:t>
            </a:r>
            <a:r>
              <a:rPr lang="en-US" sz="4000" u="sng" dirty="0" smtClean="0">
                <a:solidFill>
                  <a:srgbClr val="FFFF00"/>
                </a:solidFill>
                <a:latin typeface="+mn-lt"/>
              </a:rPr>
              <a:t>FREE</a:t>
            </a:r>
            <a:r>
              <a:rPr lang="en-US" sz="4000" dirty="0" smtClean="0">
                <a:solidFill>
                  <a:srgbClr val="FFFF00"/>
                </a:solidFill>
                <a:latin typeface="+mn-lt"/>
              </a:rPr>
              <a:t> COPIES </a:t>
            </a:r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of:</a:t>
            </a:r>
            <a:endParaRPr lang="en-US" sz="40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1" name="Rectangle 5"/>
          <p:cNvSpPr txBox="1">
            <a:spLocks noChangeArrowheads="1"/>
          </p:cNvSpPr>
          <p:nvPr/>
        </p:nvSpPr>
        <p:spPr bwMode="auto">
          <a:xfrm>
            <a:off x="228600" y="3048000"/>
            <a:ext cx="4800600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4800" b="1" i="1" dirty="0" smtClean="0">
                <a:solidFill>
                  <a:srgbClr val="00B000"/>
                </a:solidFill>
                <a:latin typeface="+mn-lt"/>
              </a:rPr>
              <a:t>Bridging the Gap between </a:t>
            </a:r>
          </a:p>
          <a:p>
            <a:pPr algn="ctr"/>
            <a:r>
              <a:rPr lang="en-US" sz="4800" b="1" i="1" dirty="0" smtClean="0">
                <a:solidFill>
                  <a:srgbClr val="00B000"/>
                </a:solidFill>
                <a:latin typeface="+mn-lt"/>
              </a:rPr>
              <a:t>Middle School and High School</a:t>
            </a:r>
            <a:endParaRPr lang="en-US" sz="4800" b="1" i="1" dirty="0">
              <a:solidFill>
                <a:srgbClr val="00B000"/>
              </a:solidFill>
              <a:latin typeface="+mn-lt"/>
            </a:endParaRPr>
          </a:p>
        </p:txBody>
      </p:sp>
      <p:pic>
        <p:nvPicPr>
          <p:cNvPr id="9" name="Picture 8" descr="Bridging the Gap Cover:US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7800" y="1219200"/>
            <a:ext cx="3352800" cy="463550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isometricOffAxis2Left">
              <a:rot lat="1080000" lon="156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152400" y="1143000"/>
            <a:ext cx="5562600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3200" b="1" i="1" dirty="0" smtClean="0">
                <a:solidFill>
                  <a:srgbClr val="FFFF00"/>
                </a:solidFill>
                <a:latin typeface="+mn-lt"/>
              </a:rPr>
              <a:t>The First Performance Demo Concert for Band and/or Orchestra </a:t>
            </a:r>
            <a:r>
              <a:rPr lang="en-US" sz="3200" dirty="0" smtClean="0">
                <a:solidFill>
                  <a:schemeClr val="bg1"/>
                </a:solidFill>
                <a:latin typeface="+mn-lt"/>
              </a:rPr>
              <a:t>features sheet music, parts, sample letters, programs and student certificates for beginning ensembles. Students can perform a composition in seven short weeks with the materials provided!</a:t>
            </a:r>
            <a:endParaRPr lang="en-US" sz="3200" i="1" dirty="0" smtClean="0">
              <a:solidFill>
                <a:schemeClr val="bg1"/>
              </a:solidFill>
              <a:latin typeface="+mn-lt"/>
            </a:endParaRPr>
          </a:p>
          <a:p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0" y="914400"/>
            <a:ext cx="2362200" cy="2953645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  <a:scene3d>
            <a:camera prst="isometricOffAxis1Right">
              <a:rot lat="1080000" lon="20040000" rev="0"/>
            </a:camera>
            <a:lightRig rig="threePt" dir="t"/>
          </a:scene3d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4600" y="2819400"/>
            <a:ext cx="2514600" cy="2903387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  <a:scene3d>
            <a:camera prst="isometricOffAxis2Left">
              <a:rot lat="1080000" lon="1560000" rev="0"/>
            </a:camera>
            <a:lightRig rig="threePt" dir="t"/>
          </a:scene3d>
        </p:spPr>
      </p:pic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152400" y="1143000"/>
            <a:ext cx="4419600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3200" b="1" i="1" dirty="0" smtClean="0">
                <a:solidFill>
                  <a:srgbClr val="FFFF00"/>
                </a:solidFill>
                <a:latin typeface="+mn-lt"/>
              </a:rPr>
              <a:t>The First Performance </a:t>
            </a:r>
            <a:r>
              <a:rPr lang="en-US" sz="3200" b="1" i="1" u="sng" dirty="0" smtClean="0">
                <a:solidFill>
                  <a:srgbClr val="FFFF00"/>
                </a:solidFill>
                <a:latin typeface="+mn-lt"/>
              </a:rPr>
              <a:t>National</a:t>
            </a:r>
            <a:r>
              <a:rPr lang="en-US" sz="3200" b="1" i="1" dirty="0" smtClean="0">
                <a:solidFill>
                  <a:srgbClr val="FFFF00"/>
                </a:solidFill>
                <a:latin typeface="+mn-lt"/>
              </a:rPr>
              <a:t> Day of Celebration </a:t>
            </a:r>
            <a:r>
              <a:rPr lang="en-US" sz="3200" dirty="0" smtClean="0">
                <a:solidFill>
                  <a:schemeClr val="bg1"/>
                </a:solidFill>
                <a:latin typeface="+mn-lt"/>
              </a:rPr>
              <a:t>is held on the 3</a:t>
            </a:r>
            <a:r>
              <a:rPr lang="en-US" sz="3200" baseline="30000" dirty="0" smtClean="0">
                <a:solidFill>
                  <a:schemeClr val="bg1"/>
                </a:solidFill>
                <a:latin typeface="+mn-lt"/>
              </a:rPr>
              <a:t>rd</a:t>
            </a:r>
            <a:r>
              <a:rPr lang="en-US" sz="3200" dirty="0" smtClean="0">
                <a:solidFill>
                  <a:schemeClr val="bg1"/>
                </a:solidFill>
                <a:latin typeface="+mn-lt"/>
              </a:rPr>
              <a:t> Thursday of November annually to recognize the achievements of your </a:t>
            </a:r>
            <a:r>
              <a:rPr lang="en-US" sz="3200" b="1" dirty="0" smtClean="0">
                <a:solidFill>
                  <a:srgbClr val="FFFF00"/>
                </a:solidFill>
                <a:latin typeface="+mn-lt"/>
              </a:rPr>
              <a:t>Beginning</a:t>
            </a:r>
            <a:r>
              <a:rPr lang="en-US" sz="3200" dirty="0" smtClean="0">
                <a:solidFill>
                  <a:schemeClr val="bg1"/>
                </a:solidFill>
                <a:latin typeface="+mn-lt"/>
              </a:rPr>
              <a:t> instrumental students?</a:t>
            </a:r>
            <a:endParaRPr lang="en-US" sz="3200" i="1" dirty="0" smtClean="0">
              <a:solidFill>
                <a:schemeClr val="bg1"/>
              </a:solidFill>
              <a:latin typeface="+mn-lt"/>
            </a:endParaRPr>
          </a:p>
          <a:p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2" name="Picture 1" descr="Screen Shot 2018-01-23 at 7.18.30 A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1773" y="1447800"/>
            <a:ext cx="3931227" cy="304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  <a:reflection blurRad="6350" stA="50000" endA="300" endPos="90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625283130"/>
      </p:ext>
    </p:extLst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152400" y="2971800"/>
            <a:ext cx="594360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They are based on real world strategies shared  by the profession’s most successful music educators.</a:t>
            </a:r>
            <a:endParaRPr lang="en-US" sz="40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152400" y="1143000"/>
            <a:ext cx="8991600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Most of these publications are provided online at no charge by the </a:t>
            </a:r>
            <a:r>
              <a:rPr lang="en-US" sz="4000" dirty="0" smtClean="0">
                <a:solidFill>
                  <a:srgbClr val="FFFF00"/>
                </a:solidFill>
                <a:latin typeface="+mn-lt"/>
              </a:rPr>
              <a:t>Music Achievement Council. </a:t>
            </a:r>
            <a:endParaRPr lang="en-US" sz="4000" dirty="0">
              <a:solidFill>
                <a:srgbClr val="FFFF00"/>
              </a:solidFill>
              <a:latin typeface="+mn-lt"/>
            </a:endParaRPr>
          </a:p>
        </p:txBody>
      </p:sp>
      <p:pic>
        <p:nvPicPr>
          <p:cNvPr id="11" name="Picture 10" descr="Greg Bimm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819400"/>
            <a:ext cx="2743200" cy="27432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8" name="TextBox 7"/>
          <p:cNvSpPr txBox="1"/>
          <p:nvPr/>
        </p:nvSpPr>
        <p:spPr>
          <a:xfrm>
            <a:off x="6418436" y="2362200"/>
            <a:ext cx="2192164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i="1" dirty="0" smtClean="0">
                <a:solidFill>
                  <a:srgbClr val="FFFFFF"/>
                </a:solidFill>
                <a:latin typeface="+mn-lt"/>
              </a:rPr>
              <a:t>Greg </a:t>
            </a:r>
            <a:r>
              <a:rPr lang="en-US" sz="3200" b="1" i="1" dirty="0" err="1" smtClean="0">
                <a:solidFill>
                  <a:srgbClr val="FFFFFF"/>
                </a:solidFill>
                <a:latin typeface="+mn-lt"/>
              </a:rPr>
              <a:t>Bimm</a:t>
            </a:r>
            <a:endParaRPr lang="en-US" sz="3200" b="1" i="1" dirty="0">
              <a:latin typeface="+mn-lt"/>
            </a:endParaRPr>
          </a:p>
        </p:txBody>
      </p:sp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228600" y="2971800"/>
            <a:ext cx="594360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They are based on real world strategies shared  by the profession’s most successful music educators.</a:t>
            </a:r>
            <a:endParaRPr lang="en-US" sz="40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152400" y="1143000"/>
            <a:ext cx="8991600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Most of these publications are provided online at no charge by the </a:t>
            </a:r>
            <a:r>
              <a:rPr lang="en-US" sz="4000" dirty="0" smtClean="0">
                <a:solidFill>
                  <a:srgbClr val="FFFF00"/>
                </a:solidFill>
                <a:latin typeface="+mn-lt"/>
              </a:rPr>
              <a:t>Music Achievement Council. </a:t>
            </a:r>
            <a:endParaRPr lang="en-US" sz="4000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716750" y="2514600"/>
            <a:ext cx="3198650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i="1" dirty="0" smtClean="0">
                <a:solidFill>
                  <a:srgbClr val="FFFFFF"/>
                </a:solidFill>
                <a:latin typeface="+mn-lt"/>
              </a:rPr>
              <a:t>Charlie </a:t>
            </a:r>
            <a:r>
              <a:rPr lang="en-US" sz="3200" b="1" i="1" dirty="0" err="1" smtClean="0">
                <a:solidFill>
                  <a:srgbClr val="FFFFFF"/>
                </a:solidFill>
                <a:latin typeface="+mn-lt"/>
              </a:rPr>
              <a:t>Menghini</a:t>
            </a:r>
            <a:endParaRPr lang="en-US" sz="3200" b="1" i="1" dirty="0">
              <a:latin typeface="+mn-lt"/>
            </a:endParaRPr>
          </a:p>
        </p:txBody>
      </p:sp>
      <p:pic>
        <p:nvPicPr>
          <p:cNvPr id="14" name="Picture 13" descr="Charlie Menghini-USED THIS ON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971800"/>
            <a:ext cx="2159000" cy="3052685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152400" y="2971800"/>
            <a:ext cx="594360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They are based on real world strategies shared  by the profession’s most successful music educators.</a:t>
            </a:r>
            <a:endParaRPr lang="en-US" sz="40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152400" y="1143000"/>
            <a:ext cx="8991600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Most of these publications are provided online at no charge by the </a:t>
            </a:r>
            <a:r>
              <a:rPr lang="en-US" sz="4000" dirty="0" smtClean="0">
                <a:solidFill>
                  <a:srgbClr val="FFFF00"/>
                </a:solidFill>
                <a:latin typeface="+mn-lt"/>
              </a:rPr>
              <a:t>Music Achievement Council. </a:t>
            </a:r>
            <a:endParaRPr lang="en-US" sz="4000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253727" y="2362200"/>
            <a:ext cx="2356873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i="1" dirty="0" smtClean="0">
                <a:solidFill>
                  <a:srgbClr val="FFFFFF"/>
                </a:solidFill>
                <a:latin typeface="+mn-lt"/>
              </a:rPr>
              <a:t>Marcia Neel</a:t>
            </a:r>
            <a:endParaRPr lang="en-US" sz="3200" b="1" i="1" dirty="0">
              <a:latin typeface="+mn-lt"/>
            </a:endParaRPr>
          </a:p>
        </p:txBody>
      </p:sp>
      <p:pic>
        <p:nvPicPr>
          <p:cNvPr id="13" name="Picture 12" descr="For MAC PPT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0977" y="3048000"/>
            <a:ext cx="2449623" cy="22098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152400" y="2971800"/>
            <a:ext cx="594360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They are based on real world strategies shared  by the profession’s most successful music educators.</a:t>
            </a:r>
            <a:endParaRPr lang="en-US" sz="40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152400" y="1143000"/>
            <a:ext cx="8991600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Most of these publications are provided online at no charge by the </a:t>
            </a:r>
            <a:r>
              <a:rPr lang="en-US" sz="4000" dirty="0" smtClean="0">
                <a:solidFill>
                  <a:srgbClr val="FFFF00"/>
                </a:solidFill>
                <a:latin typeface="+mn-lt"/>
              </a:rPr>
              <a:t>Music Achievement Council. </a:t>
            </a:r>
            <a:endParaRPr lang="en-US" sz="4000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172200" y="2362200"/>
            <a:ext cx="2278125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i="1" dirty="0" smtClean="0">
                <a:solidFill>
                  <a:srgbClr val="FFFFFF"/>
                </a:solidFill>
                <a:latin typeface="+mn-lt"/>
              </a:rPr>
              <a:t>Terry Shade</a:t>
            </a:r>
            <a:endParaRPr lang="en-US" sz="3200" b="1" i="1" dirty="0">
              <a:latin typeface="+mn-lt"/>
            </a:endParaRPr>
          </a:p>
        </p:txBody>
      </p:sp>
      <p:pic>
        <p:nvPicPr>
          <p:cNvPr id="11" name="Picture 10" descr="Terry Shade 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9800" y="2819400"/>
            <a:ext cx="2451100" cy="27813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9" name="Picture 8" descr="3-12"/>
          <p:cNvPicPr>
            <a:picLocks noGrp="1"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0" y="1066800"/>
            <a:ext cx="7086600" cy="4615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12500"/>
          </a:effectLst>
        </p:spPr>
      </p:pic>
      <p:pic>
        <p:nvPicPr>
          <p:cNvPr id="7" name="Picture 6" descr="Research Tells Us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0800" y="3429000"/>
            <a:ext cx="2537209" cy="2565400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947916"/>
            <a:ext cx="914400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 smtClean="0">
                <a:solidFill>
                  <a:schemeClr val="bg1"/>
                </a:solidFill>
                <a:latin typeface="+mn-lt"/>
              </a:rPr>
              <a:t>Music making has been </a:t>
            </a:r>
            <a:r>
              <a:rPr lang="en-US" sz="3600" i="1" u="sng" dirty="0" smtClean="0">
                <a:solidFill>
                  <a:srgbClr val="FFFF00"/>
                </a:solidFill>
                <a:latin typeface="+mn-lt"/>
              </a:rPr>
              <a:t>scientifically </a:t>
            </a:r>
            <a:r>
              <a:rPr lang="en-US" sz="3600" i="1" dirty="0" smtClean="0">
                <a:solidFill>
                  <a:schemeClr val="bg1"/>
                </a:solidFill>
                <a:latin typeface="+mn-lt"/>
              </a:rPr>
              <a:t>proven to:</a:t>
            </a:r>
          </a:p>
          <a:p>
            <a:endParaRPr lang="en-US" sz="4000" dirty="0">
              <a:latin typeface="+mn-lt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33400" y="1600200"/>
            <a:ext cx="701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Exercise the brain</a:t>
            </a:r>
          </a:p>
          <a:p>
            <a:r>
              <a:rPr lang="en-US" sz="3600" b="1" dirty="0" smtClean="0">
                <a:solidFill>
                  <a:srgbClr val="FFC000"/>
                </a:solidFill>
                <a:latin typeface="+mn-lt"/>
              </a:rPr>
              <a:t>   </a:t>
            </a:r>
            <a:endParaRPr lang="en-US" sz="4000" b="1" dirty="0">
              <a:latin typeface="+mn-lt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66800" y="2209800"/>
            <a:ext cx="701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rgbClr val="FFFF00"/>
                </a:solidFill>
                <a:latin typeface="+mn-lt"/>
              </a:rPr>
              <a:t>Inspire creativity</a:t>
            </a:r>
          </a:p>
          <a:p>
            <a:r>
              <a:rPr lang="en-US" sz="3600" b="1" dirty="0" smtClean="0">
                <a:solidFill>
                  <a:srgbClr val="FFFF00"/>
                </a:solidFill>
                <a:latin typeface="+mn-lt"/>
              </a:rPr>
              <a:t>      </a:t>
            </a:r>
            <a:endParaRPr lang="en-US" sz="4000" b="1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676400" y="2819400"/>
            <a:ext cx="701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Increase productivity</a:t>
            </a:r>
          </a:p>
          <a:p>
            <a:r>
              <a:rPr lang="en-US" sz="3600" b="1" dirty="0" smtClean="0">
                <a:solidFill>
                  <a:srgbClr val="FFC000"/>
                </a:solidFill>
                <a:latin typeface="+mn-lt"/>
              </a:rPr>
              <a:t>         </a:t>
            </a:r>
            <a:endParaRPr lang="en-US" sz="4000" b="1" dirty="0">
              <a:latin typeface="+mn-lt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362200" y="3429000"/>
            <a:ext cx="701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rgbClr val="FFFF00"/>
                </a:solidFill>
                <a:latin typeface="+mn-lt"/>
              </a:rPr>
              <a:t>Fight memory loss</a:t>
            </a:r>
          </a:p>
          <a:p>
            <a:r>
              <a:rPr lang="en-US" sz="3600" b="1" dirty="0" smtClean="0">
                <a:solidFill>
                  <a:srgbClr val="FFFF00"/>
                </a:solidFill>
                <a:latin typeface="+mn-lt"/>
              </a:rPr>
              <a:t>           </a:t>
            </a:r>
            <a:endParaRPr lang="en-US" sz="4000" b="1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971800" y="4038600"/>
            <a:ext cx="701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Reduce stress</a:t>
            </a:r>
          </a:p>
          <a:p>
            <a:r>
              <a:rPr lang="en-US" sz="3600" b="1" dirty="0" smtClean="0">
                <a:solidFill>
                  <a:srgbClr val="FFC000"/>
                </a:solidFill>
                <a:latin typeface="+mn-lt"/>
              </a:rPr>
              <a:t>               </a:t>
            </a:r>
            <a:endParaRPr lang="en-US" sz="4000" b="1" dirty="0">
              <a:latin typeface="+mn-lt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657600" y="4648200"/>
            <a:ext cx="701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rgbClr val="FFFF00"/>
                </a:solidFill>
                <a:latin typeface="+mn-lt"/>
              </a:rPr>
              <a:t>Lower blood pressure</a:t>
            </a:r>
          </a:p>
          <a:p>
            <a:r>
              <a:rPr lang="en-US" sz="3600" b="1" dirty="0" smtClean="0">
                <a:solidFill>
                  <a:srgbClr val="FFFF00"/>
                </a:solidFill>
                <a:latin typeface="+mn-lt"/>
              </a:rPr>
              <a:t>                  </a:t>
            </a:r>
            <a:endParaRPr lang="en-US" sz="4000" b="1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419600" y="5221069"/>
            <a:ext cx="701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Build confidence</a:t>
            </a:r>
            <a:endParaRPr lang="en-US" sz="4000" b="1" dirty="0">
              <a:latin typeface="+mn-lt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029200" y="5824716"/>
            <a:ext cx="701040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rgbClr val="FFFF00"/>
                </a:solidFill>
                <a:latin typeface="+mn-lt"/>
              </a:rPr>
              <a:t>Stave off depression</a:t>
            </a:r>
          </a:p>
          <a:p>
            <a:pPr algn="ctr"/>
            <a:endParaRPr lang="en-US" sz="4000" b="1" dirty="0">
              <a:solidFill>
                <a:srgbClr val="FFFF00"/>
              </a:solidFill>
              <a:latin typeface="+mn-lt"/>
            </a:endParaRPr>
          </a:p>
        </p:txBody>
      </p:sp>
    </p:spTree>
  </p:cSld>
  <p:clrMapOvr>
    <a:masterClrMapping/>
  </p:clrMapOvr>
  <p:transition xmlns:p14="http://schemas.microsoft.com/office/powerpoint/2010/main" advClick="0" advTm="25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500"/>
                            </p:stCondLst>
                            <p:childTnLst>
                              <p:par>
                                <p:cTn id="30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7500"/>
                            </p:stCondLst>
                            <p:childTnLst>
                              <p:par>
                                <p:cTn id="40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5" grpId="0"/>
      <p:bldP spid="8" grpId="0"/>
      <p:bldP spid="9" grpId="0"/>
      <p:bldP spid="10" grpId="0"/>
      <p:bldP spid="12" grpId="0"/>
      <p:bldP spid="13" grpId="0"/>
      <p:bldP spid="1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81000" y="914400"/>
            <a:ext cx="85344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Metropolitan Nashville Public Schools found that </a:t>
            </a:r>
            <a:r>
              <a:rPr lang="en-US" sz="4000" u="sng" dirty="0" smtClean="0">
                <a:solidFill>
                  <a:srgbClr val="FFFF00"/>
                </a:solidFill>
                <a:latin typeface="+mn-lt"/>
              </a:rPr>
              <a:t>ATTENDANCE RATES ROSE 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with increased study in music.  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304800" y="2971800"/>
            <a:ext cx="86106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             No Music:			</a:t>
            </a:r>
          </a:p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&lt; 1 Year of Music: 	</a:t>
            </a:r>
          </a:p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&gt; 1 Year of Music: 	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14" name="Picture 13" descr="Screen Shot 2015-12-04 at 10.22.58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5181600"/>
            <a:ext cx="7162800" cy="2422418"/>
          </a:xfrm>
          <a:prstGeom prst="rect">
            <a:avLst/>
          </a:prstGeom>
        </p:spPr>
      </p:pic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4724400" y="29718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87% 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Attendance</a:t>
            </a:r>
          </a:p>
        </p:txBody>
      </p:sp>
      <p:sp>
        <p:nvSpPr>
          <p:cNvPr id="8" name="Rectangle 5"/>
          <p:cNvSpPr txBox="1">
            <a:spLocks noChangeArrowheads="1"/>
          </p:cNvSpPr>
          <p:nvPr/>
        </p:nvSpPr>
        <p:spPr bwMode="auto">
          <a:xfrm>
            <a:off x="4724400" y="4191000"/>
            <a:ext cx="4038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93% 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Attendance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4724400" y="35814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91% 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Attendance</a:t>
            </a:r>
          </a:p>
        </p:txBody>
      </p:sp>
    </p:spTree>
  </p:cSld>
  <p:clrMapOvr>
    <a:masterClrMapping/>
  </p:clrMapOvr>
  <p:transition xmlns:p14="http://schemas.microsoft.com/office/powerpoint/2010/main" advClick="0" advTm="25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accel="50000" decel="5000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6000"/>
                            </p:stCondLst>
                            <p:childTnLst>
                              <p:par>
                                <p:cTn id="10" presetID="2" presetClass="entr" presetSubtype="2" accel="50000" decel="5000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000"/>
                            </p:stCondLst>
                            <p:childTnLst>
                              <p:par>
                                <p:cTn id="15" presetID="2" presetClass="entr" presetSubtype="2" accel="50000" decel="5000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81000" y="914400"/>
            <a:ext cx="85344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Metropolitan Nashville Public Schools found that </a:t>
            </a:r>
            <a:r>
              <a:rPr lang="en-US" sz="4000" u="sng" dirty="0" smtClean="0">
                <a:solidFill>
                  <a:srgbClr val="FFFF00"/>
                </a:solidFill>
                <a:latin typeface="+mn-lt"/>
              </a:rPr>
              <a:t>DISCIPLINE REPORTS FELL 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with increased study in music.  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304800" y="2971800"/>
            <a:ext cx="85344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             No Music:			</a:t>
            </a:r>
          </a:p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&lt; 1 Year of Music: 	</a:t>
            </a:r>
          </a:p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&gt; 1 Year of Music: 	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14" name="Picture 13" descr="Screen Shot 2015-12-04 at 10.22.58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5181600"/>
            <a:ext cx="7162800" cy="2422418"/>
          </a:xfrm>
          <a:prstGeom prst="rect">
            <a:avLst/>
          </a:prstGeom>
        </p:spPr>
      </p:pic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4724400" y="29718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4.34</a:t>
            </a:r>
            <a:r>
              <a:rPr lang="en-US" sz="4000" dirty="0" smtClean="0">
                <a:solidFill>
                  <a:srgbClr val="FFCC00"/>
                </a:solidFill>
                <a:latin typeface="+mn-lt"/>
              </a:rPr>
              <a:t> 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over 4 years</a:t>
            </a:r>
          </a:p>
        </p:txBody>
      </p:sp>
      <p:sp>
        <p:nvSpPr>
          <p:cNvPr id="8" name="Rectangle 5"/>
          <p:cNvSpPr txBox="1">
            <a:spLocks noChangeArrowheads="1"/>
          </p:cNvSpPr>
          <p:nvPr/>
        </p:nvSpPr>
        <p:spPr bwMode="auto">
          <a:xfrm>
            <a:off x="4724400" y="4191000"/>
            <a:ext cx="4038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3.23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over 4 years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4724400" y="35814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3.75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over 4 years</a:t>
            </a:r>
          </a:p>
        </p:txBody>
      </p:sp>
    </p:spTree>
  </p:cSld>
  <p:clrMapOvr>
    <a:masterClrMapping/>
  </p:clrMapOvr>
  <p:transition xmlns:p14="http://schemas.microsoft.com/office/powerpoint/2010/main" advClick="0" advTm="25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accel="50000" decel="5000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6000"/>
                            </p:stCondLst>
                            <p:childTnLst>
                              <p:par>
                                <p:cTn id="10" presetID="2" presetClass="entr" presetSubtype="2" accel="50000" decel="5000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000"/>
                            </p:stCondLst>
                            <p:childTnLst>
                              <p:par>
                                <p:cTn id="15" presetID="2" presetClass="entr" presetSubtype="2" accel="50000" decel="5000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81000" y="914400"/>
            <a:ext cx="85344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Metropolitan Nashville Public Schools found that </a:t>
            </a:r>
            <a:r>
              <a:rPr lang="en-US" sz="4000" u="sng" dirty="0" smtClean="0">
                <a:solidFill>
                  <a:srgbClr val="FFFF00"/>
                </a:solidFill>
                <a:latin typeface="+mn-lt"/>
              </a:rPr>
              <a:t>GPAs ROSE</a:t>
            </a:r>
            <a:r>
              <a:rPr lang="en-US" sz="4000" dirty="0" smtClean="0">
                <a:solidFill>
                  <a:srgbClr val="FFFF00"/>
                </a:solidFill>
                <a:latin typeface="+mn-lt"/>
              </a:rPr>
              <a:t> 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with increased study in music.  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304800" y="2971800"/>
            <a:ext cx="86106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             No Music:			</a:t>
            </a:r>
          </a:p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&lt; 1 Year of Music: 	</a:t>
            </a:r>
          </a:p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&gt; 1 Year of Music: 	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14" name="Picture 13" descr="Screen Shot 2015-12-04 at 10.22.58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5181600"/>
            <a:ext cx="7162800" cy="2422418"/>
          </a:xfrm>
          <a:prstGeom prst="rect">
            <a:avLst/>
          </a:prstGeom>
        </p:spPr>
      </p:pic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4724400" y="29718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2.51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Average</a:t>
            </a:r>
          </a:p>
        </p:txBody>
      </p:sp>
      <p:sp>
        <p:nvSpPr>
          <p:cNvPr id="8" name="Rectangle 5"/>
          <p:cNvSpPr txBox="1">
            <a:spLocks noChangeArrowheads="1"/>
          </p:cNvSpPr>
          <p:nvPr/>
        </p:nvSpPr>
        <p:spPr bwMode="auto">
          <a:xfrm>
            <a:off x="4724400" y="4191000"/>
            <a:ext cx="4038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2.89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Average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4724400" y="35814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2.61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Average</a:t>
            </a:r>
          </a:p>
        </p:txBody>
      </p:sp>
    </p:spTree>
  </p:cSld>
  <p:clrMapOvr>
    <a:masterClrMapping/>
  </p:clrMapOvr>
  <p:transition xmlns:p14="http://schemas.microsoft.com/office/powerpoint/2010/main" advClick="0" advTm="25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0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000"/>
                            </p:stCondLst>
                            <p:childTnLst>
                              <p:par>
                                <p:cTn id="13" presetID="1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81000" y="914400"/>
            <a:ext cx="85344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Metropolitan Nashville Public Schools found that </a:t>
            </a:r>
            <a:r>
              <a:rPr lang="en-US" sz="4000" u="sng" dirty="0" smtClean="0">
                <a:solidFill>
                  <a:srgbClr val="FFFF00"/>
                </a:solidFill>
                <a:latin typeface="+mn-lt"/>
              </a:rPr>
              <a:t>GRADUATION RATES ROSE 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with increased study in music.  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304800" y="2971800"/>
            <a:ext cx="86868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             No Music:			</a:t>
            </a:r>
          </a:p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&lt; 1 Year of Music: 	</a:t>
            </a:r>
          </a:p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&gt; 1 Year of Music: 	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14" name="Picture 13" descr="Screen Shot 2015-12-04 at 10.22.58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5181600"/>
            <a:ext cx="7162800" cy="2422418"/>
          </a:xfrm>
          <a:prstGeom prst="rect">
            <a:avLst/>
          </a:prstGeom>
        </p:spPr>
      </p:pic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4724400" y="29718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60% 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Average</a:t>
            </a:r>
          </a:p>
        </p:txBody>
      </p:sp>
      <p:sp>
        <p:nvSpPr>
          <p:cNvPr id="8" name="Rectangle 5"/>
          <p:cNvSpPr txBox="1">
            <a:spLocks noChangeArrowheads="1"/>
          </p:cNvSpPr>
          <p:nvPr/>
        </p:nvSpPr>
        <p:spPr bwMode="auto">
          <a:xfrm>
            <a:off x="4724400" y="4191000"/>
            <a:ext cx="4038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91% 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Average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4724400" y="35814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81% 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Average</a:t>
            </a:r>
          </a:p>
        </p:txBody>
      </p:sp>
    </p:spTree>
  </p:cSld>
  <p:clrMapOvr>
    <a:masterClrMapping/>
  </p:clrMapOvr>
  <p:transition xmlns:p14="http://schemas.microsoft.com/office/powerpoint/2010/main" advClick="0" advTm="25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0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000"/>
                            </p:stCondLst>
                            <p:childTnLst>
                              <p:par>
                                <p:cTn id="13" presetID="1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81000" y="914400"/>
            <a:ext cx="85344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Metropolitan Nashville Public Schools found that </a:t>
            </a:r>
            <a:r>
              <a:rPr lang="en-US" sz="4000" u="sng" dirty="0" smtClean="0">
                <a:solidFill>
                  <a:srgbClr val="FFFF00"/>
                </a:solidFill>
                <a:latin typeface="+mn-lt"/>
              </a:rPr>
              <a:t>ACT SCORES ROSE</a:t>
            </a:r>
            <a:r>
              <a:rPr lang="en-US" sz="4000" dirty="0" smtClean="0">
                <a:solidFill>
                  <a:srgbClr val="FFFF00"/>
                </a:solidFill>
                <a:latin typeface="+mn-lt"/>
              </a:rPr>
              <a:t> 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with increased study in music.  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304800" y="2971800"/>
            <a:ext cx="88392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             No Music:			</a:t>
            </a:r>
          </a:p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&lt; 1 Year of Music: 	</a:t>
            </a:r>
          </a:p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&gt; 1 Year of Music: 	</a:t>
            </a:r>
            <a:endParaRPr lang="en-US" sz="4000" i="1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14" name="Picture 13" descr="Screen Shot 2015-12-04 at 10.22.58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5181600"/>
            <a:ext cx="7162800" cy="2422418"/>
          </a:xfrm>
          <a:prstGeom prst="rect">
            <a:avLst/>
          </a:prstGeom>
        </p:spPr>
      </p:pic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4191000" y="2971800"/>
            <a:ext cx="4953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16.95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Eng, </a:t>
            </a:r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17.20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Math</a:t>
            </a:r>
          </a:p>
        </p:txBody>
      </p:sp>
      <p:sp>
        <p:nvSpPr>
          <p:cNvPr id="8" name="Rectangle 5"/>
          <p:cNvSpPr txBox="1">
            <a:spLocks noChangeArrowheads="1"/>
          </p:cNvSpPr>
          <p:nvPr/>
        </p:nvSpPr>
        <p:spPr bwMode="auto">
          <a:xfrm>
            <a:off x="4191000" y="4191000"/>
            <a:ext cx="4953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19.58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Eng, </a:t>
            </a:r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18.67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Math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4191000" y="3581400"/>
            <a:ext cx="4953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17.64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Eng, </a:t>
            </a:r>
            <a:r>
              <a:rPr lang="en-US" sz="4000" i="1" dirty="0" smtClean="0">
                <a:solidFill>
                  <a:srgbClr val="FFFF00"/>
                </a:solidFill>
                <a:latin typeface="+mn-lt"/>
              </a:rPr>
              <a:t>17.62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 Math</a:t>
            </a:r>
          </a:p>
        </p:txBody>
      </p:sp>
    </p:spTree>
  </p:cSld>
  <p:clrMapOvr>
    <a:masterClrMapping/>
  </p:clrMapOvr>
  <p:transition xmlns:p14="http://schemas.microsoft.com/office/powerpoint/2010/main" advClick="0" advTm="25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52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WHAT WAS LEARNED?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457200" y="1066800"/>
            <a:ext cx="83058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4800" i="1" dirty="0" smtClean="0">
                <a:solidFill>
                  <a:srgbClr val="FFFFFF"/>
                </a:solidFill>
                <a:latin typeface="+mn-lt"/>
              </a:rPr>
              <a:t>The </a:t>
            </a:r>
            <a:r>
              <a:rPr lang="en-US" sz="4800" dirty="0" smtClean="0">
                <a:solidFill>
                  <a:srgbClr val="FFFF00"/>
                </a:solidFill>
                <a:latin typeface="+mn-lt"/>
              </a:rPr>
              <a:t>MORE</a:t>
            </a:r>
            <a:r>
              <a:rPr lang="en-US" sz="4800" i="1" dirty="0" smtClean="0">
                <a:solidFill>
                  <a:srgbClr val="FFFF00"/>
                </a:solidFill>
                <a:latin typeface="+mn-lt"/>
              </a:rPr>
              <a:t> </a:t>
            </a:r>
            <a:r>
              <a:rPr lang="en-US" sz="4800" i="1" dirty="0" smtClean="0">
                <a:solidFill>
                  <a:srgbClr val="FFFFFF"/>
                </a:solidFill>
                <a:latin typeface="+mn-lt"/>
              </a:rPr>
              <a:t>a student participates in </a:t>
            </a:r>
            <a:r>
              <a:rPr lang="en-US" sz="4800" dirty="0" smtClean="0">
                <a:solidFill>
                  <a:srgbClr val="FFFF00"/>
                </a:solidFill>
                <a:latin typeface="+mn-lt"/>
              </a:rPr>
              <a:t>MUSIC</a:t>
            </a:r>
            <a:r>
              <a:rPr lang="en-US" sz="4800" i="1" dirty="0" smtClean="0">
                <a:solidFill>
                  <a:srgbClr val="FFFFFF"/>
                </a:solidFill>
                <a:latin typeface="+mn-lt"/>
              </a:rPr>
              <a:t>, </a:t>
            </a:r>
          </a:p>
          <a:p>
            <a:pPr algn="ctr"/>
            <a:r>
              <a:rPr lang="en-US" sz="4800" i="1" dirty="0" smtClean="0">
                <a:solidFill>
                  <a:srgbClr val="FFFFFF"/>
                </a:solidFill>
                <a:latin typeface="+mn-lt"/>
              </a:rPr>
              <a:t>the more </a:t>
            </a:r>
            <a:r>
              <a:rPr lang="en-US" sz="4800" dirty="0" smtClean="0">
                <a:solidFill>
                  <a:srgbClr val="FFFF00"/>
                </a:solidFill>
                <a:latin typeface="+mn-lt"/>
              </a:rPr>
              <a:t>POSITIVE </a:t>
            </a:r>
            <a:r>
              <a:rPr lang="en-US" sz="4800" i="1" dirty="0" smtClean="0">
                <a:solidFill>
                  <a:srgbClr val="FFFFFF"/>
                </a:solidFill>
                <a:latin typeface="+mn-lt"/>
              </a:rPr>
              <a:t>these </a:t>
            </a:r>
            <a:r>
              <a:rPr lang="en-US" sz="4800" dirty="0" smtClean="0">
                <a:solidFill>
                  <a:srgbClr val="FFFF00"/>
                </a:solidFill>
                <a:latin typeface="+mn-lt"/>
              </a:rPr>
              <a:t>BENEFITS </a:t>
            </a:r>
            <a:r>
              <a:rPr lang="en-US" sz="4800" i="1" dirty="0" smtClean="0">
                <a:solidFill>
                  <a:srgbClr val="FFFFFF"/>
                </a:solidFill>
                <a:latin typeface="+mn-lt"/>
              </a:rPr>
              <a:t>become. </a:t>
            </a:r>
            <a:endParaRPr lang="en-US" sz="4800" i="1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14" name="Picture 13" descr="Screen Shot 2015-12-04 at 10.22.58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4359382"/>
            <a:ext cx="7162800" cy="2422418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FAMOUS QUOTES. . .</a:t>
            </a:r>
          </a:p>
        </p:txBody>
      </p:sp>
      <p:pic>
        <p:nvPicPr>
          <p:cNvPr id="10" name="Content Placeholder 4" descr="07_Img2362_LOW.jpg"/>
          <p:cNvPicPr>
            <a:picLocks noGrp="1" noChangeAspect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2151045" y="2895600"/>
            <a:ext cx="5164155" cy="3429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9525">
            <a:noFill/>
            <a:miter lim="800000"/>
            <a:headEnd/>
            <a:tailEnd/>
          </a:ln>
          <a:effectLst>
            <a:reflection blurRad="12700" stA="38000" endPos="28000" dist="5000" dir="5400000" sy="-100000" algn="bl" rotWithShape="0"/>
            <a:softEdge rad="127000"/>
          </a:effectLst>
        </p:spPr>
      </p:pic>
      <p:sp>
        <p:nvSpPr>
          <p:cNvPr id="5" name="TextBox 4"/>
          <p:cNvSpPr txBox="1"/>
          <p:nvPr/>
        </p:nvSpPr>
        <p:spPr>
          <a:xfrm>
            <a:off x="228600" y="914400"/>
            <a:ext cx="868474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Music has the power of producing a </a:t>
            </a:r>
          </a:p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certain effect on the moral character of</a:t>
            </a:r>
          </a:p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of the soul.</a:t>
            </a:r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	</a:t>
            </a:r>
            <a:endParaRPr lang="en-US" sz="4000" dirty="0">
              <a:latin typeface="+mn-lt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486400" y="2133600"/>
            <a:ext cx="26859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. . . Aristotle</a:t>
            </a:r>
            <a:endParaRPr lang="en-US" sz="4000" dirty="0">
              <a:latin typeface="+mn-lt"/>
            </a:endParaRPr>
          </a:p>
        </p:txBody>
      </p:sp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FAMOUS QUOTES. . 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67200" y="1219200"/>
            <a:ext cx="46482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Music furnishes a delightful recreation</a:t>
            </a:r>
          </a:p>
          <a:p>
            <a:r>
              <a:rPr lang="en-US" sz="4000" dirty="0" smtClean="0">
                <a:solidFill>
                  <a:srgbClr val="FFFFFF"/>
                </a:solidFill>
                <a:latin typeface="+mn-lt"/>
              </a:rPr>
              <a:t>for the hours of respite from the cares of the day, and lasts us through life.</a:t>
            </a:r>
          </a:p>
        </p:txBody>
      </p:sp>
      <p:pic>
        <p:nvPicPr>
          <p:cNvPr id="7" name="Picture 6" descr="Screen Shot 2015-12-08 at 5.44.03 P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000" y="1143000"/>
            <a:ext cx="3728703" cy="4256088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6" name="TextBox 5"/>
          <p:cNvSpPr txBox="1"/>
          <p:nvPr/>
        </p:nvSpPr>
        <p:spPr>
          <a:xfrm>
            <a:off x="4495800" y="5181600"/>
            <a:ext cx="4648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i="1" dirty="0" smtClean="0">
                <a:solidFill>
                  <a:srgbClr val="FFFFFF"/>
                </a:solidFill>
                <a:latin typeface="+mn-lt"/>
              </a:rPr>
              <a:t>. . . Thomas Jefferson</a:t>
            </a:r>
            <a:endParaRPr lang="en-US" sz="4000" dirty="0">
              <a:latin typeface="+mn-lt"/>
            </a:endParaRPr>
          </a:p>
        </p:txBody>
      </p:sp>
    </p:spTree>
  </p:cSld>
  <p:clrMapOvr>
    <a:masterClrMapping/>
  </p:clrMapOvr>
  <p:transition xmlns:p14="http://schemas.microsoft.com/office/powerpoint/2010/main" advClick="0" advTm="10000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7000">
              <a:schemeClr val="bg1">
                <a:lumMod val="50000"/>
              </a:schemeClr>
            </a:gs>
            <a:gs pos="100000">
              <a:srgbClr val="FFFFFF"/>
            </a:gs>
            <a:gs pos="63000">
              <a:schemeClr val="bg1">
                <a:lumMod val="50000"/>
                <a:alpha val="64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030"/>
          <p:cNvSpPr txBox="1">
            <a:spLocks noChangeArrowheads="1"/>
          </p:cNvSpPr>
          <p:nvPr/>
        </p:nvSpPr>
        <p:spPr bwMode="auto">
          <a:xfrm>
            <a:off x="12700" y="6400800"/>
            <a:ext cx="9144000" cy="40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 algn="ctr"/>
            <a:r>
              <a:rPr lang="en-US" sz="2000" i="1" dirty="0" err="1" smtClean="0">
                <a:latin typeface="+mn-lt"/>
              </a:rPr>
              <a:t>www.MusicAchievementCouncil.org</a:t>
            </a:r>
            <a:endParaRPr kumimoji="0" lang="en-US" sz="2000" i="1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</a:endParaRPr>
          </a:p>
        </p:txBody>
      </p:sp>
      <p:pic>
        <p:nvPicPr>
          <p:cNvPr id="20" name="Picture 19" descr="iPhone Graphic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48600" y="914400"/>
            <a:ext cx="990600" cy="1233255"/>
          </a:xfrm>
          <a:prstGeom prst="rect">
            <a:avLst/>
          </a:prstGeom>
        </p:spPr>
      </p:pic>
      <p:sp>
        <p:nvSpPr>
          <p:cNvPr id="37" name="TextBox 36"/>
          <p:cNvSpPr txBox="1"/>
          <p:nvPr/>
        </p:nvSpPr>
        <p:spPr>
          <a:xfrm>
            <a:off x="0" y="1106269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solidFill>
                  <a:srgbClr val="C30101"/>
                </a:solidFill>
                <a:latin typeface="+mn-lt"/>
              </a:rPr>
              <a:t>Marcia Neel</a:t>
            </a:r>
            <a:endParaRPr lang="en-US" sz="3200" dirty="0">
              <a:solidFill>
                <a:srgbClr val="C30101"/>
              </a:solidFill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0" y="4901624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latin typeface="+mn-lt"/>
              </a:rPr>
              <a:t>January 26, 2018        11:00 AM</a:t>
            </a:r>
            <a:endParaRPr lang="en-US" sz="2800" dirty="0">
              <a:latin typeface="+mn-lt"/>
            </a:endParaRPr>
          </a:p>
        </p:txBody>
      </p:sp>
      <p:sp>
        <p:nvSpPr>
          <p:cNvPr id="22" name="Rectangle 8"/>
          <p:cNvSpPr>
            <a:spLocks noChangeArrowheads="1"/>
          </p:cNvSpPr>
          <p:nvPr/>
        </p:nvSpPr>
        <p:spPr bwMode="auto">
          <a:xfrm>
            <a:off x="0" y="-57329"/>
            <a:ext cx="91440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US" sz="3600" i="1" dirty="0" smtClean="0">
                <a:solidFill>
                  <a:srgbClr val="C30101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j-lt"/>
              </a:rPr>
              <a:t>You </a:t>
            </a:r>
            <a:r>
              <a:rPr lang="en-US" sz="3600" i="1" u="sng" dirty="0" smtClean="0">
                <a:solidFill>
                  <a:srgbClr val="C30101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j-lt"/>
              </a:rPr>
              <a:t>CAN</a:t>
            </a:r>
            <a:r>
              <a:rPr lang="en-US" sz="3600" i="1" dirty="0" smtClean="0">
                <a:solidFill>
                  <a:srgbClr val="C30101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j-lt"/>
              </a:rPr>
              <a:t> Successfully Recruit and Retain</a:t>
            </a:r>
          </a:p>
          <a:p>
            <a:pPr algn="ctr"/>
            <a:r>
              <a:rPr lang="en-US" sz="3600" i="1" dirty="0" smtClean="0">
                <a:solidFill>
                  <a:srgbClr val="C30101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j-lt"/>
              </a:rPr>
              <a:t>Even </a:t>
            </a:r>
            <a:r>
              <a:rPr lang="en-US" sz="3600" i="1" u="sng" dirty="0" smtClean="0">
                <a:solidFill>
                  <a:srgbClr val="C30101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j-lt"/>
              </a:rPr>
              <a:t>MORE</a:t>
            </a:r>
            <a:r>
              <a:rPr lang="en-US" sz="3600" i="1" dirty="0" smtClean="0">
                <a:solidFill>
                  <a:srgbClr val="C30101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j-lt"/>
              </a:rPr>
              <a:t> Students!</a:t>
            </a:r>
            <a:endParaRPr lang="en-US" sz="3600" dirty="0">
              <a:solidFill>
                <a:srgbClr val="C30101"/>
              </a:solidFill>
              <a:effectLst>
                <a:outerShdw dir="2700000">
                  <a:srgbClr val="000000">
                    <a:alpha val="43000"/>
                  </a:srgbClr>
                </a:outerShdw>
              </a:effectLst>
              <a:latin typeface="+mj-lt"/>
            </a:endParaRPr>
          </a:p>
        </p:txBody>
      </p:sp>
      <p:sp>
        <p:nvSpPr>
          <p:cNvPr id="24" name="Rectangle 1030"/>
          <p:cNvSpPr txBox="1">
            <a:spLocks noChangeArrowheads="1"/>
          </p:cNvSpPr>
          <p:nvPr/>
        </p:nvSpPr>
        <p:spPr bwMode="auto">
          <a:xfrm>
            <a:off x="0" y="5791200"/>
            <a:ext cx="9144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 algn="ctr"/>
            <a:r>
              <a:rPr lang="en-US" sz="2800" i="1" dirty="0" err="1" smtClean="0">
                <a:solidFill>
                  <a:srgbClr val="000000"/>
                </a:solidFill>
                <a:latin typeface="+mn-lt"/>
              </a:rPr>
              <a:t>www.MusicEdConsultants.net</a:t>
            </a:r>
            <a:r>
              <a:rPr lang="en-US" sz="2800" i="1" dirty="0" smtClean="0">
                <a:solidFill>
                  <a:srgbClr val="000000"/>
                </a:solidFill>
                <a:latin typeface="+mn-lt"/>
              </a:rPr>
              <a:t>/conference-materials</a:t>
            </a:r>
            <a:endParaRPr kumimoji="0" lang="en-US" sz="2800" i="1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uLnTx/>
              <a:uFillTx/>
              <a:latin typeface="+mn-lt"/>
            </a:endParaRPr>
          </a:p>
        </p:txBody>
      </p:sp>
      <p:sp>
        <p:nvSpPr>
          <p:cNvPr id="27" name="Rectangle 1030"/>
          <p:cNvSpPr txBox="1">
            <a:spLocks noChangeArrowheads="1"/>
          </p:cNvSpPr>
          <p:nvPr/>
        </p:nvSpPr>
        <p:spPr bwMode="auto">
          <a:xfrm>
            <a:off x="0" y="5410200"/>
            <a:ext cx="9144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 algn="ctr"/>
            <a:r>
              <a:rPr lang="en-US" sz="2800" i="1" dirty="0" smtClean="0">
                <a:solidFill>
                  <a:srgbClr val="000000"/>
                </a:solidFill>
                <a:latin typeface="+mn-lt"/>
              </a:rPr>
              <a:t>PPT, Session, and Videos will be Posted Online at:</a:t>
            </a:r>
            <a:endParaRPr kumimoji="0" lang="en-US" sz="2800" i="1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uLnTx/>
              <a:uFillTx/>
              <a:latin typeface="+mn-lt"/>
            </a:endParaRPr>
          </a:p>
        </p:txBody>
      </p:sp>
      <p:sp>
        <p:nvSpPr>
          <p:cNvPr id="13" name="Right Arrow 12"/>
          <p:cNvSpPr/>
          <p:nvPr/>
        </p:nvSpPr>
        <p:spPr>
          <a:xfrm>
            <a:off x="6781800" y="1371600"/>
            <a:ext cx="978408" cy="332232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 descr="ES_JWPepper-logo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6183" y="2286000"/>
            <a:ext cx="1988898" cy="1295400"/>
          </a:xfrm>
          <a:prstGeom prst="rect">
            <a:avLst/>
          </a:prstGeom>
        </p:spPr>
      </p:pic>
      <p:pic>
        <p:nvPicPr>
          <p:cNvPr id="2" name="Picture 1" descr="MAC logo color Transp Full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9400" y="3657600"/>
            <a:ext cx="3490281" cy="1051200"/>
          </a:xfrm>
          <a:prstGeom prst="rect">
            <a:avLst/>
          </a:prstGeom>
        </p:spPr>
      </p:pic>
      <p:pic>
        <p:nvPicPr>
          <p:cNvPr id="3" name="Picture 2" descr="NASMD Logo:Green on White Transparent.pn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7000" y="2644141"/>
            <a:ext cx="1905000" cy="556259"/>
          </a:xfrm>
          <a:prstGeom prst="rect">
            <a:avLst/>
          </a:prstGeom>
        </p:spPr>
      </p:pic>
      <p:pic>
        <p:nvPicPr>
          <p:cNvPr id="5" name="Picture 4" descr="scsboa-logo2.pn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7600" y="1752600"/>
            <a:ext cx="1816688" cy="18288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xmlns:p14="http://schemas.microsoft.com/office/powerpoint/2010/main">
    <p:cut thruBlk="1"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8229600" cy="762000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Today’s Session</a:t>
            </a:r>
            <a:endParaRPr lang="en-US" dirty="0">
              <a:solidFill>
                <a:srgbClr val="FFFF00"/>
              </a:solidFill>
              <a:effectLst>
                <a:outerShdw dir="2700000">
                  <a:srgbClr val="000000">
                    <a:alpha val="43000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23557" name="Picture 6" descr="director picture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 l="-2753" r="-2753"/>
          <a:stretch>
            <a:fillRect/>
          </a:stretch>
        </p:blipFill>
        <p:spPr>
          <a:xfrm>
            <a:off x="533400" y="1219200"/>
            <a:ext cx="4038600" cy="4302125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211971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5257800" y="1371600"/>
            <a:ext cx="3733800" cy="4876800"/>
          </a:xfrm>
        </p:spPr>
        <p:txBody>
          <a:bodyPr>
            <a:noAutofit/>
          </a:bodyPr>
          <a:lstStyle/>
          <a:p>
            <a:pPr eaLnBrk="1" hangingPunct="1">
              <a:buClr>
                <a:schemeClr val="accent2"/>
              </a:buClr>
              <a:buFont typeface="Wingdings" charset="2"/>
              <a:buNone/>
            </a:pPr>
            <a:r>
              <a:rPr lang="en-US" dirty="0">
                <a:solidFill>
                  <a:srgbClr val="FFFFFF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Tips for </a:t>
            </a:r>
            <a:r>
              <a:rPr lang="en-US" b="1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Recruiting</a:t>
            </a:r>
            <a:r>
              <a:rPr lang="en-US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 </a:t>
            </a:r>
            <a:r>
              <a:rPr lang="en-US" dirty="0">
                <a:solidFill>
                  <a:srgbClr val="FFFFFF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Students</a:t>
            </a:r>
          </a:p>
          <a:p>
            <a:pPr eaLnBrk="1" hangingPunct="1">
              <a:buClr>
                <a:schemeClr val="tx1"/>
              </a:buClr>
              <a:buFont typeface="Wingdings" charset="2"/>
              <a:buChar char="q"/>
            </a:pPr>
            <a:endParaRPr lang="en-US" dirty="0">
              <a:solidFill>
                <a:srgbClr val="FFFFFF"/>
              </a:solidFill>
              <a:effectLst>
                <a:outerShdw dir="2700000">
                  <a:srgbClr val="000000">
                    <a:alpha val="43000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  <a:p>
            <a:pPr eaLnBrk="1" hangingPunct="1">
              <a:buClr>
                <a:schemeClr val="accent2"/>
              </a:buClr>
              <a:buFont typeface="Wingdings" charset="2"/>
              <a:buNone/>
            </a:pPr>
            <a:r>
              <a:rPr lang="en-US" dirty="0">
                <a:solidFill>
                  <a:srgbClr val="FFFFFF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Tips for </a:t>
            </a:r>
            <a:r>
              <a:rPr lang="en-US" b="1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Retaining</a:t>
            </a:r>
            <a:r>
              <a:rPr lang="en-US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 </a:t>
            </a:r>
            <a:r>
              <a:rPr lang="en-US" dirty="0">
                <a:solidFill>
                  <a:srgbClr val="FFFFFF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Students</a:t>
            </a:r>
          </a:p>
          <a:p>
            <a:pPr eaLnBrk="1" hangingPunct="1">
              <a:buClr>
                <a:schemeClr val="tx1"/>
              </a:buClr>
              <a:buFont typeface="Wingdings" charset="2"/>
              <a:buChar char="q"/>
            </a:pPr>
            <a:endParaRPr lang="en-US" dirty="0" smtClean="0">
              <a:solidFill>
                <a:srgbClr val="FFFFFF"/>
              </a:solidFill>
              <a:effectLst>
                <a:outerShdw dir="2700000">
                  <a:srgbClr val="000000">
                    <a:alpha val="43000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  <a:p>
            <a:pPr eaLnBrk="1" hangingPunct="1">
              <a:buClr>
                <a:schemeClr val="accent2"/>
              </a:buClr>
              <a:buNone/>
            </a:pPr>
            <a:r>
              <a:rPr lang="en-US" b="1" dirty="0" smtClean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First Performance National Day of Celebration</a:t>
            </a:r>
          </a:p>
          <a:p>
            <a:pPr eaLnBrk="1" hangingPunct="1">
              <a:buClr>
                <a:schemeClr val="accent2"/>
              </a:buClr>
              <a:buNone/>
            </a:pPr>
            <a:endParaRPr lang="en-US" b="1" dirty="0">
              <a:solidFill>
                <a:srgbClr val="FFFF00"/>
              </a:solidFill>
              <a:effectLst>
                <a:outerShdw dir="2700000">
                  <a:srgbClr val="000000">
                    <a:alpha val="43000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</p:txBody>
      </p:sp>
      <p:sp>
        <p:nvSpPr>
          <p:cNvPr id="23554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971800" y="6356350"/>
            <a:ext cx="32004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  <p:transition xmlns:p14="http://schemas.microsoft.com/office/powerpoint/2010/main">
    <p:cut thruBlk="1"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1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1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11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11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11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11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1971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3" name="Picture 1028" descr="DSC_0008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 rot="21412426">
            <a:off x="448858" y="1708390"/>
            <a:ext cx="4038600" cy="2598738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424963" name="Rectangle 1027"/>
          <p:cNvSpPr>
            <a:spLocks noGrp="1" noChangeArrowheads="1"/>
          </p:cNvSpPr>
          <p:nvPr>
            <p:ph type="body" sz="half" idx="2"/>
          </p:nvPr>
        </p:nvSpPr>
        <p:spPr>
          <a:xfrm>
            <a:off x="4267200" y="1219200"/>
            <a:ext cx="4648200" cy="4953000"/>
          </a:xfrm>
          <a:effectLst/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</a:pPr>
            <a:r>
              <a:rPr lang="en-US" sz="2800" b="1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All</a:t>
            </a:r>
            <a:r>
              <a:rPr lang="en-US" sz="2800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students will have an equal opportunity to </a:t>
            </a:r>
            <a:r>
              <a:rPr lang="en-US" sz="2800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succeed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</a:pPr>
            <a:r>
              <a:rPr lang="en-US" sz="2800" b="1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Every </a:t>
            </a:r>
            <a:r>
              <a:rPr lang="en-US" sz="2800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student will be interested</a:t>
            </a:r>
          </a:p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sz="2800" b="1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Every</a:t>
            </a:r>
            <a:r>
              <a:rPr lang="en-US" sz="2800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800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student is eagerly welcome--regardless of talent or ability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</a:pPr>
            <a:r>
              <a:rPr lang="en-US" sz="2800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Music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is an integral part of their </a:t>
            </a:r>
            <a:r>
              <a:rPr lang="en-US" sz="2800" b="1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total</a:t>
            </a:r>
            <a:r>
              <a:rPr lang="en-US" sz="28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education</a:t>
            </a:r>
            <a:endParaRPr lang="en-US" sz="2800" dirty="0" smtClean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buClr>
                <a:schemeClr val="tx1"/>
              </a:buClr>
            </a:pPr>
            <a:r>
              <a:rPr lang="en-US" sz="2800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Students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want to play because it looks like </a:t>
            </a:r>
            <a:r>
              <a:rPr lang="en-US" sz="2800" b="1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fun</a:t>
            </a:r>
            <a:endParaRPr lang="en-US" sz="28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7650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971800" y="6356350"/>
            <a:ext cx="3276600" cy="365125"/>
          </a:xfrm>
          <a:noFill/>
          <a:effectLst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19200"/>
          </a:xfrm>
        </p:spPr>
        <p:txBody>
          <a:bodyPr>
            <a:normAutofit fontScale="90000"/>
          </a:bodyPr>
          <a:lstStyle/>
          <a:p>
            <a:r>
              <a:rPr lang="en-US" b="1" dirty="0" smtClean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j-lt"/>
              </a:rPr>
              <a:t>The Five (5) Fundamental Beliefs of </a:t>
            </a:r>
            <a:br>
              <a:rPr lang="en-US" b="1" dirty="0" smtClean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j-lt"/>
              </a:rPr>
            </a:br>
            <a:r>
              <a:rPr lang="en-US" b="1" dirty="0" smtClean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</a:rPr>
              <a:t>Effective Recruiters</a:t>
            </a:r>
            <a:endParaRPr lang="en-US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4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4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4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4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5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4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4963" grpId="0" build="p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52400"/>
            <a:ext cx="9144000" cy="838200"/>
          </a:xfrm>
        </p:spPr>
        <p:txBody>
          <a:bodyPr>
            <a:noAutofit/>
          </a:bodyPr>
          <a:lstStyle/>
          <a:p>
            <a:pPr eaLnBrk="1" hangingPunct="1"/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Key Steps in Recruiting:</a:t>
            </a: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b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b="1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Attracting </a:t>
            </a:r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Students</a:t>
            </a:r>
            <a:r>
              <a:rPr lang="en-US" sz="4000" b="1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. . .</a:t>
            </a:r>
            <a:endParaRPr lang="en-US" sz="40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29701" name="Picture 4" descr="4-DSC_0031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 rot="21286844">
            <a:off x="351087" y="1872573"/>
            <a:ext cx="4445000" cy="28956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377859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4953000" y="1524000"/>
            <a:ext cx="4038600" cy="48768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Foster student </a:t>
            </a:r>
            <a:r>
              <a:rPr lang="en-US" sz="2800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interest through </a:t>
            </a:r>
            <a:r>
              <a:rPr lang="en-US" sz="28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visibility</a:t>
            </a:r>
            <a:endParaRPr lang="en-US" sz="2800" dirty="0" smtClean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US" sz="28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Inform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parents </a:t>
            </a:r>
            <a:r>
              <a:rPr lang="en-US" sz="2800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of the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benefits of music 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US" sz="28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Build and nurture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support among administration &amp; classroom </a:t>
            </a:r>
            <a:r>
              <a:rPr lang="en-US" sz="2800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teachers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  <a:buNone/>
            </a:pPr>
            <a:endParaRPr lang="en-US" sz="2800" dirty="0" smtClean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endParaRPr lang="en-US" sz="2800" dirty="0" smtClean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endParaRPr lang="en-US" sz="2800" dirty="0" smtClean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endParaRPr lang="en-US" sz="2800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9698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48000" y="6356350"/>
            <a:ext cx="32004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7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78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78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7859" grpId="0" build="p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Footer Placeholder 5"/>
          <p:cNvSpPr txBox="1">
            <a:spLocks noGrp="1"/>
          </p:cNvSpPr>
          <p:nvPr/>
        </p:nvSpPr>
        <p:spPr bwMode="auto">
          <a:xfrm>
            <a:off x="3048000" y="6248400"/>
            <a:ext cx="3276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ctr"/>
            <a:r>
              <a:rPr lang="en-US" sz="1600" dirty="0" err="1">
                <a:solidFill>
                  <a:schemeClr val="bg1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174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457200"/>
            <a:ext cx="9144000" cy="838200"/>
          </a:xfrm>
        </p:spPr>
        <p:txBody>
          <a:bodyPr>
            <a:normAutofit fontScale="90000"/>
          </a:bodyPr>
          <a:lstStyle/>
          <a:p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Key Steps in </a:t>
            </a: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Recruiting</a:t>
            </a:r>
            <a:b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Recruiting is a </a:t>
            </a:r>
            <a:r>
              <a:rPr lang="en-US" sz="4000" b="1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YEAR-ROUND</a:t>
            </a:r>
            <a:r>
              <a:rPr lang="en-US" sz="4000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40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process including:</a:t>
            </a:r>
            <a:r>
              <a:rPr lang="en-US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/>
            </a:r>
            <a:br>
              <a:rPr lang="en-US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</a:b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31748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228600" y="1371600"/>
            <a:ext cx="8382000" cy="44196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SzTx/>
              <a:buFont typeface="Wingdings" charset="2"/>
              <a:buNone/>
            </a:pPr>
            <a:endParaRPr lang="en-US" sz="800" dirty="0" smtClean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buSzTx/>
              <a:buNone/>
            </a:pPr>
            <a:r>
              <a:rPr lang="en-US" sz="28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REGULAR </a:t>
            </a:r>
            <a:r>
              <a:rPr lang="en-US" sz="28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visits </a:t>
            </a: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with feeder programs/</a:t>
            </a:r>
            <a:r>
              <a:rPr lang="en-US" sz="28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teachers</a:t>
            </a:r>
          </a:p>
          <a:p>
            <a:pPr eaLnBrk="1" hangingPunct="1">
              <a:lnSpc>
                <a:spcPct val="90000"/>
              </a:lnSpc>
              <a:buSzTx/>
              <a:buNone/>
            </a:pPr>
            <a:endParaRPr lang="en-US" sz="1200" dirty="0" smtClean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buSzTx/>
              <a:buNone/>
            </a:pPr>
            <a:r>
              <a:rPr lang="en-US" sz="28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EFFECTIVE </a:t>
            </a:r>
            <a:r>
              <a:rPr lang="en-US" sz="28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PR</a:t>
            </a: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: Bulletin boards, school newsletters, PTA</a:t>
            </a:r>
            <a:r>
              <a:rPr lang="en-US" sz="28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and school announcements</a:t>
            </a: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, concert </a:t>
            </a:r>
            <a:r>
              <a:rPr lang="en-US" sz="28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programs</a:t>
            </a:r>
          </a:p>
          <a:p>
            <a:pPr eaLnBrk="1" hangingPunct="1">
              <a:lnSpc>
                <a:spcPct val="90000"/>
              </a:lnSpc>
              <a:buSzTx/>
              <a:buNone/>
            </a:pPr>
            <a:endParaRPr lang="en-US" sz="1200" dirty="0" smtClean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buSzTx/>
              <a:buNone/>
            </a:pPr>
            <a:r>
              <a:rPr lang="en-US" sz="28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MASS CONCERTS </a:t>
            </a:r>
            <a:r>
              <a:rPr lang="en-US" sz="28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with </a:t>
            </a: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feeder programs </a:t>
            </a:r>
          </a:p>
          <a:p>
            <a:pPr>
              <a:lnSpc>
                <a:spcPct val="90000"/>
              </a:lnSpc>
              <a:buNone/>
            </a:pP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    </a:t>
            </a:r>
            <a:r>
              <a:rPr lang="en-US" sz="28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800" u="sng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including</a:t>
            </a:r>
            <a:r>
              <a:rPr lang="en-US" sz="2800" b="1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8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recorder classes</a:t>
            </a:r>
          </a:p>
          <a:p>
            <a:pPr>
              <a:lnSpc>
                <a:spcPct val="90000"/>
              </a:lnSpc>
              <a:buNone/>
            </a:pPr>
            <a:endParaRPr lang="en-US" sz="1200" b="1" dirty="0" smtClean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buSzTx/>
              <a:buNone/>
            </a:pP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Instrument </a:t>
            </a:r>
            <a:r>
              <a:rPr lang="en-US" sz="28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demos/petting zoos</a:t>
            </a:r>
          </a:p>
          <a:p>
            <a:pPr eaLnBrk="1" hangingPunct="1">
              <a:lnSpc>
                <a:spcPct val="90000"/>
              </a:lnSpc>
              <a:buSzTx/>
              <a:buNone/>
            </a:pPr>
            <a:r>
              <a:rPr lang="en-US" sz="28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Follow</a:t>
            </a: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-</a:t>
            </a:r>
            <a:r>
              <a:rPr lang="en-US" sz="28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ups – </a:t>
            </a:r>
            <a:r>
              <a:rPr lang="en-US" sz="28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SHOW UP FOR EVERYTHING!</a:t>
            </a:r>
            <a:endParaRPr lang="en-US" sz="2800" b="1" i="1" u="sng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9" name="Picture 8" descr="Screen Shot 2015-04-10 at 8.24.23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800" y="3276600"/>
            <a:ext cx="2005780" cy="24384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7500" y="3048000"/>
            <a:ext cx="2171700" cy="3263483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9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Footer Placeholder 5"/>
          <p:cNvSpPr txBox="1">
            <a:spLocks noGrp="1"/>
          </p:cNvSpPr>
          <p:nvPr/>
        </p:nvSpPr>
        <p:spPr bwMode="auto">
          <a:xfrm>
            <a:off x="3048000" y="6248400"/>
            <a:ext cx="3276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ctr"/>
            <a:r>
              <a:rPr lang="en-US" sz="1600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 smtClean="0">
              <a:solidFill>
                <a:srgbClr val="FFFFFF"/>
              </a:solidFill>
              <a:latin typeface="+mn-lt"/>
            </a:endParaRPr>
          </a:p>
          <a:p>
            <a:pPr algn="ctr"/>
            <a:endParaRPr lang="en-US" sz="1600" b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3379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304800"/>
            <a:ext cx="9144000" cy="838200"/>
          </a:xfrm>
        </p:spPr>
        <p:txBody>
          <a:bodyPr>
            <a:noAutofit/>
          </a:bodyPr>
          <a:lstStyle/>
          <a:p>
            <a:pPr eaLnBrk="1" hangingPunct="1"/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Key Steps in Recruiting: </a:t>
            </a:r>
            <a:b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	  </a:t>
            </a: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4000" b="1" i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Engage Students Early. </a:t>
            </a:r>
            <a:r>
              <a:rPr lang="en-US" sz="4000" b="1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. .</a:t>
            </a:r>
            <a:endParaRPr lang="en-US" sz="40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3" name="PPT Slide 32 Elementary Band at HS Hafltime Show.MOV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" y="1676400"/>
            <a:ext cx="7213600" cy="406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-25400" y="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 smtClean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The Partnership Halftime Show:</a:t>
            </a:r>
          </a:p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Pre-game </a:t>
            </a:r>
            <a:r>
              <a:rPr lang="en-US" sz="3600" i="1" dirty="0" smtClean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Activities</a:t>
            </a:r>
            <a:endParaRPr lang="en-US" sz="3600" i="1" dirty="0">
              <a:solidFill>
                <a:srgbClr val="FFFF00"/>
              </a:solidFill>
              <a:latin typeface="+mn-lt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04800" y="1295400"/>
            <a:ext cx="88392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US" sz="3200" dirty="0">
                <a:solidFill>
                  <a:srgbClr val="FFFF00"/>
                </a:solidFill>
              </a:rPr>
              <a:t>Have beginners join the high school students in a pre-game pizza party.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88C437-0A12-3E4A-B959-FB613AA65816}" type="slidenum">
              <a:rPr lang="en-US" smtClean="0"/>
              <a:pPr>
                <a:defRPr/>
              </a:pPr>
              <a:t>33</a:t>
            </a:fld>
            <a:endParaRPr lang="en-US"/>
          </a:p>
        </p:txBody>
      </p:sp>
      <p:pic>
        <p:nvPicPr>
          <p:cNvPr id="6" name="Picture 5" descr="bandcamp-2016-115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00" y="2641600"/>
            <a:ext cx="5029200" cy="3352800"/>
          </a:xfrm>
          <a:prstGeom prst="rect">
            <a:avLst/>
          </a:prstGeom>
          <a:ln>
            <a:noFill/>
          </a:ln>
          <a:effectLst>
            <a:reflection blurRad="6350" stA="50000" endA="300" endPos="55000" dir="5400000" sy="-100000" algn="bl" rotWithShape="0"/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79764323"/>
      </p:ext>
    </p:extLst>
  </p:cSld>
  <p:clrMapOvr>
    <a:masterClrMapping/>
  </p:clrMapOvr>
  <p:transition xmlns:p14="http://schemas.microsoft.com/office/powerpoint/2010/main">
    <p:cut thruBlk="1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-25400" y="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 smtClean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The Partnership Halftime Show:</a:t>
            </a:r>
          </a:p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Pre-game </a:t>
            </a:r>
            <a:r>
              <a:rPr lang="en-US" sz="3600" i="1" dirty="0" smtClean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Activities</a:t>
            </a:r>
            <a:endParaRPr lang="en-US" sz="3600" i="1" dirty="0">
              <a:solidFill>
                <a:srgbClr val="FFFF00"/>
              </a:solidFill>
              <a:latin typeface="+mn-lt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04800" y="1295400"/>
            <a:ext cx="8915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US" sz="3200" dirty="0" smtClean="0">
                <a:solidFill>
                  <a:schemeClr val="bg1"/>
                </a:solidFill>
                <a:latin typeface="+mn-lt"/>
              </a:rPr>
              <a:t>Have beginners join the high school students in a pre-game pizza party. </a:t>
            </a:r>
          </a:p>
          <a:p>
            <a:pPr marL="514350" indent="-514350">
              <a:buAutoNum type="arabicPeriod"/>
            </a:pPr>
            <a:r>
              <a:rPr lang="en-US" sz="3200" dirty="0" smtClean="0">
                <a:solidFill>
                  <a:srgbClr val="FFFF00"/>
                </a:solidFill>
                <a:latin typeface="+mn-lt"/>
              </a:rPr>
              <a:t>Have beginners sit/play with HS band at game.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88C437-0A12-3E4A-B959-FB613AA65816}" type="slidenum">
              <a:rPr lang="en-US" smtClean="0"/>
              <a:pPr>
                <a:defRPr/>
              </a:pPr>
              <a:t>34</a:t>
            </a:fld>
            <a:endParaRPr lang="en-US"/>
          </a:p>
        </p:txBody>
      </p:sp>
      <p:pic>
        <p:nvPicPr>
          <p:cNvPr id="10" name="Picture 9" descr="_6139050_orig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2895600"/>
            <a:ext cx="5029200" cy="37719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89511344"/>
      </p:ext>
    </p:extLst>
  </p:cSld>
  <p:clrMapOvr>
    <a:masterClrMapping/>
  </p:clrMapOvr>
  <p:transition xmlns:p14="http://schemas.microsoft.com/office/powerpoint/2010/main">
    <p:cut thruBlk="1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-25400" y="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 smtClean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The Partnership Halftime Show:</a:t>
            </a:r>
          </a:p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Pre-game </a:t>
            </a:r>
            <a:r>
              <a:rPr lang="en-US" sz="3600" i="1" dirty="0" smtClean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Activities</a:t>
            </a:r>
            <a:endParaRPr lang="en-US" sz="3600" i="1" dirty="0">
              <a:solidFill>
                <a:srgbClr val="FFFF00"/>
              </a:solidFill>
              <a:latin typeface="+mn-lt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04800" y="1295400"/>
            <a:ext cx="88392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US" sz="3200" dirty="0" smtClean="0">
                <a:solidFill>
                  <a:schemeClr val="bg1"/>
                </a:solidFill>
                <a:latin typeface="+mn-lt"/>
              </a:rPr>
              <a:t>Have beginners join the high school students in a pre-game pizza party. </a:t>
            </a:r>
          </a:p>
          <a:p>
            <a:pPr marL="514350" indent="-514350">
              <a:buAutoNum type="arabicPeriod"/>
            </a:pPr>
            <a:r>
              <a:rPr lang="en-US" sz="3200" dirty="0">
                <a:solidFill>
                  <a:schemeClr val="bg1"/>
                </a:solidFill>
                <a:latin typeface="+mn-lt"/>
              </a:rPr>
              <a:t>Have beginners sit/play with HS band at game.</a:t>
            </a:r>
          </a:p>
          <a:p>
            <a:pPr marL="514350" indent="-514350">
              <a:buFontTx/>
              <a:buAutoNum type="arabicPeriod"/>
            </a:pPr>
            <a:r>
              <a:rPr lang="en-US" sz="3200" dirty="0" smtClean="0">
                <a:solidFill>
                  <a:srgbClr val="FFFF00"/>
                </a:solidFill>
                <a:latin typeface="+mn-lt"/>
              </a:rPr>
              <a:t>Have </a:t>
            </a:r>
            <a:r>
              <a:rPr lang="en-US" sz="3200" dirty="0">
                <a:solidFill>
                  <a:srgbClr val="FFFF00"/>
                </a:solidFill>
                <a:latin typeface="+mn-lt"/>
              </a:rPr>
              <a:t>high school boosters </a:t>
            </a:r>
            <a:r>
              <a:rPr lang="en-US" sz="3200" dirty="0" smtClean="0">
                <a:solidFill>
                  <a:srgbClr val="FFFF00"/>
                </a:solidFill>
                <a:latin typeface="+mn-lt"/>
              </a:rPr>
              <a:t>host a middle school </a:t>
            </a:r>
            <a:r>
              <a:rPr lang="en-US" sz="3200" dirty="0">
                <a:solidFill>
                  <a:srgbClr val="FFFF00"/>
                </a:solidFill>
                <a:latin typeface="+mn-lt"/>
              </a:rPr>
              <a:t>parent reception and invite </a:t>
            </a:r>
            <a:r>
              <a:rPr lang="en-US" sz="3200" dirty="0" smtClean="0">
                <a:solidFill>
                  <a:srgbClr val="FFFF00"/>
                </a:solidFill>
                <a:latin typeface="+mn-lt"/>
              </a:rPr>
              <a:t>principals </a:t>
            </a:r>
            <a:r>
              <a:rPr lang="en-US" sz="3200" dirty="0">
                <a:solidFill>
                  <a:srgbClr val="FFFF00"/>
                </a:solidFill>
                <a:latin typeface="+mn-lt"/>
              </a:rPr>
              <a:t>to speak. </a:t>
            </a:r>
          </a:p>
          <a:p>
            <a:pPr marL="514350" indent="-514350">
              <a:buAutoNum type="arabicPeriod"/>
            </a:pPr>
            <a:endParaRPr lang="en-US" sz="3200" dirty="0" smtClean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88C437-0A12-3E4A-B959-FB613AA65816}" type="slidenum">
              <a:rPr lang="en-US" smtClean="0"/>
              <a:pPr>
                <a:defRPr/>
              </a:pPr>
              <a:t>35</a:t>
            </a:fld>
            <a:endParaRPr lang="en-US"/>
          </a:p>
        </p:txBody>
      </p:sp>
      <p:pic>
        <p:nvPicPr>
          <p:cNvPr id="7" name="Picture 6" descr="Screen Shot 2017-10-04 at 5.35.49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047" y="4191000"/>
            <a:ext cx="2493180" cy="1905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  <a:reflection blurRad="6350" stA="50000" endA="300" endPos="55000" dir="5400000" sy="-100000" algn="bl" rotWithShape="0"/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28019443"/>
      </p:ext>
    </p:extLst>
  </p:cSld>
  <p:clrMapOvr>
    <a:masterClrMapping/>
  </p:clrMapOvr>
  <p:transition xmlns:p14="http://schemas.microsoft.com/office/powerpoint/2010/main">
    <p:cut thruBlk="1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-25400" y="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 smtClean="0">
                <a:solidFill>
                  <a:srgbClr val="CCFF66"/>
                </a:solidFill>
                <a:latin typeface="+mn-lt"/>
                <a:ea typeface="ＭＳ Ｐゴシック" charset="-128"/>
                <a:cs typeface="ＭＳ Ｐゴシック" charset="-128"/>
              </a:rPr>
              <a:t>The Partnership Halftime Show:</a:t>
            </a:r>
          </a:p>
          <a:p>
            <a:pPr algn="ctr"/>
            <a:r>
              <a:rPr lang="en-US" sz="3600" i="1" dirty="0">
                <a:solidFill>
                  <a:srgbClr val="CCFF66"/>
                </a:solidFill>
                <a:latin typeface="+mn-lt"/>
                <a:ea typeface="ＭＳ Ｐゴシック" charset="-128"/>
                <a:cs typeface="ＭＳ Ｐゴシック" charset="-128"/>
              </a:rPr>
              <a:t>Pre-game </a:t>
            </a:r>
            <a:r>
              <a:rPr lang="en-US" sz="3600" i="1" dirty="0" smtClean="0">
                <a:solidFill>
                  <a:srgbClr val="CCFF66"/>
                </a:solidFill>
                <a:latin typeface="+mn-lt"/>
                <a:ea typeface="ＭＳ Ｐゴシック" charset="-128"/>
                <a:cs typeface="ＭＳ Ｐゴシック" charset="-128"/>
              </a:rPr>
              <a:t>Activities</a:t>
            </a:r>
            <a:endParaRPr lang="en-US" sz="3600" i="1" dirty="0">
              <a:solidFill>
                <a:srgbClr val="CCFF66"/>
              </a:solidFill>
              <a:latin typeface="+mn-lt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04800" y="1295400"/>
            <a:ext cx="88392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US" sz="3200" dirty="0" smtClean="0">
                <a:solidFill>
                  <a:schemeClr val="bg1"/>
                </a:solidFill>
                <a:latin typeface="+mn-lt"/>
              </a:rPr>
              <a:t>Have beginners join the high school students in a pre-game pizza party. </a:t>
            </a:r>
          </a:p>
          <a:p>
            <a:pPr marL="514350" indent="-514350">
              <a:buAutoNum type="arabicPeriod"/>
            </a:pPr>
            <a:r>
              <a:rPr lang="en-US" sz="3200" dirty="0">
                <a:solidFill>
                  <a:srgbClr val="FFFFFF"/>
                </a:solidFill>
                <a:latin typeface="+mn-lt"/>
              </a:rPr>
              <a:t>Have beginners sit/play with HS band at game.</a:t>
            </a:r>
          </a:p>
          <a:p>
            <a:pPr marL="514350" indent="-514350">
              <a:buFontTx/>
              <a:buAutoNum type="arabicPeriod"/>
            </a:pPr>
            <a:r>
              <a:rPr lang="en-US" sz="3200" dirty="0">
                <a:solidFill>
                  <a:srgbClr val="FFFFFF"/>
                </a:solidFill>
                <a:latin typeface="+mn-lt"/>
              </a:rPr>
              <a:t>Have high school boosters host a middle school parent reception and invite principals to speak. </a:t>
            </a:r>
          </a:p>
          <a:p>
            <a:pPr marL="514350" indent="-514350">
              <a:buFontTx/>
              <a:buAutoNum type="arabicPeriod"/>
            </a:pPr>
            <a:r>
              <a:rPr lang="en-US" sz="3200" dirty="0" smtClean="0">
                <a:solidFill>
                  <a:srgbClr val="FFFF00"/>
                </a:solidFill>
                <a:latin typeface="+mn-lt"/>
              </a:rPr>
              <a:t>Provide </a:t>
            </a:r>
            <a:r>
              <a:rPr lang="en-US" sz="3200" dirty="0">
                <a:solidFill>
                  <a:srgbClr val="FFFF00"/>
                </a:solidFill>
                <a:latin typeface="+mn-lt"/>
              </a:rPr>
              <a:t>VIP seating in the stands for parents.</a:t>
            </a:r>
          </a:p>
          <a:p>
            <a:r>
              <a:rPr lang="en-US" sz="3200" dirty="0" smtClean="0">
                <a:solidFill>
                  <a:schemeClr val="bg1"/>
                </a:solidFill>
                <a:latin typeface="+mn-lt"/>
              </a:rPr>
              <a:t> </a:t>
            </a:r>
            <a:endParaRPr lang="en-US" sz="3200" dirty="0">
              <a:solidFill>
                <a:schemeClr val="bg1"/>
              </a:solidFill>
              <a:latin typeface="+mn-lt"/>
            </a:endParaRPr>
          </a:p>
          <a:p>
            <a:endParaRPr lang="en-US" sz="3200" dirty="0" smtClean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88C437-0A12-3E4A-B959-FB613AA65816}" type="slidenum">
              <a:rPr lang="en-US" smtClean="0"/>
              <a:pPr>
                <a:defRPr/>
              </a:pPr>
              <a:t>36</a:t>
            </a:fld>
            <a:endParaRPr lang="en-US"/>
          </a:p>
        </p:txBody>
      </p:sp>
      <p:pic>
        <p:nvPicPr>
          <p:cNvPr id="8" name="Picture 7" descr="VIP-section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6600" y="4549782"/>
            <a:ext cx="2744320" cy="1546218"/>
          </a:xfrm>
          <a:prstGeom prst="rect">
            <a:avLst/>
          </a:prstGeom>
          <a:ln>
            <a:noFill/>
          </a:ln>
          <a:effectLst>
            <a:glow rad="228600">
              <a:schemeClr val="accent2">
                <a:satMod val="175000"/>
                <a:alpha val="40000"/>
              </a:schemeClr>
            </a:glow>
            <a:reflection blurRad="6350" stA="50000" endA="300" endPos="90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  <p:extLst>
      <p:ext uri="{BB962C8B-B14F-4D97-AF65-F5344CB8AC3E}">
        <p14:creationId xmlns:p14="http://schemas.microsoft.com/office/powerpoint/2010/main" val="1272100315"/>
      </p:ext>
    </p:extLst>
  </p:cSld>
  <p:clrMapOvr>
    <a:masterClrMapping/>
  </p:clrMapOvr>
  <p:transition xmlns:p14="http://schemas.microsoft.com/office/powerpoint/2010/main">
    <p:cut thruBlk="1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Footer Placeholder 5"/>
          <p:cNvSpPr txBox="1">
            <a:spLocks noGrp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ctr"/>
            <a:r>
              <a:rPr lang="en-US" sz="1200" b="1">
                <a:latin typeface="Arial" charset="0"/>
              </a:rPr>
              <a:t>www.musicachievementcouncil.org</a:t>
            </a:r>
          </a:p>
        </p:txBody>
      </p:sp>
      <p:sp>
        <p:nvSpPr>
          <p:cNvPr id="3379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28600"/>
            <a:ext cx="9144000" cy="838200"/>
          </a:xfrm>
        </p:spPr>
        <p:txBody>
          <a:bodyPr>
            <a:noAutofit/>
          </a:bodyPr>
          <a:lstStyle/>
          <a:p>
            <a:pPr eaLnBrk="1" hangingPunct="1"/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Key Steps in Recruiting: </a:t>
            </a:r>
            <a:b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	  </a:t>
            </a: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4000" b="1" i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What’s Really Important. </a:t>
            </a:r>
            <a:r>
              <a:rPr lang="en-US" sz="4000" b="1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. .</a:t>
            </a:r>
            <a:endParaRPr lang="en-US" sz="40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33796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581400" y="990600"/>
            <a:ext cx="5791200" cy="54102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SzTx/>
              <a:buFont typeface="Wingdings" charset="2"/>
              <a:buNone/>
            </a:pPr>
            <a:endParaRPr lang="en-US" sz="2000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buSzTx/>
              <a:buNone/>
            </a:pP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Ensure </a:t>
            </a:r>
            <a:r>
              <a:rPr lang="en-US" sz="44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HIGH </a:t>
            </a: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quality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and fulfillment at </a:t>
            </a:r>
            <a:r>
              <a:rPr lang="en-US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each 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rehearsal </a:t>
            </a:r>
            <a:endParaRPr lang="en-US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buSzTx/>
              <a:buNone/>
            </a:pP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Your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b="1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ENTHUSIASM 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matters</a:t>
            </a:r>
          </a:p>
          <a:p>
            <a:pPr eaLnBrk="1" hangingPunct="1">
              <a:lnSpc>
                <a:spcPct val="90000"/>
              </a:lnSpc>
              <a:buSzTx/>
              <a:buNone/>
            </a:pP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Be </a:t>
            </a: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friendly, approachable</a:t>
            </a:r>
          </a:p>
          <a:p>
            <a:pPr eaLnBrk="1" hangingPunct="1">
              <a:lnSpc>
                <a:spcPct val="90000"/>
              </a:lnSpc>
              <a:buSzTx/>
              <a:buNone/>
            </a:pP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Students have big dreams of 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success—</a:t>
            </a:r>
            <a:r>
              <a:rPr lang="en-US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give it to them!</a:t>
            </a:r>
          </a:p>
          <a:p>
            <a:pPr eaLnBrk="1" hangingPunct="1">
              <a:lnSpc>
                <a:spcPct val="90000"/>
              </a:lnSpc>
              <a:buSzTx/>
              <a:buNone/>
            </a:pP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It’s never to early to recruit</a:t>
            </a:r>
            <a:endParaRPr lang="en-US" dirty="0" smtClean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buSzTx/>
              <a:buNone/>
            </a:pP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Learning can be </a:t>
            </a:r>
            <a:r>
              <a:rPr lang="en-US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FUN!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				</a:t>
            </a:r>
            <a:r>
              <a:rPr lang="en-US" sz="3600" b="1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SMILE</a:t>
            </a:r>
            <a:r>
              <a:rPr lang="en-US" b="1" i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!</a:t>
            </a:r>
            <a:endParaRPr lang="en-US" b="1" i="1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33797" name="Picture 5" descr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1000" y="1371600"/>
            <a:ext cx="3048000" cy="4700717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838200"/>
          </a:xfrm>
        </p:spPr>
        <p:txBody>
          <a:bodyPr/>
          <a:lstStyle/>
          <a:p>
            <a:pPr eaLnBrk="1" hangingPunct="1"/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Key Steps in Recruiting: </a:t>
            </a:r>
            <a:r>
              <a:rPr lang="en-US" sz="4000" b="1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Plan Way A</a:t>
            </a:r>
            <a:r>
              <a:rPr lang="en-US" sz="3600" b="1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h</a:t>
            </a:r>
            <a:r>
              <a:rPr lang="en-US" sz="3200" b="1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</a:t>
            </a:r>
            <a:r>
              <a:rPr lang="en-US" sz="2400" b="1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ad 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35845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 rot="20996966">
            <a:off x="304800" y="1457325"/>
            <a:ext cx="4038600" cy="2587625"/>
          </a:xfrm>
          <a:effectLst>
            <a:reflection stA="50000" endPos="75000" dist="12700" dir="5400000" sy="-100000" algn="bl" rotWithShape="0"/>
          </a:effectLst>
        </p:spPr>
      </p:pic>
      <p:sp>
        <p:nvSpPr>
          <p:cNvPr id="377859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4114800" y="1219200"/>
            <a:ext cx="4800600" cy="4876800"/>
          </a:xfrm>
        </p:spPr>
        <p:txBody>
          <a:bodyPr>
            <a:normAutofit fontScale="92500"/>
          </a:bodyPr>
          <a:lstStyle/>
          <a:p>
            <a:pPr eaLnBrk="1" hangingPunct="1">
              <a:buFont typeface="Wingdings" charset="2"/>
              <a:buNone/>
            </a:pPr>
            <a:endParaRPr lang="en-US" sz="2400" dirty="0">
              <a:ea typeface="ＭＳ Ｐゴシック" charset="-128"/>
              <a:cs typeface="ＭＳ Ｐゴシック" charset="-128"/>
            </a:endParaRPr>
          </a:p>
          <a:p>
            <a:pPr lvl="1" eaLnBrk="1" hangingPunct="1"/>
            <a:r>
              <a:rPr lang="en-US" dirty="0"/>
              <a:t>Meet with feeder/classroom teachers to identify future instrumentalists</a:t>
            </a:r>
          </a:p>
          <a:p>
            <a:pPr lvl="1" eaLnBrk="1" hangingPunct="1"/>
            <a:r>
              <a:rPr lang="en-US" dirty="0"/>
              <a:t>Select recruitment materials: DVDs, posters, surveys, forms, pamphlets, PR items</a:t>
            </a:r>
          </a:p>
          <a:p>
            <a:pPr lvl="1" eaLnBrk="1" hangingPunct="1"/>
            <a:r>
              <a:rPr lang="en-US" dirty="0"/>
              <a:t>Enlist dealer help well in advance--let them know what you </a:t>
            </a:r>
            <a:r>
              <a:rPr lang="en-US" dirty="0" smtClean="0"/>
              <a:t>need</a:t>
            </a:r>
          </a:p>
        </p:txBody>
      </p:sp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8200" y="914400"/>
            <a:ext cx="4141788" cy="541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reflection stA="50000" endPos="75000" dist="12700" dir="5400000" sy="-100000" algn="bl" rotWithShape="0"/>
          </a:effectLst>
        </p:spPr>
      </p:pic>
      <p:pic>
        <p:nvPicPr>
          <p:cNvPr id="35847" name="Picture 7" descr="Picture 1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057400" y="3743325"/>
            <a:ext cx="2286000" cy="227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reflection stA="50000" endPos="75000" dist="12700" dir="5400000" sy="-100000" algn="bl" rotWithShape="0"/>
          </a:effec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" y="152400"/>
            <a:ext cx="7086600" cy="8382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Presentation </a:t>
            </a: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Day/Aptitude Survey</a:t>
            </a:r>
            <a:b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endParaRPr lang="en-US" sz="2400" i="1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37892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457200"/>
            <a:ext cx="9144000" cy="64770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sz="3200" dirty="0">
                <a:solidFill>
                  <a:schemeClr val="bg1"/>
                </a:solidFill>
              </a:rPr>
              <a:t>Best in classroom </a:t>
            </a:r>
            <a:r>
              <a:rPr lang="en-US" sz="3200" dirty="0" smtClean="0">
                <a:solidFill>
                  <a:schemeClr val="bg1"/>
                </a:solidFill>
              </a:rPr>
              <a:t>setting</a:t>
            </a:r>
          </a:p>
          <a:p>
            <a:pPr lvl="1" eaLnBrk="1" hangingPunct="1">
              <a:lnSpc>
                <a:spcPct val="90000"/>
              </a:lnSpc>
            </a:pPr>
            <a:endParaRPr lang="en-US" sz="1081" dirty="0" smtClean="0">
              <a:solidFill>
                <a:schemeClr val="bg1"/>
              </a:solidFill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sz="3459" dirty="0">
                <a:solidFill>
                  <a:schemeClr val="bg1"/>
                </a:solidFill>
              </a:rPr>
              <a:t>Show up </a:t>
            </a:r>
            <a:r>
              <a:rPr lang="en-US" sz="3459" dirty="0" smtClean="0">
                <a:solidFill>
                  <a:schemeClr val="bg1"/>
                </a:solidFill>
              </a:rPr>
              <a:t>unannounced</a:t>
            </a:r>
          </a:p>
          <a:p>
            <a:pPr lvl="1" eaLnBrk="1" hangingPunct="1">
              <a:lnSpc>
                <a:spcPct val="90000"/>
              </a:lnSpc>
            </a:pPr>
            <a:endParaRPr lang="en-US" sz="1081" dirty="0" smtClean="0">
              <a:solidFill>
                <a:schemeClr val="bg1"/>
              </a:solidFill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sz="3459" dirty="0" smtClean="0">
                <a:solidFill>
                  <a:schemeClr val="bg1"/>
                </a:solidFill>
              </a:rPr>
              <a:t>Never </a:t>
            </a:r>
            <a:r>
              <a:rPr lang="en-US" sz="3459" dirty="0">
                <a:solidFill>
                  <a:schemeClr val="bg1"/>
                </a:solidFill>
              </a:rPr>
              <a:t>ask, “how many want to </a:t>
            </a:r>
            <a:r>
              <a:rPr lang="en-US" sz="3459" dirty="0" smtClean="0">
                <a:solidFill>
                  <a:schemeClr val="bg1"/>
                </a:solidFill>
              </a:rPr>
              <a:t>be</a:t>
            </a: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dirty="0" smtClean="0">
                <a:solidFill>
                  <a:schemeClr val="bg1"/>
                </a:solidFill>
              </a:rPr>
              <a:t>   </a:t>
            </a:r>
            <a:r>
              <a:rPr lang="en-US" sz="3200" dirty="0" smtClean="0">
                <a:solidFill>
                  <a:schemeClr val="bg1"/>
                </a:solidFill>
              </a:rPr>
              <a:t> </a:t>
            </a:r>
            <a:r>
              <a:rPr lang="en-US" sz="3200" b="1" dirty="0" smtClean="0">
                <a:solidFill>
                  <a:schemeClr val="bg1"/>
                </a:solidFill>
              </a:rPr>
              <a:t>in</a:t>
            </a:r>
            <a:r>
              <a:rPr lang="en-US" sz="3200" dirty="0" smtClean="0">
                <a:solidFill>
                  <a:schemeClr val="bg1"/>
                </a:solidFill>
              </a:rPr>
              <a:t> </a:t>
            </a:r>
            <a:r>
              <a:rPr lang="en-US" sz="3459" dirty="0" smtClean="0">
                <a:solidFill>
                  <a:schemeClr val="bg1"/>
                </a:solidFill>
              </a:rPr>
              <a:t>the band, choir</a:t>
            </a:r>
            <a:r>
              <a:rPr lang="en-US" sz="3459" dirty="0">
                <a:solidFill>
                  <a:schemeClr val="bg1"/>
                </a:solidFill>
              </a:rPr>
              <a:t>, orchestra. . .</a:t>
            </a:r>
            <a:r>
              <a:rPr lang="en-US" sz="3459" dirty="0" smtClean="0">
                <a:solidFill>
                  <a:schemeClr val="bg1"/>
                </a:solidFill>
              </a:rPr>
              <a:t>”</a:t>
            </a: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2800" dirty="0" smtClean="0">
                <a:solidFill>
                  <a:schemeClr val="bg1"/>
                </a:solidFill>
                <a:ea typeface="ＭＳ Ｐゴシック" charset="-128"/>
              </a:rPr>
              <a:t>        </a:t>
            </a:r>
            <a:r>
              <a:rPr lang="en-US" sz="3459" b="1" u="sng" dirty="0" smtClean="0">
                <a:solidFill>
                  <a:schemeClr val="bg1"/>
                </a:solidFill>
                <a:ea typeface="ＭＳ Ｐゴシック" charset="-128"/>
              </a:rPr>
              <a:t>Instead</a:t>
            </a:r>
            <a:r>
              <a:rPr lang="en-US" sz="3459" dirty="0" smtClean="0">
                <a:solidFill>
                  <a:schemeClr val="bg1"/>
                </a:solidFill>
                <a:ea typeface="ＭＳ Ｐゴシック" charset="-128"/>
              </a:rPr>
              <a:t>, ask for a show of hands, “how  </a:t>
            </a: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459" dirty="0" smtClean="0">
                <a:solidFill>
                  <a:schemeClr val="bg1"/>
                </a:solidFill>
                <a:ea typeface="ＭＳ Ｐゴシック" charset="-128"/>
              </a:rPr>
              <a:t>      many of you want to </a:t>
            </a:r>
            <a:r>
              <a:rPr lang="en-US" sz="3459" b="1" i="1" u="sng" dirty="0" smtClean="0">
                <a:solidFill>
                  <a:srgbClr val="FFFF00"/>
                </a:solidFill>
                <a:ea typeface="ＭＳ Ｐゴシック" charset="-128"/>
              </a:rPr>
              <a:t>try </a:t>
            </a:r>
            <a:r>
              <a:rPr lang="en-US" sz="3459" dirty="0" smtClean="0">
                <a:solidFill>
                  <a:schemeClr val="bg1"/>
                </a:solidFill>
                <a:ea typeface="ＭＳ Ｐゴシック" charset="-128"/>
              </a:rPr>
              <a:t>an instrument?”</a:t>
            </a:r>
          </a:p>
          <a:p>
            <a:pPr lvl="1" eaLnBrk="1" hangingPunct="1">
              <a:lnSpc>
                <a:spcPct val="90000"/>
              </a:lnSpc>
              <a:buNone/>
            </a:pPr>
            <a:endParaRPr lang="en-US" sz="1081" dirty="0" smtClean="0">
              <a:solidFill>
                <a:schemeClr val="bg1"/>
              </a:solidFill>
              <a:ea typeface="ＭＳ Ｐゴシック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sz="3200" dirty="0" smtClean="0">
                <a:solidFill>
                  <a:schemeClr val="bg1"/>
                </a:solidFill>
              </a:rPr>
              <a:t>Keep presentation short (30 minutes)</a:t>
            </a:r>
          </a:p>
          <a:p>
            <a:pPr lvl="1" eaLnBrk="1" hangingPunct="1">
              <a:lnSpc>
                <a:spcPct val="90000"/>
              </a:lnSpc>
            </a:pPr>
            <a:endParaRPr lang="en-US" sz="1081" dirty="0" smtClean="0">
              <a:solidFill>
                <a:schemeClr val="bg1"/>
              </a:solidFill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sz="3200" b="1" dirty="0">
                <a:solidFill>
                  <a:srgbClr val="FFFF00"/>
                </a:solidFill>
              </a:rPr>
              <a:t>BE ENTHUSIASTIC!!!!</a:t>
            </a:r>
            <a:r>
              <a:rPr lang="en-US" sz="3200" b="1" dirty="0" smtClean="0">
                <a:solidFill>
                  <a:srgbClr val="FFFF00"/>
                </a:solidFill>
              </a:rPr>
              <a:t>!     SMILE!!!!!</a:t>
            </a:r>
            <a:endParaRPr lang="en-US" sz="3200" dirty="0">
              <a:solidFill>
                <a:srgbClr val="FFFF00"/>
              </a:solidFill>
            </a:endParaRPr>
          </a:p>
        </p:txBody>
      </p:sp>
      <p:pic>
        <p:nvPicPr>
          <p:cNvPr id="37894" name="Picture 10" descr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30847" y="152400"/>
            <a:ext cx="2084553" cy="2438401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76200"/>
            <a:ext cx="9144000" cy="1600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444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Follow-up idea #1 from: </a:t>
            </a:r>
            <a:br>
              <a:rPr lang="en-US" sz="4444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444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Jeff Scott &amp; Emily Wilkinson, ALMEA</a:t>
            </a:r>
            <a:r>
              <a:rPr lang="en-US" sz="4000" b="1" dirty="0" smtClean="0">
                <a:solidFill>
                  <a:srgbClr val="CD0000"/>
                </a:solidFill>
                <a:ea typeface="ＭＳ Ｐゴシック" charset="-128"/>
                <a:cs typeface="ＭＳ Ｐゴシック" charset="-128"/>
              </a:rPr>
              <a:t/>
            </a:r>
            <a:br>
              <a:rPr lang="en-US" sz="4000" b="1" dirty="0" smtClean="0">
                <a:solidFill>
                  <a:srgbClr val="CD0000"/>
                </a:solidFill>
                <a:ea typeface="ＭＳ Ｐゴシック" charset="-128"/>
                <a:cs typeface="ＭＳ Ｐゴシック" charset="-128"/>
              </a:rPr>
            </a:br>
            <a:endParaRPr lang="en-US" sz="2400" i="1" dirty="0">
              <a:ea typeface="ＭＳ Ｐゴシック" charset="-128"/>
              <a:cs typeface="ＭＳ Ｐゴシック" charset="-128"/>
            </a:endParaRPr>
          </a:p>
        </p:txBody>
      </p:sp>
      <p:sp>
        <p:nvSpPr>
          <p:cNvPr id="37892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524000"/>
            <a:ext cx="9144000" cy="4495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 smtClean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 smtClean="0">
                <a:solidFill>
                  <a:srgbClr val="FFFFFF"/>
                </a:solidFill>
              </a:rPr>
              <a:t>“Congratulations!</a:t>
            </a: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 smtClean="0">
                <a:solidFill>
                  <a:srgbClr val="FFFFFF"/>
                </a:solidFill>
              </a:rPr>
              <a:t>You have been chosen to </a:t>
            </a: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 smtClean="0">
                <a:solidFill>
                  <a:srgbClr val="FFFFFF"/>
                </a:solidFill>
              </a:rPr>
              <a:t>play (insert instrument)</a:t>
            </a: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 smtClean="0">
                <a:solidFill>
                  <a:srgbClr val="FFFFFF"/>
                </a:solidFill>
              </a:rPr>
              <a:t>in the (name of school) band!”</a:t>
            </a:r>
          </a:p>
          <a:p>
            <a:pPr lvl="1" eaLnBrk="1" hangingPunct="1">
              <a:lnSpc>
                <a:spcPct val="90000"/>
              </a:lnSpc>
              <a:buNone/>
            </a:pPr>
            <a:endParaRPr lang="en-US" sz="3200" dirty="0" smtClean="0">
              <a:solidFill>
                <a:srgbClr val="FFFFFF"/>
              </a:solidFill>
            </a:endParaRP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 smtClean="0">
                <a:solidFill>
                  <a:srgbClr val="FFFFFF"/>
                </a:solidFill>
              </a:rPr>
              <a:t>Giving a “Golden Invitation” to band makes </a:t>
            </a: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 smtClean="0">
                <a:solidFill>
                  <a:srgbClr val="FFFFFF"/>
                </a:solidFill>
              </a:rPr>
              <a:t>them feel special!”</a:t>
            </a:r>
          </a:p>
        </p:txBody>
      </p:sp>
      <p:pic>
        <p:nvPicPr>
          <p:cNvPr id="9" name="Picture 8" descr="Screen Shot 2015-01-23 at 8.01.36 P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0" y="1752600"/>
            <a:ext cx="2336800" cy="26162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  <a:reflection stA="50000" endPos="75000" dist="12700" dir="5400000" sy="-100000" algn="bl" rotWithShape="0"/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5" name="TextBox 4"/>
          <p:cNvSpPr txBox="1"/>
          <p:nvPr/>
        </p:nvSpPr>
        <p:spPr>
          <a:xfrm>
            <a:off x="2914825" y="6248400"/>
            <a:ext cx="34859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dirty="0" smtClean="0">
              <a:solidFill>
                <a:srgbClr val="FFFFFF"/>
              </a:solidFill>
              <a:latin typeface="+mn-lt"/>
            </a:endParaRPr>
          </a:p>
          <a:p>
            <a:endParaRPr lang="en-US" dirty="0" smtClean="0">
              <a:latin typeface="+mn-lt"/>
            </a:endParaRPr>
          </a:p>
          <a:p>
            <a:endParaRPr lang="en-US" dirty="0">
              <a:latin typeface="+mn-lt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600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Follow-up idea #2 from: </a:t>
            </a:r>
            <a:b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Chris Crone, PAMEA</a:t>
            </a:r>
            <a:b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endParaRPr lang="en-US" sz="2400" i="1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37892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657600" y="685800"/>
            <a:ext cx="5486400" cy="56388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dirty="0" smtClean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>
              <a:buNone/>
            </a:pPr>
            <a:r>
              <a:rPr lang="en-US" dirty="0" smtClean="0">
                <a:solidFill>
                  <a:srgbClr val="FFFFFF"/>
                </a:solidFill>
              </a:rPr>
              <a:t>   Make the time to have each 4th grader touch, hold, and play </a:t>
            </a:r>
            <a:r>
              <a:rPr lang="en-US" dirty="0" smtClean="0">
                <a:solidFill>
                  <a:srgbClr val="FFFF00"/>
                </a:solidFill>
              </a:rPr>
              <a:t>three instruments </a:t>
            </a:r>
            <a:r>
              <a:rPr lang="en-US" dirty="0" smtClean="0">
                <a:solidFill>
                  <a:srgbClr val="FFFFFF"/>
                </a:solidFill>
              </a:rPr>
              <a:t>of their choice and then send a </a:t>
            </a:r>
            <a:r>
              <a:rPr lang="en-US" dirty="0" smtClean="0">
                <a:solidFill>
                  <a:srgbClr val="FFFF00"/>
                </a:solidFill>
              </a:rPr>
              <a:t>personal letter </a:t>
            </a:r>
            <a:r>
              <a:rPr lang="en-US" dirty="0" smtClean="0">
                <a:solidFill>
                  <a:srgbClr val="FFFFFF"/>
                </a:solidFill>
              </a:rPr>
              <a:t>home with each student letting the parents know which instrument their child had success on. . .</a:t>
            </a:r>
            <a:r>
              <a:rPr lang="en-US" dirty="0" smtClean="0">
                <a:solidFill>
                  <a:srgbClr val="FFFF00"/>
                </a:solidFill>
              </a:rPr>
              <a:t>your instrumental numbers go through the roof!</a:t>
            </a:r>
            <a:r>
              <a:rPr lang="en-US" dirty="0" smtClean="0">
                <a:solidFill>
                  <a:srgbClr val="FFFFFF"/>
                </a:solidFill>
              </a:rPr>
              <a:t>”</a:t>
            </a: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5" name="Picture 4" descr="14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1371600"/>
            <a:ext cx="2908467" cy="1939925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6" name="Picture 5" descr="Students-from-Eduardo-Mata-Elementary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827" y="3657600"/>
            <a:ext cx="3091573" cy="18288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7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6200"/>
            <a:ext cx="9144000" cy="762000"/>
          </a:xfrm>
        </p:spPr>
        <p:txBody>
          <a:bodyPr/>
          <a:lstStyle/>
          <a:p>
            <a:pPr eaLnBrk="1" hangingPunct="1"/>
            <a:r>
              <a:rPr lang="en-US" sz="4000" b="1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Engage</a:t>
            </a:r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Parent Support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41989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304800" y="1066800"/>
            <a:ext cx="3461657" cy="36576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41988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3962400" y="914400"/>
            <a:ext cx="5029200" cy="56388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sz="2800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Recruitment Letters</a:t>
            </a:r>
            <a:endParaRPr lang="en-US" sz="2800" b="1" dirty="0" smtClean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dirty="0" smtClean="0">
                <a:solidFill>
                  <a:schemeClr val="bg1"/>
                </a:solidFill>
              </a:rPr>
              <a:t>Keep </a:t>
            </a:r>
            <a:r>
              <a:rPr lang="en-US" dirty="0">
                <a:solidFill>
                  <a:schemeClr val="bg1"/>
                </a:solidFill>
              </a:rPr>
              <a:t>them simple, upbeat and informational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solidFill>
                  <a:schemeClr val="bg1"/>
                </a:solidFill>
              </a:rPr>
              <a:t>Emphasize rewards, details</a:t>
            </a:r>
            <a:r>
              <a:rPr lang="en-US" dirty="0" smtClean="0">
                <a:solidFill>
                  <a:schemeClr val="bg1"/>
                </a:solidFill>
              </a:rPr>
              <a:t>,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smtClean="0">
                <a:solidFill>
                  <a:schemeClr val="bg1"/>
                </a:solidFill>
              </a:rPr>
              <a:t>your </a:t>
            </a:r>
            <a:r>
              <a:rPr lang="en-US" dirty="0">
                <a:solidFill>
                  <a:schemeClr val="bg1"/>
                </a:solidFill>
              </a:rPr>
              <a:t>expectations</a:t>
            </a:r>
            <a:endParaRPr lang="en-US" dirty="0" smtClean="0">
              <a:solidFill>
                <a:schemeClr val="bg1"/>
              </a:solidFill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dirty="0" smtClean="0">
                <a:solidFill>
                  <a:schemeClr val="bg1"/>
                </a:solidFill>
              </a:rPr>
              <a:t>RSVP form</a:t>
            </a:r>
          </a:p>
          <a:p>
            <a:pPr lvl="1" eaLnBrk="1" hangingPunct="1">
              <a:lnSpc>
                <a:spcPct val="90000"/>
              </a:lnSpc>
            </a:pPr>
            <a:endParaRPr lang="en-US" sz="1400" dirty="0" smtClean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  <a:spcBef>
                <a:spcPct val="0"/>
              </a:spcBef>
            </a:pPr>
            <a:r>
              <a:rPr lang="en-US" sz="2800" b="1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Initial </a:t>
            </a:r>
            <a:r>
              <a:rPr lang="en-US" sz="2800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Meeting</a:t>
            </a:r>
            <a:endParaRPr lang="en-US" sz="2800" b="1" dirty="0" smtClean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</a:pPr>
            <a:r>
              <a:rPr lang="en-US" dirty="0" smtClean="0">
                <a:solidFill>
                  <a:schemeClr val="bg1"/>
                </a:solidFill>
              </a:rPr>
              <a:t>Involve </a:t>
            </a:r>
            <a:r>
              <a:rPr lang="en-US" dirty="0">
                <a:solidFill>
                  <a:schemeClr val="bg1"/>
                </a:solidFill>
              </a:rPr>
              <a:t>current parents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</a:pPr>
            <a:r>
              <a:rPr lang="en-US" dirty="0">
                <a:solidFill>
                  <a:schemeClr val="bg1"/>
                </a:solidFill>
              </a:rPr>
              <a:t>Explain rental program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</a:pPr>
            <a:r>
              <a:rPr lang="en-US" dirty="0">
                <a:solidFill>
                  <a:srgbClr val="FFFF00"/>
                </a:solidFill>
              </a:rPr>
              <a:t>Provide advocacy </a:t>
            </a:r>
            <a:r>
              <a:rPr lang="en-US" dirty="0" smtClean="0">
                <a:solidFill>
                  <a:srgbClr val="FFFF00"/>
                </a:solidFill>
              </a:rPr>
              <a:t>materials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  <a:buNone/>
            </a:pPr>
            <a:endParaRPr lang="en-US" sz="1400" dirty="0" smtClean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  <a:spcBef>
                <a:spcPct val="0"/>
              </a:spcBef>
            </a:pPr>
            <a:r>
              <a:rPr lang="en-US" sz="2800" b="1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Best Ambassador is an </a:t>
            </a:r>
            <a:r>
              <a:rPr lang="en-US" sz="2800" b="1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Excited</a:t>
            </a:r>
            <a:r>
              <a:rPr lang="en-US" sz="28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Child</a:t>
            </a:r>
            <a:endParaRPr lang="en-US" sz="2800" dirty="0" smtClean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</a:pPr>
            <a:endParaRPr lang="en-US" dirty="0" smtClean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198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48000" y="6324600"/>
            <a:ext cx="3200400" cy="457200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7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6200"/>
            <a:ext cx="9144000" cy="762000"/>
          </a:xfrm>
        </p:spPr>
        <p:txBody>
          <a:bodyPr/>
          <a:lstStyle/>
          <a:p>
            <a:pPr eaLnBrk="1" hangingPunct="1"/>
            <a:r>
              <a:rPr lang="en-US" sz="4000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Increase</a:t>
            </a:r>
            <a:r>
              <a:rPr lang="en-US" sz="4000" i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4000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Your Base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198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48000" y="6324600"/>
            <a:ext cx="3200400" cy="457200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12" name="Picture 11" descr="Monaco MS Mariachi Girl Singe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5670" y="990600"/>
            <a:ext cx="2758330" cy="3810000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</p:spPr>
      </p:pic>
      <p:pic>
        <p:nvPicPr>
          <p:cNvPr id="8" name="Picture 7" descr="Uke Ensembl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154256"/>
            <a:ext cx="6096000" cy="4636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 descr="SteelDrum11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961800"/>
            <a:ext cx="8621062" cy="5362799"/>
          </a:xfrm>
          <a:prstGeom prst="rect">
            <a:avLst/>
          </a:prstGeom>
        </p:spPr>
      </p:pic>
      <p:pic>
        <p:nvPicPr>
          <p:cNvPr id="5" name="Picture 4" descr="JubileeFeat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68937"/>
            <a:ext cx="9144000" cy="5455664"/>
          </a:xfrm>
          <a:prstGeom prst="rect">
            <a:avLst/>
          </a:prstGeom>
        </p:spPr>
      </p:pic>
      <p:pic>
        <p:nvPicPr>
          <p:cNvPr id="7" name="Picture 6" descr="Taiko01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57011"/>
            <a:ext cx="9131300" cy="5062789"/>
          </a:xfrm>
          <a:prstGeom prst="rect">
            <a:avLst/>
          </a:prstGeom>
        </p:spPr>
      </p:pic>
      <p:pic>
        <p:nvPicPr>
          <p:cNvPr id="11" name="Picture 10" descr="use.jpg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90600"/>
            <a:ext cx="9144000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15464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2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6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219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b="1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Teac</a:t>
            </a:r>
            <a:r>
              <a:rPr lang="en-US" sz="4000" b="1" i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h </a:t>
            </a: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 Parents Too. . .</a:t>
            </a:r>
            <a:b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They don’t know what NORMAL is!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990600"/>
            <a:ext cx="4267200" cy="19812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 smtClean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dirty="0" smtClean="0">
                <a:solidFill>
                  <a:srgbClr val="FFFFFF"/>
                </a:solidFill>
              </a:rPr>
              <a:t>Teach </a:t>
            </a:r>
            <a:r>
              <a:rPr lang="en-US" dirty="0">
                <a:solidFill>
                  <a:srgbClr val="FFFFFF"/>
                </a:solidFill>
              </a:rPr>
              <a:t>PARENTS how to </a:t>
            </a:r>
            <a:r>
              <a:rPr lang="en-US" b="1" u="sng" dirty="0">
                <a:solidFill>
                  <a:srgbClr val="FFFF00"/>
                </a:solidFill>
              </a:rPr>
              <a:t>support </a:t>
            </a:r>
            <a:r>
              <a:rPr lang="en-US" dirty="0">
                <a:solidFill>
                  <a:srgbClr val="FFFFFF"/>
                </a:solidFill>
              </a:rPr>
              <a:t>their child’s </a:t>
            </a:r>
            <a:r>
              <a:rPr lang="en-US" dirty="0" smtClean="0">
                <a:solidFill>
                  <a:srgbClr val="FFFFFF"/>
                </a:solidFill>
              </a:rPr>
              <a:t>practicing</a:t>
            </a:r>
          </a:p>
        </p:txBody>
      </p:sp>
      <p:pic>
        <p:nvPicPr>
          <p:cNvPr id="44036" name="Picture 1029" descr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24400" y="1676400"/>
            <a:ext cx="4030372" cy="2971800"/>
          </a:xfrm>
          <a:prstGeom prst="rect">
            <a:avLst/>
          </a:prstGeom>
          <a:ln>
            <a:noFill/>
          </a:ln>
          <a:effectLst>
            <a:reflection stA="66000" endPos="75000" dist="12700" dir="5400000" sy="-100000" algn="bl" rotWithShape="0"/>
            <a:softEdge rad="112500"/>
          </a:effec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219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b="1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Teac</a:t>
            </a:r>
            <a:r>
              <a:rPr lang="en-US" sz="4000" b="1" i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h </a:t>
            </a: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 Parents Too. . .</a:t>
            </a:r>
            <a:b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They don’t know what NORMAL is!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990600"/>
            <a:ext cx="4267200" cy="19812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 smtClean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dirty="0" smtClean="0">
                <a:solidFill>
                  <a:srgbClr val="FFFFFF"/>
                </a:solidFill>
              </a:rPr>
              <a:t>Teach </a:t>
            </a:r>
            <a:r>
              <a:rPr lang="en-US" dirty="0">
                <a:solidFill>
                  <a:srgbClr val="FFFFFF"/>
                </a:solidFill>
              </a:rPr>
              <a:t>PARENTS how to </a:t>
            </a:r>
            <a:r>
              <a:rPr lang="en-US" b="1" u="sng" dirty="0">
                <a:solidFill>
                  <a:srgbClr val="FFFF00"/>
                </a:solidFill>
              </a:rPr>
              <a:t>support </a:t>
            </a:r>
            <a:r>
              <a:rPr lang="en-US" dirty="0">
                <a:solidFill>
                  <a:srgbClr val="FFFFFF"/>
                </a:solidFill>
              </a:rPr>
              <a:t>their child’s </a:t>
            </a:r>
            <a:r>
              <a:rPr lang="en-US" dirty="0" smtClean="0">
                <a:solidFill>
                  <a:srgbClr val="FFFFFF"/>
                </a:solidFill>
              </a:rPr>
              <a:t>practicing</a:t>
            </a:r>
          </a:p>
        </p:txBody>
      </p:sp>
      <p:pic>
        <p:nvPicPr>
          <p:cNvPr id="44036" name="Picture 1029" descr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24400" y="1676400"/>
            <a:ext cx="4030372" cy="2971800"/>
          </a:xfrm>
          <a:prstGeom prst="rect">
            <a:avLst/>
          </a:prstGeom>
          <a:ln>
            <a:noFill/>
          </a:ln>
          <a:effectLst>
            <a:reflection stA="66000" endPos="75000" dist="12700" dir="5400000" sy="-100000" algn="bl" rotWithShape="0"/>
            <a:softEdge rad="112500"/>
          </a:effectLst>
        </p:spPr>
      </p:pic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0" y="3048000"/>
            <a:ext cx="42672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928687" marR="0" lvl="1" indent="-4572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tabLst/>
              <a:defRPr/>
            </a:pPr>
            <a:r>
              <a:rPr kumimoji="0" 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Give PARENTS ideas of how to </a:t>
            </a:r>
            <a:r>
              <a:rPr kumimoji="0" lang="en-US" sz="2800" b="1" i="0" u="sng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motivate </a:t>
            </a:r>
            <a:r>
              <a:rPr kumimoji="0" 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their </a:t>
            </a:r>
            <a:r>
              <a:rPr kumimoji="0" lang="en-US" sz="280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children</a:t>
            </a:r>
            <a:endParaRPr kumimoji="0" lang="en-US" sz="2800" i="0" u="sng" strike="noStrike" kern="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ＭＳ Ｐゴシック" pitchFamily="-112" charset="-128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219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b="1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Teac</a:t>
            </a:r>
            <a:r>
              <a:rPr lang="en-US" sz="4000" b="1" i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h </a:t>
            </a: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 Parents Too. . .</a:t>
            </a:r>
            <a:b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They don’t know what NORMAL is!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990600"/>
            <a:ext cx="4267200" cy="19812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 smtClean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dirty="0" smtClean="0">
                <a:solidFill>
                  <a:srgbClr val="FFFFFF"/>
                </a:solidFill>
              </a:rPr>
              <a:t>Teach </a:t>
            </a:r>
            <a:r>
              <a:rPr lang="en-US" dirty="0">
                <a:solidFill>
                  <a:srgbClr val="FFFFFF"/>
                </a:solidFill>
              </a:rPr>
              <a:t>PARENTS how to </a:t>
            </a:r>
            <a:r>
              <a:rPr lang="en-US" b="1" u="sng" dirty="0">
                <a:solidFill>
                  <a:srgbClr val="FFFF00"/>
                </a:solidFill>
              </a:rPr>
              <a:t>support </a:t>
            </a:r>
            <a:r>
              <a:rPr lang="en-US" dirty="0">
                <a:solidFill>
                  <a:srgbClr val="FFFFFF"/>
                </a:solidFill>
              </a:rPr>
              <a:t>their child’s </a:t>
            </a:r>
            <a:r>
              <a:rPr lang="en-US" dirty="0" smtClean="0">
                <a:solidFill>
                  <a:srgbClr val="FFFFFF"/>
                </a:solidFill>
              </a:rPr>
              <a:t>practicing</a:t>
            </a:r>
          </a:p>
        </p:txBody>
      </p:sp>
      <p:pic>
        <p:nvPicPr>
          <p:cNvPr id="44036" name="Picture 1029" descr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24400" y="1676400"/>
            <a:ext cx="4030372" cy="2971800"/>
          </a:xfrm>
          <a:prstGeom prst="rect">
            <a:avLst/>
          </a:prstGeom>
          <a:ln>
            <a:noFill/>
          </a:ln>
          <a:effectLst>
            <a:reflection stA="66000" endPos="75000" dist="12700" dir="5400000" sy="-100000" algn="bl" rotWithShape="0"/>
            <a:softEdge rad="112500"/>
          </a:effectLst>
        </p:spPr>
      </p:pic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0" y="3048000"/>
            <a:ext cx="42672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928687" marR="0" lvl="1" indent="-4572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tabLst/>
              <a:defRPr/>
            </a:pPr>
            <a:r>
              <a:rPr kumimoji="0" 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Give PARENTS ideas of how to </a:t>
            </a:r>
            <a:r>
              <a:rPr kumimoji="0" lang="en-US" sz="2800" b="1" i="0" u="sng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motivate </a:t>
            </a:r>
            <a:r>
              <a:rPr kumimoji="0" 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their </a:t>
            </a:r>
            <a:r>
              <a:rPr kumimoji="0" lang="en-US" sz="280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children</a:t>
            </a:r>
            <a:endParaRPr kumimoji="0" lang="en-US" sz="2800" i="0" u="sng" strike="noStrike" kern="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ＭＳ Ｐゴシック" pitchFamily="-112" charset="-128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0" y="4191000"/>
            <a:ext cx="46482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469900" marR="0" lvl="0" indent="-469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tabLst/>
              <a:defRPr/>
            </a:pPr>
            <a:endParaRPr kumimoji="0" lang="en-US" sz="2800" b="0" i="0" u="none" strike="noStrike" kern="0" cap="none" spc="0" normalizeH="0" baseline="0" noProof="0" dirty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ＭＳ Ｐゴシック" charset="-128"/>
              <a:cs typeface="ＭＳ Ｐゴシック" charset="-128"/>
            </a:endParaRPr>
          </a:p>
          <a:p>
            <a:pPr marL="908050" marR="0" lvl="1" indent="-436563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tabLst/>
              <a:defRPr/>
            </a:pPr>
            <a:r>
              <a:rPr kumimoji="0" 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Encourage PARENTS to play an active role in the learning process and to become </a:t>
            </a:r>
            <a:r>
              <a:rPr kumimoji="0" lang="en-US" sz="2800" b="1" i="0" u="sng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involved</a:t>
            </a:r>
            <a:endParaRPr kumimoji="0" lang="en-US" sz="2800" b="0" i="0" u="none" strike="noStrike" kern="0" cap="none" spc="0" normalizeH="0" baseline="0" noProof="0" dirty="0" smtClean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ＭＳ Ｐゴシック" pitchFamily="-112" charset="-128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295400"/>
          </a:xfrm>
        </p:spPr>
        <p:txBody>
          <a:bodyPr>
            <a:noAutofit/>
          </a:bodyPr>
          <a:lstStyle/>
          <a:p>
            <a:pPr eaLnBrk="1" hangingPunct="1"/>
            <a:r>
              <a:rPr lang="en-US" sz="4000" b="1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Engage</a:t>
            </a:r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Parent </a:t>
            </a: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Support…</a:t>
            </a:r>
            <a:r>
              <a:rPr lang="en-US" sz="4000" b="1" i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Directly</a:t>
            </a: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!</a:t>
            </a:r>
            <a:b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b="1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The Parent Band – REALLY FUN!</a:t>
            </a:r>
            <a:endParaRPr lang="en-US" sz="40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2" name="PPT Slide 43 The Parent Band.mp4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129540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Rectangle 2050"/>
          <p:cNvSpPr>
            <a:spLocks noGrp="1" noChangeArrowheads="1"/>
          </p:cNvSpPr>
          <p:nvPr>
            <p:ph type="title" sz="quarter"/>
          </p:nvPr>
        </p:nvSpPr>
        <p:spPr>
          <a:xfrm>
            <a:off x="0" y="76200"/>
            <a:ext cx="9144000" cy="762000"/>
          </a:xfrm>
        </p:spPr>
        <p:txBody>
          <a:bodyPr/>
          <a:lstStyle/>
          <a:p>
            <a:pPr eaLnBrk="1" hangingPunct="1"/>
            <a:r>
              <a:rPr lang="en-US" sz="4000" b="1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Keeping </a:t>
            </a: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Your </a:t>
            </a:r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New Recruits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12292" name="Picture 2051" descr="3-DSC_0024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52400" y="1295400"/>
            <a:ext cx="3186113" cy="2074863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46082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0" y="6356350"/>
            <a:ext cx="32766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12295" name="Picture 7" descr="HS Musicians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5200" y="1981200"/>
            <a:ext cx="1771650" cy="31242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12296" name="Picture 4" descr="DSC_021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90600" y="3733800"/>
            <a:ext cx="1692275" cy="22098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12297" name="Picture 13" descr="Picture 3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69162" y="3581400"/>
            <a:ext cx="1570038" cy="23622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12298" name="Picture 10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410200" y="1219200"/>
            <a:ext cx="1889125" cy="22860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600" decel="100000"/>
                                        <p:tgtEl>
                                          <p:spTgt spid="122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600" decel="100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00" decel="100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00" decel="100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Rectangle 2050"/>
          <p:cNvSpPr>
            <a:spLocks noGrp="1" noChangeArrowheads="1"/>
          </p:cNvSpPr>
          <p:nvPr>
            <p:ph type="title" sz="quarter"/>
          </p:nvPr>
        </p:nvSpPr>
        <p:spPr>
          <a:xfrm>
            <a:off x="0" y="76200"/>
            <a:ext cx="9144000" cy="13716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b="1" i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  </a:t>
            </a:r>
            <a:r>
              <a:rPr lang="en-US" sz="4444" b="1" i="1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Keeping </a:t>
            </a:r>
            <a:r>
              <a:rPr lang="en-US" sz="4444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Your </a:t>
            </a:r>
            <a:r>
              <a:rPr lang="en-US" sz="4444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New </a:t>
            </a:r>
            <a:r>
              <a:rPr lang="en-US" sz="4444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Recruits</a:t>
            </a: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/>
            </a:r>
            <a:b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 </a:t>
            </a:r>
            <a:r>
              <a:rPr lang="en-US" sz="4444" b="1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Why Do Kids Stay?  Let’s Ask </a:t>
            </a:r>
            <a:r>
              <a:rPr lang="en-US" sz="4444" b="1" i="1" u="sng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THEM</a:t>
            </a:r>
            <a:r>
              <a:rPr lang="en-US" sz="4444" b="1" i="1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!</a:t>
            </a:r>
            <a:endParaRPr lang="en-US" sz="4444" i="1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6082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0" y="6356350"/>
            <a:ext cx="32766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2" name="PPT Slide 45 Why Kids Stay in Band.mp4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19200" y="1447800"/>
            <a:ext cx="6553200" cy="4914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1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90600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Retention: Keys to</a:t>
            </a:r>
            <a:r>
              <a:rPr lang="en-US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Success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48133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4267200" y="1066800"/>
            <a:ext cx="4724400" cy="2819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98339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152400" y="1066800"/>
            <a:ext cx="4114800" cy="20574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Provide a </a:t>
            </a:r>
            <a:r>
              <a:rPr lang="en-US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satisfying experience </a:t>
            </a: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from the day they receive their 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instruments</a:t>
            </a:r>
          </a:p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 smtClean="0"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</a:pPr>
            <a:endParaRPr lang="en-US" sz="2800" dirty="0">
              <a:ea typeface="ＭＳ Ｐゴシック" charset="-128"/>
              <a:cs typeface="ＭＳ Ｐゴシック" charset="-128"/>
            </a:endParaRPr>
          </a:p>
        </p:txBody>
      </p:sp>
      <p:sp>
        <p:nvSpPr>
          <p:cNvPr id="48130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31242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j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j-lt"/>
            </a:endParaRPr>
          </a:p>
        </p:txBody>
      </p:sp>
      <p:pic>
        <p:nvPicPr>
          <p:cNvPr id="48134" name="Picture 9" descr="AP7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67200" y="3886200"/>
            <a:ext cx="2286000" cy="201295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48135" name="Picture 11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77000" y="3886200"/>
            <a:ext cx="2514600" cy="2009775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228600" y="3200400"/>
            <a:ext cx="4114800" cy="1371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charset="-128"/>
                <a:cs typeface="ＭＳ Ｐゴシック" charset="-128"/>
              </a:rPr>
              <a:t>Build 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ＭＳ Ｐゴシック" charset="-128"/>
                <a:cs typeface="ＭＳ Ｐゴシック" charset="-128"/>
              </a:rPr>
              <a:t>appreciation 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charset="-128"/>
                <a:cs typeface="ＭＳ Ｐゴシック" charset="-128"/>
              </a:rPr>
              <a:t>for the ensemble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charset="2"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ＭＳ Ｐゴシック" charset="-128"/>
              <a:cs typeface="ＭＳ Ｐゴシック" charset="-128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228600" y="4572000"/>
            <a:ext cx="4114800" cy="1600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charset="-128"/>
                <a:cs typeface="ＭＳ Ｐゴシック" charset="-128"/>
              </a:rPr>
              <a:t>Give 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ＭＳ Ｐゴシック" charset="-128"/>
                <a:cs typeface="ＭＳ Ｐゴシック" charset="-128"/>
              </a:rPr>
              <a:t>recognition 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charset="-128"/>
                <a:cs typeface="ＭＳ Ｐゴシック" charset="-128"/>
              </a:rPr>
              <a:t>and 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ＭＳ Ｐゴシック" charset="-128"/>
                <a:cs typeface="ＭＳ Ｐゴシック" charset="-128"/>
              </a:rPr>
              <a:t>reinforcement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charset="2"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ＭＳ Ｐゴシック" charset="-128"/>
              <a:cs typeface="ＭＳ Ｐゴシック" charset="-128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8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8339" grpId="0" build="p" autoUpdateAnimBg="0"/>
      <p:bldP spid="8" grpId="0" build="p" autoUpdateAnimBg="0"/>
      <p:bldP spid="9" grpId="0" build="p" autoUpdateAnimBg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Footer Placeholder 5"/>
          <p:cNvSpPr txBox="1">
            <a:spLocks noGrp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ctr"/>
            <a:r>
              <a:rPr lang="en-US" sz="1200" b="1" dirty="0" err="1">
                <a:solidFill>
                  <a:srgbClr val="FFFFFF"/>
                </a:solidFill>
                <a:latin typeface="Arial" charset="0"/>
              </a:rPr>
              <a:t>www.musicachievementcouncil.org</a:t>
            </a:r>
            <a:endParaRPr lang="en-US" sz="1200" b="1" dirty="0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5427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990600"/>
          </a:xfrm>
        </p:spPr>
        <p:txBody>
          <a:bodyPr/>
          <a:lstStyle/>
          <a:p>
            <a:pPr algn="ctr" eaLnBrk="1" hangingPunct="1"/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Actions That Help </a:t>
            </a:r>
            <a:r>
              <a:rPr lang="en-US" b="1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Retain</a:t>
            </a:r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Students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54276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52400" y="990600"/>
            <a:ext cx="5029200" cy="54864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None/>
            </a:pP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Developing group </a:t>
            </a:r>
            <a:r>
              <a:rPr lang="en-US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pride</a:t>
            </a:r>
          </a:p>
          <a:p>
            <a:pPr eaLnBrk="1" hangingPunct="1">
              <a:lnSpc>
                <a:spcPct val="90000"/>
              </a:lnSpc>
              <a:buNone/>
            </a:pP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Improving </a:t>
            </a:r>
            <a:r>
              <a:rPr lang="en-US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communication 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with parents</a:t>
            </a:r>
          </a:p>
          <a:p>
            <a:pPr eaLnBrk="1" hangingPunct="1">
              <a:lnSpc>
                <a:spcPct val="90000"/>
              </a:lnSpc>
              <a:buNone/>
            </a:pP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Evaluating yourself continually </a:t>
            </a:r>
            <a:r>
              <a:rPr lang="en-US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“What else?”</a:t>
            </a:r>
          </a:p>
          <a:p>
            <a:pPr eaLnBrk="1" hangingPunct="1">
              <a:lnSpc>
                <a:spcPct val="90000"/>
              </a:lnSpc>
              <a:buNone/>
            </a:pPr>
            <a:r>
              <a:rPr lang="en-US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Understanding </a:t>
            </a: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each 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student as an individual </a:t>
            </a:r>
          </a:p>
          <a:p>
            <a:pPr eaLnBrk="1" hangingPunct="1">
              <a:lnSpc>
                <a:spcPct val="90000"/>
              </a:lnSpc>
              <a:buNone/>
            </a:pP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Being </a:t>
            </a:r>
            <a:r>
              <a:rPr lang="en-US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positive 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and </a:t>
            </a:r>
            <a:r>
              <a:rPr lang="en-US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enthusiastic</a:t>
            </a:r>
          </a:p>
          <a:p>
            <a:pPr eaLnBrk="1" hangingPunct="1">
              <a:lnSpc>
                <a:spcPct val="90000"/>
              </a:lnSpc>
              <a:buNone/>
            </a:pP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Providing </a:t>
            </a: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engaging lessons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at </a:t>
            </a:r>
            <a:r>
              <a:rPr lang="en-US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each</a:t>
            </a:r>
            <a:r>
              <a:rPr lang="en-US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rehearsal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54277" name="Picture 13" descr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34000" y="1143000"/>
            <a:ext cx="3505200" cy="3962400"/>
          </a:xfrm>
          <a:prstGeom prst="rect">
            <a:avLst/>
          </a:prstGeom>
          <a:ln>
            <a:noFill/>
          </a:ln>
          <a:effectLst>
            <a:reflection stA="65000" endPos="75000" dist="12700" dir="5400000" sy="-100000" algn="bl" rotWithShape="0"/>
            <a:softEdge rad="112500"/>
          </a:effec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42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42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800" decel="100000" fill="hold"/>
                                        <p:tgtEl>
                                          <p:spTgt spid="542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42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42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800" decel="100000" fill="hold"/>
                                        <p:tgtEl>
                                          <p:spTgt spid="542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42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42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800" decel="100000" fill="hold"/>
                                        <p:tgtEl>
                                          <p:spTgt spid="542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42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42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800" decel="100000" fill="hold"/>
                                        <p:tgtEl>
                                          <p:spTgt spid="542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42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42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800" decel="100000" fill="hold"/>
                                        <p:tgtEl>
                                          <p:spTgt spid="542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0"/>
                            </p:stCondLst>
                            <p:childTnLst>
                              <p:par>
                                <p:cTn id="40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42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42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800" decel="100000" fill="hold"/>
                                        <p:tgtEl>
                                          <p:spTgt spid="542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6" grpId="0" build="p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990600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Common Reasons for Drop-outs?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92165" name="Picture 5" descr="Disappointed Chil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1219200"/>
            <a:ext cx="2133600" cy="2133600"/>
          </a:xfrm>
          <a:prstGeom prst="rect">
            <a:avLst/>
          </a:prstGeom>
          <a:ln>
            <a:noFill/>
          </a:ln>
          <a:effectLst>
            <a:reflection stA="57000" endPos="75000" dist="12700" dir="5400000" sy="-100000" algn="bl" rotWithShape="0"/>
            <a:softEdge rad="112500"/>
          </a:effectLst>
        </p:spPr>
      </p:pic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228600" y="762000"/>
            <a:ext cx="35052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 smtClean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 smtClean="0">
                <a:solidFill>
                  <a:srgbClr val="FFFFFF"/>
                </a:solidFill>
                <a:latin typeface="+mn-lt"/>
              </a:rPr>
              <a:t>The first disappointment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990600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Common Reasons for Drop-outs?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92165" name="Picture 5" descr="Disappointed Chil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1219200"/>
            <a:ext cx="2133600" cy="21336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92171" name="Picture 11" descr="bored-baby-128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81800" y="1066800"/>
            <a:ext cx="2114550" cy="22860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228600" y="1981200"/>
            <a:ext cx="28194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 smtClean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 smtClean="0">
                <a:solidFill>
                  <a:srgbClr val="FFFFFF"/>
                </a:solidFill>
                <a:latin typeface="+mn-lt"/>
              </a:rPr>
              <a:t>Lost interest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228600" y="762000"/>
            <a:ext cx="35052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 smtClean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 smtClean="0">
                <a:solidFill>
                  <a:srgbClr val="FFFFFF"/>
                </a:solidFill>
                <a:latin typeface="+mn-lt"/>
              </a:rPr>
              <a:t>The first disappointment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990600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Common Reasons for Drop-outs?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92165" name="Picture 5" descr="Disappointed Chil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1219200"/>
            <a:ext cx="2133600" cy="2133600"/>
          </a:xfrm>
          <a:prstGeom prst="rect">
            <a:avLst/>
          </a:prstGeom>
          <a:ln>
            <a:noFill/>
          </a:ln>
          <a:effectLst>
            <a:reflection stA="50000" endPos="32000" dist="12700" dir="5400000" sy="-100000" algn="bl" rotWithShape="0"/>
            <a:softEdge rad="112500"/>
          </a:effectLst>
        </p:spPr>
      </p:pic>
      <p:pic>
        <p:nvPicPr>
          <p:cNvPr id="92168" name="Picture 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86200" y="3581400"/>
            <a:ext cx="1752600" cy="22860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92171" name="Picture 11" descr="bored-baby-128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81800" y="1066800"/>
            <a:ext cx="2114550" cy="2286000"/>
          </a:xfrm>
          <a:prstGeom prst="rect">
            <a:avLst/>
          </a:prstGeom>
          <a:ln>
            <a:noFill/>
          </a:ln>
          <a:effectLst>
            <a:reflection stA="50000" endPos="32000" dist="12700" dir="5400000" sy="-100000" algn="bl" rotWithShape="0"/>
            <a:softEdge rad="112500"/>
          </a:effectLst>
        </p:spPr>
      </p:pic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228600" y="1981200"/>
            <a:ext cx="28194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 smtClean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 smtClean="0">
                <a:solidFill>
                  <a:srgbClr val="FFFFFF"/>
                </a:solidFill>
                <a:latin typeface="+mn-lt"/>
              </a:rPr>
              <a:t>Lost interest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228600" y="2743200"/>
            <a:ext cx="38862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3200" dirty="0" smtClean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 smtClean="0">
                <a:solidFill>
                  <a:srgbClr val="FFFFFF"/>
                </a:solidFill>
                <a:latin typeface="+mn-lt"/>
              </a:rPr>
              <a:t>Didn’t </a:t>
            </a:r>
            <a:r>
              <a:rPr lang="en-US" sz="3200" dirty="0">
                <a:solidFill>
                  <a:srgbClr val="FFFFFF"/>
                </a:solidFill>
                <a:latin typeface="+mn-lt"/>
              </a:rPr>
              <a:t>like the</a:t>
            </a:r>
            <a:r>
              <a:rPr lang="en-US" sz="3200" dirty="0" smtClean="0">
                <a:solidFill>
                  <a:srgbClr val="FFFFFF"/>
                </a:solidFill>
                <a:latin typeface="+mn-lt"/>
              </a:rPr>
              <a:t> teacher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228600" y="762000"/>
            <a:ext cx="35052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 smtClean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 smtClean="0">
                <a:solidFill>
                  <a:srgbClr val="FFFFFF"/>
                </a:solidFill>
                <a:latin typeface="+mn-lt"/>
              </a:rPr>
              <a:t>The first disappointment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990600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Common Reasons for Drop-outs?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92165" name="Picture 5" descr="Disappointed Chil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1219200"/>
            <a:ext cx="2133600" cy="2133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2168" name="Picture 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86200" y="3581400"/>
            <a:ext cx="1752600" cy="22860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92169" name="Picture 9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19800" y="3657600"/>
            <a:ext cx="2743200" cy="20574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92171" name="Picture 11" descr="bored-baby-1284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81800" y="1066800"/>
            <a:ext cx="2114550" cy="2286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228600" y="1981200"/>
            <a:ext cx="28194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 smtClean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 smtClean="0">
                <a:solidFill>
                  <a:srgbClr val="FFFFFF"/>
                </a:solidFill>
                <a:latin typeface="+mn-lt"/>
              </a:rPr>
              <a:t>Lost interest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228600" y="2743200"/>
            <a:ext cx="38862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3200" dirty="0" smtClean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 smtClean="0">
                <a:solidFill>
                  <a:srgbClr val="FFFFFF"/>
                </a:solidFill>
                <a:latin typeface="+mn-lt"/>
              </a:rPr>
              <a:t>Didn’t </a:t>
            </a:r>
            <a:r>
              <a:rPr lang="en-US" sz="3200" dirty="0">
                <a:solidFill>
                  <a:srgbClr val="FFFFFF"/>
                </a:solidFill>
                <a:latin typeface="+mn-lt"/>
              </a:rPr>
              <a:t>like the</a:t>
            </a:r>
            <a:r>
              <a:rPr lang="en-US" sz="3200" dirty="0" smtClean="0">
                <a:solidFill>
                  <a:srgbClr val="FFFFFF"/>
                </a:solidFill>
                <a:latin typeface="+mn-lt"/>
              </a:rPr>
              <a:t> teacher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228600" y="4114800"/>
            <a:ext cx="23622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None/>
            </a:pPr>
            <a:endParaRPr lang="en-US" sz="2800" dirty="0">
              <a:latin typeface="Times New Roman" charset="0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+mn-lt"/>
              </a:rPr>
              <a:t>Conflicts</a:t>
            </a:r>
          </a:p>
        </p:txBody>
      </p:sp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228600" y="762000"/>
            <a:ext cx="35052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 smtClean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 smtClean="0">
                <a:solidFill>
                  <a:srgbClr val="FFFFFF"/>
                </a:solidFill>
                <a:latin typeface="+mn-lt"/>
              </a:rPr>
              <a:t>The first disappointment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5" name="Action Button: Custom 4">
            <a:hlinkClick r:id="" action="ppaction://noaction" highlightClick="1"/>
          </p:cNvPr>
          <p:cNvSpPr/>
          <p:nvPr/>
        </p:nvSpPr>
        <p:spPr>
          <a:xfrm>
            <a:off x="9144000" y="3962400"/>
            <a:ext cx="1042416" cy="1042416"/>
          </a:xfrm>
          <a:prstGeom prst="actionButtonBlank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1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6200"/>
            <a:ext cx="9144000" cy="1447800"/>
          </a:xfrm>
        </p:spPr>
        <p:txBody>
          <a:bodyPr>
            <a:normAutofit/>
          </a:bodyPr>
          <a:lstStyle/>
          <a:p>
            <a:pPr eaLnBrk="1" hangingPunct="1"/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What Can You Do</a:t>
            </a:r>
            <a: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?</a:t>
            </a:r>
            <a:br>
              <a:rPr lang="en-US" sz="4000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endParaRPr lang="en-US" sz="40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58373" name="Picture 4" descr="DSC_0044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619125" y="1066800"/>
            <a:ext cx="3114675" cy="4302125"/>
          </a:xfrm>
          <a:prstGeom prst="rect">
            <a:avLst/>
          </a:prstGeom>
          <a:ln>
            <a:noFill/>
          </a:ln>
          <a:effectLst>
            <a:reflection blurRad="12700" stA="53000" endPos="30000" dist="5000" dir="5400000" sy="-100000" algn="bl" rotWithShape="0"/>
          </a:effectLst>
          <a:scene3d>
            <a:camera prst="isometricOffAxis1Right">
              <a:rot lat="1080000" lon="2004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58372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4114800" y="1066800"/>
            <a:ext cx="4572000" cy="4495800"/>
          </a:xfrm>
        </p:spPr>
        <p:txBody>
          <a:bodyPr/>
          <a:lstStyle/>
          <a:p>
            <a:pPr eaLnBrk="1" hangingPunct="1"/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Talk to the student</a:t>
            </a:r>
          </a:p>
          <a:p>
            <a:pPr lvl="1" eaLnBrk="1" hangingPunct="1"/>
            <a:r>
              <a:rPr lang="en-US" dirty="0">
                <a:solidFill>
                  <a:srgbClr val="FFFFFF"/>
                </a:solidFill>
              </a:rPr>
              <a:t>Probe for real reason they want to quit</a:t>
            </a:r>
          </a:p>
          <a:p>
            <a:pPr lvl="1" eaLnBrk="1" hangingPunct="1"/>
            <a:r>
              <a:rPr lang="en-US" dirty="0">
                <a:solidFill>
                  <a:srgbClr val="FFFFFF"/>
                </a:solidFill>
              </a:rPr>
              <a:t>Show interest</a:t>
            </a:r>
          </a:p>
          <a:p>
            <a:pPr eaLnBrk="1" hangingPunct="1"/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Check their instrument</a:t>
            </a:r>
          </a:p>
          <a:p>
            <a:pPr eaLnBrk="1" hangingPunct="1"/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Talk with the 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parents</a:t>
            </a:r>
          </a:p>
          <a:p>
            <a:pPr eaLnBrk="1" hangingPunct="1"/>
            <a:r>
              <a:rPr lang="en-US" i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Iowa Bandmasters Assn </a:t>
            </a:r>
          </a:p>
          <a:p>
            <a:pPr eaLnBrk="1" hangingPunct="1">
              <a:buNone/>
            </a:pPr>
            <a:r>
              <a:rPr lang="en-US" i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   Exit Survey</a:t>
            </a:r>
            <a:endParaRPr lang="en-US" i="1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58370" name="Footer Placeholder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US" dirty="0" err="1">
                <a:solidFill>
                  <a:srgbClr val="FFFFFF"/>
                </a:solidFill>
                <a:latin typeface="Arial" charset="0"/>
              </a:rPr>
              <a:t>www.musicachievementcouncil.org</a:t>
            </a:r>
            <a:endParaRPr lang="en-US" dirty="0">
              <a:solidFill>
                <a:srgbClr val="FFFFFF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8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8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58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83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83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583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83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83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583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83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83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00" decel="100000" fill="hold"/>
                                        <p:tgtEl>
                                          <p:spTgt spid="583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83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83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583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83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83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583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83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83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900" decel="100000" fill="hold"/>
                                        <p:tgtEl>
                                          <p:spTgt spid="583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2" grpId="0" build="p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Footer Placeholder 5"/>
          <p:cNvSpPr txBox="1">
            <a:spLocks noGrp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ctr"/>
            <a:r>
              <a:rPr lang="en-US" sz="1200" b="1">
                <a:latin typeface="Arial" charset="0"/>
              </a:rPr>
              <a:t>www.musicachievementcouncil.org</a:t>
            </a:r>
          </a:p>
        </p:txBody>
      </p:sp>
      <p:sp>
        <p:nvSpPr>
          <p:cNvPr id="5427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37160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Why Should Students Continue? </a:t>
            </a:r>
            <a:br>
              <a:rPr lang="en-US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b="1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Have</a:t>
            </a:r>
            <a:r>
              <a:rPr lang="en-US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b="1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Students Tell Their </a:t>
            </a:r>
            <a:r>
              <a:rPr lang="en-US" b="1" u="sng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OWN </a:t>
            </a:r>
            <a:r>
              <a:rPr lang="en-US" b="1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Story</a:t>
            </a:r>
            <a:endParaRPr lang="en-US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2" name="PPT Slide 53 There Is A Place.mp4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08000" y="1447800"/>
            <a:ext cx="8128000" cy="457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7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6200"/>
            <a:ext cx="9144000" cy="914400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What If …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0653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28600" y="1143000"/>
            <a:ext cx="3962400" cy="4876800"/>
          </a:xfrm>
        </p:spPr>
        <p:txBody>
          <a:bodyPr>
            <a:noAutofit/>
          </a:bodyPr>
          <a:lstStyle/>
          <a:p>
            <a:pPr eaLnBrk="1" hangingPunct="1"/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Students saw </a:t>
            </a:r>
            <a:r>
              <a:rPr lang="en-US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immediate </a:t>
            </a: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success?</a:t>
            </a:r>
          </a:p>
          <a:p>
            <a:pPr eaLnBrk="1" hangingPunct="1"/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Parents heard 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their kids play </a:t>
            </a: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their first performance just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6-7 weeks </a:t>
            </a: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after they started?</a:t>
            </a:r>
          </a:p>
          <a:p>
            <a:pPr eaLnBrk="1" hangingPunct="1"/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Learning to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play </a:t>
            </a: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was </a:t>
            </a:r>
            <a:r>
              <a:rPr lang="en-US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really fun?</a:t>
            </a:r>
          </a:p>
        </p:txBody>
      </p:sp>
      <p:pic>
        <p:nvPicPr>
          <p:cNvPr id="62469" name="Picture 4" descr="3-1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267200" y="1447800"/>
            <a:ext cx="4445000" cy="2895600"/>
          </a:xfrm>
          <a:prstGeom prst="rect">
            <a:avLst/>
          </a:prstGeom>
          <a:ln>
            <a:noFill/>
          </a:ln>
          <a:effectLst>
            <a:reflection stA="63000" endPos="66000" dist="12700" dir="5400000" sy="-100000" algn="bl" rotWithShape="0"/>
            <a:softEdge rad="112500"/>
          </a:effectLst>
        </p:spPr>
      </p:pic>
      <p:sp>
        <p:nvSpPr>
          <p:cNvPr id="6246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48000" y="6356350"/>
            <a:ext cx="32766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6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6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6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06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6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6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06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06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6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6531" grpId="0" build="p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0" y="18871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 smtClean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First Performance</a:t>
            </a:r>
          </a:p>
          <a:p>
            <a:pPr algn="ctr"/>
            <a:r>
              <a:rPr lang="en-US" sz="3600" i="1" dirty="0" smtClean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National Day of Celebration</a:t>
            </a:r>
            <a:endParaRPr lang="en-US" sz="3600" dirty="0">
              <a:solidFill>
                <a:srgbClr val="FFFF00"/>
              </a:solidFill>
              <a:latin typeface="+mn-lt"/>
            </a:endParaRPr>
          </a:p>
        </p:txBody>
      </p:sp>
      <p:pic>
        <p:nvPicPr>
          <p:cNvPr id="5" name="PPT Slide 57 First Performance Concert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14400" y="1828800"/>
            <a:ext cx="7315200" cy="4191000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400800"/>
            <a:ext cx="2133600" cy="365125"/>
          </a:xfrm>
        </p:spPr>
        <p:txBody>
          <a:bodyPr/>
          <a:lstStyle/>
          <a:p>
            <a:pPr>
              <a:defRPr/>
            </a:pPr>
            <a:fld id="{F188C437-0A12-3E4A-B959-FB613AA65816}" type="slidenum">
              <a:rPr lang="en-US" smtClean="0"/>
              <a:pPr>
                <a:defRPr/>
              </a:pPr>
              <a:t>59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12700" y="115318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i="1" dirty="0" smtClean="0">
                <a:solidFill>
                  <a:schemeClr val="bg1"/>
                </a:solidFill>
                <a:latin typeface="+mn-lt"/>
                <a:ea typeface="ＭＳ Ｐゴシック" charset="-128"/>
                <a:cs typeface="ＭＳ Ｐゴシック" charset="-128"/>
              </a:rPr>
              <a:t>3</a:t>
            </a:r>
            <a:r>
              <a:rPr lang="en-US" sz="2800" i="1" baseline="30000" dirty="0" smtClean="0">
                <a:solidFill>
                  <a:schemeClr val="bg1"/>
                </a:solidFill>
                <a:latin typeface="+mn-lt"/>
                <a:ea typeface="ＭＳ Ｐゴシック" charset="-128"/>
                <a:cs typeface="ＭＳ Ｐゴシック" charset="-128"/>
              </a:rPr>
              <a:t>rd</a:t>
            </a:r>
            <a:r>
              <a:rPr lang="en-US" sz="2800" i="1" dirty="0" smtClean="0">
                <a:solidFill>
                  <a:schemeClr val="bg1"/>
                </a:solidFill>
                <a:latin typeface="+mn-lt"/>
                <a:ea typeface="ＭＳ Ｐゴシック" charset="-128"/>
                <a:cs typeface="ＭＳ Ｐゴシック" charset="-128"/>
              </a:rPr>
              <a:t> Thursday of November Annually</a:t>
            </a:r>
            <a:endParaRPr lang="en-US" sz="2800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61310726"/>
      </p:ext>
    </p:extLst>
  </p:cSld>
  <p:clrMapOvr>
    <a:masterClrMapping/>
  </p:clrMapOvr>
  <p:transition xmlns:p14="http://schemas.microsoft.com/office/powerpoint/2010/main">
    <p:cut thruBlk="1"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9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6200"/>
            <a:ext cx="9144000" cy="762000"/>
          </a:xfrm>
        </p:spPr>
        <p:txBody>
          <a:bodyPr/>
          <a:lstStyle/>
          <a:p>
            <a:pPr algn="ctr" eaLnBrk="1" hangingPunct="1"/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Why Does </a:t>
            </a:r>
            <a:r>
              <a:rPr lang="en-US" sz="4000" b="1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First Performance</a:t>
            </a:r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Work?</a:t>
            </a:r>
            <a:endParaRPr lang="en-US" sz="40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70660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914400"/>
            <a:ext cx="6705600" cy="34290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The </a:t>
            </a:r>
            <a:r>
              <a:rPr lang="en-US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timing</a:t>
            </a:r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of the performance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solidFill>
                  <a:schemeClr val="bg1"/>
                </a:solidFill>
              </a:rPr>
              <a:t>Parents want to hear their kids play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solidFill>
                  <a:schemeClr val="bg1"/>
                </a:solidFill>
              </a:rPr>
              <a:t>Student interest soars and they learn to love </a:t>
            </a:r>
            <a:r>
              <a:rPr lang="en-US" dirty="0" smtClean="0">
                <a:solidFill>
                  <a:schemeClr val="bg1"/>
                </a:solidFill>
              </a:rPr>
              <a:t>performing</a:t>
            </a:r>
          </a:p>
          <a:p>
            <a:pPr eaLnBrk="1" hangingPunct="1">
              <a:lnSpc>
                <a:spcPct val="90000"/>
              </a:lnSpc>
            </a:pPr>
            <a:r>
              <a:rPr lang="en-US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Students </a:t>
            </a:r>
            <a:r>
              <a:rPr lang="en-US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practice</a:t>
            </a:r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more prior to a </a:t>
            </a:r>
            <a:r>
              <a:rPr lang="en-US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performance</a:t>
            </a:r>
          </a:p>
          <a:p>
            <a:pPr eaLnBrk="1" hangingPunct="1">
              <a:lnSpc>
                <a:spcPct val="90000"/>
              </a:lnSpc>
            </a:pPr>
            <a:r>
              <a:rPr lang="en-US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Retention</a:t>
            </a:r>
            <a:r>
              <a:rPr lang="en-US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rate</a:t>
            </a:r>
            <a:r>
              <a:rPr lang="en-US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increases</a:t>
            </a:r>
            <a:endParaRPr lang="en-US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70658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US" dirty="0" err="1">
                <a:solidFill>
                  <a:srgbClr val="FFFFFF"/>
                </a:solidFill>
                <a:latin typeface="Arial" charset="0"/>
              </a:rPr>
              <a:t>www.musicachievementcouncil.org</a:t>
            </a:r>
            <a:endParaRPr lang="en-US" dirty="0">
              <a:solidFill>
                <a:srgbClr val="FFFFFF"/>
              </a:solidFill>
              <a:latin typeface="Arial" charset="0"/>
            </a:endParaRPr>
          </a:p>
        </p:txBody>
      </p:sp>
      <p:pic>
        <p:nvPicPr>
          <p:cNvPr id="70661" name="Picture 4" descr="First Perf cover"/>
          <p:cNvPicPr>
            <a:picLocks noChangeAspect="1" noChangeArrowheads="1"/>
          </p:cNvPicPr>
          <p:nvPr/>
        </p:nvPicPr>
        <p:blipFill>
          <a:blip r:embed="rId3">
            <a:lum bright="-4000" contrast="6000"/>
          </a:blip>
          <a:srcRect/>
          <a:stretch>
            <a:fillRect/>
          </a:stretch>
        </p:blipFill>
        <p:spPr bwMode="auto">
          <a:xfrm rot="310421">
            <a:off x="7107623" y="1143425"/>
            <a:ext cx="1482183" cy="222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reflection stA="50000" endPos="75000" dist="12700" dir="5400000" sy="-100000" algn="bl" rotWithShape="0"/>
          </a:effectLst>
        </p:spPr>
      </p:pic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381000" y="4343400"/>
            <a:ext cx="8610600" cy="1905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 defTabSz="457200" fontAlgn="auto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/>
              <a:buChar char="•"/>
            </a:pPr>
            <a:r>
              <a:rPr lang="en-US" sz="3200" dirty="0" smtClean="0">
                <a:solidFill>
                  <a:schemeClr val="bg1"/>
                </a:solidFill>
                <a:latin typeface="+mn-lt"/>
                <a:ea typeface="ＭＳ Ｐゴシック" charset="-128"/>
                <a:cs typeface="ＭＳ Ｐゴシック" charset="-128"/>
              </a:rPr>
              <a:t>The audience will be large … enthusiastic … and will arrive early -- lots of quality time with those who care most about the outcome -</a:t>
            </a:r>
            <a:r>
              <a:rPr lang="en-US" sz="3200" dirty="0" smtClean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- </a:t>
            </a:r>
            <a:r>
              <a:rPr lang="en-US" sz="3200" i="1" u="sng" dirty="0" smtClean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the parents!</a:t>
            </a:r>
            <a:endParaRPr kumimoji="0" lang="en-US" sz="3200" i="0" u="sng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048000" y="6356350"/>
            <a:ext cx="33528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416772" name="Text Box 4"/>
          <p:cNvSpPr txBox="1">
            <a:spLocks noChangeArrowheads="1"/>
          </p:cNvSpPr>
          <p:nvPr/>
        </p:nvSpPr>
        <p:spPr bwMode="auto">
          <a:xfrm>
            <a:off x="0" y="228600"/>
            <a:ext cx="914400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800" i="1" dirty="0">
                <a:solidFill>
                  <a:srgbClr val="FFFF00"/>
                </a:solidFill>
                <a:latin typeface="Times New Roman" charset="0"/>
              </a:rPr>
              <a:t>Parents will be </a:t>
            </a:r>
            <a:r>
              <a:rPr lang="en-US" sz="2800" b="1" i="1" u="sng" dirty="0" smtClean="0">
                <a:solidFill>
                  <a:srgbClr val="FFFF00"/>
                </a:solidFill>
                <a:latin typeface="Times New Roman" charset="0"/>
              </a:rPr>
              <a:t>amazed</a:t>
            </a:r>
            <a:r>
              <a:rPr lang="en-US" sz="2800" i="1" dirty="0" smtClean="0">
                <a:solidFill>
                  <a:srgbClr val="FFFF00"/>
                </a:solidFill>
                <a:latin typeface="Times New Roman" charset="0"/>
              </a:rPr>
              <a:t>! Most </a:t>
            </a:r>
            <a:r>
              <a:rPr lang="en-US" sz="2800" i="1" dirty="0">
                <a:solidFill>
                  <a:srgbClr val="FFFF00"/>
                </a:solidFill>
                <a:latin typeface="Times New Roman" charset="0"/>
              </a:rPr>
              <a:t>have no idea how much their child has learned based on what they hear at home!</a:t>
            </a:r>
          </a:p>
        </p:txBody>
      </p:sp>
      <p:pic>
        <p:nvPicPr>
          <p:cNvPr id="72709" name="Picture 8" descr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0" y="1447800"/>
            <a:ext cx="7696200" cy="421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67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67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16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6772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5" name="Rectangle 2"/>
          <p:cNvSpPr>
            <a:spLocks noGrp="1" noChangeArrowheads="1"/>
          </p:cNvSpPr>
          <p:nvPr>
            <p:ph idx="1"/>
          </p:nvPr>
        </p:nvSpPr>
        <p:spPr>
          <a:xfrm>
            <a:off x="1905000" y="1371600"/>
            <a:ext cx="6324600" cy="3429000"/>
          </a:xfrm>
        </p:spPr>
        <p:txBody>
          <a:bodyPr>
            <a:normAutofit/>
          </a:bodyPr>
          <a:lstStyle/>
          <a:p>
            <a:pPr eaLnBrk="1" hangingPunct="1">
              <a:spcAft>
                <a:spcPts val="1200"/>
              </a:spcAft>
            </a:pP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Many schools have the principal serve as the narrator -- </a:t>
            </a:r>
            <a:r>
              <a:rPr lang="en-US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GREAT PR!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/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The sound of </a:t>
            </a:r>
          </a:p>
          <a:p>
            <a:pPr eaLnBrk="1" hangingPunct="1">
              <a:buFont typeface="Wingdings" charset="2"/>
              <a:buNone/>
            </a:pP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    </a:t>
            </a:r>
            <a:r>
              <a:rPr lang="en-US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applause</a:t>
            </a:r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is </a:t>
            </a:r>
          </a:p>
          <a:p>
            <a:pPr eaLnBrk="1" hangingPunct="1">
              <a:buFont typeface="Wingdings" charset="2"/>
              <a:buNone/>
            </a:pPr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    </a:t>
            </a:r>
            <a:r>
              <a:rPr lang="en-US" dirty="0" smtClean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infectious</a:t>
            </a:r>
          </a:p>
        </p:txBody>
      </p:sp>
      <p:sp>
        <p:nvSpPr>
          <p:cNvPr id="74756" name="Text Box 5"/>
          <p:cNvSpPr txBox="1">
            <a:spLocks noChangeArrowheads="1"/>
          </p:cNvSpPr>
          <p:nvPr/>
        </p:nvSpPr>
        <p:spPr bwMode="auto">
          <a:xfrm>
            <a:off x="0" y="76200"/>
            <a:ext cx="9144000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3200" dirty="0">
                <a:solidFill>
                  <a:srgbClr val="FFFF00"/>
                </a:solidFill>
                <a:latin typeface="+mn-lt"/>
              </a:rPr>
              <a:t>Students enjoy the satisfaction of a performance after good preparation – the process starts </a:t>
            </a:r>
            <a:r>
              <a:rPr lang="en-US" sz="3200" i="1" u="sng" dirty="0">
                <a:solidFill>
                  <a:srgbClr val="FFFF00"/>
                </a:solidFill>
                <a:latin typeface="+mn-lt"/>
              </a:rPr>
              <a:t>early</a:t>
            </a:r>
            <a:endParaRPr lang="en-US" sz="3200" dirty="0">
              <a:solidFill>
                <a:srgbClr val="FFFF00"/>
              </a:solidFill>
              <a:latin typeface="+mn-lt"/>
            </a:endParaRPr>
          </a:p>
        </p:txBody>
      </p:sp>
      <p:pic>
        <p:nvPicPr>
          <p:cNvPr id="74757" name="Picture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57800" y="3094220"/>
            <a:ext cx="3505893" cy="210736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  <a:reflection stA="50000" endPos="75000" dist="12700" dir="5400000" sy="-100000" algn="bl" rotWithShape="0"/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70662" name="Picture 1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6400" y="1447800"/>
            <a:ext cx="1498600" cy="22479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28600" y="4648200"/>
            <a:ext cx="6324600" cy="1447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Arial"/>
              <a:buChar char="•"/>
            </a:pPr>
            <a:r>
              <a:rPr lang="en-US" sz="3200" i="1" dirty="0" smtClean="0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  Available at </a:t>
            </a:r>
            <a:r>
              <a:rPr lang="en-US" sz="3200" i="1" dirty="0" smtClean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Hal Leonard </a:t>
            </a:r>
            <a:r>
              <a:rPr lang="en-US" sz="3200" i="1" dirty="0" smtClean="0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or through your </a:t>
            </a:r>
            <a:r>
              <a:rPr lang="en-US" sz="3200" i="1" dirty="0" smtClean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Local Dealer </a:t>
            </a:r>
            <a:r>
              <a:rPr lang="en-US" sz="3200" i="1" dirty="0" smtClean="0">
                <a:solidFill>
                  <a:schemeClr val="bg1"/>
                </a:solidFill>
                <a:latin typeface="+mn-lt"/>
                <a:ea typeface="ＭＳ Ｐゴシック" charset="-128"/>
                <a:cs typeface="ＭＳ Ｐゴシック" charset="-128"/>
              </a:rPr>
              <a:t>or. . .</a:t>
            </a:r>
            <a:endParaRPr lang="en-US" sz="3200" i="1" dirty="0">
              <a:solidFill>
                <a:schemeClr val="bg1"/>
              </a:solidFill>
              <a:latin typeface="+mn-lt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56226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3" name="Rectangle 2"/>
          <p:cNvSpPr>
            <a:spLocks noGrp="1" noChangeArrowheads="1"/>
          </p:cNvSpPr>
          <p:nvPr>
            <p:ph type="title"/>
          </p:nvPr>
        </p:nvSpPr>
        <p:spPr>
          <a:xfrm>
            <a:off x="-76200" y="76200"/>
            <a:ext cx="9144000" cy="198120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US" sz="3200" dirty="0" smtClean="0">
                <a:solidFill>
                  <a:schemeClr val="bg1"/>
                </a:solidFill>
                <a:latin typeface="+mn-lt"/>
                <a:ea typeface="ＭＳ Ｐゴシック" charset="-128"/>
                <a:cs typeface="ＭＳ Ｐゴシック" charset="-128"/>
              </a:rPr>
              <a:t>Complimentary</a:t>
            </a:r>
            <a:r>
              <a:rPr lang="en-US" sz="32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Download</a:t>
            </a:r>
            <a:br>
              <a:rPr lang="en-US" sz="32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3200" dirty="0" err="1" smtClean="0">
                <a:solidFill>
                  <a:srgbClr val="FFDC77"/>
                </a:solidFill>
                <a:ea typeface="ＭＳ Ｐゴシック" charset="-128"/>
                <a:cs typeface="ＭＳ Ｐゴシック" charset="-128"/>
              </a:rPr>
              <a:t>www.musicachievementcouncil.org</a:t>
            </a:r>
            <a:endParaRPr lang="en-US" sz="3200" dirty="0">
              <a:solidFill>
                <a:srgbClr val="FFDC77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63</a:t>
            </a:fld>
            <a:endParaRPr lang="en-US"/>
          </a:p>
        </p:txBody>
      </p:sp>
      <p:pic>
        <p:nvPicPr>
          <p:cNvPr id="9" name="Picture 8" descr="iPhone Graphic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4800" y="228600"/>
            <a:ext cx="940440" cy="117080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066800" y="38100"/>
            <a:ext cx="6533296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i="1" dirty="0" smtClean="0">
                <a:solidFill>
                  <a:schemeClr val="bg1"/>
                </a:solidFill>
                <a:latin typeface="+mn-lt"/>
                <a:ea typeface="ＭＳ Ｐゴシック" charset="-128"/>
                <a:cs typeface="ＭＳ Ｐゴシック" charset="-128"/>
              </a:rPr>
              <a:t>. . .Use Your Own Method Book Music</a:t>
            </a:r>
            <a:endParaRPr lang="en-US" sz="3200" i="1" dirty="0">
              <a:latin typeface="+mn-lt"/>
            </a:endParaRPr>
          </a:p>
        </p:txBody>
      </p:sp>
      <p:pic>
        <p:nvPicPr>
          <p:cNvPr id="10" name="Picture 9" descr="Screen Shot 2018-01-12 at 1.23.32 PM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72087"/>
            <a:ext cx="9144000" cy="2518913"/>
          </a:xfrm>
          <a:prstGeom prst="rect">
            <a:avLst/>
          </a:prstGeom>
        </p:spPr>
      </p:pic>
      <p:pic>
        <p:nvPicPr>
          <p:cNvPr id="11" name="Picture 10" descr="Screen Shot 2018-01-12 at 1.22.35 PM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10633"/>
            <a:ext cx="9144000" cy="3447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5017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3" name="Rectangle 2"/>
          <p:cNvSpPr>
            <a:spLocks noGrp="1" noChangeArrowheads="1"/>
          </p:cNvSpPr>
          <p:nvPr>
            <p:ph type="title"/>
          </p:nvPr>
        </p:nvSpPr>
        <p:spPr>
          <a:xfrm>
            <a:off x="-76200" y="76200"/>
            <a:ext cx="9144000" cy="198120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US" sz="3200" dirty="0" err="1" smtClean="0">
                <a:solidFill>
                  <a:srgbClr val="FFDC77"/>
                </a:solidFill>
                <a:ea typeface="ＭＳ Ｐゴシック" charset="-128"/>
                <a:cs typeface="ＭＳ Ｐゴシック" charset="-128"/>
              </a:rPr>
              <a:t>www.musicachievementcouncil.org</a:t>
            </a:r>
            <a:r>
              <a:rPr lang="en-US" sz="3200" dirty="0" smtClean="0">
                <a:solidFill>
                  <a:srgbClr val="FFDC77"/>
                </a:solidFill>
                <a:ea typeface="ＭＳ Ｐゴシック" charset="-128"/>
                <a:cs typeface="ＭＳ Ｐゴシック" charset="-128"/>
              </a:rPr>
              <a:t/>
            </a:r>
            <a:br>
              <a:rPr lang="en-US" sz="3200" dirty="0" smtClean="0">
                <a:solidFill>
                  <a:srgbClr val="FFDC77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3200" dirty="0" smtClean="0">
                <a:solidFill>
                  <a:srgbClr val="FFDC77"/>
                </a:solidFill>
                <a:ea typeface="ＭＳ Ｐゴシック" charset="-128"/>
                <a:cs typeface="ＭＳ Ｐゴシック" charset="-128"/>
              </a:rPr>
              <a:t>What’s Included:</a:t>
            </a:r>
            <a:r>
              <a:rPr lang="en-US" sz="3200" dirty="0">
                <a:solidFill>
                  <a:srgbClr val="FFDC77"/>
                </a:solidFill>
                <a:ea typeface="ＭＳ Ｐゴシック" charset="-128"/>
                <a:cs typeface="ＭＳ Ｐゴシック" charset="-128"/>
              </a:rPr>
              <a:t/>
            </a:r>
            <a:br>
              <a:rPr lang="en-US" sz="3200" dirty="0">
                <a:solidFill>
                  <a:srgbClr val="FFDC77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3200" dirty="0" smtClean="0">
                <a:solidFill>
                  <a:srgbClr val="FFDC77"/>
                </a:solidFill>
                <a:ea typeface="ＭＳ Ｐゴシック" charset="-128"/>
                <a:cs typeface="ＭＳ Ｐゴシック" charset="-128"/>
              </a:rPr>
              <a:t/>
            </a:r>
            <a:br>
              <a:rPr lang="en-US" sz="3200" dirty="0" smtClean="0">
                <a:solidFill>
                  <a:srgbClr val="FFDC77"/>
                </a:solidFill>
                <a:ea typeface="ＭＳ Ｐゴシック" charset="-128"/>
                <a:cs typeface="ＭＳ Ｐゴシック" charset="-128"/>
              </a:rPr>
            </a:br>
            <a:endParaRPr lang="en-US" sz="3200" dirty="0">
              <a:solidFill>
                <a:srgbClr val="FFDC77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64</a:t>
            </a:fld>
            <a:endParaRPr lang="en-US"/>
          </a:p>
        </p:txBody>
      </p:sp>
      <p:pic>
        <p:nvPicPr>
          <p:cNvPr id="15" name="Picture 14" descr="Screen Shot 2018-01-12 at 2.22.11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0" y="685800"/>
            <a:ext cx="9144000" cy="3090451"/>
          </a:xfrm>
          <a:prstGeom prst="rect">
            <a:avLst/>
          </a:prstGeom>
        </p:spPr>
      </p:pic>
      <p:pic>
        <p:nvPicPr>
          <p:cNvPr id="19" name="Picture 18" descr="Dear Parent Screen Shot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295400"/>
            <a:ext cx="9144000" cy="3841707"/>
          </a:xfrm>
          <a:prstGeom prst="rect">
            <a:avLst/>
          </a:prstGeom>
        </p:spPr>
      </p:pic>
      <p:pic>
        <p:nvPicPr>
          <p:cNvPr id="20" name="Picture 19" descr="Dear Principal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1981200"/>
            <a:ext cx="9144000" cy="3918857"/>
          </a:xfrm>
          <a:prstGeom prst="rect">
            <a:avLst/>
          </a:prstGeom>
        </p:spPr>
      </p:pic>
      <p:pic>
        <p:nvPicPr>
          <p:cNvPr id="22" name="Picture 21" descr="Enhance the Experience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2819400"/>
            <a:ext cx="9144000" cy="3679193"/>
          </a:xfrm>
          <a:prstGeom prst="rect">
            <a:avLst/>
          </a:prstGeom>
        </p:spPr>
      </p:pic>
      <p:pic>
        <p:nvPicPr>
          <p:cNvPr id="24" name="Picture 23" descr="iPhone Graphic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24800" y="152400"/>
            <a:ext cx="940440" cy="1170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28264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65</a:t>
            </a:fld>
            <a:endParaRPr lang="en-US"/>
          </a:p>
        </p:txBody>
      </p:sp>
      <p:pic>
        <p:nvPicPr>
          <p:cNvPr id="9" name="Picture 8" descr="iPhone Graphic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4800" y="228600"/>
            <a:ext cx="940440" cy="1170807"/>
          </a:xfrm>
          <a:prstGeom prst="rect">
            <a:avLst/>
          </a:prstGeom>
        </p:spPr>
      </p:pic>
      <p:pic>
        <p:nvPicPr>
          <p:cNvPr id="11" name="Picture 10" descr="MAC FP Certificate Fillable.pd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541" y="0"/>
            <a:ext cx="887505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00903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3" name="Rectangle 2"/>
          <p:cNvSpPr>
            <a:spLocks noGrp="1" noChangeArrowheads="1"/>
          </p:cNvSpPr>
          <p:nvPr>
            <p:ph type="title"/>
          </p:nvPr>
        </p:nvSpPr>
        <p:spPr>
          <a:xfrm>
            <a:off x="12700" y="-152400"/>
            <a:ext cx="9144000" cy="152400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US" sz="36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Response from </a:t>
            </a:r>
            <a:r>
              <a:rPr lang="en-US" sz="3600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LIVE</a:t>
            </a:r>
            <a:r>
              <a:rPr lang="en-US" sz="3600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36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at the 2017 Midwest Clinic</a:t>
            </a:r>
            <a:br>
              <a:rPr lang="en-US" sz="36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</a:br>
            <a:endParaRPr lang="en-US" sz="3600" dirty="0">
              <a:solidFill>
                <a:srgbClr val="FF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66</a:t>
            </a:fld>
            <a:endParaRPr lang="en-US"/>
          </a:p>
        </p:txBody>
      </p:sp>
      <p:pic>
        <p:nvPicPr>
          <p:cNvPr id="3" name="Picture 2" descr="Word Cloud Question Only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762000"/>
            <a:ext cx="8077200" cy="5510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03211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3" name="Rectangle 2"/>
          <p:cNvSpPr>
            <a:spLocks noGrp="1" noChangeArrowheads="1"/>
          </p:cNvSpPr>
          <p:nvPr>
            <p:ph type="title"/>
          </p:nvPr>
        </p:nvSpPr>
        <p:spPr>
          <a:xfrm>
            <a:off x="12700" y="-152400"/>
            <a:ext cx="9144000" cy="152400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US" sz="36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Response from </a:t>
            </a:r>
            <a:r>
              <a:rPr lang="en-US" sz="3600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LIVE</a:t>
            </a:r>
            <a:r>
              <a:rPr lang="en-US" sz="3600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36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at the 2017 Midwest Clinic</a:t>
            </a:r>
            <a:br>
              <a:rPr lang="en-US" sz="36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</a:br>
            <a:endParaRPr lang="en-US" sz="3600" dirty="0">
              <a:solidFill>
                <a:srgbClr val="FF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67</a:t>
            </a:fld>
            <a:endParaRPr lang="en-US"/>
          </a:p>
        </p:txBody>
      </p:sp>
      <p:pic>
        <p:nvPicPr>
          <p:cNvPr id="3" name="Picture 2" descr="Word Cloud Question Only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762000"/>
            <a:ext cx="8077200" cy="5510253"/>
          </a:xfrm>
          <a:prstGeom prst="rect">
            <a:avLst/>
          </a:prstGeom>
        </p:spPr>
      </p:pic>
      <p:pic>
        <p:nvPicPr>
          <p:cNvPr id="6" name="Picture 5" descr="Screen Shot 2018-01-12 at 2.54.40 PM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1905000"/>
            <a:ext cx="7924800" cy="4325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59823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3" name="Rectangle 2"/>
          <p:cNvSpPr>
            <a:spLocks noGrp="1" noChangeArrowheads="1"/>
          </p:cNvSpPr>
          <p:nvPr>
            <p:ph type="title"/>
          </p:nvPr>
        </p:nvSpPr>
        <p:spPr>
          <a:xfrm>
            <a:off x="12700" y="-152400"/>
            <a:ext cx="9144000" cy="152400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US" sz="36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Response from </a:t>
            </a:r>
            <a:r>
              <a:rPr lang="en-US" sz="3600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LIVE</a:t>
            </a:r>
            <a:r>
              <a:rPr lang="en-US" sz="3600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36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at the 2017 Midwest Clinic</a:t>
            </a:r>
            <a:br>
              <a:rPr lang="en-US" sz="36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</a:br>
            <a:endParaRPr lang="en-US" sz="3600" dirty="0">
              <a:solidFill>
                <a:srgbClr val="FF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68</a:t>
            </a:fld>
            <a:endParaRPr lang="en-US"/>
          </a:p>
        </p:txBody>
      </p:sp>
      <p:pic>
        <p:nvPicPr>
          <p:cNvPr id="3" name="Picture 2" descr="Word Cloud Question Only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762000"/>
            <a:ext cx="8077200" cy="5510253"/>
          </a:xfrm>
          <a:prstGeom prst="rect">
            <a:avLst/>
          </a:prstGeom>
        </p:spPr>
      </p:pic>
      <p:pic>
        <p:nvPicPr>
          <p:cNvPr id="4" name="Picture 3" descr="More likely to encourage your child RESPONSE Question only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81" y="735465"/>
            <a:ext cx="9001719" cy="6047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21949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3" name="Rectangle 2"/>
          <p:cNvSpPr>
            <a:spLocks noGrp="1" noChangeArrowheads="1"/>
          </p:cNvSpPr>
          <p:nvPr>
            <p:ph type="title"/>
          </p:nvPr>
        </p:nvSpPr>
        <p:spPr>
          <a:xfrm>
            <a:off x="12700" y="-152400"/>
            <a:ext cx="9144000" cy="152400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US" sz="36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Response from </a:t>
            </a:r>
            <a:r>
              <a:rPr lang="en-US" sz="3600" u="sng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LIVE</a:t>
            </a:r>
            <a:r>
              <a:rPr lang="en-US" sz="3600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36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at the 2017 Midwest Clinic</a:t>
            </a:r>
            <a:br>
              <a:rPr lang="en-US" sz="3600" dirty="0" smtClean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</a:br>
            <a:endParaRPr lang="en-US" sz="3600" dirty="0">
              <a:solidFill>
                <a:srgbClr val="FF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69</a:t>
            </a:fld>
            <a:endParaRPr lang="en-US"/>
          </a:p>
        </p:txBody>
      </p:sp>
      <p:pic>
        <p:nvPicPr>
          <p:cNvPr id="3" name="Picture 2" descr="Word Cloud Question Only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762000"/>
            <a:ext cx="8077200" cy="5510253"/>
          </a:xfrm>
          <a:prstGeom prst="rect">
            <a:avLst/>
          </a:prstGeom>
        </p:spPr>
      </p:pic>
      <p:pic>
        <p:nvPicPr>
          <p:cNvPr id="4" name="Picture 3" descr="More likely to encourage your child RESPONSE Question only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81" y="735465"/>
            <a:ext cx="9001719" cy="6047512"/>
          </a:xfrm>
          <a:prstGeom prst="rect">
            <a:avLst/>
          </a:prstGeom>
        </p:spPr>
      </p:pic>
      <p:pic>
        <p:nvPicPr>
          <p:cNvPr id="6" name="Picture 5" descr="Screen Shot 2018-01-12 at 2.51.27 PM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41" y="1905000"/>
            <a:ext cx="8941020" cy="426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11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3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029200"/>
            <a:ext cx="9144000" cy="152400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US" sz="4000" dirty="0" smtClean="0">
                <a:ea typeface="ＭＳ Ｐゴシック" charset="-128"/>
                <a:cs typeface="ＭＳ Ｐゴシック" charset="-128"/>
              </a:rPr>
              <a:t>Schedule your 2018 Program NOW!</a:t>
            </a:r>
            <a:br>
              <a:rPr lang="en-US" sz="4000" dirty="0" smtClean="0">
                <a:ea typeface="ＭＳ Ｐゴシック" charset="-128"/>
                <a:cs typeface="ＭＳ Ｐゴシック" charset="-128"/>
              </a:rPr>
            </a:br>
            <a:r>
              <a:rPr lang="en-US" sz="4000" i="1" dirty="0" smtClean="0">
                <a:ea typeface="ＭＳ Ｐゴシック" charset="-128"/>
                <a:cs typeface="ＭＳ Ｐゴシック" charset="-128"/>
              </a:rPr>
              <a:t>Join us on the 3</a:t>
            </a:r>
            <a:r>
              <a:rPr lang="en-US" sz="4000" i="1" baseline="30000" dirty="0" smtClean="0">
                <a:ea typeface="ＭＳ Ｐゴシック" charset="-128"/>
                <a:cs typeface="ＭＳ Ｐゴシック" charset="-128"/>
              </a:rPr>
              <a:t>rd</a:t>
            </a:r>
            <a:r>
              <a:rPr lang="en-US" sz="4000" i="1" dirty="0" smtClean="0">
                <a:ea typeface="ＭＳ Ｐゴシック" charset="-128"/>
                <a:cs typeface="ＭＳ Ｐゴシック" charset="-128"/>
              </a:rPr>
              <a:t> Thursday in November</a:t>
            </a:r>
            <a:endParaRPr lang="en-US" sz="4000" i="1" dirty="0"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70</a:t>
            </a:fld>
            <a:endParaRPr lang="en-US"/>
          </a:p>
        </p:txBody>
      </p:sp>
      <p:pic>
        <p:nvPicPr>
          <p:cNvPr id="7" name="Picture 6" descr=" First Perfrormance Transparent LOGO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0200" y="1828800"/>
            <a:ext cx="6172200" cy="3042714"/>
          </a:xfrm>
          <a:prstGeom prst="rect">
            <a:avLst/>
          </a:prstGeom>
        </p:spPr>
      </p:pic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0" y="381000"/>
            <a:ext cx="9144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 smtClean="0">
                <a:ea typeface="ＭＳ Ｐゴシック" charset="-128"/>
                <a:cs typeface="ＭＳ Ｐゴシック" charset="-128"/>
              </a:rPr>
              <a:t>www.musicachievementcouncil.org</a:t>
            </a:r>
            <a:endParaRPr lang="en-US" i="1" dirty="0">
              <a:ea typeface="ＭＳ Ｐゴシック" charset="-128"/>
              <a:cs typeface="ＭＳ Ｐゴシック" charset="-128"/>
            </a:endParaRP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0" y="25400"/>
            <a:ext cx="9144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800" dirty="0" smtClean="0">
                <a:ea typeface="ＭＳ Ｐゴシック" charset="-128"/>
                <a:cs typeface="ＭＳ Ｐゴシック" charset="-128"/>
              </a:rPr>
              <a:t>Download Your </a:t>
            </a:r>
            <a:r>
              <a:rPr lang="en-US" sz="4800" u="sng" dirty="0" smtClean="0">
                <a:ea typeface="ＭＳ Ｐゴシック" charset="-128"/>
                <a:cs typeface="ＭＳ Ｐゴシック" charset="-128"/>
              </a:rPr>
              <a:t>FREE</a:t>
            </a:r>
            <a:r>
              <a:rPr lang="en-US" sz="4800" dirty="0" smtClean="0">
                <a:ea typeface="ＭＳ Ｐゴシック" charset="-128"/>
                <a:cs typeface="ＭＳ Ｐゴシック" charset="-128"/>
              </a:rPr>
              <a:t> Materials at:</a:t>
            </a:r>
          </a:p>
          <a:p>
            <a:endParaRPr lang="en-US" sz="4000" i="1" dirty="0"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8" name="Picture 7" descr="iPhone Graphic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96308" y="1600200"/>
            <a:ext cx="1044384" cy="1300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489014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06680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M.A.C. Resources</a:t>
            </a:r>
            <a:br>
              <a:rPr lang="en-US" b="1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endParaRPr lang="en-US" sz="3556" i="1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80900" name="Rectangle 4"/>
          <p:cNvSpPr>
            <a:spLocks noChangeArrowheads="1"/>
          </p:cNvSpPr>
          <p:nvPr/>
        </p:nvSpPr>
        <p:spPr bwMode="auto">
          <a:xfrm>
            <a:off x="1368425" y="29098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8" name="Picture 17" descr="RecruitmentCOV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536" y="2057400"/>
            <a:ext cx="2296265" cy="297179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  <a:reflection stA="50000" endPos="75000" dist="12700" dir="5400000" sy="-100000" algn="bl" rotWithShape="0"/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23" name="Picture 22" descr="Bridging the Gap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0400" y="2590800"/>
            <a:ext cx="2706228" cy="32766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  <a:reflection stA="50000" endPos="75000" dist="12700" dir="5400000" sy="-100000" algn="bl" rotWithShape="0"/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24" name="Picture 23" descr="SuccessCOVER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65562" y="3169421"/>
            <a:ext cx="2496838" cy="3231379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  <a:scene3d>
            <a:camera prst="isometricOffAxis2Left">
              <a:rot lat="1080000" lon="1560000" rev="0"/>
            </a:camera>
            <a:lightRig rig="threePt" dir="t"/>
          </a:scene3d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2182" y="2030145"/>
            <a:ext cx="2224618" cy="2922855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  <a:scene3d>
            <a:camera prst="isometricOffAxis1Right">
              <a:rot lat="1080000" lon="20040000" rev="0"/>
            </a:camera>
            <a:lightRig rig="threePt" dir="t"/>
          </a:scene3d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6076" y="3457365"/>
            <a:ext cx="2299124" cy="302074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  <a:reflection stA="50000" endPos="75000" dist="12700" dir="5400000" sy="-100000" algn="bl" rotWithShape="0"/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9" name="Picture 8" descr="iPhone Graphic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229600" y="152400"/>
            <a:ext cx="762000" cy="94865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04800" y="563940"/>
            <a:ext cx="88265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 smtClean="0">
                <a:solidFill>
                  <a:srgbClr val="FFFFFF"/>
                </a:solidFill>
                <a:latin typeface="Times New Roman"/>
                <a:cs typeface="Times New Roman"/>
              </a:rPr>
              <a:t>www.MusicAchievementCouncil.org</a:t>
            </a:r>
            <a:endParaRPr lang="en-US" sz="3200" dirty="0" smtClean="0">
              <a:solidFill>
                <a:srgbClr val="FFFFFF"/>
              </a:solidFill>
              <a:latin typeface="Times New Roman"/>
              <a:cs typeface="Times New Roman"/>
            </a:endParaRPr>
          </a:p>
          <a:p>
            <a:pPr algn="ctr"/>
            <a:r>
              <a:rPr lang="en-US" sz="3200" dirty="0" err="1" smtClean="0">
                <a:solidFill>
                  <a:srgbClr val="FFFFFF"/>
                </a:solidFill>
                <a:latin typeface="Times New Roman"/>
                <a:cs typeface="Times New Roman"/>
              </a:rPr>
              <a:t>www.NAfME.org</a:t>
            </a:r>
            <a:r>
              <a:rPr lang="en-US" sz="3200" dirty="0" smtClean="0">
                <a:solidFill>
                  <a:srgbClr val="FFFFFF"/>
                </a:solidFill>
                <a:latin typeface="Times New Roman"/>
                <a:cs typeface="Times New Roman"/>
              </a:rPr>
              <a:t>/my-classroom</a:t>
            </a:r>
          </a:p>
          <a:p>
            <a:pPr algn="ctr"/>
            <a:r>
              <a:rPr lang="en-US" sz="3200" dirty="0" smtClean="0">
                <a:solidFill>
                  <a:srgbClr val="FFFFFF"/>
                </a:solidFill>
                <a:latin typeface="Times New Roman"/>
                <a:cs typeface="Times New Roman"/>
              </a:rPr>
              <a:t>      </a:t>
            </a:r>
            <a:r>
              <a:rPr lang="en-US" sz="3200" dirty="0" err="1" smtClean="0">
                <a:solidFill>
                  <a:srgbClr val="FFFFFF"/>
                </a:solidFill>
                <a:latin typeface="Times New Roman"/>
                <a:cs typeface="Times New Roman"/>
              </a:rPr>
              <a:t>BandDirector.com</a:t>
            </a:r>
            <a:endParaRPr lang="en-US" sz="3200" dirty="0">
              <a:solidFill>
                <a:srgbClr val="FFFFFF"/>
              </a:solidFill>
              <a:latin typeface="Times New Roman"/>
              <a:cs typeface="Times New Roman"/>
            </a:endParaRPr>
          </a:p>
        </p:txBody>
      </p:sp>
      <p:pic>
        <p:nvPicPr>
          <p:cNvPr id="3" name="Picture 2" descr="Flashdrive.png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" y="76200"/>
            <a:ext cx="1524000" cy="10048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1828800"/>
            <a:ext cx="9144000" cy="144780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US" sz="6000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PPT, Videos Posted online:</a:t>
            </a:r>
            <a:br>
              <a:rPr lang="en-US" sz="6000" dirty="0" smtClean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endParaRPr lang="en-US" sz="6000" i="1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80900" name="Rectangle 4"/>
          <p:cNvSpPr>
            <a:spLocks noChangeArrowheads="1"/>
          </p:cNvSpPr>
          <p:nvPr/>
        </p:nvSpPr>
        <p:spPr bwMode="auto">
          <a:xfrm>
            <a:off x="1368425" y="29098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76200" y="3200400"/>
            <a:ext cx="91440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dirty="0" err="1" smtClean="0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musicedconsultants.net</a:t>
            </a:r>
            <a:r>
              <a:rPr lang="en-US" sz="6600" dirty="0" smtClean="0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/</a:t>
            </a:r>
          </a:p>
          <a:p>
            <a:pPr algn="ctr"/>
            <a:r>
              <a:rPr lang="en-US" sz="6600" dirty="0" smtClean="0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conference-materials</a:t>
            </a:r>
            <a:endParaRPr lang="en-US" sz="66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13" name="Picture 12" descr="iPhone Graphic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1000" y="152400"/>
            <a:ext cx="1044384" cy="130021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3" name="Picture 8" descr="Hal Leonar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87" y="4529137"/>
            <a:ext cx="1763713" cy="947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4" name="Picture 10" descr="Yamah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5638800"/>
            <a:ext cx="3352800" cy="900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5" name="Picture 12" descr="large-logo-black_w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2081212"/>
            <a:ext cx="10668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6" name="Picture 13" descr="Dansrlog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3429000"/>
            <a:ext cx="19050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7" name="Picture 14" descr="VIC FIRTH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5638800"/>
            <a:ext cx="3503613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8" name="Picture 15" descr="Alfred-logo-600 pixels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2014537"/>
            <a:ext cx="1143000" cy="1096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9" name="Picture 1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2014537"/>
            <a:ext cx="990600" cy="1189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40" name="Picture 17" descr="LOGO Trevor James Flutes_logo.jpg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3388" y="4529137"/>
            <a:ext cx="1674812" cy="957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41" name="Rectangle 22"/>
          <p:cNvSpPr>
            <a:spLocks noGrp="1" noChangeArrowheads="1"/>
          </p:cNvSpPr>
          <p:nvPr/>
        </p:nvSpPr>
        <p:spPr bwMode="auto">
          <a:xfrm>
            <a:off x="0" y="838200"/>
            <a:ext cx="91440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/>
          <a:p>
            <a:pPr algn="ctr"/>
            <a:r>
              <a:rPr lang="en-US" sz="3600" i="1" dirty="0">
                <a:solidFill>
                  <a:srgbClr val="FFFF00"/>
                </a:solidFill>
              </a:rPr>
              <a:t>Thanks </a:t>
            </a:r>
            <a:r>
              <a:rPr lang="en-US" sz="3600" i="1" dirty="0" smtClean="0">
                <a:solidFill>
                  <a:srgbClr val="FFFF00"/>
                </a:solidFill>
              </a:rPr>
              <a:t>to </a:t>
            </a:r>
            <a:r>
              <a:rPr lang="en-US" sz="3600" i="1" dirty="0">
                <a:solidFill>
                  <a:srgbClr val="FFFF00"/>
                </a:solidFill>
              </a:rPr>
              <a:t>these Quality Companies!</a:t>
            </a:r>
          </a:p>
        </p:txBody>
      </p:sp>
      <p:pic>
        <p:nvPicPr>
          <p:cNvPr id="44042" name="Picture 16" descr="Twitter_bird_logo_2012.svg.png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81000"/>
            <a:ext cx="838200" cy="677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43" name="Picture 19" descr="iPhone Graphic.png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9672" y="117475"/>
            <a:ext cx="884327" cy="1101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extBox 20"/>
          <p:cNvSpPr txBox="1"/>
          <p:nvPr/>
        </p:nvSpPr>
        <p:spPr>
          <a:xfrm>
            <a:off x="1639520" y="609600"/>
            <a:ext cx="60566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0" hangingPunct="0">
              <a:defRPr/>
            </a:pPr>
            <a:r>
              <a:rPr lang="en-US" sz="2800" i="1" kern="0" dirty="0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@</a:t>
            </a:r>
            <a:r>
              <a:rPr lang="en-US" sz="2800" i="1" kern="0" dirty="0" err="1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MusicAchCouncil</a:t>
            </a:r>
            <a:r>
              <a:rPr lang="en-US" sz="2800" i="1" kern="0" dirty="0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 </a:t>
            </a:r>
            <a:r>
              <a:rPr lang="en-US" sz="2800" i="1" kern="0" dirty="0" smtClean="0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   @</a:t>
            </a:r>
            <a:r>
              <a:rPr lang="en-US" sz="2800" i="1" kern="0" dirty="0" err="1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MusicEdConsult</a:t>
            </a:r>
            <a:endParaRPr lang="en-US" sz="2800" dirty="0">
              <a:solidFill>
                <a:srgbClr val="FFFFFF"/>
              </a:solidFill>
              <a:latin typeface="+mn-lt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524000" y="0"/>
            <a:ext cx="6284029" cy="58477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0" hangingPunct="0">
              <a:defRPr/>
            </a:pPr>
            <a:r>
              <a:rPr lang="en-US" sz="3200" i="1" dirty="0" err="1" smtClean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www.MusicAchievementCouncil.org</a:t>
            </a:r>
            <a:endParaRPr lang="en-US" sz="3200" i="1" dirty="0">
              <a:solidFill>
                <a:srgbClr val="FFFF00"/>
              </a:solidFill>
              <a:latin typeface="+mn-lt"/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44047" name="Picture 25" descr="Screen Shot 2016-10-12 at 9.33.57 PM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0" y="4638674"/>
            <a:ext cx="3886200" cy="709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49" name="Picture 3" descr="ConnSelmer_Logo_2012.jpg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2133600"/>
            <a:ext cx="2590800" cy="89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50" name="Picture 4" descr="Screen Shot 2017-04-20 at 2.54.40 PM.png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9463" y="3429000"/>
            <a:ext cx="3208337" cy="871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51" name="Picture 7" descr="logo_daddario_4color_on_white.jpg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3429000"/>
            <a:ext cx="3200400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31446-40F8-2646-B289-6D25502A1C78}" type="slidenum">
              <a:rPr lang="en-US" smtClean="0"/>
              <a:pPr>
                <a:defRPr/>
              </a:pPr>
              <a:t>73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8049539"/>
      </p:ext>
    </p:extLst>
  </p:cSld>
  <p:clrMapOvr>
    <a:masterClrMapping/>
  </p:clrMapOvr>
  <p:transition xmlns:p14="http://schemas.microsoft.com/office/powerpoint/2010/main" spd="slow" advClick="0" advTm="90000">
    <p:fade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3" name="Picture 8" descr="Hal Leonar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87" y="4529137"/>
            <a:ext cx="1763713" cy="947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4" name="Picture 10" descr="Yamah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5638800"/>
            <a:ext cx="3352800" cy="900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5" name="Picture 12" descr="large-logo-black_w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2081212"/>
            <a:ext cx="10668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6" name="Picture 13" descr="Dansrlog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3429000"/>
            <a:ext cx="19050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7" name="Picture 14" descr="VIC FIRTH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5638800"/>
            <a:ext cx="3503613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8" name="Picture 15" descr="Alfred-logo-600 pixels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2014537"/>
            <a:ext cx="1143000" cy="1096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9" name="Picture 1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2014537"/>
            <a:ext cx="990600" cy="1189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40" name="Picture 17" descr="LOGO Trevor James Flutes_logo.jpg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3388" y="4529137"/>
            <a:ext cx="1674812" cy="957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41" name="Rectangle 22"/>
          <p:cNvSpPr>
            <a:spLocks noGrp="1" noChangeArrowheads="1"/>
          </p:cNvSpPr>
          <p:nvPr/>
        </p:nvSpPr>
        <p:spPr bwMode="auto">
          <a:xfrm>
            <a:off x="0" y="838200"/>
            <a:ext cx="91440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/>
          <a:p>
            <a:pPr algn="ctr"/>
            <a:r>
              <a:rPr lang="en-US" sz="3600" i="1" dirty="0">
                <a:solidFill>
                  <a:srgbClr val="FFFF00"/>
                </a:solidFill>
              </a:rPr>
              <a:t>Thanks </a:t>
            </a:r>
            <a:r>
              <a:rPr lang="en-US" sz="3600" i="1" dirty="0" smtClean="0">
                <a:solidFill>
                  <a:srgbClr val="FFFF00"/>
                </a:solidFill>
              </a:rPr>
              <a:t>to </a:t>
            </a:r>
            <a:r>
              <a:rPr lang="en-US" sz="3600" i="1" dirty="0">
                <a:solidFill>
                  <a:srgbClr val="FFFF00"/>
                </a:solidFill>
              </a:rPr>
              <a:t>these Quality Companies!</a:t>
            </a:r>
          </a:p>
        </p:txBody>
      </p:sp>
      <p:pic>
        <p:nvPicPr>
          <p:cNvPr id="44042" name="Picture 16" descr="Twitter_bird_logo_2012.svg.png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81000"/>
            <a:ext cx="838200" cy="677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43" name="Picture 19" descr="iPhone Graphic.png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9672" y="117475"/>
            <a:ext cx="884327" cy="1101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extBox 20"/>
          <p:cNvSpPr txBox="1"/>
          <p:nvPr/>
        </p:nvSpPr>
        <p:spPr>
          <a:xfrm>
            <a:off x="1639520" y="609600"/>
            <a:ext cx="60566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0" hangingPunct="0">
              <a:defRPr/>
            </a:pPr>
            <a:r>
              <a:rPr lang="en-US" sz="2800" i="1" kern="0" dirty="0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@</a:t>
            </a:r>
            <a:r>
              <a:rPr lang="en-US" sz="2800" i="1" kern="0" dirty="0" err="1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MusicAchCouncil</a:t>
            </a:r>
            <a:r>
              <a:rPr lang="en-US" sz="2800" i="1" kern="0" dirty="0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 </a:t>
            </a:r>
            <a:r>
              <a:rPr lang="en-US" sz="2800" i="1" kern="0" dirty="0" smtClean="0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   @</a:t>
            </a:r>
            <a:r>
              <a:rPr lang="en-US" sz="2800" i="1" kern="0" dirty="0" err="1">
                <a:solidFill>
                  <a:srgbClr val="FFFFFF"/>
                </a:solidFill>
                <a:latin typeface="+mn-lt"/>
                <a:ea typeface="ＭＳ Ｐゴシック" charset="-128"/>
                <a:cs typeface="ＭＳ Ｐゴシック" charset="-128"/>
              </a:rPr>
              <a:t>MusicEdConsult</a:t>
            </a:r>
            <a:endParaRPr lang="en-US" sz="2800" dirty="0">
              <a:solidFill>
                <a:srgbClr val="FFFFFF"/>
              </a:solidFill>
              <a:latin typeface="+mn-lt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524000" y="0"/>
            <a:ext cx="6284029" cy="58477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0" hangingPunct="0">
              <a:defRPr/>
            </a:pPr>
            <a:r>
              <a:rPr lang="en-US" sz="3200" i="1" dirty="0" err="1" smtClean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www.MusicAchievementCouncil.org</a:t>
            </a:r>
            <a:endParaRPr lang="en-US" sz="3200" i="1" dirty="0">
              <a:solidFill>
                <a:srgbClr val="FFFF00"/>
              </a:solidFill>
              <a:latin typeface="+mn-lt"/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44047" name="Picture 25" descr="Screen Shot 2016-10-12 at 9.33.57 PM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0" y="4638674"/>
            <a:ext cx="3886200" cy="709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49" name="Picture 3" descr="ConnSelmer_Logo_2012.jpg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2133600"/>
            <a:ext cx="2590800" cy="89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50" name="Picture 4" descr="Screen Shot 2017-04-20 at 2.54.40 PM.png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9463" y="3429000"/>
            <a:ext cx="3208337" cy="871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51" name="Picture 7" descr="logo_daddario_4color_on_white.jpg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3429000"/>
            <a:ext cx="3200400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31446-40F8-2646-B289-6D25502A1C78}" type="slidenum">
              <a:rPr lang="en-US" smtClean="0"/>
              <a:pPr>
                <a:defRPr/>
              </a:pPr>
              <a:t>74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3224707"/>
      </p:ext>
    </p:extLst>
  </p:cSld>
  <p:clrMapOvr>
    <a:masterClrMapping/>
  </p:clrMapOvr>
  <p:transition xmlns:p14="http://schemas.microsoft.com/office/powerpoint/2010/main" spd="slow" advClick="0" advTm="90000">
    <p:fade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9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8181</TotalTime>
  <Words>2324</Words>
  <Application>Microsoft Macintosh PowerPoint</Application>
  <PresentationFormat>On-screen Show (4:3)</PresentationFormat>
  <Paragraphs>524</Paragraphs>
  <Slides>74</Slides>
  <Notes>74</Notes>
  <HiddenSlides>0</HiddenSlides>
  <MMClips>5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74</vt:i4>
      </vt:variant>
    </vt:vector>
  </HeadingPairs>
  <TitlesOfParts>
    <vt:vector size="75" baseType="lpstr">
      <vt:lpstr>Office Theme</vt:lpstr>
      <vt:lpstr>DID YOU KNOW . . .</vt:lpstr>
      <vt:lpstr>DID YOU KNOW . . .</vt:lpstr>
      <vt:lpstr>DID YOU KNOW . . .</vt:lpstr>
      <vt:lpstr>THE MESSAGE IS. . .</vt:lpstr>
      <vt:lpstr>THE MESSAGE IS. . .</vt:lpstr>
      <vt:lpstr>THE MESSAGE IS.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WHAT WAS LEARNED?</vt:lpstr>
      <vt:lpstr>FAMOUS QUOTES. . .</vt:lpstr>
      <vt:lpstr>FAMOUS QUOTES. . .</vt:lpstr>
      <vt:lpstr>PowerPoint Presentation</vt:lpstr>
      <vt:lpstr>Today’s Session</vt:lpstr>
      <vt:lpstr>The Five (5) Fundamental Beliefs of  Effective Recruiters</vt:lpstr>
      <vt:lpstr>Key Steps in Recruiting:  Attracting Students. . .</vt:lpstr>
      <vt:lpstr>Key Steps in Recruiting Recruiting is a YEAR-ROUND process including: </vt:lpstr>
      <vt:lpstr>Key Steps in Recruiting:      Engage Students Early. . .</vt:lpstr>
      <vt:lpstr>PowerPoint Presentation</vt:lpstr>
      <vt:lpstr>PowerPoint Presentation</vt:lpstr>
      <vt:lpstr>PowerPoint Presentation</vt:lpstr>
      <vt:lpstr>PowerPoint Presentation</vt:lpstr>
      <vt:lpstr>Key Steps in Recruiting:      What’s Really Important. . .</vt:lpstr>
      <vt:lpstr>Key Steps in Recruiting: Plan Way Ahead </vt:lpstr>
      <vt:lpstr>Presentation Day/Aptitude Survey </vt:lpstr>
      <vt:lpstr>Follow-up idea #1 from:  Jeff Scott &amp; Emily Wilkinson, ALMEA </vt:lpstr>
      <vt:lpstr>Follow-up idea #2 from:  Chris Crone, PAMEA </vt:lpstr>
      <vt:lpstr>Engage Parent Support</vt:lpstr>
      <vt:lpstr>Increase Your Base</vt:lpstr>
      <vt:lpstr>Teach the Parents Too. . . They don’t know what NORMAL is!</vt:lpstr>
      <vt:lpstr>Teach the Parents Too. . . They don’t know what NORMAL is!</vt:lpstr>
      <vt:lpstr>Teach the Parents Too. . . They don’t know what NORMAL is!</vt:lpstr>
      <vt:lpstr>Engage Parent Support…Directly! The Parent Band – REALLY FUN!</vt:lpstr>
      <vt:lpstr>Keeping Your New Recruits</vt:lpstr>
      <vt:lpstr>   Keeping Your New Recruits   Why Do Kids Stay?  Let’s Ask THEM!</vt:lpstr>
      <vt:lpstr>Retention: Keys to Success</vt:lpstr>
      <vt:lpstr>Actions That Help Retain Students</vt:lpstr>
      <vt:lpstr>Common Reasons for Drop-outs?</vt:lpstr>
      <vt:lpstr>Common Reasons for Drop-outs?</vt:lpstr>
      <vt:lpstr>Common Reasons for Drop-outs?</vt:lpstr>
      <vt:lpstr>Common Reasons for Drop-outs?</vt:lpstr>
      <vt:lpstr>What Can You Do? </vt:lpstr>
      <vt:lpstr>Why Should Students Continue?  Have Students Tell Their OWN Story</vt:lpstr>
      <vt:lpstr>What If …</vt:lpstr>
      <vt:lpstr>PowerPoint Presentation</vt:lpstr>
      <vt:lpstr>Why Does First Performance Work?</vt:lpstr>
      <vt:lpstr>PowerPoint Presentation</vt:lpstr>
      <vt:lpstr>PowerPoint Presentation</vt:lpstr>
      <vt:lpstr>Complimentary Download www.musicachievementcouncil.org</vt:lpstr>
      <vt:lpstr>www.musicachievementcouncil.org What’s Included:  </vt:lpstr>
      <vt:lpstr>PowerPoint Presentation</vt:lpstr>
      <vt:lpstr>Response from LIVE at the 2017 Midwest Clinic </vt:lpstr>
      <vt:lpstr>Response from LIVE at the 2017 Midwest Clinic </vt:lpstr>
      <vt:lpstr>Response from LIVE at the 2017 Midwest Clinic </vt:lpstr>
      <vt:lpstr>Response from LIVE at the 2017 Midwest Clinic </vt:lpstr>
      <vt:lpstr>Schedule your 2018 Program NOW! Join us on the 3rd Thursday in November</vt:lpstr>
      <vt:lpstr>M.A.C. Resources </vt:lpstr>
      <vt:lpstr>PPT, Videos Posted online: </vt:lpstr>
      <vt:lpstr>PowerPoint Presentation</vt:lpstr>
      <vt:lpstr>PowerPoint Presentation</vt:lpstr>
    </vt:vector>
  </TitlesOfParts>
  <Company>Music Achievement Council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NAMM / Bill Harvey</dc:creator>
  <cp:lastModifiedBy>Marcia Neel</cp:lastModifiedBy>
  <cp:revision>1614</cp:revision>
  <dcterms:created xsi:type="dcterms:W3CDTF">2017-07-28T17:48:05Z</dcterms:created>
  <dcterms:modified xsi:type="dcterms:W3CDTF">2018-01-23T16:48:56Z</dcterms:modified>
</cp:coreProperties>
</file>