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rels" ContentType="application/vnd.openxmlformats-package.relationships+xml"/>
  <Override PartName="/ppt/slides/slide14.xml" ContentType="application/vnd.openxmlformats-officedocument.presentationml.slide+xml"/>
  <Override PartName="/ppt/notesSlides/notesSlide16.xml" ContentType="application/vnd.openxmlformats-officedocument.presentationml.notesSlide+xml"/>
  <Default Extension="xml" ContentType="application/xml"/>
  <Override PartName="/ppt/tableStyles.xml" ContentType="application/vnd.openxmlformats-officedocument.presentationml.tableStyles+xml"/>
  <Override PartName="/ppt/notesSlides/notesSlide31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notesSlides/notesSlide30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26.xml" ContentType="application/vnd.openxmlformats-officedocument.presentationml.slide+xml"/>
  <Override PartName="/ppt/notesSlides/notesSlide28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theme/theme3.xml" ContentType="application/vnd.openxmlformats-officedocument.theme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4.xml" ContentType="application/vnd.openxmlformats-officedocument.presentationml.notesSlide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pdf" ContentType="application/pd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656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298" r:id="rId4"/>
    <p:sldId id="353" r:id="rId5"/>
    <p:sldId id="390" r:id="rId6"/>
    <p:sldId id="262" r:id="rId7"/>
    <p:sldId id="405" r:id="rId8"/>
    <p:sldId id="406" r:id="rId9"/>
    <p:sldId id="410" r:id="rId10"/>
    <p:sldId id="387" r:id="rId11"/>
    <p:sldId id="404" r:id="rId12"/>
    <p:sldId id="402" r:id="rId13"/>
    <p:sldId id="403" r:id="rId14"/>
    <p:sldId id="305" r:id="rId15"/>
    <p:sldId id="388" r:id="rId16"/>
    <p:sldId id="354" r:id="rId17"/>
    <p:sldId id="308" r:id="rId18"/>
    <p:sldId id="330" r:id="rId19"/>
    <p:sldId id="367" r:id="rId20"/>
    <p:sldId id="331" r:id="rId21"/>
    <p:sldId id="352" r:id="rId22"/>
    <p:sldId id="313" r:id="rId23"/>
    <p:sldId id="398" r:id="rId24"/>
    <p:sldId id="407" r:id="rId25"/>
    <p:sldId id="408" r:id="rId26"/>
    <p:sldId id="400" r:id="rId27"/>
    <p:sldId id="342" r:id="rId28"/>
    <p:sldId id="360" r:id="rId29"/>
    <p:sldId id="370" r:id="rId30"/>
    <p:sldId id="369" r:id="rId31"/>
    <p:sldId id="386" r:id="rId32"/>
    <p:sldId id="371" r:id="rId33"/>
    <p:sldId id="411" r:id="rId34"/>
    <p:sldId id="412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E6E6E6"/>
    <a:srgbClr val="008080"/>
    <a:srgbClr val="FF7051"/>
    <a:srgbClr val="C531C8"/>
    <a:srgbClr val="7E7E7E"/>
    <a:srgbClr val="000000"/>
    <a:srgbClr val="FFFF00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32787"/>
    <p:restoredTop sz="90929"/>
  </p:normalViewPr>
  <p:slideViewPr>
    <p:cSldViewPr>
      <p:cViewPr varScale="1">
        <p:scale>
          <a:sx n="88" d="100"/>
          <a:sy n="88" d="100"/>
        </p:scale>
        <p:origin x="-21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r>
              <a:rPr lang="en-US"/>
              <a:t>Produced by the Music Achievement Council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fld id="{E8422B36-9810-A94F-B947-B7CA23D8F8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r>
              <a:rPr lang="en-US"/>
              <a:t>Produced by the Music Achievement Council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fld id="{3D0190FC-3E52-6846-AB88-04579E93A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1638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6DFC6E-F700-234A-A240-24519C7A0FFA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3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E43D52-0FDB-C349-BEC2-4BFD7604C89D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79DF05-8EA5-414C-9180-7B852B7E1099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3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2253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288FF581-3853-BD4E-95B7-36729BF287E1}" type="slidenum">
              <a:rPr lang="en-US" sz="1200"/>
              <a:pPr algn="r"/>
              <a:t>4</a:t>
            </a:fld>
            <a:endParaRPr lang="en-US" sz="1200"/>
          </a:p>
        </p:txBody>
      </p:sp>
      <p:sp>
        <p:nvSpPr>
          <p:cNvPr id="225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C1E7E6-20DF-524C-8AA5-9AFDB24DBFD4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6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C1E7E6-20DF-524C-8AA5-9AFDB24DBFD4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7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C1E7E6-20DF-524C-8AA5-9AFDB24DBFD4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8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C1E7E6-20DF-524C-8AA5-9AFDB24DBFD4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9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C1E7E6-20DF-524C-8AA5-9AFDB24DBFD4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10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C1E7E6-20DF-524C-8AA5-9AFDB24DBFD4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11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C1E7E6-20DF-524C-8AA5-9AFDB24DBFD4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12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C1E7E6-20DF-524C-8AA5-9AFDB24DBFD4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13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3891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063609-25FA-2F4E-9057-F3562D845287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14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3891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063609-25FA-2F4E-9057-F3562D845287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15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F1F21986-6C5A-7A47-98EF-95BCC03985CA}" type="slidenum">
              <a:rPr lang="en-US" sz="1200"/>
              <a:pPr algn="r"/>
              <a:t>16</a:t>
            </a:fld>
            <a:endParaRPr lang="en-US" sz="1200"/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4505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592002-4822-C944-BA3C-B6D090F717B2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17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C787A7-C9C4-CA40-B597-EFFC1C648CFB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18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0F6FD6D3-CFDA-2A4D-B67E-71D22279C17D}" type="slidenum">
              <a:rPr lang="en-US" sz="1200"/>
              <a:pPr algn="r"/>
              <a:t>19</a:t>
            </a:fld>
            <a:endParaRPr lang="en-US" sz="1200"/>
          </a:p>
        </p:txBody>
      </p:sp>
      <p:sp>
        <p:nvSpPr>
          <p:cNvPr id="819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4915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6D3C4D-589A-274A-88FC-CADE8781ACEB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20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5120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441E17-2ADC-C042-B0A8-B7326D12CB79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21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532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5F02FF-0078-9048-864D-E90DE4A97BA8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22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ACD48491-1693-2A43-A35A-5D51A5A0773B}" type="slidenum">
              <a:rPr lang="en-US" sz="1200"/>
              <a:pPr algn="r"/>
              <a:t>23</a:t>
            </a:fld>
            <a:endParaRPr lang="en-US" sz="1200"/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ACD48491-1693-2A43-A35A-5D51A5A0773B}" type="slidenum">
              <a:rPr lang="en-US" sz="1200"/>
              <a:pPr algn="r"/>
              <a:t>24</a:t>
            </a:fld>
            <a:endParaRPr lang="en-US" sz="1200"/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ACD48491-1693-2A43-A35A-5D51A5A0773B}" type="slidenum">
              <a:rPr lang="en-US" sz="1200"/>
              <a:pPr algn="r"/>
              <a:t>25</a:t>
            </a:fld>
            <a:endParaRPr lang="en-US" sz="1200"/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593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2F55F4-3CAF-8741-A77A-8E6FEA1B923C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26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6144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45E81D-C5EE-D546-9446-12160BD89686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27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14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6349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05A40C6D-E44B-9142-B239-B429F8521985}" type="slidenum">
              <a:rPr lang="en-US" sz="1200"/>
              <a:pPr algn="r"/>
              <a:t>28</a:t>
            </a:fld>
            <a:endParaRPr lang="en-US" sz="1200"/>
          </a:p>
        </p:txBody>
      </p:sp>
      <p:sp>
        <p:nvSpPr>
          <p:cNvPr id="634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470E7ED9-B0BE-2C49-9D8D-669D52BAD3DA}" type="slidenum">
              <a:rPr lang="en-US" sz="1200"/>
              <a:pPr algn="r"/>
              <a:t>29</a:t>
            </a:fld>
            <a:endParaRPr lang="en-US" sz="1200"/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470E7ED9-B0BE-2C49-9D8D-669D52BAD3DA}" type="slidenum">
              <a:rPr lang="en-US" sz="1200"/>
              <a:pPr algn="r"/>
              <a:t>30</a:t>
            </a:fld>
            <a:endParaRPr lang="en-US" sz="1200"/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470E7ED9-B0BE-2C49-9D8D-669D52BAD3DA}" type="slidenum">
              <a:rPr lang="en-US" sz="1200"/>
              <a:pPr algn="r"/>
              <a:t>31</a:t>
            </a:fld>
            <a:endParaRPr lang="en-US" sz="1200"/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470E7ED9-B0BE-2C49-9D8D-669D52BAD3DA}" type="slidenum">
              <a:rPr lang="en-US" sz="1200"/>
              <a:pPr algn="r"/>
              <a:t>32</a:t>
            </a:fld>
            <a:endParaRPr lang="en-US" sz="1200"/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7373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09E8A155-4149-8E40-9865-05CD889BAE6F}" type="slidenum">
              <a:rPr lang="en-US" sz="1200"/>
              <a:pPr algn="r"/>
              <a:t>33</a:t>
            </a:fld>
            <a:endParaRPr lang="en-US" sz="1200"/>
          </a:p>
        </p:txBody>
      </p:sp>
      <p:sp>
        <p:nvSpPr>
          <p:cNvPr id="737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200"/>
              <a:t>Produced by the Music Achievement Council</a:t>
            </a:r>
          </a:p>
        </p:txBody>
      </p:sp>
      <p:sp>
        <p:nvSpPr>
          <p:cNvPr id="7373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09E8A155-4149-8E40-9865-05CD889BAE6F}" type="slidenum">
              <a:rPr lang="en-US" sz="1200"/>
              <a:pPr algn="r"/>
              <a:t>34</a:t>
            </a:fld>
            <a:endParaRPr lang="en-US" sz="1200"/>
          </a:p>
        </p:txBody>
      </p:sp>
      <p:sp>
        <p:nvSpPr>
          <p:cNvPr id="737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5EA12-3073-A840-BF59-8FB3718AC144}" type="datetime1">
              <a:rPr lang="en-US"/>
              <a:pPr>
                <a:defRPr/>
              </a:pPr>
              <a:t>11/22/15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1F59F-33E8-E742-9552-925D3FE1B4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1AE75-DB5A-2B44-A00B-0C5F110808BC}" type="datetime1">
              <a:rPr lang="en-US"/>
              <a:pPr>
                <a:defRPr/>
              </a:pPr>
              <a:t>11/22/15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20ECE-258C-8C46-A503-35941962D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68BE7-EABD-4A48-A03B-4791340C9BC4}" type="datetime1">
              <a:rPr lang="en-US"/>
              <a:pPr>
                <a:defRPr/>
              </a:pPr>
              <a:t>11/22/15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1AAC6-D40B-A441-B370-988CE6F73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35DDA-873C-8741-86BF-E5FADD62E104}" type="datetime1">
              <a:rPr lang="en-US"/>
              <a:pPr>
                <a:defRPr/>
              </a:pPr>
              <a:t>11/22/15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B513C-957D-C040-8960-B0030C2424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7C9F5-1237-954A-AB3C-59A0AAB72CF0}" type="datetime1">
              <a:rPr lang="en-US"/>
              <a:pPr>
                <a:defRPr/>
              </a:pPr>
              <a:t>11/22/15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61664-1719-9E49-99EB-88029D9C6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C5871-8852-5744-BB13-C3FB0F6FD01B}" type="datetime1">
              <a:rPr lang="en-US"/>
              <a:pPr>
                <a:defRPr/>
              </a:pPr>
              <a:t>11/22/15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C92FB-5F3B-1641-82DA-FC0B45920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CD37D-D31C-4F4E-8B86-5A97B2357A18}" type="datetime1">
              <a:rPr lang="en-US"/>
              <a:pPr>
                <a:defRPr/>
              </a:pPr>
              <a:t>11/22/15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FF9D9-B735-824E-9439-B5B227CA29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E9066-026B-7E41-885C-CC17561DCE07}" type="datetime1">
              <a:rPr lang="en-US"/>
              <a:pPr>
                <a:defRPr/>
              </a:pPr>
              <a:t>11/22/15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CFBDA-7A37-C44F-87F5-B86F211C49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2F53C-78BD-9348-8CC0-3E9D020417B5}" type="datetime1">
              <a:rPr lang="en-US"/>
              <a:pPr>
                <a:defRPr/>
              </a:pPr>
              <a:t>11/22/15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225DE-59FE-1A44-95D0-ED8CE9D105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1D22A-8A35-4448-A01E-EEB7114269DF}" type="datetime1">
              <a:rPr lang="en-US"/>
              <a:pPr>
                <a:defRPr/>
              </a:pPr>
              <a:t>11/22/15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F9350-417B-FC43-8433-35BCA79C3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33AEE-407E-AE49-8443-1637DC26CC2B}" type="datetime1">
              <a:rPr lang="en-US"/>
              <a:pPr>
                <a:defRPr/>
              </a:pPr>
              <a:t>11/22/15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2E68E-0CDB-F044-ABFA-6783B1DEF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72000">
              <a:schemeClr val="hlink">
                <a:gamma/>
                <a:shade val="46275"/>
                <a:invGamma/>
              </a:schemeClr>
            </a:gs>
            <a:gs pos="100000">
              <a:schemeClr val="hlink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A26B7FC-EE9E-F44B-99C9-943CCADF7E26}" type="datetime1">
              <a:rPr lang="en-US"/>
              <a:pPr>
                <a:defRPr/>
              </a:pPr>
              <a:t>11/22/15</a:t>
            </a:fld>
            <a:endParaRPr lang="en-US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660C5569-37A7-DC44-A564-B13DA1634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Osaka" pitchFamily="-109" charset="-128"/>
          <a:cs typeface="Osaka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Osaka" pitchFamily="-109" charset="-128"/>
          <a:cs typeface="Osaka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Osaka" pitchFamily="-109" charset="-128"/>
          <a:cs typeface="Osaka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Osaka" pitchFamily="-109" charset="-128"/>
          <a:cs typeface="Osaka" pitchFamily="-109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Osaka" pitchFamily="-109" charset="-128"/>
          <a:cs typeface="Osaka" pitchFamily="-109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Osaka" pitchFamily="-109" charset="-128"/>
          <a:cs typeface="Osaka" pitchFamily="-109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Osaka" pitchFamily="-109" charset="-128"/>
          <a:cs typeface="Osaka" pitchFamily="-109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Osaka" pitchFamily="-109" charset="-128"/>
          <a:cs typeface="Osaka" pitchFamily="-109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video" Target="file://localhost/Users/marcianeel/Desktop/LAMEA%202016/Tips%20PPT/Tips%20for%20Success%20NAMM%20Show%20Tips%20Videos/Slide%205%20Result-Driven%20Communication.mp4" TargetMode="Externa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12.png"/><Relationship Id="rId1" Type="http://schemas.openxmlformats.org/officeDocument/2006/relationships/video" Target="file://localhost/Users/marcianeel/Desktop/LAMEA%202016/Tips%20PPT/Tips%20for%20Success%20NAMM%20Show%20Tips%20Videos/Slide%2011%20First%20Performance.mov" TargetMode="External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13.png"/><Relationship Id="rId1" Type="http://schemas.openxmlformats.org/officeDocument/2006/relationships/video" Target="file://localhost/Users/marcianeel/Desktop/LAMEA%202016/Tips%20PPT/Tips%20for%20Success%20NAMM%20Show%20Tips%20Videos/Slide%2012%20Elementary%20Band.MOV" TargetMode="External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14.png"/><Relationship Id="rId1" Type="http://schemas.openxmlformats.org/officeDocument/2006/relationships/video" Target="file://localhost/Users/marcianeel/Desktop/LAMEA%202016/Tips%20PPT/Tips%20for%20Success%20NAMM%20Show%20Tips%20Videos/Slide%2013%20The%20Parent%20Band.mp4" TargetMode="External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5.png"/><Relationship Id="rId1" Type="http://schemas.openxmlformats.org/officeDocument/2006/relationships/video" Target="file://localhost/Users/marcianeel/Desktop/LAMEA%202016/Tips%20PPT/Tips%20for%20Success%20NAMM%20Show%20Tips%20Videos/Slide%2014%2013%20Reasons%20Why%20YOU%20Should%20Stay%20In%20Band%20copy.mp4" TargetMode="External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df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4" Type="http://schemas.openxmlformats.org/officeDocument/2006/relationships/image" Target="../media/image28.png"/><Relationship Id="rId1" Type="http://schemas.openxmlformats.org/officeDocument/2006/relationships/video" Target="file://localhost/Users/marcianeel/Desktop/LAMEA%202016/Tips%20PPT/Tips%20for%20Success%20NAMM%20Show%20Tips%20Videos/Slide%2025%20There%20Is%20A%20Place.mp4" TargetMode="External"/><Relationship Id="rId2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image" Target="../media/image33.png"/><Relationship Id="rId1" Type="http://schemas.openxmlformats.org/officeDocument/2006/relationships/video" Target="file://localhost/Users/marcianeel/Desktop/LAMEA%202016/Tips%20PPT/Tips%20for%20Success%20NAMM%20Show%20Tips%20Videos/Slide%2031%20MAC_DrTim%20copy.mp4" TargetMode="External"/><Relationship Id="rId2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11.png"/><Relationship Id="rId5" Type="http://schemas.openxmlformats.org/officeDocument/2006/relationships/image" Target="../media/image35.pdf"/><Relationship Id="rId6" Type="http://schemas.openxmlformats.org/officeDocument/2006/relationships/image" Target="../media/image36.png"/><Relationship Id="rId7" Type="http://schemas.openxmlformats.org/officeDocument/2006/relationships/image" Target="../media/image37.pdf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8.png"/><Relationship Id="rId12" Type="http://schemas.openxmlformats.org/officeDocument/2006/relationships/image" Target="../media/image49.png"/><Relationship Id="rId13" Type="http://schemas.openxmlformats.org/officeDocument/2006/relationships/image" Target="../media/image50.png"/><Relationship Id="rId14" Type="http://schemas.openxmlformats.org/officeDocument/2006/relationships/image" Target="../media/image51.jpeg"/><Relationship Id="rId15" Type="http://schemas.openxmlformats.org/officeDocument/2006/relationships/image" Target="../media/image2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jpeg"/><Relationship Id="rId6" Type="http://schemas.openxmlformats.org/officeDocument/2006/relationships/image" Target="../media/image43.png"/><Relationship Id="rId7" Type="http://schemas.openxmlformats.org/officeDocument/2006/relationships/image" Target="../media/image44.jpeg"/><Relationship Id="rId8" Type="http://schemas.openxmlformats.org/officeDocument/2006/relationships/image" Target="../media/image45.jpeg"/><Relationship Id="rId9" Type="http://schemas.openxmlformats.org/officeDocument/2006/relationships/image" Target="../media/image46.jpeg"/><Relationship Id="rId10" Type="http://schemas.openxmlformats.org/officeDocument/2006/relationships/image" Target="../media/image47.jpeg"/></Relationships>
</file>

<file path=ppt/slides/_rels/slide3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8.png"/><Relationship Id="rId12" Type="http://schemas.openxmlformats.org/officeDocument/2006/relationships/image" Target="../media/image49.png"/><Relationship Id="rId13" Type="http://schemas.openxmlformats.org/officeDocument/2006/relationships/image" Target="../media/image50.png"/><Relationship Id="rId14" Type="http://schemas.openxmlformats.org/officeDocument/2006/relationships/image" Target="../media/image51.jpeg"/><Relationship Id="rId15" Type="http://schemas.openxmlformats.org/officeDocument/2006/relationships/image" Target="../media/image2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jpeg"/><Relationship Id="rId6" Type="http://schemas.openxmlformats.org/officeDocument/2006/relationships/image" Target="../media/image43.png"/><Relationship Id="rId7" Type="http://schemas.openxmlformats.org/officeDocument/2006/relationships/image" Target="../media/image44.jpeg"/><Relationship Id="rId8" Type="http://schemas.openxmlformats.org/officeDocument/2006/relationships/image" Target="../media/image45.jpeg"/><Relationship Id="rId9" Type="http://schemas.openxmlformats.org/officeDocument/2006/relationships/image" Target="../media/image46.jpeg"/><Relationship Id="rId10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0" y="-76200"/>
            <a:ext cx="91440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5400" b="1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TIPS for Success!</a:t>
            </a:r>
            <a:endParaRPr lang="en-US" sz="5400" b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  <a:p>
            <a:pPr algn="ctr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Secrets Revealed From</a:t>
            </a: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 the Very </a:t>
            </a: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Best!</a:t>
            </a:r>
            <a:endParaRPr lang="en-US" sz="32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5365" name="Rectangle 13"/>
          <p:cNvSpPr>
            <a:spLocks noChangeArrowheads="1"/>
          </p:cNvSpPr>
          <p:nvPr/>
        </p:nvSpPr>
        <p:spPr bwMode="auto">
          <a:xfrm>
            <a:off x="0" y="60960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i="1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www.MusicAchievementCouncil.org</a:t>
            </a:r>
            <a:endParaRPr lang="en-US" sz="3200" b="1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28600" y="2284273"/>
            <a:ext cx="8686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2015 LAMEA</a:t>
            </a:r>
            <a:endParaRPr lang="en-US" sz="54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  <a:reflection stA="50000" endPos="75000" dist="12700" dir="5400000" sy="-100000" algn="bl" rotWithShape="0"/>
              </a:effectLst>
              <a:latin typeface="Times New Roman" pitchFamily="-104" charset="0"/>
            </a:endParaRPr>
          </a:p>
        </p:txBody>
      </p:sp>
      <p:pic>
        <p:nvPicPr>
          <p:cNvPr id="7" name="Picture 6" descr="MAC logo color.jpg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19400" y="4800600"/>
            <a:ext cx="3722256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50000" dist="12700" dir="5400000" sy="-100000" algn="bl" rotWithShape="0"/>
          </a:effectLst>
        </p:spPr>
      </p:pic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0" y="152400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Marcia Neel</a:t>
            </a:r>
            <a:endParaRPr lang="en-US" sz="4400" b="1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pic>
        <p:nvPicPr>
          <p:cNvPr id="11" name="Picture 10" descr="JW Pepp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3298937"/>
            <a:ext cx="2971800" cy="983503"/>
          </a:xfrm>
          <a:prstGeom prst="rect">
            <a:avLst/>
          </a:prstGeom>
        </p:spPr>
      </p:pic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838200" y="4267200"/>
            <a:ext cx="2514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smtClean="0">
                <a:solidFill>
                  <a:srgbClr val="E6E6E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Russ </a:t>
            </a:r>
            <a:r>
              <a:rPr lang="en-US" b="1" dirty="0" err="1" smtClean="0">
                <a:solidFill>
                  <a:srgbClr val="E6E6E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Bullis</a:t>
            </a:r>
            <a:endParaRPr lang="en-US" b="1" dirty="0" smtClean="0">
              <a:solidFill>
                <a:srgbClr val="E6E6E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  <a:p>
            <a:pPr algn="ctr"/>
            <a:r>
              <a:rPr lang="en-US" b="1" dirty="0" smtClean="0">
                <a:solidFill>
                  <a:srgbClr val="E6E6E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Donna </a:t>
            </a:r>
            <a:r>
              <a:rPr lang="en-US" b="1" dirty="0" err="1" smtClean="0">
                <a:solidFill>
                  <a:srgbClr val="E6E6E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Koneska</a:t>
            </a:r>
            <a:endParaRPr lang="en-US" b="1" dirty="0">
              <a:solidFill>
                <a:srgbClr val="E6E6E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pic>
        <p:nvPicPr>
          <p:cNvPr id="13" name="Picture 12" descr="Ziegler Mus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3331157"/>
            <a:ext cx="3808413" cy="940324"/>
          </a:xfrm>
          <a:prstGeom prst="rect">
            <a:avLst/>
          </a:prstGeom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410200" y="4191000"/>
            <a:ext cx="2514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smtClean="0">
                <a:solidFill>
                  <a:srgbClr val="E6E6E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Fred </a:t>
            </a:r>
            <a:r>
              <a:rPr lang="en-US" b="1" dirty="0" err="1" smtClean="0">
                <a:solidFill>
                  <a:srgbClr val="E6E6E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Zeagler</a:t>
            </a:r>
            <a:endParaRPr lang="en-US" b="1" dirty="0">
              <a:solidFill>
                <a:srgbClr val="E6E6E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3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Consider the Education/Training Needed for These Careers</a:t>
            </a:r>
            <a:endParaRPr lang="en-US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7412" name="Rectangle 12"/>
          <p:cNvSpPr>
            <a:spLocks noChangeArrowheads="1"/>
          </p:cNvSpPr>
          <p:nvPr/>
        </p:nvSpPr>
        <p:spPr bwMode="auto">
          <a:xfrm>
            <a:off x="657225" y="2286000"/>
            <a:ext cx="2082621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Accountant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7413" name="Rectangle 13"/>
          <p:cNvSpPr>
            <a:spLocks noChangeArrowheads="1"/>
          </p:cNvSpPr>
          <p:nvPr/>
        </p:nvSpPr>
        <p:spPr bwMode="auto">
          <a:xfrm>
            <a:off x="3810000" y="4495800"/>
            <a:ext cx="2768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Sales Executive</a:t>
            </a:r>
          </a:p>
        </p:txBody>
      </p:sp>
      <p:sp>
        <p:nvSpPr>
          <p:cNvPr id="17414" name="Rectangle 14"/>
          <p:cNvSpPr>
            <a:spLocks noChangeArrowheads="1"/>
          </p:cNvSpPr>
          <p:nvPr/>
        </p:nvSpPr>
        <p:spPr bwMode="auto">
          <a:xfrm>
            <a:off x="657225" y="3886200"/>
            <a:ext cx="26098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Career Planner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7415" name="Rectangle 15"/>
          <p:cNvSpPr>
            <a:spLocks noChangeArrowheads="1"/>
          </p:cNvSpPr>
          <p:nvPr/>
        </p:nvSpPr>
        <p:spPr bwMode="auto">
          <a:xfrm>
            <a:off x="3810000" y="5029200"/>
            <a:ext cx="17192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Magician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7416" name="Rectangle 16"/>
          <p:cNvSpPr>
            <a:spLocks noChangeArrowheads="1"/>
          </p:cNvSpPr>
          <p:nvPr/>
        </p:nvSpPr>
        <p:spPr bwMode="auto">
          <a:xfrm>
            <a:off x="3810000" y="3886200"/>
            <a:ext cx="49244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Quality Assurance Executive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7417" name="Rectangle 17"/>
          <p:cNvSpPr>
            <a:spLocks noChangeArrowheads="1"/>
          </p:cNvSpPr>
          <p:nvPr/>
        </p:nvSpPr>
        <p:spPr bwMode="auto">
          <a:xfrm>
            <a:off x="3810000" y="2819400"/>
            <a:ext cx="2287806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Psychologist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7418" name="Rectangle 18"/>
          <p:cNvSpPr>
            <a:spLocks noChangeArrowheads="1"/>
          </p:cNvSpPr>
          <p:nvPr/>
        </p:nvSpPr>
        <p:spPr bwMode="auto">
          <a:xfrm>
            <a:off x="3810000" y="3352800"/>
            <a:ext cx="45862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Public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</a:t>
            </a:r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Relations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 </a:t>
            </a:r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Executive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7419" name="Rectangle 19"/>
          <p:cNvSpPr>
            <a:spLocks noChangeArrowheads="1"/>
          </p:cNvSpPr>
          <p:nvPr/>
        </p:nvSpPr>
        <p:spPr bwMode="auto">
          <a:xfrm>
            <a:off x="657225" y="5029200"/>
            <a:ext cx="23399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Travel Agent</a:t>
            </a:r>
            <a:endParaRPr lang="en-US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7420" name="Rectangle 21"/>
          <p:cNvSpPr>
            <a:spLocks noChangeArrowheads="1"/>
          </p:cNvSpPr>
          <p:nvPr/>
        </p:nvSpPr>
        <p:spPr bwMode="auto">
          <a:xfrm>
            <a:off x="657225" y="3352800"/>
            <a:ext cx="1351652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Author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7421" name="Rectangle 23"/>
          <p:cNvSpPr>
            <a:spLocks noChangeArrowheads="1"/>
          </p:cNvSpPr>
          <p:nvPr/>
        </p:nvSpPr>
        <p:spPr bwMode="auto">
          <a:xfrm>
            <a:off x="657225" y="2819400"/>
            <a:ext cx="16954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Architect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7422" name="Rectangle 26"/>
          <p:cNvSpPr>
            <a:spLocks noChangeArrowheads="1"/>
          </p:cNvSpPr>
          <p:nvPr/>
        </p:nvSpPr>
        <p:spPr bwMode="auto">
          <a:xfrm>
            <a:off x="657225" y="4495800"/>
            <a:ext cx="3070071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Financial Planner</a:t>
            </a:r>
            <a:endParaRPr lang="en-US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7423" name="Rectangle 27"/>
          <p:cNvSpPr>
            <a:spLocks noChangeArrowheads="1"/>
          </p:cNvSpPr>
          <p:nvPr/>
        </p:nvSpPr>
        <p:spPr bwMode="auto">
          <a:xfrm>
            <a:off x="3810000" y="2286000"/>
            <a:ext cx="17414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Politician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16002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All of this is </a:t>
            </a:r>
            <a:r>
              <a:rPr lang="en-US" sz="4000" b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YOUR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Job! How is it going?</a:t>
            </a: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17413" grpId="0"/>
      <p:bldP spid="17414" grpId="0"/>
      <p:bldP spid="17415" grpId="0"/>
      <p:bldP spid="17416" grpId="0"/>
      <p:bldP spid="17417" grpId="0"/>
      <p:bldP spid="17418" grpId="0"/>
      <p:bldP spid="17419" grpId="0"/>
      <p:bldP spid="17420" grpId="0"/>
      <p:bldP spid="17421" grpId="0"/>
      <p:bldP spid="17422" grpId="0"/>
      <p:bldP spid="17423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quarter" idx="10"/>
          </p:nvPr>
        </p:nvSpPr>
        <p:spPr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5334000"/>
            <a:ext cx="7848600" cy="457200"/>
          </a:xfrm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/>
          <a:lstStyle/>
          <a:p>
            <a:r>
              <a:rPr lang="en-US" sz="3200" dirty="0" err="1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3200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590800"/>
            <a:ext cx="9144000" cy="1219200"/>
          </a:xfrm>
        </p:spPr>
        <p:txBody>
          <a:bodyPr/>
          <a:lstStyle/>
          <a:p>
            <a:pPr eaLnBrk="1" hangingPunct="1"/>
            <a:r>
              <a:rPr lang="en-US" sz="96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1. Focusing </a:t>
            </a:r>
            <a:br>
              <a:rPr lang="en-US" sz="96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</a:br>
            <a:r>
              <a:rPr lang="en-US" sz="96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on the </a:t>
            </a:r>
            <a:br>
              <a:rPr lang="en-US" sz="96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</a:br>
            <a:r>
              <a:rPr lang="en-US" sz="96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Classroom</a:t>
            </a:r>
            <a:r>
              <a:rPr lang="en-US" sz="9600" dirty="0">
                <a:latin typeface="Times New Roman" charset="0"/>
              </a:rPr>
              <a:t/>
            </a:r>
            <a:br>
              <a:rPr lang="en-US" sz="9600" dirty="0">
                <a:latin typeface="Times New Roman" charset="0"/>
              </a:rPr>
            </a:br>
            <a:endParaRPr lang="en-US" sz="600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9144000" cy="1219200"/>
          </a:xfrm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Focusing on the Classroom</a:t>
            </a:r>
            <a:r>
              <a:rPr lang="en-US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/>
            </a:r>
            <a:br>
              <a:rPr lang="en-US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</a:br>
            <a:r>
              <a:rPr lang="en-US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 </a:t>
            </a:r>
            <a:r>
              <a:rPr lang="en-US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  <a:ea typeface="ＭＳ Ｐゴシック" charset="-128"/>
                <a:cs typeface="ＭＳ Ｐゴシック" charset="-128"/>
              </a:rPr>
              <a:t>What does a Music</a:t>
            </a:r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  <a:ea typeface="ＭＳ Ｐゴシック" charset="-128"/>
                <a:cs typeface="ＭＳ Ｐゴシック" charset="-128"/>
              </a:rPr>
              <a:t> Educator Do</a:t>
            </a:r>
            <a:r>
              <a:rPr lang="en-US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  <a:ea typeface="ＭＳ Ｐゴシック" charset="-128"/>
                <a:cs typeface="ＭＳ Ｐゴシック" charset="-128"/>
              </a:rPr>
              <a:t>?</a:t>
            </a:r>
            <a:endParaRPr lang="en-US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13668" name="Rectangle 4"/>
          <p:cNvSpPr>
            <a:spLocks noChangeArrowheads="1"/>
          </p:cNvSpPr>
          <p:nvPr/>
        </p:nvSpPr>
        <p:spPr bwMode="auto">
          <a:xfrm>
            <a:off x="533400" y="1524000"/>
            <a:ext cx="4716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Teach (Standards-based)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13669" name="Rectangle 5"/>
          <p:cNvSpPr>
            <a:spLocks noChangeArrowheads="1"/>
          </p:cNvSpPr>
          <p:nvPr/>
        </p:nvSpPr>
        <p:spPr bwMode="auto">
          <a:xfrm>
            <a:off x="603250" y="2133600"/>
            <a:ext cx="2749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Communicate</a:t>
            </a:r>
          </a:p>
        </p:txBody>
      </p:sp>
      <p:sp>
        <p:nvSpPr>
          <p:cNvPr id="113670" name="Rectangle 6"/>
          <p:cNvSpPr>
            <a:spLocks noChangeArrowheads="1"/>
          </p:cNvSpPr>
          <p:nvPr/>
        </p:nvSpPr>
        <p:spPr bwMode="auto">
          <a:xfrm>
            <a:off x="554037" y="4114800"/>
            <a:ext cx="46976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Prepare</a:t>
            </a: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 Quality Lessons</a:t>
            </a:r>
            <a:endParaRPr lang="en-US" sz="3600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13671" name="Rectangle 7"/>
          <p:cNvSpPr>
            <a:spLocks noChangeArrowheads="1"/>
          </p:cNvSpPr>
          <p:nvPr/>
        </p:nvSpPr>
        <p:spPr bwMode="auto">
          <a:xfrm>
            <a:off x="533400" y="3392269"/>
            <a:ext cx="27745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Communicate</a:t>
            </a:r>
            <a:endParaRPr lang="en-US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13672" name="Rectangle 8"/>
          <p:cNvSpPr>
            <a:spLocks noChangeArrowheads="1"/>
          </p:cNvSpPr>
          <p:nvPr/>
        </p:nvSpPr>
        <p:spPr bwMode="auto">
          <a:xfrm>
            <a:off x="533400" y="5410200"/>
            <a:ext cx="472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Assess Student Progress</a:t>
            </a:r>
            <a:endParaRPr lang="en-US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13673" name="Rectangle 9"/>
          <p:cNvSpPr>
            <a:spLocks noChangeArrowheads="1"/>
          </p:cNvSpPr>
          <p:nvPr/>
        </p:nvSpPr>
        <p:spPr bwMode="auto">
          <a:xfrm>
            <a:off x="533400" y="2743200"/>
            <a:ext cx="4114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Share Love of Music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pic>
        <p:nvPicPr>
          <p:cNvPr id="21514" name="Picture 10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981200"/>
            <a:ext cx="3694113" cy="2414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28000" dir="5400000" sy="-100000" algn="bl" rotWithShape="0"/>
          </a:effectLst>
        </p:spPr>
      </p:pic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578257" y="4800600"/>
            <a:ext cx="27745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Communicate</a:t>
            </a:r>
            <a:endParaRPr lang="en-US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578257" y="6096000"/>
            <a:ext cx="27745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Communicate</a:t>
            </a:r>
            <a:endParaRPr lang="en-US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/>
      <p:bldP spid="113671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304800"/>
            <a:ext cx="70331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latin typeface="Times New Roman" charset="0"/>
              </a:rPr>
              <a:t>Result-driven Communication</a:t>
            </a:r>
            <a:endParaRPr lang="en-US" sz="4400" dirty="0"/>
          </a:p>
        </p:txBody>
      </p:sp>
      <p:pic>
        <p:nvPicPr>
          <p:cNvPr id="4" name="Slide 5 Result-Driven Communication.mp4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14400" y="1143000"/>
            <a:ext cx="7391400" cy="5543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"/>
            <a:ext cx="77724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Focusing on the Classroom</a:t>
            </a:r>
            <a:r>
              <a:rPr lang="en-US" dirty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b="1" dirty="0">
                <a:solidFill>
                  <a:srgbClr val="FFFF00"/>
                </a:solidFill>
                <a:latin typeface="Times New Roman" charset="0"/>
              </a:rPr>
              <a:t>Recruitment and Retention</a:t>
            </a:r>
            <a:endParaRPr lang="en-US" b="1" dirty="0">
              <a:solidFill>
                <a:schemeClr val="tx1"/>
              </a:solidFill>
              <a:latin typeface="Times New Roman" charset="0"/>
            </a:endParaRPr>
          </a:p>
        </p:txBody>
      </p:sp>
      <p:pic>
        <p:nvPicPr>
          <p:cNvPr id="29704" name="Picture 7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2" y="1295400"/>
            <a:ext cx="8610598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066800" y="1143000"/>
            <a:ext cx="7315200" cy="830997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8000"/>
                </a:solidFill>
              </a:rPr>
              <a:t>WE WANT YOU!</a:t>
            </a:r>
            <a:endParaRPr lang="en-US" sz="4800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4478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Focusing on the Classroom</a:t>
            </a:r>
            <a:r>
              <a:rPr lang="en-US" dirty="0" smtClean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 smtClean="0">
                <a:solidFill>
                  <a:srgbClr val="FFFF00"/>
                </a:solidFill>
                <a:latin typeface="Times New Roman" charset="0"/>
              </a:rPr>
              <a:t>Recruit: </a:t>
            </a:r>
            <a:r>
              <a:rPr lang="en-US" b="1" dirty="0" smtClean="0">
                <a:solidFill>
                  <a:srgbClr val="FFFF00"/>
                </a:solidFill>
                <a:latin typeface="Times New Roman" charset="0"/>
              </a:rPr>
              <a:t>Attract Students </a:t>
            </a:r>
            <a:r>
              <a:rPr lang="en-US" b="1" i="1" dirty="0" smtClean="0">
                <a:solidFill>
                  <a:srgbClr val="FFFF00"/>
                </a:solidFill>
                <a:latin typeface="Times New Roman" charset="0"/>
              </a:rPr>
              <a:t>Year-Round</a:t>
            </a:r>
            <a:endParaRPr lang="en-US" b="1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/>
        </p:nvSpPr>
        <p:spPr bwMode="auto">
          <a:xfrm>
            <a:off x="4876800" y="1447800"/>
            <a:ext cx="4572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charset="2"/>
              <a:buChar char="o"/>
              <a:defRPr sz="320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2"/>
              <a:buChar char="o"/>
              <a:defRPr sz="24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o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3600" dirty="0">
                <a:solidFill>
                  <a:srgbClr val="FFFFFF"/>
                </a:solidFill>
                <a:latin typeface="Times New Roman"/>
                <a:ea typeface="ＭＳ Ｐゴシック" charset="-128"/>
                <a:cs typeface="Times New Roman"/>
              </a:rPr>
              <a:t>Foster student </a:t>
            </a:r>
            <a:r>
              <a:rPr lang="en-US" sz="3600" dirty="0" smtClean="0">
                <a:solidFill>
                  <a:srgbClr val="FFFFFF"/>
                </a:solidFill>
                <a:latin typeface="Times New Roman"/>
                <a:ea typeface="ＭＳ Ｐゴシック" charset="-128"/>
                <a:cs typeface="Times New Roman"/>
              </a:rPr>
              <a:t>interest through </a:t>
            </a:r>
            <a:r>
              <a:rPr lang="en-US" sz="3600" b="1" u="sng" dirty="0" smtClean="0">
                <a:solidFill>
                  <a:srgbClr val="FFFFFF"/>
                </a:solidFill>
                <a:latin typeface="Times New Roman"/>
                <a:ea typeface="ＭＳ Ｐゴシック" charset="-128"/>
                <a:cs typeface="Times New Roman"/>
              </a:rPr>
              <a:t>visibility</a:t>
            </a:r>
            <a:endParaRPr lang="en-US" sz="3600" dirty="0" smtClean="0">
              <a:solidFill>
                <a:srgbClr val="FFFFFF"/>
              </a:solidFill>
              <a:latin typeface="Times New Roman"/>
              <a:ea typeface="ＭＳ Ｐゴシック" charset="-128"/>
              <a:cs typeface="Times New Roman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3600" dirty="0">
                <a:solidFill>
                  <a:srgbClr val="FFFFFF"/>
                </a:solidFill>
                <a:latin typeface="Times New Roman"/>
                <a:ea typeface="ＭＳ Ｐゴシック" charset="-128"/>
                <a:cs typeface="Times New Roman"/>
              </a:rPr>
              <a:t>Inform parents of benefits of music 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3600" dirty="0">
                <a:solidFill>
                  <a:srgbClr val="FFFFFF"/>
                </a:solidFill>
                <a:latin typeface="Times New Roman"/>
                <a:ea typeface="ＭＳ Ｐゴシック" charset="-128"/>
                <a:cs typeface="Times New Roman"/>
              </a:rPr>
              <a:t>Build and nurture support among administration &amp; classroom teachers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3600" dirty="0">
              <a:solidFill>
                <a:srgbClr val="FFFFFF"/>
              </a:solidFill>
              <a:latin typeface="Times New Roman"/>
              <a:ea typeface="ＭＳ Ｐゴシック" charset="-128"/>
              <a:cs typeface="Times New Roman"/>
            </a:endParaRPr>
          </a:p>
        </p:txBody>
      </p:sp>
      <p:pic>
        <p:nvPicPr>
          <p:cNvPr id="8" name="Picture 7" descr="4-DSC_0031"/>
          <p:cNvPicPr>
            <a:picLocks noGrp="1"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86844">
            <a:off x="274888" y="2101173"/>
            <a:ext cx="4445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9144000" cy="14478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Focusing on the Classroom</a:t>
            </a:r>
            <a:r>
              <a:rPr lang="en-US" dirty="0" smtClean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 smtClean="0">
                <a:solidFill>
                  <a:srgbClr val="FFFF00"/>
                </a:solidFill>
                <a:latin typeface="Times New Roman" charset="0"/>
              </a:rPr>
              <a:t>Recruit: </a:t>
            </a:r>
            <a:r>
              <a:rPr lang="en-US" b="1" dirty="0" smtClean="0">
                <a:solidFill>
                  <a:srgbClr val="FFFF00"/>
                </a:solidFill>
                <a:latin typeface="Times New Roman" charset="0"/>
              </a:rPr>
              <a:t>Attract Students </a:t>
            </a:r>
            <a:r>
              <a:rPr lang="en-US" b="1" i="1" dirty="0" smtClean="0">
                <a:solidFill>
                  <a:srgbClr val="FFFF00"/>
                </a:solidFill>
                <a:latin typeface="Times New Roman" charset="0"/>
              </a:rPr>
              <a:t>Year-Round</a:t>
            </a:r>
            <a:endParaRPr lang="en-US" b="1" i="1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/>
        </p:nvSpPr>
        <p:spPr bwMode="auto">
          <a:xfrm>
            <a:off x="0" y="1828800"/>
            <a:ext cx="9144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charset="2"/>
              <a:buChar char="o"/>
              <a:defRPr sz="320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2"/>
              <a:buChar char="o"/>
              <a:defRPr sz="24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o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SzTx/>
            </a:pPr>
            <a:r>
              <a:rPr lang="en-US" sz="3600" dirty="0" smtClean="0">
                <a:solidFill>
                  <a:srgbClr val="FFFFFF"/>
                </a:solidFill>
                <a:latin typeface="Times New Roman"/>
                <a:ea typeface="ＭＳ Ｐゴシック" charset="-128"/>
                <a:cs typeface="Times New Roman"/>
              </a:rPr>
              <a:t>Regular visits with feeder programs/teachers</a:t>
            </a:r>
          </a:p>
          <a:p>
            <a:pPr eaLnBrk="1" hangingPunct="1">
              <a:lnSpc>
                <a:spcPct val="90000"/>
              </a:lnSpc>
              <a:buSzTx/>
              <a:buFont typeface="Wingdings" charset="2"/>
              <a:buChar char="q"/>
            </a:pPr>
            <a:r>
              <a:rPr lang="en-US" sz="3600" dirty="0" smtClean="0">
                <a:solidFill>
                  <a:srgbClr val="FFFFFF"/>
                </a:solidFill>
                <a:latin typeface="Times New Roman"/>
                <a:ea typeface="ＭＳ Ｐゴシック" charset="-128"/>
                <a:cs typeface="Times New Roman"/>
              </a:rPr>
              <a:t>Mass concerts with feeder programs 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3600" dirty="0" smtClean="0">
                <a:solidFill>
                  <a:srgbClr val="FFFFFF"/>
                </a:solidFill>
                <a:latin typeface="Times New Roman"/>
                <a:ea typeface="ＭＳ Ｐゴシック" charset="-128"/>
                <a:cs typeface="Times New Roman"/>
              </a:rPr>
              <a:t>      including recorder classes</a:t>
            </a:r>
          </a:p>
          <a:p>
            <a:pPr eaLnBrk="1" hangingPunct="1">
              <a:lnSpc>
                <a:spcPct val="90000"/>
              </a:lnSpc>
              <a:buSzTx/>
              <a:buFont typeface="Wingdings" charset="2"/>
              <a:buChar char="q"/>
            </a:pPr>
            <a:r>
              <a:rPr lang="en-US" sz="3600" dirty="0" smtClean="0">
                <a:solidFill>
                  <a:srgbClr val="FFFFFF"/>
                </a:solidFill>
                <a:latin typeface="Times New Roman"/>
                <a:ea typeface="ＭＳ Ｐゴシック" charset="-128"/>
                <a:cs typeface="Times New Roman"/>
              </a:rPr>
              <a:t>Recruitment meetings with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3600" dirty="0" smtClean="0">
                <a:solidFill>
                  <a:srgbClr val="FFFFFF"/>
                </a:solidFill>
                <a:latin typeface="Times New Roman"/>
                <a:ea typeface="ＭＳ Ｐゴシック" charset="-128"/>
                <a:cs typeface="Times New Roman"/>
              </a:rPr>
              <a:t>    students and parents—</a:t>
            </a:r>
            <a:r>
              <a:rPr lang="en-US" sz="3600" b="1" i="1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REACH OUT!</a:t>
            </a:r>
          </a:p>
          <a:p>
            <a:pPr eaLnBrk="1" hangingPunct="1">
              <a:lnSpc>
                <a:spcPct val="90000"/>
              </a:lnSpc>
              <a:buSzTx/>
              <a:buFont typeface="Wingdings" charset="2"/>
              <a:buChar char="q"/>
            </a:pPr>
            <a:r>
              <a:rPr lang="en-US" sz="3600" dirty="0" smtClean="0">
                <a:solidFill>
                  <a:srgbClr val="FFFFFF"/>
                </a:solidFill>
                <a:latin typeface="Times New Roman"/>
                <a:ea typeface="ＭＳ Ｐゴシック" charset="-128"/>
                <a:cs typeface="Times New Roman"/>
              </a:rPr>
              <a:t>Instrument demos/petting zoos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buNone/>
            </a:pPr>
            <a:endParaRPr lang="en-US" sz="3600" dirty="0">
              <a:solidFill>
                <a:srgbClr val="FFFFFF"/>
              </a:solidFill>
              <a:latin typeface="Times New Roman"/>
              <a:ea typeface="ＭＳ Ｐゴシック" charset="-128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9144000" cy="14478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Focusing on the Classroom</a:t>
            </a:r>
            <a:r>
              <a:rPr lang="en-US" dirty="0" smtClean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 smtClean="0">
                <a:solidFill>
                  <a:srgbClr val="FFFF00"/>
                </a:solidFill>
                <a:latin typeface="Times New Roman" charset="0"/>
              </a:rPr>
              <a:t>Recruit: </a:t>
            </a:r>
            <a:r>
              <a:rPr lang="en-US" b="1" dirty="0" smtClean="0">
                <a:solidFill>
                  <a:srgbClr val="FFFF00"/>
                </a:solidFill>
                <a:latin typeface="Times New Roman" charset="0"/>
              </a:rPr>
              <a:t>Attract Students </a:t>
            </a:r>
            <a:r>
              <a:rPr lang="en-US" b="1" i="1" dirty="0" smtClean="0">
                <a:solidFill>
                  <a:srgbClr val="FFFF00"/>
                </a:solidFill>
                <a:latin typeface="Times New Roman" charset="0"/>
              </a:rPr>
              <a:t>Year-Round</a:t>
            </a:r>
            <a:endParaRPr lang="en-US" b="1" i="1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/>
        </p:nvSpPr>
        <p:spPr bwMode="auto">
          <a:xfrm>
            <a:off x="0" y="1600200"/>
            <a:ext cx="9144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charset="2"/>
              <a:buChar char="o"/>
              <a:defRPr sz="320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2"/>
              <a:buChar char="o"/>
              <a:defRPr sz="24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o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SzTx/>
              <a:buFont typeface="Wingdings" charset="2"/>
              <a:buChar char="q"/>
            </a:pPr>
            <a:r>
              <a:rPr lang="en-US" sz="3600" dirty="0" smtClean="0">
                <a:solidFill>
                  <a:srgbClr val="FFFFFF"/>
                </a:solidFill>
                <a:latin typeface="Times New Roman"/>
                <a:ea typeface="ＭＳ Ｐゴシック" charset="-128"/>
                <a:cs typeface="Times New Roman"/>
              </a:rPr>
              <a:t>Instrument demos/petting zoos</a:t>
            </a:r>
          </a:p>
        </p:txBody>
      </p:sp>
      <p:pic>
        <p:nvPicPr>
          <p:cNvPr id="9" name="Picture 8" descr="DSC000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2362200"/>
            <a:ext cx="2799394" cy="4191000"/>
          </a:xfrm>
          <a:prstGeom prst="rect">
            <a:avLst/>
          </a:prstGeom>
        </p:spPr>
      </p:pic>
      <p:pic>
        <p:nvPicPr>
          <p:cNvPr id="10" name="Picture 9" descr="images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2258746"/>
            <a:ext cx="6395004" cy="4294454"/>
          </a:xfrm>
          <a:prstGeom prst="rect">
            <a:avLst/>
          </a:prstGeom>
        </p:spPr>
      </p:pic>
      <p:pic>
        <p:nvPicPr>
          <p:cNvPr id="11" name="Picture 10" descr="Petting-Zoo-March-7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2209800"/>
            <a:ext cx="7086600" cy="447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Focusing on the Classroom</a:t>
            </a:r>
            <a:r>
              <a:rPr lang="en-US" dirty="0" smtClean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Times New Roman" charset="0"/>
              </a:rPr>
            </a:br>
            <a:r>
              <a:rPr lang="en-US" sz="4000" b="1" dirty="0" smtClean="0">
                <a:solidFill>
                  <a:srgbClr val="FFFF00"/>
                </a:solidFill>
                <a:latin typeface="Times New Roman" charset="0"/>
              </a:rPr>
              <a:t>Build the vision EARLY — Elementary</a:t>
            </a:r>
            <a:r>
              <a:rPr lang="en-US" dirty="0" smtClean="0">
                <a:latin typeface="Times New Roman" charset="0"/>
              </a:rPr>
              <a:t/>
            </a:r>
            <a:br>
              <a:rPr lang="en-US" dirty="0" smtClean="0">
                <a:latin typeface="Times New Roman" charset="0"/>
              </a:rPr>
            </a:br>
            <a:endParaRPr lang="en-US" b="1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676400"/>
            <a:ext cx="5410200" cy="3810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marL="533400" indent="-533400" algn="ctr" eaLnBrk="1" hangingPunct="1">
              <a:buNone/>
            </a:pPr>
            <a:r>
              <a:rPr lang="en-US" sz="4000" dirty="0" smtClean="0">
                <a:solidFill>
                  <a:srgbClr val="FFFFFF"/>
                </a:solidFill>
                <a:latin typeface="Times New Roman" charset="0"/>
              </a:rPr>
              <a:t>GET ‘EM FIRED UP!</a:t>
            </a:r>
          </a:p>
          <a:p>
            <a:pPr marL="533400" indent="-533400" algn="ctr" eaLnBrk="1" hangingPunct="1">
              <a:buNone/>
            </a:pPr>
            <a:r>
              <a:rPr lang="en-US" sz="4000" dirty="0" smtClean="0">
                <a:solidFill>
                  <a:srgbClr val="FFFFFF"/>
                </a:solidFill>
                <a:latin typeface="Times New Roman" charset="0"/>
              </a:rPr>
              <a:t>Give a</a:t>
            </a:r>
            <a:endParaRPr lang="en-US" sz="4000" i="1" dirty="0" smtClean="0">
              <a:solidFill>
                <a:srgbClr val="FFFFFF"/>
              </a:solidFill>
              <a:latin typeface="Times New Roman" charset="0"/>
            </a:endParaRPr>
          </a:p>
          <a:p>
            <a:pPr marL="533400" indent="-533400" algn="ctr" eaLnBrk="1" hangingPunct="1">
              <a:buNone/>
            </a:pPr>
            <a:r>
              <a:rPr lang="en-US" sz="4000" b="1" i="1" dirty="0" smtClean="0">
                <a:solidFill>
                  <a:srgbClr val="FFFF00"/>
                </a:solidFill>
                <a:latin typeface="Times New Roman" charset="0"/>
              </a:rPr>
              <a:t>First Performance</a:t>
            </a:r>
          </a:p>
          <a:p>
            <a:pPr marL="533400" indent="-533400" algn="ctr" eaLnBrk="1" hangingPunct="1">
              <a:buNone/>
            </a:pPr>
            <a:r>
              <a:rPr lang="en-US" sz="4000" b="1" i="1" dirty="0" smtClean="0">
                <a:solidFill>
                  <a:srgbClr val="FFFF00"/>
                </a:solidFill>
                <a:latin typeface="Times New Roman" charset="0"/>
              </a:rPr>
              <a:t>Concert</a:t>
            </a:r>
          </a:p>
          <a:p>
            <a:pPr marL="533400" indent="-533400" algn="ctr" eaLnBrk="1" hangingPunct="1">
              <a:buNone/>
            </a:pPr>
            <a:r>
              <a:rPr lang="en-US" sz="4000" dirty="0" smtClean="0">
                <a:solidFill>
                  <a:srgbClr val="FFFFFF"/>
                </a:solidFill>
                <a:latin typeface="Times New Roman" charset="0"/>
              </a:rPr>
              <a:t>With Your Beginners!</a:t>
            </a:r>
          </a:p>
          <a:p>
            <a:pPr marL="533400" indent="-533400" algn="ctr" eaLnBrk="1" hangingPunct="1">
              <a:buNone/>
            </a:pPr>
            <a:endParaRPr lang="en-US" sz="4000" dirty="0" smtClean="0">
              <a:solidFill>
                <a:srgbClr val="FFFFFF"/>
              </a:solidFill>
              <a:latin typeface="Times New Roman" charset="0"/>
            </a:endParaRPr>
          </a:p>
          <a:p>
            <a:pPr marL="533400" indent="-533400" algn="ctr" eaLnBrk="1" hangingPunct="1">
              <a:lnSpc>
                <a:spcPct val="90000"/>
              </a:lnSpc>
              <a:buNone/>
            </a:pPr>
            <a:endParaRPr lang="en-US" sz="4000" dirty="0">
              <a:latin typeface="Times New Roman" charset="0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0" y="5562600"/>
            <a:ext cx="7543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3400" indent="-533400" algn="ctr" eaLnBrk="1" hangingPunct="1">
              <a:buNone/>
            </a:pPr>
            <a:r>
              <a:rPr lang="en-US" sz="4000" dirty="0" smtClean="0">
                <a:solidFill>
                  <a:srgbClr val="FFFFFF"/>
                </a:solidFill>
                <a:latin typeface="Times New Roman" charset="0"/>
              </a:rPr>
              <a:t>Involve </a:t>
            </a:r>
            <a:r>
              <a:rPr lang="en-US" sz="4000" dirty="0" smtClean="0">
                <a:solidFill>
                  <a:srgbClr val="FFFF00"/>
                </a:solidFill>
                <a:latin typeface="Times New Roman" charset="0"/>
              </a:rPr>
              <a:t>Experienced </a:t>
            </a:r>
            <a:r>
              <a:rPr lang="en-US" sz="4000" dirty="0" smtClean="0">
                <a:solidFill>
                  <a:srgbClr val="FFFFFF"/>
                </a:solidFill>
                <a:latin typeface="Times New Roman" charset="0"/>
              </a:rPr>
              <a:t>Players!</a:t>
            </a:r>
          </a:p>
          <a:p>
            <a:pPr marL="533400" marR="0" lvl="0" indent="-5334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  <a:p>
            <a:pPr marL="533400" marR="0" lvl="0" indent="-53340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pic>
        <p:nvPicPr>
          <p:cNvPr id="8" name="Picture 7" descr="First Perf cover"/>
          <p:cNvPicPr>
            <a:picLocks noChangeAspect="1" noChangeArrowheads="1"/>
          </p:cNvPicPr>
          <p:nvPr/>
        </p:nvPicPr>
        <p:blipFill>
          <a:blip r:embed="rId3">
            <a:lum bright="-4000" contrast="6000"/>
          </a:blip>
          <a:srcRect/>
          <a:stretch>
            <a:fillRect/>
          </a:stretch>
        </p:blipFill>
        <p:spPr bwMode="auto">
          <a:xfrm rot="21408970">
            <a:off x="5833382" y="1296259"/>
            <a:ext cx="2895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Focusing on the Classroom</a:t>
            </a:r>
            <a:r>
              <a:rPr lang="en-US" dirty="0" smtClean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Times New Roman" charset="0"/>
              </a:rPr>
            </a:br>
            <a:r>
              <a:rPr lang="en-US" b="1" i="1" dirty="0" smtClean="0">
                <a:solidFill>
                  <a:srgbClr val="FFFF00"/>
                </a:solidFill>
                <a:latin typeface="Times New Roman" charset="0"/>
              </a:rPr>
              <a:t>First Performance </a:t>
            </a:r>
            <a:r>
              <a:rPr lang="en-US" b="1" dirty="0" smtClean="0">
                <a:solidFill>
                  <a:srgbClr val="FFFF00"/>
                </a:solidFill>
                <a:latin typeface="Times New Roman" charset="0"/>
              </a:rPr>
              <a:t>Demo Concert</a:t>
            </a:r>
            <a:endParaRPr lang="en-US" b="1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219200"/>
            <a:ext cx="9144000" cy="495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marL="533400" indent="-533400" algn="ctr" eaLnBrk="1" hangingPunct="1">
              <a:lnSpc>
                <a:spcPct val="9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  <a:latin typeface="Times New Roman" charset="0"/>
              </a:rPr>
              <a:t>Build the vision EARLY — Elementary</a:t>
            </a:r>
            <a:endParaRPr lang="en-US" sz="3600" dirty="0">
              <a:latin typeface="Times New Roman" charset="0"/>
            </a:endParaRPr>
          </a:p>
        </p:txBody>
      </p:sp>
      <p:pic>
        <p:nvPicPr>
          <p:cNvPr id="7" name="Slide 11 First Performance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7907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2458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"/>
            <a:ext cx="77724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Focusing on the Classroom</a:t>
            </a:r>
            <a:r>
              <a:rPr lang="en-US" dirty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b="1" dirty="0">
                <a:solidFill>
                  <a:srgbClr val="FFFF00"/>
                </a:solidFill>
                <a:latin typeface="Times New Roman" charset="0"/>
              </a:rPr>
              <a:t>Recruitment and Retention</a:t>
            </a:r>
            <a:endParaRPr lang="en-US" b="1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219200"/>
            <a:ext cx="9144000" cy="495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marL="533400" indent="-533400" algn="ctr" eaLnBrk="1" hangingPunct="1">
              <a:lnSpc>
                <a:spcPct val="90000"/>
              </a:lnSpc>
              <a:buNone/>
            </a:pPr>
            <a:r>
              <a:rPr lang="en-US" sz="3600" b="1" dirty="0" smtClean="0">
                <a:solidFill>
                  <a:srgbClr val="FFFF00"/>
                </a:solidFill>
                <a:latin typeface="Times New Roman" charset="0"/>
              </a:rPr>
              <a:t>Build the vision EARLY — Elementary</a:t>
            </a:r>
            <a:endParaRPr lang="en-US" sz="3600" dirty="0">
              <a:latin typeface="Times New Roman" charset="0"/>
            </a:endParaRPr>
          </a:p>
        </p:txBody>
      </p:sp>
      <p:pic>
        <p:nvPicPr>
          <p:cNvPr id="6" name="Slide 12 Elementary Band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09600" y="1905000"/>
            <a:ext cx="8001000" cy="45076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458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"/>
            <a:ext cx="77724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Focusing on the Classroom</a:t>
            </a:r>
            <a:r>
              <a:rPr lang="en-US" dirty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b="1" dirty="0">
                <a:solidFill>
                  <a:srgbClr val="FFFF00"/>
                </a:solidFill>
                <a:latin typeface="Times New Roman" charset="0"/>
              </a:rPr>
              <a:t>Recruitment and Retention</a:t>
            </a:r>
            <a:endParaRPr lang="en-US" b="1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219200"/>
            <a:ext cx="9144000" cy="495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marL="533400" indent="-533400" algn="ctr" eaLnBrk="1" hangingPunct="1">
              <a:lnSpc>
                <a:spcPct val="90000"/>
              </a:lnSpc>
              <a:buNone/>
            </a:pPr>
            <a:r>
              <a:rPr lang="en-US" sz="3600" dirty="0" smtClean="0">
                <a:solidFill>
                  <a:srgbClr val="FFFF00"/>
                </a:solidFill>
                <a:latin typeface="Times New Roman" charset="0"/>
              </a:rPr>
              <a:t>Build the vision EARLY—Elementary </a:t>
            </a:r>
            <a:r>
              <a:rPr lang="en-US" sz="3600" b="1" i="1" u="sng" dirty="0" smtClean="0">
                <a:solidFill>
                  <a:srgbClr val="FFFF00"/>
                </a:solidFill>
                <a:latin typeface="Times New Roman" charset="0"/>
              </a:rPr>
              <a:t>Parents</a:t>
            </a:r>
            <a:endParaRPr lang="en-US" sz="3600" b="1" i="1" u="sng" dirty="0">
              <a:latin typeface="Times New Roman" charset="0"/>
            </a:endParaRPr>
          </a:p>
        </p:txBody>
      </p:sp>
      <p:pic>
        <p:nvPicPr>
          <p:cNvPr id="7" name="Slide 13 The Parent Band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8669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2458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5486400"/>
            <a:ext cx="8001000" cy="457200"/>
          </a:xfrm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r>
              <a:rPr lang="en-US" sz="3200" dirty="0" err="1" smtClean="0">
                <a:solidFill>
                  <a:srgbClr val="FFFFFF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524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4800" i="1" dirty="0" smtClean="0">
                <a:solidFill>
                  <a:srgbClr val="FFFF00"/>
                </a:solidFill>
                <a:latin typeface="Times New Roman" charset="0"/>
              </a:rPr>
              <a:t>“13 Reasons They </a:t>
            </a:r>
            <a:r>
              <a:rPr lang="en-US" sz="4800" b="1" i="1" u="sng" dirty="0" smtClean="0">
                <a:solidFill>
                  <a:srgbClr val="FFFF00"/>
                </a:solidFill>
                <a:latin typeface="Times New Roman" charset="0"/>
              </a:rPr>
              <a:t>Stay</a:t>
            </a:r>
            <a:r>
              <a:rPr lang="en-US" sz="4800" b="1" i="1" dirty="0" smtClean="0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800" i="1" dirty="0" smtClean="0">
                <a:solidFill>
                  <a:srgbClr val="FFFF00"/>
                </a:solidFill>
                <a:latin typeface="Times New Roman" charset="0"/>
              </a:rPr>
              <a:t>in Band”</a:t>
            </a:r>
            <a:endParaRPr lang="en-US" sz="4800" dirty="0">
              <a:latin typeface="Times New Roman" charset="0"/>
            </a:endParaRP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894" name="Rectangle 7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" name="Slide 14 13 Reasons Why YOU Should Stay In Band copy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38200" y="971550"/>
            <a:ext cx="7543800" cy="565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5486400"/>
            <a:ext cx="8001000" cy="457200"/>
          </a:xfrm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r>
              <a:rPr lang="en-US" sz="3200" dirty="0" err="1" smtClean="0">
                <a:solidFill>
                  <a:srgbClr val="FFFFFF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4384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9600" i="1">
                <a:solidFill>
                  <a:srgbClr val="FFFF00"/>
                </a:solidFill>
                <a:latin typeface="Times New Roman" charset="0"/>
              </a:rPr>
              <a:t>2. The Business Side of </a:t>
            </a:r>
            <a:br>
              <a:rPr lang="en-US" sz="9600" i="1">
                <a:solidFill>
                  <a:srgbClr val="FFFF00"/>
                </a:solidFill>
                <a:latin typeface="Times New Roman" charset="0"/>
              </a:rPr>
            </a:br>
            <a:r>
              <a:rPr lang="en-US" sz="9600" i="1">
                <a:solidFill>
                  <a:srgbClr val="FFFF00"/>
                </a:solidFill>
                <a:latin typeface="Times New Roman" charset="0"/>
              </a:rPr>
              <a:t>Teaching</a:t>
            </a:r>
            <a:r>
              <a:rPr lang="en-US" sz="960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sz="9600">
                <a:solidFill>
                  <a:srgbClr val="FFFF00"/>
                </a:solidFill>
                <a:latin typeface="Times New Roman" charset="0"/>
              </a:rPr>
            </a:br>
            <a:endParaRPr lang="en-US" sz="1000">
              <a:latin typeface="Times New Roman" charset="0"/>
            </a:endParaRP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894" name="Rectangle 7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200" i="1" dirty="0">
                <a:solidFill>
                  <a:srgbClr val="FFFF00"/>
                </a:solidFill>
                <a:latin typeface="Times New Roman" charset="0"/>
              </a:rPr>
              <a:t>The Business Side of Teaching</a:t>
            </a:r>
            <a:r>
              <a:rPr lang="en-US" dirty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sz="4000" dirty="0">
                <a:solidFill>
                  <a:srgbClr val="FFFF00"/>
                </a:solidFill>
                <a:latin typeface="Times New Roman" charset="0"/>
              </a:rPr>
              <a:t>Working with </a:t>
            </a:r>
            <a:r>
              <a:rPr lang="en-US" sz="4000" dirty="0" smtClean="0">
                <a:solidFill>
                  <a:srgbClr val="FFFF00"/>
                </a:solidFill>
                <a:latin typeface="Times New Roman" charset="0"/>
              </a:rPr>
              <a:t>Administrators/Faculty</a:t>
            </a:r>
            <a:r>
              <a:rPr lang="en-US" dirty="0" smtClean="0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1000" dirty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sz="1000" dirty="0">
                <a:solidFill>
                  <a:srgbClr val="FFFF00"/>
                </a:solidFill>
                <a:latin typeface="Times New Roman" charset="0"/>
              </a:rPr>
            </a:br>
            <a:endParaRPr lang="en-US" sz="1000" dirty="0">
              <a:solidFill>
                <a:srgbClr val="FFFF00"/>
              </a:solidFill>
              <a:latin typeface="Times New Roman" charset="0"/>
            </a:endParaRPr>
          </a:p>
        </p:txBody>
      </p:sp>
      <p:sp>
        <p:nvSpPr>
          <p:cNvPr id="41989" name="Rectangle 6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990" name="Rectangle 7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991" name="Rectangle 12"/>
          <p:cNvSpPr>
            <a:spLocks noChangeArrowheads="1"/>
          </p:cNvSpPr>
          <p:nvPr/>
        </p:nvSpPr>
        <p:spPr bwMode="auto">
          <a:xfrm>
            <a:off x="304800" y="1398686"/>
            <a:ext cx="8604250" cy="5078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3600" dirty="0" smtClean="0">
                <a:solidFill>
                  <a:srgbClr val="FFFFFF"/>
                </a:solidFill>
                <a:latin typeface="Times New Roman" charset="0"/>
              </a:rPr>
              <a:t>Celebrate your faculty!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600" dirty="0" smtClean="0">
                <a:solidFill>
                  <a:srgbClr val="FFFFFF"/>
                </a:solidFill>
                <a:latin typeface="Times New Roman" charset="0"/>
              </a:rPr>
              <a:t>Include </a:t>
            </a:r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the principal</a:t>
            </a:r>
            <a:r>
              <a:rPr lang="en-US" sz="3600" dirty="0" smtClean="0">
                <a:solidFill>
                  <a:srgbClr val="FFFFFF"/>
                </a:solidFill>
                <a:latin typeface="Times New Roman" charset="0"/>
              </a:rPr>
              <a:t> &amp; faculty in concerts to discover the joy of music-making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600" dirty="0" smtClean="0">
                <a:solidFill>
                  <a:srgbClr val="FFFFFF"/>
                </a:solidFill>
                <a:latin typeface="Times New Roman" charset="0"/>
              </a:rPr>
              <a:t>Keep all informed </a:t>
            </a:r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of activities</a:t>
            </a:r>
            <a:r>
              <a:rPr lang="en-US" sz="3600" dirty="0" smtClean="0">
                <a:solidFill>
                  <a:srgbClr val="FFFFFF"/>
                </a:solidFill>
                <a:latin typeface="Times New Roman" charset="0"/>
              </a:rPr>
              <a:t>/events &amp;</a:t>
            </a:r>
            <a:r>
              <a:rPr lang="en-US" sz="3600" u="sng" dirty="0" smtClean="0">
                <a:solidFill>
                  <a:srgbClr val="FFFF00"/>
                </a:solidFill>
                <a:latin typeface="Times New Roman" charset="0"/>
              </a:rPr>
              <a:t> THANK THEM OUTWARDLY</a:t>
            </a:r>
            <a:r>
              <a:rPr lang="en-US" sz="3600" dirty="0" smtClean="0">
                <a:solidFill>
                  <a:srgbClr val="FFFFFF"/>
                </a:solidFill>
                <a:latin typeface="Times New Roman" charset="0"/>
              </a:rPr>
              <a:t> </a:t>
            </a:r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for </a:t>
            </a:r>
            <a:r>
              <a:rPr lang="en-US" sz="3600" dirty="0" smtClean="0">
                <a:solidFill>
                  <a:srgbClr val="FFFFFF"/>
                </a:solidFill>
                <a:latin typeface="Times New Roman" charset="0"/>
              </a:rPr>
              <a:t>their support. 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600" dirty="0" smtClean="0">
                <a:solidFill>
                  <a:srgbClr val="FFFFFF"/>
                </a:solidFill>
                <a:latin typeface="Times New Roman" charset="0"/>
              </a:rPr>
              <a:t>Sign </a:t>
            </a:r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up to chaperone a dance, cover a class, attend a game </a:t>
            </a:r>
            <a:r>
              <a:rPr lang="en-US" sz="3600" dirty="0" smtClean="0">
                <a:solidFill>
                  <a:srgbClr val="FFFFFF"/>
                </a:solidFill>
                <a:latin typeface="Times New Roman" charset="0"/>
              </a:rPr>
              <a:t>and/or </a:t>
            </a:r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serve on </a:t>
            </a:r>
            <a:r>
              <a:rPr lang="en-US" sz="3600" dirty="0" smtClean="0">
                <a:solidFill>
                  <a:srgbClr val="FFFFFF"/>
                </a:solidFill>
                <a:latin typeface="Times New Roman" charset="0"/>
              </a:rPr>
              <a:t>committees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1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"/>
            <a:ext cx="77724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200" i="1" dirty="0">
                <a:solidFill>
                  <a:srgbClr val="FFFF00"/>
                </a:solidFill>
                <a:latin typeface="Times New Roman" charset="0"/>
              </a:rPr>
              <a:t>The Business Side of Teaching</a:t>
            </a:r>
            <a:r>
              <a:rPr lang="en-US" dirty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 dirty="0">
                <a:solidFill>
                  <a:srgbClr val="FFFF00"/>
                </a:solidFill>
                <a:latin typeface="Times New Roman" charset="0"/>
              </a:rPr>
              <a:t>Choosing a Music Dealer</a:t>
            </a:r>
            <a:r>
              <a:rPr lang="en-US" dirty="0">
                <a:solidFill>
                  <a:srgbClr val="FFFF00"/>
                </a:solidFill>
                <a:latin typeface="Times New Roman" charset="0"/>
              </a:rPr>
              <a:t> </a:t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endParaRPr lang="en-US" sz="1000" dirty="0">
              <a:solidFill>
                <a:srgbClr val="FFFF00"/>
              </a:solidFill>
              <a:latin typeface="Times New Roman" charset="0"/>
            </a:endParaRPr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8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9" name="Rectangle 8"/>
          <p:cNvSpPr>
            <a:spLocks noChangeArrowheads="1"/>
          </p:cNvSpPr>
          <p:nvPr/>
        </p:nvSpPr>
        <p:spPr bwMode="auto">
          <a:xfrm>
            <a:off x="304800" y="1447801"/>
            <a:ext cx="85344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 smtClean="0">
                <a:solidFill>
                  <a:srgbClr val="FFFF00"/>
                </a:solidFill>
                <a:latin typeface="Times New Roman" charset="0"/>
              </a:rPr>
              <a:t>Dealers Support Our Programs by. . .</a:t>
            </a:r>
            <a:endParaRPr lang="en-US" sz="3600" dirty="0" smtClean="0">
              <a:solidFill>
                <a:srgbClr val="FFFFFF"/>
              </a:solidFill>
              <a:latin typeface="Times New Roman" charset="0"/>
            </a:endParaRPr>
          </a:p>
          <a:p>
            <a:endParaRPr lang="en-US" sz="800" dirty="0" smtClean="0">
              <a:solidFill>
                <a:srgbClr val="FFFFFF"/>
              </a:solidFill>
              <a:latin typeface="Times New Roman" charset="0"/>
            </a:endParaRPr>
          </a:p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Providing advocacy materials &amp; recruiting help</a:t>
            </a:r>
          </a:p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Providing regular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service calls</a:t>
            </a:r>
            <a:endParaRPr lang="en-US" sz="3200" dirty="0" smtClean="0">
              <a:solidFill>
                <a:srgbClr val="FFFFFF"/>
              </a:solidFill>
              <a:latin typeface="Times New Roman" charset="0"/>
            </a:endParaRPr>
          </a:p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Ensuring competitive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prices</a:t>
            </a:r>
            <a:endParaRPr lang="en-US" sz="3200" dirty="0" smtClean="0">
              <a:solidFill>
                <a:srgbClr val="FFFFFF"/>
              </a:solidFill>
              <a:latin typeface="Times New Roman" charset="0"/>
            </a:endParaRPr>
          </a:p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Offering lease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programs for new 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instruments </a:t>
            </a:r>
          </a:p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Providing folders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,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posters, calendars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, 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nametags. . .</a:t>
            </a:r>
          </a:p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Serving as a partner to help develop our programs</a:t>
            </a:r>
          </a:p>
          <a:p>
            <a:pPr algn="r"/>
            <a:endParaRPr lang="en-US" sz="3600" i="1" dirty="0" smtClean="0">
              <a:solidFill>
                <a:srgbClr val="FFFF00"/>
              </a:solidFill>
              <a:latin typeface="Times New Roman" charset="0"/>
            </a:endParaRPr>
          </a:p>
          <a:p>
            <a:pPr algn="r"/>
            <a:endParaRPr lang="en-US" sz="3600" i="1" dirty="0" smtClean="0">
              <a:solidFill>
                <a:srgbClr val="FFFF00"/>
              </a:solidFill>
            </a:endParaRPr>
          </a:p>
          <a:p>
            <a:endParaRPr lang="en-US" sz="3200" dirty="0">
              <a:solidFill>
                <a:srgbClr val="FFFFFF"/>
              </a:solidFill>
              <a:latin typeface="Times New Roman" charset="0"/>
            </a:endParaRPr>
          </a:p>
        </p:txBody>
      </p:sp>
      <p:pic>
        <p:nvPicPr>
          <p:cNvPr id="44040" name="Picture 11" descr="j0217314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228600" y="0"/>
            <a:ext cx="17526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81000" y="5402759"/>
            <a:ext cx="8534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4400" i="1" dirty="0" smtClean="0">
                <a:solidFill>
                  <a:srgbClr val="FFFF00"/>
                </a:solidFill>
                <a:latin typeface="Times New Roman" charset="0"/>
              </a:rPr>
              <a:t>All </a:t>
            </a:r>
            <a:r>
              <a:rPr lang="en-US" sz="4400" b="1" i="1" u="sng" dirty="0" smtClean="0">
                <a:solidFill>
                  <a:srgbClr val="FFFF00"/>
                </a:solidFill>
                <a:latin typeface="Times New Roman" charset="0"/>
              </a:rPr>
              <a:t>YO</a:t>
            </a:r>
            <a:r>
              <a:rPr lang="en-US" sz="4400" b="1" i="1" dirty="0" smtClean="0">
                <a:solidFill>
                  <a:srgbClr val="FFFF00"/>
                </a:solidFill>
                <a:latin typeface="Times New Roman" charset="0"/>
              </a:rPr>
              <a:t>U </a:t>
            </a:r>
            <a:r>
              <a:rPr lang="en-US" sz="4400" i="1" dirty="0" smtClean="0">
                <a:solidFill>
                  <a:srgbClr val="FFFF00"/>
                </a:solidFill>
                <a:latin typeface="Times New Roman" charset="0"/>
              </a:rPr>
              <a:t>have to do is ask!!!</a:t>
            </a:r>
            <a:endParaRPr lang="en-US" sz="4400" dirty="0" smtClean="0">
              <a:solidFill>
                <a:srgbClr val="FFFFFF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9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200" i="1" dirty="0">
                <a:solidFill>
                  <a:srgbClr val="FFFF00"/>
                </a:solidFill>
                <a:latin typeface="Times New Roman" charset="0"/>
              </a:rPr>
              <a:t>The Business Side of Teaching</a:t>
            </a:r>
            <a:r>
              <a:rPr lang="en-US" dirty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 smtClean="0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 dirty="0" smtClean="0">
                <a:solidFill>
                  <a:srgbClr val="FFFF00"/>
                </a:solidFill>
                <a:latin typeface="Times New Roman" charset="0"/>
              </a:rPr>
              <a:t>Instrument Replacement: </a:t>
            </a:r>
            <a:r>
              <a:rPr lang="en-US" sz="4000" u="sng" dirty="0" smtClean="0">
                <a:solidFill>
                  <a:srgbClr val="FFFF00"/>
                </a:solidFill>
                <a:latin typeface="Times New Roman" charset="0"/>
              </a:rPr>
              <a:t>The 5-Year Plan</a:t>
            </a:r>
            <a:r>
              <a:rPr lang="en-US" dirty="0" smtClean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Times New Roman" charset="0"/>
              </a:rPr>
            </a:br>
            <a:endParaRPr lang="en-US" sz="1000" dirty="0">
              <a:solidFill>
                <a:srgbClr val="FFFF00"/>
              </a:solidFill>
              <a:latin typeface="Times New Roman" charset="0"/>
            </a:endParaRP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7" name="Rectangle 8"/>
          <p:cNvSpPr>
            <a:spLocks noChangeArrowheads="1"/>
          </p:cNvSpPr>
          <p:nvPr/>
        </p:nvSpPr>
        <p:spPr bwMode="auto">
          <a:xfrm>
            <a:off x="304800" y="1447800"/>
            <a:ext cx="8534400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charset="0"/>
              <a:buNone/>
            </a:pP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1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.  Evaluate the 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instruments/equipment.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Create an </a:t>
            </a:r>
            <a:r>
              <a:rPr lang="en-US" sz="3200" dirty="0">
                <a:solidFill>
                  <a:srgbClr val="FFFF00"/>
                </a:solidFill>
                <a:latin typeface="Times New Roman" charset="0"/>
              </a:rPr>
              <a:t>Inventory Record Guide</a:t>
            </a:r>
            <a:endParaRPr lang="en-US" dirty="0">
              <a:solidFill>
                <a:srgbClr val="FFFFFF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AutoNum type="arabicPeriod"/>
            </a:pPr>
            <a:endParaRPr lang="en-US" dirty="0">
              <a:solidFill>
                <a:srgbClr val="FFFFFF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AutoNum type="arabicPeriod"/>
            </a:pPr>
            <a:endParaRPr lang="en-US" dirty="0">
              <a:solidFill>
                <a:srgbClr val="FFFFFF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AutoNum type="arabicPeriod"/>
            </a:pPr>
            <a:endParaRPr lang="en-US" dirty="0">
              <a:solidFill>
                <a:srgbClr val="FFFFFF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None/>
            </a:pPr>
            <a:endParaRPr lang="en-US" dirty="0">
              <a:solidFill>
                <a:srgbClr val="FFFFFF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AutoNum type="arabicPeriod"/>
            </a:pPr>
            <a:endParaRPr lang="en-US" dirty="0">
              <a:solidFill>
                <a:srgbClr val="FFFFFF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AutoNum type="arabicPeriod"/>
            </a:pPr>
            <a:endParaRPr lang="en-US" dirty="0">
              <a:solidFill>
                <a:srgbClr val="FFFFFF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AutoNum type="arabicPeriod"/>
            </a:pPr>
            <a:endParaRPr lang="en-US" dirty="0">
              <a:solidFill>
                <a:srgbClr val="FFFFFF"/>
              </a:solidFill>
              <a:latin typeface="Times New Roman" charset="0"/>
            </a:endParaRPr>
          </a:p>
        </p:txBody>
      </p:sp>
      <p:pic>
        <p:nvPicPr>
          <p:cNvPr id="46088" name="Picture 12" descr="Exhibit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743200"/>
            <a:ext cx="8534400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76200" y="5562600"/>
            <a:ext cx="9063800" cy="1323439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000" u="sng" dirty="0" smtClean="0">
                <a:solidFill>
                  <a:srgbClr val="FFFFFF"/>
                </a:solidFill>
                <a:latin typeface="Times New Roman" charset="0"/>
              </a:rPr>
              <a:t>HINT</a:t>
            </a:r>
            <a:r>
              <a:rPr lang="en-US" sz="4000" dirty="0" smtClean="0">
                <a:solidFill>
                  <a:srgbClr val="FFFFFF"/>
                </a:solidFill>
                <a:latin typeface="Times New Roman" charset="0"/>
              </a:rPr>
              <a:t>: Know your school’s Fiscal Policies!</a:t>
            </a:r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"/>
            <a:ext cx="77724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200" i="1" dirty="0">
                <a:solidFill>
                  <a:srgbClr val="FFFF00"/>
                </a:solidFill>
                <a:latin typeface="Times New Roman" charset="0"/>
              </a:rPr>
              <a:t>The Business Side of Teaching</a:t>
            </a:r>
            <a:r>
              <a:rPr lang="en-US" dirty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 dirty="0">
                <a:solidFill>
                  <a:srgbClr val="FFFF00"/>
                </a:solidFill>
                <a:latin typeface="Times New Roman" charset="0"/>
              </a:rPr>
              <a:t>Instrument Replacement Plan</a:t>
            </a:r>
            <a:r>
              <a:rPr lang="en-US" dirty="0">
                <a:latin typeface="Times New Roman" charset="0"/>
              </a:rPr>
              <a:t> </a:t>
            </a:r>
            <a:br>
              <a:rPr lang="en-US" dirty="0">
                <a:latin typeface="Times New Roman" charset="0"/>
              </a:rPr>
            </a:br>
            <a:endParaRPr lang="en-US" sz="1000" dirty="0">
              <a:latin typeface="Times New Roman" charset="0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0903" name="Rectangle 8"/>
          <p:cNvSpPr>
            <a:spLocks noChangeArrowheads="1"/>
          </p:cNvSpPr>
          <p:nvPr/>
        </p:nvSpPr>
        <p:spPr bwMode="auto">
          <a:xfrm>
            <a:off x="228600" y="1524000"/>
            <a:ext cx="85344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514350" indent="-514350">
              <a:buFont typeface="Arial" charset="0"/>
              <a:buAutoNum type="arabicPeriod" startAt="2"/>
            </a:pP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Prioritize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a list that should be replaced within 5 years. Estimate probable growth of 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program</a:t>
            </a:r>
          </a:p>
          <a:p>
            <a:pPr marL="514350" indent="-514350">
              <a:buFont typeface="Arial" charset="0"/>
              <a:buAutoNum type="arabicPeriod" startAt="2"/>
            </a:pPr>
            <a:endParaRPr lang="en-US" sz="1400" dirty="0" smtClean="0">
              <a:solidFill>
                <a:srgbClr val="FFFFFF"/>
              </a:solidFill>
              <a:latin typeface="Times New Roman" charset="0"/>
            </a:endParaRPr>
          </a:p>
          <a:p>
            <a:pPr marL="514350" indent="-514350">
              <a:buFont typeface="Arial" charset="0"/>
              <a:buAutoNum type="arabicPeriod" startAt="2"/>
            </a:pPr>
            <a:endParaRPr lang="en-US" sz="1400" dirty="0" smtClean="0">
              <a:solidFill>
                <a:srgbClr val="FFFFFF"/>
              </a:solidFill>
              <a:latin typeface="Times New Roman" charset="0"/>
            </a:endParaRPr>
          </a:p>
          <a:p>
            <a:pPr marL="514350" indent="-514350" algn="ctr"/>
            <a:r>
              <a:rPr lang="en-US" sz="3200" dirty="0" smtClean="0">
                <a:solidFill>
                  <a:srgbClr val="FFFF00"/>
                </a:solidFill>
                <a:latin typeface="Times New Roman" charset="0"/>
              </a:rPr>
              <a:t>  </a:t>
            </a:r>
            <a:endParaRPr lang="en-US" sz="3200" dirty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257031" y="3048000"/>
            <a:ext cx="8353569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charset="0"/>
              <a:buAutoNum type="arabicPeriod" startAt="3"/>
            </a:pP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Write up a complete</a:t>
            </a:r>
            <a:r>
              <a:rPr lang="en-US" sz="3200" dirty="0">
                <a:latin typeface="Times New Roman" charset="0"/>
              </a:rPr>
              <a:t> </a:t>
            </a:r>
            <a:r>
              <a:rPr lang="en-US" sz="3200" i="1" u="sng" dirty="0">
                <a:solidFill>
                  <a:srgbClr val="FFFF00"/>
                </a:solidFill>
                <a:latin typeface="Times New Roman" charset="0"/>
              </a:rPr>
              <a:t>5-YEAR PLAN</a:t>
            </a:r>
            <a:r>
              <a:rPr lang="en-US" sz="3200" dirty="0">
                <a:latin typeface="Times New Roman" charset="0"/>
              </a:rPr>
              <a:t>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that begins </a:t>
            </a:r>
          </a:p>
          <a:p>
            <a:pPr marL="457200" indent="-457200">
              <a:buFont typeface="Arial" charset="0"/>
              <a:buNone/>
            </a:pP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	with a clear</a:t>
            </a:r>
            <a:r>
              <a:rPr lang="en-US" sz="3200" dirty="0">
                <a:latin typeface="Times New Roman" charset="0"/>
              </a:rPr>
              <a:t>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explanation. Provide the plan to </a:t>
            </a:r>
          </a:p>
          <a:p>
            <a:pPr marL="457200" indent="-457200">
              <a:buFont typeface="Arial" charset="0"/>
              <a:buNone/>
            </a:pP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	your supervising 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administrator.</a:t>
            </a:r>
          </a:p>
          <a:p>
            <a:pPr marL="457200" indent="-457200">
              <a:buFont typeface="Arial" charset="0"/>
              <a:buNone/>
            </a:pPr>
            <a:endParaRPr lang="en-US" sz="3200" dirty="0" smtClean="0">
              <a:solidFill>
                <a:srgbClr val="FFFFFF"/>
              </a:solidFill>
              <a:latin typeface="Times New Roman" charset="0"/>
            </a:endParaRPr>
          </a:p>
          <a:p>
            <a:pPr marL="457200" indent="-457200" algn="ctr"/>
            <a:r>
              <a:rPr lang="en-US" sz="3200" dirty="0" smtClean="0">
                <a:solidFill>
                  <a:srgbClr val="FFFF00"/>
                </a:solidFill>
                <a:latin typeface="Times New Roman" charset="0"/>
              </a:rPr>
              <a:t>Keep Your Rationale </a:t>
            </a:r>
            <a:r>
              <a:rPr lang="en-US" sz="3200" i="1" u="sng" dirty="0" smtClean="0">
                <a:solidFill>
                  <a:srgbClr val="FFFF00"/>
                </a:solidFill>
                <a:latin typeface="Times New Roman" charset="0"/>
              </a:rPr>
              <a:t>STUDENT-CENTERED</a:t>
            </a:r>
            <a:endParaRPr lang="en-US" sz="3200" dirty="0" smtClean="0">
              <a:solidFill>
                <a:srgbClr val="FFFF00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None/>
            </a:pPr>
            <a:endParaRPr lang="en-US" sz="3200" dirty="0" smtClean="0">
              <a:solidFill>
                <a:srgbClr val="FFFFFF"/>
              </a:solidFill>
              <a:latin typeface="Times New Roman" charset="0"/>
            </a:endParaRPr>
          </a:p>
          <a:p>
            <a:pPr marL="457200" indent="-457200">
              <a:buFont typeface="Arial" charset="0"/>
              <a:buNone/>
            </a:pPr>
            <a:endParaRPr lang="en-US" sz="3200" dirty="0" smtClean="0">
              <a:latin typeface="Times New Roman" charset="0"/>
            </a:endParaRPr>
          </a:p>
          <a:p>
            <a:pPr marL="457200" indent="-457200">
              <a:buFont typeface="Arial" charset="0"/>
              <a:buNone/>
            </a:pPr>
            <a:r>
              <a:rPr lang="en-US" sz="3200" dirty="0" smtClean="0">
                <a:latin typeface="Times New Roman" charset="0"/>
              </a:rPr>
              <a:t>	</a:t>
            </a:r>
            <a:endParaRPr lang="en-US" dirty="0">
              <a:solidFill>
                <a:srgbClr val="FFFF00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"/>
            <a:ext cx="77724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200" i="1" dirty="0">
                <a:solidFill>
                  <a:srgbClr val="FFFF00"/>
                </a:solidFill>
                <a:latin typeface="Times New Roman" charset="0"/>
              </a:rPr>
              <a:t>The Business Side of Teaching</a:t>
            </a:r>
            <a:r>
              <a:rPr lang="en-US" dirty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 dirty="0">
                <a:solidFill>
                  <a:srgbClr val="FFFF00"/>
                </a:solidFill>
                <a:latin typeface="Times New Roman" charset="0"/>
              </a:rPr>
              <a:t>Instrument Replacement Plan</a:t>
            </a:r>
            <a:r>
              <a:rPr lang="en-US" sz="4000" dirty="0">
                <a:latin typeface="Times New Roman" charset="0"/>
              </a:rPr>
              <a:t> </a:t>
            </a:r>
            <a:br>
              <a:rPr lang="en-US" sz="4000" dirty="0">
                <a:latin typeface="Times New Roman" charset="0"/>
              </a:rPr>
            </a:br>
            <a:endParaRPr lang="en-US" sz="1000" dirty="0">
              <a:latin typeface="Times New Roman" charset="0"/>
            </a:endParaRP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3438" y="2327275"/>
            <a:ext cx="3598862" cy="3736975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US" sz="2400">
              <a:latin typeface="Times New Roman" charset="0"/>
            </a:endParaRPr>
          </a:p>
        </p:txBody>
      </p:sp>
      <p:sp>
        <p:nvSpPr>
          <p:cNvPr id="48133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8134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8136" name="Picture 15" descr="Schedule 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065337"/>
            <a:ext cx="838200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48137" name="Picture 16" descr="Schedule 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427537"/>
            <a:ext cx="8305800" cy="197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890588" y="12239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457200" y="1379537"/>
            <a:ext cx="78597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Sample Forms to Use to Develop Your Plan. .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182" name="Rectangle 7"/>
          <p:cNvSpPr>
            <a:spLocks noChangeArrowheads="1"/>
          </p:cNvSpPr>
          <p:nvPr/>
        </p:nvSpPr>
        <p:spPr bwMode="auto">
          <a:xfrm>
            <a:off x="381000" y="1447800"/>
            <a:ext cx="845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charset="0"/>
              <a:buAutoNum type="arabicPeriod" startAt="4"/>
            </a:pP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Maintain a </a:t>
            </a:r>
            <a:r>
              <a:rPr lang="en-US" sz="3200" dirty="0">
                <a:solidFill>
                  <a:srgbClr val="FFFF00"/>
                </a:solidFill>
                <a:latin typeface="Times New Roman" charset="0"/>
              </a:rPr>
              <a:t>Depreciation Chart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. </a:t>
            </a:r>
            <a:endParaRPr lang="en-US" dirty="0">
              <a:solidFill>
                <a:srgbClr val="FFFFFF"/>
              </a:solidFill>
              <a:latin typeface="Times New Roman" charset="0"/>
            </a:endParaRPr>
          </a:p>
        </p:txBody>
      </p:sp>
      <p:pic>
        <p:nvPicPr>
          <p:cNvPr id="50183" name="Picture 8" descr="Exhibit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09800"/>
            <a:ext cx="8610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0" y="-7495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i="1" dirty="0">
                <a:solidFill>
                  <a:srgbClr val="FFFF00"/>
                </a:solidFill>
                <a:latin typeface="Times New Roman" charset="0"/>
                <a:ea typeface="Osaka" charset="-128"/>
                <a:cs typeface="Osaka" charset="-128"/>
              </a:rPr>
              <a:t>The Business Side of Teaching</a:t>
            </a:r>
            <a:r>
              <a:rPr lang="en-US" sz="4400" dirty="0">
                <a:solidFill>
                  <a:srgbClr val="FFFF00"/>
                </a:solidFill>
                <a:latin typeface="Times New Roman" charset="0"/>
                <a:ea typeface="Osaka" charset="-128"/>
                <a:cs typeface="Osaka" charset="-128"/>
              </a:rPr>
              <a:t/>
            </a:r>
            <a:br>
              <a:rPr lang="en-US" sz="4400" dirty="0">
                <a:solidFill>
                  <a:srgbClr val="FFFF00"/>
                </a:solidFill>
                <a:latin typeface="Times New Roman" charset="0"/>
                <a:ea typeface="Osaka" charset="-128"/>
                <a:cs typeface="Osaka" charset="-128"/>
              </a:rPr>
            </a:br>
            <a:r>
              <a:rPr lang="en-US" sz="4400" dirty="0">
                <a:solidFill>
                  <a:srgbClr val="FFFF00"/>
                </a:solidFill>
                <a:latin typeface="Times New Roman" charset="0"/>
                <a:ea typeface="Osaka" charset="-128"/>
                <a:cs typeface="Osaka" charset="-128"/>
              </a:rPr>
              <a:t> </a:t>
            </a:r>
            <a:r>
              <a:rPr lang="en-US" sz="4000" dirty="0">
                <a:solidFill>
                  <a:srgbClr val="FFFF00"/>
                </a:solidFill>
                <a:latin typeface="Times New Roman" charset="0"/>
                <a:ea typeface="Osaka" charset="-128"/>
                <a:cs typeface="Osaka" charset="-128"/>
              </a:rPr>
              <a:t>Instrument Replacement Plan</a:t>
            </a:r>
          </a:p>
        </p:txBody>
      </p:sp>
      <p:pic>
        <p:nvPicPr>
          <p:cNvPr id="50186" name="Picture 10" descr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3810000"/>
            <a:ext cx="4800600" cy="2667000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6019800"/>
            <a:ext cx="8077200" cy="457200"/>
          </a:xfrm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r>
              <a:rPr lang="en-US" sz="3200" dirty="0" err="1" smtClean="0">
                <a:solidFill>
                  <a:srgbClr val="FFFFFF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3622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9600" i="1">
                <a:solidFill>
                  <a:srgbClr val="FFFF00"/>
                </a:solidFill>
                <a:latin typeface="Times New Roman" charset="0"/>
              </a:rPr>
              <a:t>3. Telling </a:t>
            </a:r>
            <a:br>
              <a:rPr lang="en-US" sz="9600" i="1">
                <a:solidFill>
                  <a:srgbClr val="FFFF00"/>
                </a:solidFill>
                <a:latin typeface="Times New Roman" charset="0"/>
              </a:rPr>
            </a:br>
            <a:r>
              <a:rPr lang="en-US" sz="9600" i="1">
                <a:solidFill>
                  <a:srgbClr val="FFFF00"/>
                </a:solidFill>
                <a:latin typeface="Times New Roman" charset="0"/>
              </a:rPr>
              <a:t>The Story</a:t>
            </a:r>
            <a:r>
              <a:rPr lang="en-US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>
                <a:solidFill>
                  <a:srgbClr val="FFFF00"/>
                </a:solidFill>
                <a:latin typeface="Times New Roman" charset="0"/>
              </a:rPr>
            </a:br>
            <a:r>
              <a:rPr lang="en-US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>
                <a:latin typeface="Times New Roman" charset="0"/>
              </a:rPr>
              <a:t/>
            </a:r>
            <a:br>
              <a:rPr lang="en-US">
                <a:latin typeface="Times New Roman" charset="0"/>
              </a:rPr>
            </a:br>
            <a:endParaRPr lang="en-US" sz="1000">
              <a:latin typeface="Times New Roman" charset="0"/>
            </a:endParaRPr>
          </a:p>
        </p:txBody>
      </p:sp>
      <p:sp>
        <p:nvSpPr>
          <p:cNvPr id="52229" name="Rectangle 4"/>
          <p:cNvSpPr>
            <a:spLocks noChangeArrowheads="1"/>
          </p:cNvSpPr>
          <p:nvPr/>
        </p:nvSpPr>
        <p:spPr bwMode="auto">
          <a:xfrm>
            <a:off x="4419600" y="3276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30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" name="Picture 10" descr="Support Music Encourage Succes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0"/>
            <a:ext cx="62484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4000" b="1" i="1" dirty="0" smtClean="0">
                <a:solidFill>
                  <a:srgbClr val="FFFF00"/>
                </a:solidFill>
                <a:latin typeface="Times New Roman" charset="0"/>
              </a:rPr>
              <a:t>Telling the Story: DATA! DATA! DATA!</a:t>
            </a:r>
            <a:r>
              <a:rPr lang="en-US" dirty="0" smtClean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Times New Roman" charset="0"/>
              </a:rPr>
            </a:br>
            <a:endParaRPr lang="en-US" dirty="0">
              <a:latin typeface="Times New Roman" charset="0"/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838200"/>
            <a:ext cx="86106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0" name="Picture 9" descr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838199"/>
            <a:ext cx="8763000" cy="5791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838201"/>
            <a:ext cx="8915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200" i="1" dirty="0">
                <a:solidFill>
                  <a:srgbClr val="FFFF00"/>
                </a:solidFill>
                <a:latin typeface="Times New Roman" charset="0"/>
              </a:rPr>
              <a:t>Telling the Story</a:t>
            </a:r>
            <a:r>
              <a:rPr lang="en-US" dirty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 dirty="0">
                <a:solidFill>
                  <a:srgbClr val="FFFF00"/>
                </a:solidFill>
                <a:latin typeface="Times New Roman" charset="0"/>
              </a:rPr>
              <a:t>Great Ways to Get Out Your Message</a:t>
            </a:r>
            <a:r>
              <a:rPr lang="en-US" dirty="0">
                <a:latin typeface="Times New Roman" charset="0"/>
              </a:rPr>
              <a:t> 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7"/>
          <p:cNvSpPr>
            <a:spLocks noChangeArrowheads="1"/>
          </p:cNvSpPr>
          <p:nvPr/>
        </p:nvSpPr>
        <p:spPr bwMode="auto">
          <a:xfrm>
            <a:off x="152400" y="1721106"/>
            <a:ext cx="58674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sz="3600" dirty="0" smtClean="0">
                <a:solidFill>
                  <a:srgbClr val="FFFFFF"/>
                </a:solidFill>
                <a:latin typeface="Times New Roman" charset="0"/>
              </a:rPr>
              <a:t>  Have </a:t>
            </a:r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students tell </a:t>
            </a:r>
            <a:r>
              <a:rPr lang="en-US" sz="3600" dirty="0">
                <a:solidFill>
                  <a:srgbClr val="FFFF00"/>
                </a:solidFill>
                <a:latin typeface="Times New Roman" charset="0"/>
              </a:rPr>
              <a:t>their</a:t>
            </a:r>
            <a:r>
              <a:rPr lang="en-US" sz="3600" dirty="0" smtClean="0">
                <a:solidFill>
                  <a:srgbClr val="FFFF00"/>
                </a:solidFill>
                <a:latin typeface="Times New Roman" charset="0"/>
              </a:rPr>
              <a:t>   </a:t>
            </a:r>
          </a:p>
          <a:p>
            <a:r>
              <a:rPr lang="en-US" sz="3600" dirty="0" smtClean="0">
                <a:solidFill>
                  <a:srgbClr val="FFFF00"/>
                </a:solidFill>
                <a:latin typeface="Times New Roman" charset="0"/>
              </a:rPr>
              <a:t>   </a:t>
            </a:r>
            <a:r>
              <a:rPr lang="en-US" sz="3600" dirty="0" smtClean="0">
                <a:solidFill>
                  <a:srgbClr val="FFFFFF"/>
                </a:solidFill>
                <a:latin typeface="Times New Roman" charset="0"/>
              </a:rPr>
              <a:t>stories</a:t>
            </a:r>
            <a:r>
              <a:rPr lang="en-US" sz="3600" dirty="0">
                <a:solidFill>
                  <a:srgbClr val="FFFFFF"/>
                </a:solidFill>
                <a:latin typeface="Times New Roman" charset="0"/>
              </a:rPr>
              <a:t>.  </a:t>
            </a:r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Music Makes</a:t>
            </a:r>
            <a:r>
              <a:rPr lang="en-US" sz="3600" i="1" dirty="0" smtClean="0">
                <a:solidFill>
                  <a:srgbClr val="FFFF00"/>
                </a:solidFill>
                <a:latin typeface="Times New Roman" charset="0"/>
              </a:rPr>
              <a:t>  </a:t>
            </a:r>
          </a:p>
          <a:p>
            <a:r>
              <a:rPr lang="en-US" sz="3600" i="1" dirty="0" smtClean="0">
                <a:solidFill>
                  <a:srgbClr val="FFFF00"/>
                </a:solidFill>
                <a:latin typeface="Times New Roman" charset="0"/>
              </a:rPr>
              <a:t>   the Difference </a:t>
            </a:r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Because. . </a:t>
            </a:r>
            <a:r>
              <a:rPr lang="en-US" sz="3600" i="1" dirty="0" smtClean="0">
                <a:solidFill>
                  <a:srgbClr val="FFFF00"/>
                </a:solidFill>
                <a:latin typeface="Times New Roman" charset="0"/>
              </a:rPr>
              <a:t>.</a:t>
            </a:r>
          </a:p>
          <a:p>
            <a:pPr>
              <a:buFont typeface="Arial"/>
              <a:buChar char="•"/>
            </a:pPr>
            <a:r>
              <a:rPr lang="en-US" sz="3600" i="1" dirty="0" smtClean="0">
                <a:solidFill>
                  <a:srgbClr val="FFFF00"/>
                </a:solidFill>
                <a:latin typeface="Times New Roman" charset="0"/>
              </a:rPr>
              <a:t>  </a:t>
            </a:r>
            <a:r>
              <a:rPr lang="en-US" sz="3600" dirty="0" smtClean="0">
                <a:solidFill>
                  <a:srgbClr val="FFFFFF"/>
                </a:solidFill>
                <a:latin typeface="Times New Roman" charset="0"/>
              </a:rPr>
              <a:t>Profile Your Students:  </a:t>
            </a:r>
          </a:p>
          <a:p>
            <a:r>
              <a:rPr lang="en-US" sz="3600" i="1" dirty="0" smtClean="0">
                <a:solidFill>
                  <a:srgbClr val="FFFFFF"/>
                </a:solidFill>
                <a:latin typeface="Times New Roman" charset="0"/>
              </a:rPr>
              <a:t>   </a:t>
            </a:r>
            <a:r>
              <a:rPr lang="en-US" sz="3600" i="1" dirty="0" smtClean="0">
                <a:solidFill>
                  <a:srgbClr val="FFFF00"/>
                </a:solidFill>
                <a:latin typeface="Times New Roman" charset="0"/>
              </a:rPr>
              <a:t>Student </a:t>
            </a:r>
            <a:r>
              <a:rPr lang="en-US" sz="3600" i="1" dirty="0">
                <a:solidFill>
                  <a:srgbClr val="FFFF00"/>
                </a:solidFill>
                <a:latin typeface="Times New Roman" charset="0"/>
              </a:rPr>
              <a:t>Artist of the</a:t>
            </a:r>
            <a:r>
              <a:rPr lang="en-US" sz="3600" i="1" dirty="0" smtClean="0">
                <a:solidFill>
                  <a:srgbClr val="FFFF00"/>
                </a:solidFill>
                <a:latin typeface="Times New Roman" charset="0"/>
              </a:rPr>
              <a:t>  </a:t>
            </a:r>
          </a:p>
          <a:p>
            <a:r>
              <a:rPr lang="en-US" sz="3600" i="1" dirty="0" smtClean="0">
                <a:solidFill>
                  <a:srgbClr val="FFFF00"/>
                </a:solidFill>
                <a:latin typeface="Times New Roman" charset="0"/>
              </a:rPr>
              <a:t>   Week/Month</a:t>
            </a:r>
            <a:r>
              <a:rPr lang="en-US" sz="3600" i="1" dirty="0" smtClean="0">
                <a:solidFill>
                  <a:srgbClr val="FFFFFF"/>
                </a:solidFill>
                <a:latin typeface="Times New Roman" charset="0"/>
              </a:rPr>
              <a:t>.</a:t>
            </a:r>
          </a:p>
          <a:p>
            <a:pPr>
              <a:buFontTx/>
              <a:buChar char="•"/>
            </a:pPr>
            <a:r>
              <a:rPr lang="en-US" sz="3600" dirty="0" smtClean="0">
                <a:solidFill>
                  <a:srgbClr val="FFFFFF"/>
                </a:solidFill>
                <a:latin typeface="Times New Roman" charset="0"/>
              </a:rPr>
              <a:t>  Create a </a:t>
            </a:r>
            <a:r>
              <a:rPr lang="en-US" sz="3600" i="1" dirty="0" smtClean="0">
                <a:solidFill>
                  <a:srgbClr val="FFFF00"/>
                </a:solidFill>
                <a:latin typeface="Times New Roman" charset="0"/>
              </a:rPr>
              <a:t>Snapshot </a:t>
            </a:r>
            <a:r>
              <a:rPr lang="en-US" sz="3600" dirty="0" smtClean="0">
                <a:solidFill>
                  <a:srgbClr val="FFFF00"/>
                </a:solidFill>
                <a:latin typeface="Times New Roman" charset="0"/>
              </a:rPr>
              <a:t>Video</a:t>
            </a:r>
            <a:r>
              <a:rPr lang="en-US" sz="3600" dirty="0" smtClean="0">
                <a:solidFill>
                  <a:srgbClr val="FFFFFF"/>
                </a:solidFill>
                <a:latin typeface="Times New Roman" charset="0"/>
              </a:rPr>
              <a:t>.</a:t>
            </a:r>
            <a:endParaRPr lang="en-US" sz="3600" dirty="0">
              <a:solidFill>
                <a:srgbClr val="FFFFFF"/>
              </a:solidFill>
              <a:latin typeface="Times New Roman" charset="0"/>
            </a:endParaRPr>
          </a:p>
        </p:txBody>
      </p:sp>
      <p:pic>
        <p:nvPicPr>
          <p:cNvPr id="8" name="Picture 7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517564"/>
            <a:ext cx="2971800" cy="458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200" i="1" dirty="0">
                <a:solidFill>
                  <a:srgbClr val="FFFF00"/>
                </a:solidFill>
                <a:latin typeface="Times New Roman" charset="0"/>
              </a:rPr>
              <a:t>Telling the Story</a:t>
            </a:r>
            <a:r>
              <a:rPr lang="en-US" dirty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 smtClean="0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4000" i="1" dirty="0" smtClean="0">
                <a:solidFill>
                  <a:srgbClr val="FFFF00"/>
                </a:solidFill>
                <a:latin typeface="Times New Roman" charset="0"/>
              </a:rPr>
              <a:t>Snapshot </a:t>
            </a:r>
            <a:r>
              <a:rPr lang="en-US" sz="4000" dirty="0" smtClean="0">
                <a:solidFill>
                  <a:srgbClr val="FFFF00"/>
                </a:solidFill>
                <a:latin typeface="Times New Roman" charset="0"/>
              </a:rPr>
              <a:t>Video: Foothill High School</a:t>
            </a:r>
            <a:endParaRPr lang="en-US" dirty="0">
              <a:latin typeface="Times New Roman" charset="0"/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Slide 25 There Is A Place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82600" y="1524000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583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670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8000" i="1" dirty="0">
                <a:solidFill>
                  <a:srgbClr val="FFFF00"/>
                </a:solidFill>
                <a:latin typeface="Times New Roman" charset="0"/>
              </a:rPr>
              <a:t>4. Supporting</a:t>
            </a:r>
            <a:r>
              <a:rPr lang="en-US" sz="8000" i="1" dirty="0" smtClean="0">
                <a:solidFill>
                  <a:srgbClr val="FFFF00"/>
                </a:solidFill>
                <a:latin typeface="Times New Roman" charset="0"/>
              </a:rPr>
              <a:t> </a:t>
            </a:r>
            <a:br>
              <a:rPr lang="en-US" sz="8000" i="1" dirty="0" smtClean="0">
                <a:solidFill>
                  <a:srgbClr val="FFFF00"/>
                </a:solidFill>
                <a:latin typeface="Times New Roman" charset="0"/>
              </a:rPr>
            </a:br>
            <a:r>
              <a:rPr lang="en-US" sz="8000" i="1" dirty="0" smtClean="0">
                <a:solidFill>
                  <a:srgbClr val="FFFF00"/>
                </a:solidFill>
                <a:latin typeface="Times New Roman" charset="0"/>
              </a:rPr>
              <a:t>Music </a:t>
            </a:r>
            <a:r>
              <a:rPr lang="en-US" sz="8000" i="1" dirty="0">
                <a:solidFill>
                  <a:srgbClr val="FFFF00"/>
                </a:solidFill>
                <a:latin typeface="Times New Roman" charset="0"/>
              </a:rPr>
              <a:t>Education</a:t>
            </a:r>
            <a:r>
              <a:rPr lang="en-US" sz="8000" dirty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sz="8000" dirty="0">
                <a:solidFill>
                  <a:srgbClr val="FFFF00"/>
                </a:solidFill>
                <a:latin typeface="Times New Roman" charset="0"/>
              </a:rPr>
            </a:br>
            <a:endParaRPr lang="en-US" sz="8000" dirty="0">
              <a:latin typeface="Times New Roman" charset="0"/>
            </a:endParaRPr>
          </a:p>
        </p:txBody>
      </p:sp>
      <p:sp>
        <p:nvSpPr>
          <p:cNvPr id="58373" name="Rectangle 3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8374" name="Rectangle 4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1000" y="5675293"/>
            <a:ext cx="8382000" cy="954107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FF00"/>
                </a:solidFill>
                <a:latin typeface="Times New Roman" charset="0"/>
              </a:rPr>
              <a:t>www.MusicAchievementCouncil.org</a:t>
            </a:r>
            <a:endParaRPr lang="en-US" sz="3200" dirty="0" smtClean="0">
              <a:solidFill>
                <a:srgbClr val="FFFF00"/>
              </a:solidFill>
              <a:latin typeface="Times New Roman" charset="0"/>
            </a:endParaRPr>
          </a:p>
          <a:p>
            <a:endParaRPr lang="en-US" dirty="0"/>
          </a:p>
        </p:txBody>
      </p:sp>
      <p:pic>
        <p:nvPicPr>
          <p:cNvPr id="13" name="Picture 12" descr="artandsoul_s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57200"/>
            <a:ext cx="7467600" cy="49975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/>
          <p:cNvSpPr>
            <a:spLocks noGrp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200" i="1" dirty="0">
                <a:solidFill>
                  <a:srgbClr val="FFFF00"/>
                </a:solidFill>
                <a:latin typeface="Times New Roman" charset="0"/>
              </a:rPr>
              <a:t>Supporting Music Education</a:t>
            </a:r>
            <a:r>
              <a:rPr lang="en-US" dirty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 smtClean="0">
                <a:solidFill>
                  <a:srgbClr val="FFFF00"/>
                </a:solidFill>
                <a:latin typeface="Times New Roman" charset="0"/>
              </a:rPr>
              <a:t> GIVE BACK: Help </a:t>
            </a:r>
            <a:r>
              <a:rPr lang="en-US" i="1" u="sng" dirty="0">
                <a:solidFill>
                  <a:srgbClr val="FFFF00"/>
                </a:solidFill>
                <a:latin typeface="Times New Roman" charset="0"/>
              </a:rPr>
              <a:t>Others</a:t>
            </a:r>
            <a:r>
              <a:rPr lang="en-US" dirty="0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dirty="0" smtClean="0">
                <a:solidFill>
                  <a:srgbClr val="FFFF00"/>
                </a:solidFill>
                <a:latin typeface="Times New Roman" charset="0"/>
              </a:rPr>
              <a:t>Succeed!</a:t>
            </a:r>
            <a:endParaRPr lang="en-US" dirty="0">
              <a:latin typeface="Times New Roman" charset="0"/>
            </a:endParaRPr>
          </a:p>
        </p:txBody>
      </p:sp>
      <p:sp>
        <p:nvSpPr>
          <p:cNvPr id="60420" name="Rectangle 3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21" name="Rectangle 4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152400" y="1752600"/>
            <a:ext cx="54102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 Recruit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new, quality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music </a:t>
            </a:r>
          </a:p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   educators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to your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school       </a:t>
            </a:r>
          </a:p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   district and help them get  </a:t>
            </a:r>
          </a:p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   started</a:t>
            </a:r>
            <a:endParaRPr lang="en-US" dirty="0" smtClean="0">
              <a:solidFill>
                <a:srgbClr val="FFFFFF"/>
              </a:solidFill>
              <a:latin typeface="Times New Roman" charset="0"/>
            </a:endParaRPr>
          </a:p>
          <a:p>
            <a:pPr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 Offer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to help with the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</a:t>
            </a:r>
          </a:p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   interviewing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process</a:t>
            </a:r>
            <a:endParaRPr lang="en-US" sz="2800" dirty="0" smtClean="0">
              <a:solidFill>
                <a:srgbClr val="FFFFFF"/>
              </a:solidFill>
              <a:latin typeface="Times New Roman" charset="0"/>
            </a:endParaRPr>
          </a:p>
          <a:p>
            <a:pPr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 Offer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to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develop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a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</a:t>
            </a:r>
          </a:p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   Mentoring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Program or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</a:t>
            </a:r>
          </a:p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   serve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as a mentor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</a:t>
            </a:r>
          </a:p>
        </p:txBody>
      </p:sp>
      <p:pic>
        <p:nvPicPr>
          <p:cNvPr id="7" name="Picture 6" descr="CroppedSuccessPictu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2504237"/>
            <a:ext cx="3657599" cy="267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3200" i="1" dirty="0">
                <a:solidFill>
                  <a:srgbClr val="FFFF00"/>
                </a:solidFill>
                <a:latin typeface="Times New Roman" charset="0"/>
              </a:rPr>
              <a:t>Supporting Music Education</a:t>
            </a:r>
            <a:r>
              <a:rPr lang="en-US" dirty="0">
                <a:solidFill>
                  <a:srgbClr val="FFFF00"/>
                </a:solidFill>
                <a:latin typeface="Times New Roman" charset="0"/>
              </a:rPr>
              <a:t/>
            </a:r>
            <a:br>
              <a:rPr lang="en-US" dirty="0">
                <a:solidFill>
                  <a:srgbClr val="FFFF00"/>
                </a:solidFill>
                <a:latin typeface="Times New Roman" charset="0"/>
              </a:rPr>
            </a:br>
            <a:r>
              <a:rPr lang="en-US" dirty="0" smtClean="0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imes New Roman" charset="0"/>
              </a:rPr>
              <a:t>GIVE BACK: Help </a:t>
            </a:r>
            <a:r>
              <a:rPr lang="en-US" sz="3200" i="1" u="sng" dirty="0">
                <a:solidFill>
                  <a:srgbClr val="FFFF00"/>
                </a:solidFill>
                <a:latin typeface="Times New Roman" charset="0"/>
              </a:rPr>
              <a:t>Others</a:t>
            </a:r>
            <a:r>
              <a:rPr lang="en-US" sz="3200" dirty="0">
                <a:solidFill>
                  <a:srgbClr val="FFFF00"/>
                </a:solidFill>
                <a:latin typeface="Times New Roman" charset="0"/>
              </a:rPr>
              <a:t> </a:t>
            </a:r>
            <a:r>
              <a:rPr lang="en-US" sz="3200" dirty="0" smtClean="0">
                <a:solidFill>
                  <a:srgbClr val="FFFF00"/>
                </a:solidFill>
                <a:latin typeface="Times New Roman" charset="0"/>
              </a:rPr>
              <a:t>Succeed!</a:t>
            </a:r>
            <a:endParaRPr lang="en-US" sz="3200" dirty="0">
              <a:latin typeface="Times New Roman" charset="0"/>
            </a:endParaRPr>
          </a:p>
        </p:txBody>
      </p:sp>
      <p:sp>
        <p:nvSpPr>
          <p:cNvPr id="62468" name="Rectangle 3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2469" name="Rectangle 4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609600" y="1524000"/>
            <a:ext cx="838200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latin typeface="Times New Roman" charset="0"/>
              </a:rPr>
              <a:t>Have a Local University?</a:t>
            </a:r>
          </a:p>
          <a:p>
            <a:pPr algn="ctr"/>
            <a:endParaRPr lang="en-US" sz="1000" dirty="0" smtClean="0">
              <a:solidFill>
                <a:srgbClr val="FFFFFF"/>
              </a:solidFill>
              <a:latin typeface="Times New Roman" charset="0"/>
            </a:endParaRPr>
          </a:p>
          <a:p>
            <a:pPr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  Offer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to have 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Music Ed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students observe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</a:t>
            </a:r>
          </a:p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       your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classes</a:t>
            </a:r>
          </a:p>
          <a:p>
            <a:pPr>
              <a:buFont typeface="Arial"/>
              <a:buChar char="•"/>
            </a:pPr>
            <a:endParaRPr lang="en-US" sz="1000" dirty="0" smtClean="0">
              <a:solidFill>
                <a:srgbClr val="FFFFFF"/>
              </a:solidFill>
              <a:latin typeface="Times New Roman" charset="0"/>
            </a:endParaRPr>
          </a:p>
          <a:p>
            <a:pPr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  Allow Music Ed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students to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teach sectionals</a:t>
            </a:r>
          </a:p>
          <a:p>
            <a:pPr>
              <a:buFont typeface="Arial"/>
              <a:buChar char="•"/>
            </a:pPr>
            <a:endParaRPr lang="en-US" sz="1000" dirty="0" smtClean="0">
              <a:solidFill>
                <a:srgbClr val="FFFFFF"/>
              </a:solidFill>
              <a:latin typeface="Times New Roman" charset="0"/>
            </a:endParaRPr>
          </a:p>
          <a:p>
            <a:pPr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  Attend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university concerts and encourage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</a:t>
            </a:r>
          </a:p>
          <a:p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       your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students to attend</a:t>
            </a:r>
          </a:p>
          <a:p>
            <a:pPr>
              <a:buFont typeface="Arial"/>
              <a:buChar char="•"/>
            </a:pPr>
            <a:endParaRPr lang="en-US" sz="1000" dirty="0" smtClean="0">
              <a:solidFill>
                <a:srgbClr val="FFFFFF"/>
              </a:solidFill>
              <a:latin typeface="Times New Roman" charset="0"/>
            </a:endParaRPr>
          </a:p>
          <a:p>
            <a:pPr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    Take </a:t>
            </a:r>
            <a:r>
              <a:rPr lang="en-US" sz="3200" dirty="0">
                <a:solidFill>
                  <a:srgbClr val="FFFFFF"/>
                </a:solidFill>
                <a:latin typeface="Times New Roman" charset="0"/>
              </a:rPr>
              <a:t>student teachers and</a:t>
            </a:r>
            <a:r>
              <a:rPr lang="en-US" sz="3200" dirty="0" smtClean="0">
                <a:solidFill>
                  <a:srgbClr val="FFFFFF"/>
                </a:solidFill>
                <a:latin typeface="Times New Roman" charset="0"/>
              </a:rPr>
              <a:t> “be gentle!” </a:t>
            </a:r>
            <a:endParaRPr lang="en-US" sz="3200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2286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4000" b="1" i="1" dirty="0" smtClean="0">
                <a:solidFill>
                  <a:srgbClr val="FFFF00"/>
                </a:solidFill>
                <a:latin typeface="Times New Roman" charset="0"/>
              </a:rPr>
              <a:t>“Tips for Success”  </a:t>
            </a:r>
            <a:r>
              <a:rPr lang="en-US" sz="4000" dirty="0" smtClean="0">
                <a:solidFill>
                  <a:srgbClr val="FFFF00"/>
                </a:solidFill>
                <a:latin typeface="Times New Roman" charset="0"/>
              </a:rPr>
              <a:t>Resource Materials</a:t>
            </a:r>
            <a:endParaRPr lang="en-US" sz="4000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68612" name="Rectangle 3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8613" name="Rectangle 4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-304800" y="609600"/>
            <a:ext cx="9448800" cy="954107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FFFF"/>
                </a:solidFill>
                <a:latin typeface="Times New Roman" charset="0"/>
              </a:rPr>
              <a:t>www.MusicAchievementCouncil.org</a:t>
            </a:r>
            <a:endParaRPr lang="en-US" sz="3200" b="1" dirty="0" smtClean="0">
              <a:solidFill>
                <a:srgbClr val="FFFFFF"/>
              </a:solidFill>
              <a:latin typeface="Times New Roman" charset="0"/>
            </a:endParaRPr>
          </a:p>
          <a:p>
            <a:endParaRPr lang="en-US" dirty="0"/>
          </a:p>
        </p:txBody>
      </p:sp>
      <p:pic>
        <p:nvPicPr>
          <p:cNvPr id="14" name="Picture 13" descr="Screen Shot 2013-02-21 at 9.36.17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5400"/>
            <a:ext cx="9144000" cy="55626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4000" b="1" i="1" dirty="0" smtClean="0">
                <a:solidFill>
                  <a:srgbClr val="FFFF00"/>
                </a:solidFill>
                <a:latin typeface="Times New Roman" charset="0"/>
              </a:rPr>
              <a:t>“Tips for Success”  </a:t>
            </a:r>
            <a:r>
              <a:rPr lang="en-US" sz="4000" dirty="0" smtClean="0">
                <a:solidFill>
                  <a:srgbClr val="FFFF00"/>
                </a:solidFill>
                <a:latin typeface="Times New Roman" charset="0"/>
              </a:rPr>
              <a:t>Resource Materials</a:t>
            </a:r>
            <a:br>
              <a:rPr lang="en-US" sz="4000" dirty="0" smtClean="0">
                <a:solidFill>
                  <a:srgbClr val="FFFF00"/>
                </a:solidFill>
                <a:latin typeface="Times New Roman" charset="0"/>
              </a:rPr>
            </a:br>
            <a:r>
              <a:rPr lang="en-US" sz="4000" dirty="0" smtClean="0">
                <a:solidFill>
                  <a:srgbClr val="FFFF00"/>
                </a:solidFill>
                <a:latin typeface="Times New Roman" charset="0"/>
              </a:rPr>
              <a:t>Helpful Videos!</a:t>
            </a:r>
            <a:endParaRPr lang="en-US" sz="4000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68612" name="Rectangle 3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8613" name="Rectangle 4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1255693"/>
            <a:ext cx="9067800" cy="954107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FFFF"/>
                </a:solidFill>
                <a:latin typeface="Times New Roman" charset="0"/>
              </a:rPr>
              <a:t>www.MusicAchievementCouncil.org</a:t>
            </a:r>
            <a:endParaRPr lang="en-US" sz="3200" b="1" dirty="0" smtClean="0">
              <a:solidFill>
                <a:srgbClr val="FFFFFF"/>
              </a:solidFill>
              <a:latin typeface="Times New Roman" charset="0"/>
            </a:endParaRPr>
          </a:p>
          <a:p>
            <a:endParaRPr lang="en-US" dirty="0"/>
          </a:p>
        </p:txBody>
      </p:sp>
      <p:pic>
        <p:nvPicPr>
          <p:cNvPr id="13" name="Picture 12" descr="Screen Shot 2013-02-21 at 9.12.2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87" y="2057400"/>
            <a:ext cx="9056913" cy="42672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4000" b="1" i="1" dirty="0" smtClean="0">
                <a:solidFill>
                  <a:srgbClr val="FFFF00"/>
                </a:solidFill>
                <a:latin typeface="Times New Roman" charset="0"/>
              </a:rPr>
              <a:t>“Tips for Success”  </a:t>
            </a:r>
            <a:r>
              <a:rPr lang="en-US" sz="4000" dirty="0" smtClean="0">
                <a:solidFill>
                  <a:srgbClr val="FFFF00"/>
                </a:solidFill>
                <a:latin typeface="Times New Roman" charset="0"/>
              </a:rPr>
              <a:t>Resource Materials</a:t>
            </a:r>
            <a:br>
              <a:rPr lang="en-US" sz="4000" dirty="0" smtClean="0">
                <a:solidFill>
                  <a:srgbClr val="FFFF00"/>
                </a:solidFill>
                <a:latin typeface="Times New Roman" charset="0"/>
              </a:rPr>
            </a:br>
            <a:r>
              <a:rPr lang="en-US" sz="4000" dirty="0" smtClean="0">
                <a:solidFill>
                  <a:srgbClr val="FFFF00"/>
                </a:solidFill>
                <a:latin typeface="Times New Roman" charset="0"/>
              </a:rPr>
              <a:t>Dr. Tim Says It All!</a:t>
            </a:r>
            <a:endParaRPr lang="en-US" sz="4000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68612" name="Rectangle 3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8613" name="Rectangle 4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1219200"/>
            <a:ext cx="9067800" cy="954107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FFFF"/>
                </a:solidFill>
                <a:latin typeface="Times New Roman" charset="0"/>
              </a:rPr>
              <a:t>www.MusicAchievementCouncil.org</a:t>
            </a:r>
            <a:endParaRPr lang="en-US" sz="3200" dirty="0" smtClean="0">
              <a:solidFill>
                <a:srgbClr val="FFFFFF"/>
              </a:solidFill>
              <a:latin typeface="Times New Roman" charset="0"/>
            </a:endParaRPr>
          </a:p>
          <a:p>
            <a:endParaRPr lang="en-US" dirty="0"/>
          </a:p>
        </p:txBody>
      </p:sp>
      <p:pic>
        <p:nvPicPr>
          <p:cNvPr id="9" name="Slide 31 MAC_DrTim copy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08000" y="1981200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52400"/>
            <a:ext cx="9144000" cy="1143000"/>
          </a:xfr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/>
            <a:r>
              <a:rPr lang="en-US" sz="6000" dirty="0" smtClean="0">
                <a:solidFill>
                  <a:srgbClr val="FFFF00"/>
                </a:solidFill>
                <a:latin typeface="Times New Roman" charset="0"/>
              </a:rPr>
              <a:t>Got Smart Phone?</a:t>
            </a:r>
            <a:endParaRPr lang="en-US" sz="6000" dirty="0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68612" name="Rectangle 3"/>
          <p:cNvSpPr>
            <a:spLocks noChangeArrowheads="1"/>
          </p:cNvSpPr>
          <p:nvPr/>
        </p:nvSpPr>
        <p:spPr bwMode="auto">
          <a:xfrm>
            <a:off x="4395788" y="3317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8613" name="Rectangle 4"/>
          <p:cNvSpPr>
            <a:spLocks noChangeArrowheads="1"/>
          </p:cNvSpPr>
          <p:nvPr/>
        </p:nvSpPr>
        <p:spPr bwMode="auto">
          <a:xfrm>
            <a:off x="11430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371600" y="762000"/>
            <a:ext cx="6400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i="1" dirty="0" err="1" smtClean="0">
                <a:solidFill>
                  <a:srgbClr val="FFFF00"/>
                </a:solidFill>
                <a:latin typeface="Times New Roman" charset="0"/>
              </a:rPr>
              <a:t>www.MusicAchievementCouncil.org</a:t>
            </a:r>
            <a:endParaRPr lang="en-US" sz="3200" b="1" i="1" dirty="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17" name="Picture 16" descr="MAC0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057400"/>
            <a:ext cx="2957784" cy="3746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7" descr="First Perf cover"/>
          <p:cNvPicPr>
            <a:picLocks noChangeAspect="1" noChangeArrowheads="1"/>
          </p:cNvPicPr>
          <p:nvPr/>
        </p:nvPicPr>
        <p:blipFill>
          <a:blip r:embed="rId4">
            <a:lum bright="-4000" contrast="6000"/>
          </a:blip>
          <a:srcRect/>
          <a:stretch>
            <a:fillRect/>
          </a:stretch>
        </p:blipFill>
        <p:spPr bwMode="auto">
          <a:xfrm rot="21408970">
            <a:off x="1783567" y="2932474"/>
            <a:ext cx="2621311" cy="393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18" descr="Tips for Success Book Cover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987070" y="2067872"/>
            <a:ext cx="3023330" cy="3812255"/>
          </a:xfrm>
          <a:prstGeom prst="rect">
            <a:avLst/>
          </a:prstGeom>
          <a:effectLst/>
        </p:spPr>
      </p:pic>
      <p:pic>
        <p:nvPicPr>
          <p:cNvPr id="20" name="Picture 19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rcRect/>
              <a:stretch>
                <a:fillRect/>
              </a:stretch>
            </p:blipFill>
          </mc:Choice>
          <mc:Fallback>
            <p:blipFill>
              <a:blip r:embed="rId8"/>
              <a:srcRect/>
              <a:stretch>
                <a:fillRect/>
              </a:stretch>
            </p:blipFill>
          </mc:Fallback>
        </mc:AlternateContent>
        <p:spPr bwMode="auto">
          <a:xfrm>
            <a:off x="6012873" y="3048000"/>
            <a:ext cx="2826327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2" descr="2 USE:MA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8600" y="76200"/>
            <a:ext cx="1295400" cy="1295400"/>
          </a:xfrm>
          <a:prstGeom prst="rect">
            <a:avLst/>
          </a:prstGeom>
        </p:spPr>
      </p:pic>
      <p:pic>
        <p:nvPicPr>
          <p:cNvPr id="15" name="Picture 14" descr="2 USE:MA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76200"/>
            <a:ext cx="1295400" cy="1295400"/>
          </a:xfrm>
          <a:prstGeom prst="rect">
            <a:avLst/>
          </a:prstGeom>
        </p:spPr>
      </p:pic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905000" y="1371600"/>
            <a:ext cx="5638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i="1" dirty="0" err="1" smtClean="0">
                <a:solidFill>
                  <a:srgbClr val="FFFFFF"/>
                </a:solidFill>
                <a:latin typeface="Times New Roman" charset="0"/>
              </a:rPr>
              <a:t>marcia@musicedconsultants.net</a:t>
            </a:r>
            <a:endParaRPr lang="en-US" sz="3200" b="1" i="1" dirty="0">
              <a:solidFill>
                <a:srgbClr val="FFFFFF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4424363" y="47863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2723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2286000"/>
            <a:ext cx="1295399" cy="129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72729" name="Rectangle 25"/>
          <p:cNvSpPr>
            <a:spLocks noChangeArrowheads="1"/>
          </p:cNvSpPr>
          <p:nvPr/>
        </p:nvSpPr>
        <p:spPr bwMode="auto">
          <a:xfrm>
            <a:off x="3163888" y="5426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2735" name="Picture 31" descr="Hal Leona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4724400"/>
            <a:ext cx="1905000" cy="914400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2736" name="Picture 32" descr="D'Addario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810000"/>
            <a:ext cx="2895600" cy="72866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2740" name="Picture 36" descr="Yamah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5867400"/>
            <a:ext cx="3200400" cy="76041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2743" name="Picture 39" descr="Jupiter Band Instrument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90800" y="4800600"/>
            <a:ext cx="3581400" cy="838200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2744" name="Picture 40" descr="large-logo-black_w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927601" y="2336801"/>
            <a:ext cx="1247774" cy="1247774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2746" name="Picture 42" descr="Dansrlogo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05200" y="3810000"/>
            <a:ext cx="1905000" cy="72866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2747" name="Picture 43" descr="VIC FIRTH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14400" y="5867400"/>
            <a:ext cx="3352800" cy="762000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2748" name="Picture 44" descr="Alfred-logo-600 pixels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371600" y="2303463"/>
            <a:ext cx="1315429" cy="126206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2750" name="Picture 46" descr="Eastman Music Co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562600" y="3810000"/>
            <a:ext cx="3200400" cy="72866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53582" y="2336800"/>
            <a:ext cx="1039384" cy="1250237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20" name="Picture 19" descr="LOGO Trevor James Flutes_logo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5800" y="4800600"/>
            <a:ext cx="1676400" cy="771789"/>
          </a:xfrm>
          <a:prstGeom prst="rect">
            <a:avLst/>
          </a:prstGeom>
        </p:spPr>
      </p:pic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0" y="0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5400" b="1" i="1" dirty="0" smtClean="0">
                <a:solidFill>
                  <a:srgbClr val="FFFF00"/>
                </a:solidFill>
                <a:latin typeface="Times New Roman" charset="0"/>
              </a:rPr>
              <a:t>THANK YOU!!!!!</a:t>
            </a:r>
            <a:endParaRPr lang="en-US" sz="5400" b="1" i="1" dirty="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25" name="Picture 24" descr="JW Pepper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24000" y="1066800"/>
            <a:ext cx="2590800" cy="777240"/>
          </a:xfrm>
          <a:prstGeom prst="rect">
            <a:avLst/>
          </a:prstGeom>
        </p:spPr>
      </p:pic>
      <p:pic>
        <p:nvPicPr>
          <p:cNvPr id="26" name="Picture 25" descr="Ziegler Music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72000" y="1143000"/>
            <a:ext cx="4173220" cy="67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 noGrp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ahoma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4424363" y="47863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2723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2286000"/>
            <a:ext cx="1295399" cy="129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72729" name="Rectangle 25"/>
          <p:cNvSpPr>
            <a:spLocks noChangeArrowheads="1"/>
          </p:cNvSpPr>
          <p:nvPr/>
        </p:nvSpPr>
        <p:spPr bwMode="auto">
          <a:xfrm>
            <a:off x="3163888" y="5426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2735" name="Picture 31" descr="Hal Leona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4724400"/>
            <a:ext cx="1905000" cy="914400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2736" name="Picture 32" descr="D'Addario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810000"/>
            <a:ext cx="2895600" cy="72866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2740" name="Picture 36" descr="Yamah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5867400"/>
            <a:ext cx="3200400" cy="76041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2743" name="Picture 39" descr="Jupiter Band Instrument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90800" y="4800600"/>
            <a:ext cx="3581400" cy="838200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2744" name="Picture 40" descr="large-logo-black_w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927601" y="2336801"/>
            <a:ext cx="1247774" cy="1247774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2746" name="Picture 42" descr="Dansrlogo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05200" y="3810000"/>
            <a:ext cx="1905000" cy="72866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2747" name="Picture 43" descr="VIC FIRTH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14400" y="5867400"/>
            <a:ext cx="3352800" cy="762000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2748" name="Picture 44" descr="Alfred-logo-600 pixels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371600" y="2303463"/>
            <a:ext cx="1315429" cy="126206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2750" name="Picture 46" descr="Eastman Music Co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562600" y="3810000"/>
            <a:ext cx="3200400" cy="72866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53582" y="2336800"/>
            <a:ext cx="1039384" cy="1250237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20" name="Picture 19" descr="LOGO Trevor James Flutes_logo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5800" y="4800600"/>
            <a:ext cx="1676400" cy="771789"/>
          </a:xfrm>
          <a:prstGeom prst="rect">
            <a:avLst/>
          </a:prstGeom>
        </p:spPr>
      </p:pic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0" y="0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5400" b="1" i="1" dirty="0" smtClean="0">
                <a:solidFill>
                  <a:srgbClr val="FFFF00"/>
                </a:solidFill>
                <a:latin typeface="Times New Roman" charset="0"/>
              </a:rPr>
              <a:t>THANK YOU!!!!!</a:t>
            </a:r>
            <a:endParaRPr lang="en-US" sz="5400" b="1" i="1" dirty="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25" name="Picture 24" descr="JW Pepper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24000" y="1066800"/>
            <a:ext cx="2590800" cy="777240"/>
          </a:xfrm>
          <a:prstGeom prst="rect">
            <a:avLst/>
          </a:prstGeom>
        </p:spPr>
      </p:pic>
      <p:pic>
        <p:nvPicPr>
          <p:cNvPr id="26" name="Picture 25" descr="Ziegler Music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72000" y="1143000"/>
            <a:ext cx="4173220" cy="67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6666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B8B8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2004:Templates:Presentations:Designs:Watermark</Template>
  <TotalTime>3998</TotalTime>
  <Words>1068</Words>
  <Application>Microsoft Macintosh PowerPoint</Application>
  <PresentationFormat>On-screen Show (4:3)</PresentationFormat>
  <Paragraphs>222</Paragraphs>
  <Slides>34</Slides>
  <Notes>33</Notes>
  <HiddenSlides>0</HiddenSlides>
  <MMClips>7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Blank Presentation</vt:lpstr>
      <vt:lpstr>Slide 1</vt:lpstr>
      <vt:lpstr>Consider the Education/Training Needed for These Careers</vt:lpstr>
      <vt:lpstr>1. Focusing  on the  Classroom </vt:lpstr>
      <vt:lpstr>Focusing on the Classroom  What does a Music Educator Do?</vt:lpstr>
      <vt:lpstr>Slide 5</vt:lpstr>
      <vt:lpstr>Focusing on the Classroom Recruitment and Retention</vt:lpstr>
      <vt:lpstr>Focusing on the Classroom Recruit: Attract Students Year-Round</vt:lpstr>
      <vt:lpstr>Focusing on the Classroom Recruit: Attract Students Year-Round</vt:lpstr>
      <vt:lpstr>Focusing on the Classroom Recruit: Attract Students Year-Round</vt:lpstr>
      <vt:lpstr>Focusing on the Classroom Build the vision EARLY — Elementary </vt:lpstr>
      <vt:lpstr>Focusing on the Classroom First Performance Demo Concert</vt:lpstr>
      <vt:lpstr>Focusing on the Classroom Recruitment and Retention</vt:lpstr>
      <vt:lpstr>Focusing on the Classroom Recruitment and Retention</vt:lpstr>
      <vt:lpstr>“13 Reasons They Stay in Band”</vt:lpstr>
      <vt:lpstr>2. The Business Side of  Teaching </vt:lpstr>
      <vt:lpstr>The Business Side of Teaching Working with Administrators/Faculty  </vt:lpstr>
      <vt:lpstr>The Business Side of Teaching  Choosing a Music Dealer  </vt:lpstr>
      <vt:lpstr>The Business Side of Teaching  Instrument Replacement: The 5-Year Plan </vt:lpstr>
      <vt:lpstr>The Business Side of Teaching  Instrument Replacement Plan  </vt:lpstr>
      <vt:lpstr>The Business Side of Teaching  Instrument Replacement Plan  </vt:lpstr>
      <vt:lpstr>Slide 21</vt:lpstr>
      <vt:lpstr>3. Telling  The Story   </vt:lpstr>
      <vt:lpstr>Telling the Story: DATA! DATA! DATA! </vt:lpstr>
      <vt:lpstr>Telling the Story  Great Ways to Get Out Your Message </vt:lpstr>
      <vt:lpstr>Telling the Story  Snapshot Video: Foothill High School</vt:lpstr>
      <vt:lpstr>4. Supporting  Music Education </vt:lpstr>
      <vt:lpstr>Supporting Music Education  GIVE BACK: Help Others Succeed!</vt:lpstr>
      <vt:lpstr>Supporting Music Education  GIVE BACK: Help Others Succeed!</vt:lpstr>
      <vt:lpstr>“Tips for Success”  Resource Materials</vt:lpstr>
      <vt:lpstr>“Tips for Success”  Resource Materials Helpful Videos!</vt:lpstr>
      <vt:lpstr>“Tips for Success”  Resource Materials Dr. Tim Says It All!</vt:lpstr>
      <vt:lpstr>Got Smart Phone?</vt:lpstr>
      <vt:lpstr>Slide 33</vt:lpstr>
      <vt:lpstr>Slide 34</vt:lpstr>
    </vt:vector>
  </TitlesOfParts>
  <Company>Marcia Neel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Marcia Neel</dc:creator>
  <cp:lastModifiedBy>Marcia Neel</cp:lastModifiedBy>
  <cp:revision>992</cp:revision>
  <dcterms:created xsi:type="dcterms:W3CDTF">2015-11-22T15:03:54Z</dcterms:created>
  <dcterms:modified xsi:type="dcterms:W3CDTF">2015-11-22T15:10:34Z</dcterms:modified>
</cp:coreProperties>
</file>