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1" r:id="rId1"/>
  </p:sldMasterIdLst>
  <p:notesMasterIdLst>
    <p:notesMasterId r:id="rId29"/>
  </p:notesMasterIdLst>
  <p:sldIdLst>
    <p:sldId id="256" r:id="rId2"/>
    <p:sldId id="277" r:id="rId3"/>
    <p:sldId id="301" r:id="rId4"/>
    <p:sldId id="302" r:id="rId5"/>
    <p:sldId id="303" r:id="rId6"/>
    <p:sldId id="281" r:id="rId7"/>
    <p:sldId id="278" r:id="rId8"/>
    <p:sldId id="279" r:id="rId9"/>
    <p:sldId id="298" r:id="rId10"/>
    <p:sldId id="306" r:id="rId11"/>
    <p:sldId id="307" r:id="rId12"/>
    <p:sldId id="304" r:id="rId13"/>
    <p:sldId id="305" r:id="rId14"/>
    <p:sldId id="283" r:id="rId15"/>
    <p:sldId id="284" r:id="rId16"/>
    <p:sldId id="285" r:id="rId17"/>
    <p:sldId id="286" r:id="rId18"/>
    <p:sldId id="287" r:id="rId19"/>
    <p:sldId id="288" r:id="rId20"/>
    <p:sldId id="291" r:id="rId21"/>
    <p:sldId id="293" r:id="rId22"/>
    <p:sldId id="294" r:id="rId23"/>
    <p:sldId id="295" r:id="rId24"/>
    <p:sldId id="296" r:id="rId25"/>
    <p:sldId id="297" r:id="rId26"/>
    <p:sldId id="300" r:id="rId27"/>
    <p:sldId id="258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0E5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449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896" y="1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640B7D-9452-BF45-AF50-5BF11B520D46}" type="datetimeFigureOut">
              <a:rPr lang="en-US" smtClean="0"/>
              <a:pPr/>
              <a:t>3/25/19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D70030-5950-D746-A4EC-C2071BBC2B4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5050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2628" y="770467"/>
            <a:ext cx="8086725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6600" spc="-9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0634" y="4206876"/>
            <a:ext cx="6921151" cy="164592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21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BB05CC16-1876-45B7-91B9-48078A3A7CE2}" type="datetimeFigureOut">
              <a:rPr lang="en-US" smtClean="0"/>
              <a:pPr/>
              <a:t>3/25/19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30F630B9-85AA-4134-9C56-79841B7D5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9258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5CC16-1876-45B7-91B9-48078A3A7CE2}" type="datetimeFigureOut">
              <a:rPr lang="en-US" smtClean="0"/>
              <a:pPr/>
              <a:t>3/25/19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630B9-85AA-4134-9C56-79841B7D5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2530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2628" y="767419"/>
            <a:ext cx="8085582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6600" b="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0634" y="4204209"/>
            <a:ext cx="6919722" cy="1645920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  <a:latin typeface="+mj-lt"/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5CC16-1876-45B7-91B9-48078A3A7CE2}" type="datetimeFigureOut">
              <a:rPr lang="en-US" smtClean="0"/>
              <a:pPr/>
              <a:t>3/25/19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630B9-85AA-4134-9C56-79841B7D5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7890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7492" y="1998134"/>
            <a:ext cx="3497580" cy="376732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08498" y="1998134"/>
            <a:ext cx="3497580" cy="376732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5CC16-1876-45B7-91B9-48078A3A7CE2}" type="datetimeFigureOut">
              <a:rPr lang="en-US" smtClean="0"/>
              <a:pPr/>
              <a:t>3/25/19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630B9-85AA-4134-9C56-79841B7D5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7285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7492" y="2040467"/>
            <a:ext cx="3497580" cy="723400"/>
          </a:xfrm>
        </p:spPr>
        <p:txBody>
          <a:bodyPr anchor="ctr">
            <a:normAutofit/>
          </a:bodyPr>
          <a:lstStyle>
            <a:lvl1pPr marL="0" indent="0">
              <a:buNone/>
              <a:defRPr sz="165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7492" y="2753084"/>
            <a:ext cx="3497580" cy="3200400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05706" y="2038435"/>
            <a:ext cx="3497580" cy="722376"/>
          </a:xfrm>
        </p:spPr>
        <p:txBody>
          <a:bodyPr anchor="ctr">
            <a:normAutofit/>
          </a:bodyPr>
          <a:lstStyle>
            <a:lvl1pPr marL="0" indent="0">
              <a:buNone/>
              <a:defRPr sz="165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05706" y="2750990"/>
            <a:ext cx="3497580" cy="3200400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5CC16-1876-45B7-91B9-48078A3A7CE2}" type="datetimeFigureOut">
              <a:rPr lang="en-US" smtClean="0"/>
              <a:pPr/>
              <a:t>3/25/19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630B9-85AA-4134-9C56-79841B7D5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706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5CC16-1876-45B7-91B9-48078A3A7CE2}" type="datetimeFigureOut">
              <a:rPr lang="en-US" smtClean="0"/>
              <a:pPr/>
              <a:t>3/25/19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630B9-85AA-4134-9C56-79841B7D5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3437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5CC16-1876-45B7-91B9-48078A3A7CE2}" type="datetimeFigureOut">
              <a:rPr lang="en-US" smtClean="0"/>
              <a:pPr/>
              <a:t>3/25/19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630B9-85AA-4134-9C56-79841B7D5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61300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715000" y="0"/>
            <a:ext cx="3429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196053" y="542282"/>
            <a:ext cx="253746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30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" y="762000"/>
            <a:ext cx="4572000" cy="457200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06987" y="2511813"/>
            <a:ext cx="2548890" cy="3126987"/>
          </a:xfrm>
        </p:spPr>
        <p:txBody>
          <a:bodyPr>
            <a:normAutofit/>
          </a:bodyPr>
          <a:lstStyle>
            <a:lvl1pPr marL="0" marR="0" indent="0" algn="l" defTabSz="685800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50">
                <a:solidFill>
                  <a:srgbClr val="262626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10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5CC16-1876-45B7-91B9-48078A3A7CE2}" type="datetimeFigureOut">
              <a:rPr lang="en-US" smtClean="0"/>
              <a:pPr/>
              <a:t>3/25/19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30F630B9-85AA-4134-9C56-79841B7D5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764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6918" y="5418668"/>
            <a:ext cx="8085582" cy="613283"/>
          </a:xfrm>
        </p:spPr>
        <p:txBody>
          <a:bodyPr anchor="b">
            <a:normAutofit/>
          </a:bodyPr>
          <a:lstStyle>
            <a:lvl1pPr>
              <a:defRPr sz="24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9144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600"/>
              </a:spcBef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7492" y="5909735"/>
            <a:ext cx="6922008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050">
                <a:solidFill>
                  <a:srgbClr val="262626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BB05CC16-1876-45B7-91B9-48078A3A7CE2}" type="datetimeFigureOut">
              <a:rPr lang="en-US" smtClean="0"/>
              <a:pPr/>
              <a:t>3/25/19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30F630B9-85AA-4134-9C56-79841B7D5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9383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5CC16-1876-45B7-91B9-48078A3A7CE2}" type="datetimeFigureOut">
              <a:rPr lang="en-US" smtClean="0"/>
              <a:pPr/>
              <a:t>3/25/19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630B9-85AA-4134-9C56-79841B7D5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1863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7963" y="695325"/>
            <a:ext cx="1971675" cy="4800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8644" y="714376"/>
            <a:ext cx="5800725" cy="54006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5CC16-1876-45B7-91B9-48078A3A7CE2}" type="datetimeFigureOut">
              <a:rPr lang="en-US" smtClean="0"/>
              <a:pPr/>
              <a:t>3/25/19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630B9-85AA-4134-9C56-79841B7D5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9456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2919" y="499533"/>
            <a:ext cx="8079581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7492" y="2011680"/>
            <a:ext cx="8065294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4350" y="6412447"/>
            <a:ext cx="30861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13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BB05CC16-1876-45B7-91B9-48078A3A7CE2}" type="datetimeFigureOut">
              <a:rPr lang="en-US" smtClean="0"/>
              <a:pPr/>
              <a:t>3/25/19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4350" y="6554697"/>
            <a:ext cx="37719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13" cap="all" baseline="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72945" y="5876413"/>
            <a:ext cx="219456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7725" b="0">
                <a:ln>
                  <a:noFill/>
                </a:ln>
                <a:solidFill>
                  <a:schemeClr val="accent1">
                    <a:alpha val="25000"/>
                  </a:schemeClr>
                </a:solidFill>
                <a:latin typeface="+mj-lt"/>
              </a:defRPr>
            </a:lvl1pPr>
          </a:lstStyle>
          <a:p>
            <a:fld id="{30F630B9-85AA-4134-9C56-79841B7D5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5359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</p:sldLayoutIdLst>
  <p:txStyles>
    <p:titleStyle>
      <a:lvl1pPr algn="l" defTabSz="685800" rtl="0" eaLnBrk="1" latinLnBrk="0" hangingPunct="1">
        <a:lnSpc>
          <a:spcPct val="85000"/>
        </a:lnSpc>
        <a:spcBef>
          <a:spcPct val="0"/>
        </a:spcBef>
        <a:buNone/>
        <a:defRPr sz="4050" kern="1200" spc="-9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68580" indent="-68580" algn="l" defTabSz="685800" rtl="0" eaLnBrk="1" latinLnBrk="0" hangingPunct="1">
        <a:lnSpc>
          <a:spcPct val="85000"/>
        </a:lnSpc>
        <a:spcBef>
          <a:spcPts val="975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260604" indent="-257175" algn="l" defTabSz="685800" rtl="0" eaLnBrk="1" latinLnBrk="0" hangingPunct="1">
        <a:lnSpc>
          <a:spcPct val="85000"/>
        </a:lnSpc>
        <a:spcBef>
          <a:spcPts val="45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411480" indent="-411480" algn="l" defTabSz="685800" rtl="0" eaLnBrk="1" latinLnBrk="0" hangingPunct="1">
        <a:lnSpc>
          <a:spcPct val="85000"/>
        </a:lnSpc>
        <a:spcBef>
          <a:spcPts val="450"/>
        </a:spcBef>
        <a:buFont typeface="Arial" pitchFamily="34" charset="0"/>
        <a:buChar char=" "/>
        <a:defRPr sz="15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617220" indent="-617220" algn="l" defTabSz="685800" rtl="0" eaLnBrk="1" latinLnBrk="0" hangingPunct="1">
        <a:lnSpc>
          <a:spcPct val="85000"/>
        </a:lnSpc>
        <a:spcBef>
          <a:spcPts val="450"/>
        </a:spcBef>
        <a:buFont typeface="Arial" pitchFamily="34" charset="0"/>
        <a:buChar char=" "/>
        <a:defRPr sz="13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822960" indent="-822960" algn="l" defTabSz="685800" rtl="0" eaLnBrk="1" latinLnBrk="0" hangingPunct="1">
        <a:lnSpc>
          <a:spcPct val="85000"/>
        </a:lnSpc>
        <a:spcBef>
          <a:spcPts val="450"/>
        </a:spcBef>
        <a:buFont typeface="Arial" pitchFamily="34" charset="0"/>
        <a:buChar char=" "/>
        <a:defRPr sz="13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900000" indent="-171450" algn="l" defTabSz="685800" rtl="0" eaLnBrk="1" latinLnBrk="0" hangingPunct="1">
        <a:lnSpc>
          <a:spcPct val="85000"/>
        </a:lnSpc>
        <a:spcBef>
          <a:spcPts val="450"/>
        </a:spcBef>
        <a:buFont typeface="Arial" pitchFamily="34" charset="0"/>
        <a:buChar char=" "/>
        <a:defRPr sz="13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050000" indent="-171450" algn="l" defTabSz="685800" rtl="0" eaLnBrk="1" latinLnBrk="0" hangingPunct="1">
        <a:lnSpc>
          <a:spcPct val="85000"/>
        </a:lnSpc>
        <a:spcBef>
          <a:spcPts val="450"/>
        </a:spcBef>
        <a:buFont typeface="Arial" pitchFamily="34" charset="0"/>
        <a:buChar char=" "/>
        <a:defRPr sz="13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200000" indent="-171450" algn="l" defTabSz="685800" rtl="0" eaLnBrk="1" latinLnBrk="0" hangingPunct="1">
        <a:lnSpc>
          <a:spcPct val="85000"/>
        </a:lnSpc>
        <a:spcBef>
          <a:spcPts val="450"/>
        </a:spcBef>
        <a:buFont typeface="Arial" pitchFamily="34" charset="0"/>
        <a:buChar char=" "/>
        <a:defRPr sz="13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350000" indent="-171450" algn="l" defTabSz="685800" rtl="0" eaLnBrk="1" latinLnBrk="0" hangingPunct="1">
        <a:lnSpc>
          <a:spcPct val="85000"/>
        </a:lnSpc>
        <a:spcBef>
          <a:spcPts val="450"/>
        </a:spcBef>
        <a:buFont typeface="Arial" pitchFamily="34" charset="0"/>
        <a:buChar char=" "/>
        <a:defRPr sz="13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383829" y="3233857"/>
            <a:ext cx="4303432" cy="1881431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latin typeface="+mn-lt"/>
                <a:cs typeface="Helvetica" panose="020B0604020202020204" pitchFamily="34" charset="0"/>
              </a:rPr>
              <a:t>Marcia Neel </a:t>
            </a:r>
            <a:br>
              <a:rPr lang="en-US" dirty="0">
                <a:latin typeface="High Tower Text" panose="02040502050506030303" pitchFamily="18" charset="0"/>
              </a:rPr>
            </a:br>
            <a:r>
              <a:rPr lang="en-US" sz="6000" dirty="0">
                <a:latin typeface="High Tower Text" panose="02040502050506030303" pitchFamily="18" charset="0"/>
              </a:rPr>
              <a:t>        </a:t>
            </a:r>
            <a:br>
              <a:rPr lang="en-US" dirty="0">
                <a:latin typeface="High Tower Text" panose="02040502050506030303" pitchFamily="18" charset="0"/>
              </a:rPr>
            </a:br>
            <a:r>
              <a:rPr lang="en-US" sz="3600" dirty="0">
                <a:latin typeface="+mn-lt"/>
                <a:cs typeface="Helvetica" panose="020B0604020202020204" pitchFamily="34" charset="0"/>
              </a:rPr>
              <a:t>Master Educator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577" y="3993228"/>
            <a:ext cx="1370620" cy="36268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321" t="-1" r="486" b="-69"/>
          <a:stretch/>
        </p:blipFill>
        <p:spPr>
          <a:xfrm>
            <a:off x="-38748" y="5868055"/>
            <a:ext cx="9221495" cy="9906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22B8B5F-F6BB-C942-93AD-29FC04328E96}"/>
              </a:ext>
            </a:extLst>
          </p:cNvPr>
          <p:cNvSpPr txBox="1"/>
          <p:nvPr/>
        </p:nvSpPr>
        <p:spPr>
          <a:xfrm>
            <a:off x="-172541" y="493931"/>
            <a:ext cx="353577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800" dirty="0">
                <a:solidFill>
                  <a:srgbClr val="A0E557"/>
                </a:solidFill>
                <a:cs typeface="Helvetica" panose="020B0604020202020204" pitchFamily="34" charset="0"/>
              </a:rPr>
              <a:t>Interviewing: </a:t>
            </a:r>
            <a:br>
              <a:rPr lang="en-US" sz="4800" dirty="0">
                <a:solidFill>
                  <a:srgbClr val="A0E557"/>
                </a:solidFill>
                <a:cs typeface="Helvetica" panose="020B0604020202020204" pitchFamily="34" charset="0"/>
              </a:rPr>
            </a:br>
            <a:r>
              <a:rPr lang="en-US" sz="4800" dirty="0">
                <a:solidFill>
                  <a:srgbClr val="A0E557"/>
                </a:solidFill>
                <a:cs typeface="Helvetica" panose="020B0604020202020204" pitchFamily="34" charset="0"/>
              </a:rPr>
              <a:t>The Rules of the Road</a:t>
            </a:r>
            <a:endParaRPr lang="en-US" sz="4800" dirty="0">
              <a:solidFill>
                <a:srgbClr val="A0E557"/>
              </a:solidFill>
            </a:endParaRPr>
          </a:p>
        </p:txBody>
      </p:sp>
      <p:pic>
        <p:nvPicPr>
          <p:cNvPr id="8" name="Picture 7" descr="A picture containing text, queen, newspaper, sky&#10;&#10;Description automatically generated">
            <a:extLst>
              <a:ext uri="{FF2B5EF4-FFF2-40B4-BE49-F238E27FC236}">
                <a16:creationId xmlns:a16="http://schemas.microsoft.com/office/drawing/2014/main" id="{C5804402-E07F-D647-896A-17BDFF0A43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4522" y="11428"/>
            <a:ext cx="5569478" cy="5880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8987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6507" y="62923"/>
            <a:ext cx="8190985" cy="1194377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92D050"/>
                </a:solidFill>
                <a:latin typeface="+mn-lt"/>
                <a:cs typeface="Helvetica" panose="020B0604020202020204" pitchFamily="34" charset="0"/>
              </a:rPr>
              <a:t>Interviewing: </a:t>
            </a:r>
            <a:br>
              <a:rPr lang="en-US" sz="3600" dirty="0">
                <a:solidFill>
                  <a:srgbClr val="92D050"/>
                </a:solidFill>
                <a:latin typeface="+mn-lt"/>
                <a:cs typeface="Helvetica" panose="020B0604020202020204" pitchFamily="34" charset="0"/>
              </a:rPr>
            </a:br>
            <a:r>
              <a:rPr lang="en-US" sz="3600" dirty="0">
                <a:solidFill>
                  <a:srgbClr val="92D050"/>
                </a:solidFill>
                <a:latin typeface="+mn-lt"/>
                <a:cs typeface="Helvetica" panose="020B0604020202020204" pitchFamily="34" charset="0"/>
              </a:rPr>
              <a:t>The Rules of the Road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B30CFB6-B647-EA43-863A-CDA217E257A5}"/>
              </a:ext>
            </a:extLst>
          </p:cNvPr>
          <p:cNvSpPr txBox="1">
            <a:spLocks/>
          </p:cNvSpPr>
          <p:nvPr/>
        </p:nvSpPr>
        <p:spPr>
          <a:xfrm>
            <a:off x="476506" y="1257300"/>
            <a:ext cx="8190985" cy="7086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6858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600" kern="1200" spc="-9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dirty="0">
                <a:latin typeface="+mn-lt"/>
                <a:cs typeface="Helvetica" panose="020B0604020202020204" pitchFamily="34" charset="0"/>
              </a:rPr>
              <a:t>1. Making a great impression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49CF40B-43AB-9D46-8B67-8F55F23793B0}"/>
              </a:ext>
            </a:extLst>
          </p:cNvPr>
          <p:cNvSpPr txBox="1"/>
          <p:nvPr/>
        </p:nvSpPr>
        <p:spPr>
          <a:xfrm>
            <a:off x="227451" y="2055297"/>
            <a:ext cx="318027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Professional Attire</a:t>
            </a:r>
          </a:p>
        </p:txBody>
      </p:sp>
      <p:pic>
        <p:nvPicPr>
          <p:cNvPr id="19" name="Picture 18" descr="A person standing in front of a sign&#10;&#10;Description automatically generated">
            <a:extLst>
              <a:ext uri="{FF2B5EF4-FFF2-40B4-BE49-F238E27FC236}">
                <a16:creationId xmlns:a16="http://schemas.microsoft.com/office/drawing/2014/main" id="{69F0D254-9380-A84C-9771-AC04694A41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368" y="2651823"/>
            <a:ext cx="2336721" cy="3466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85106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6507" y="62923"/>
            <a:ext cx="8190985" cy="1194377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92D050"/>
                </a:solidFill>
                <a:latin typeface="+mn-lt"/>
                <a:cs typeface="Helvetica" panose="020B0604020202020204" pitchFamily="34" charset="0"/>
              </a:rPr>
              <a:t>Interviewing: </a:t>
            </a:r>
            <a:br>
              <a:rPr lang="en-US" sz="3600" dirty="0">
                <a:solidFill>
                  <a:srgbClr val="92D050"/>
                </a:solidFill>
                <a:latin typeface="+mn-lt"/>
                <a:cs typeface="Helvetica" panose="020B0604020202020204" pitchFamily="34" charset="0"/>
              </a:rPr>
            </a:br>
            <a:r>
              <a:rPr lang="en-US" sz="3600" dirty="0">
                <a:solidFill>
                  <a:srgbClr val="92D050"/>
                </a:solidFill>
                <a:latin typeface="+mn-lt"/>
                <a:cs typeface="Helvetica" panose="020B0604020202020204" pitchFamily="34" charset="0"/>
              </a:rPr>
              <a:t>The Rules of the Road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B30CFB6-B647-EA43-863A-CDA217E257A5}"/>
              </a:ext>
            </a:extLst>
          </p:cNvPr>
          <p:cNvSpPr txBox="1">
            <a:spLocks/>
          </p:cNvSpPr>
          <p:nvPr/>
        </p:nvSpPr>
        <p:spPr>
          <a:xfrm>
            <a:off x="476506" y="1257300"/>
            <a:ext cx="8190985" cy="7086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6858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600" kern="1200" spc="-9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dirty="0">
                <a:latin typeface="+mn-lt"/>
                <a:cs typeface="Helvetica" panose="020B0604020202020204" pitchFamily="34" charset="0"/>
              </a:rPr>
              <a:t>1. Making a great impression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49CF40B-43AB-9D46-8B67-8F55F23793B0}"/>
              </a:ext>
            </a:extLst>
          </p:cNvPr>
          <p:cNvSpPr txBox="1"/>
          <p:nvPr/>
        </p:nvSpPr>
        <p:spPr>
          <a:xfrm>
            <a:off x="227451" y="2055297"/>
            <a:ext cx="318027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Professional Attire</a:t>
            </a:r>
          </a:p>
        </p:txBody>
      </p:sp>
      <p:pic>
        <p:nvPicPr>
          <p:cNvPr id="19" name="Picture 18" descr="A person standing in front of a sign&#10;&#10;Description automatically generated">
            <a:extLst>
              <a:ext uri="{FF2B5EF4-FFF2-40B4-BE49-F238E27FC236}">
                <a16:creationId xmlns:a16="http://schemas.microsoft.com/office/drawing/2014/main" id="{69F0D254-9380-A84C-9771-AC04694A41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368" y="2651823"/>
            <a:ext cx="2336721" cy="3466983"/>
          </a:xfrm>
          <a:prstGeom prst="rect">
            <a:avLst/>
          </a:prstGeom>
        </p:spPr>
      </p:pic>
      <p:pic>
        <p:nvPicPr>
          <p:cNvPr id="29" name="Picture 28" descr="A person wearing a suit and tie smiling at the camera&#10;&#10;Description automatically generated">
            <a:extLst>
              <a:ext uri="{FF2B5EF4-FFF2-40B4-BE49-F238E27FC236}">
                <a16:creationId xmlns:a16="http://schemas.microsoft.com/office/drawing/2014/main" id="{260C9CBC-C358-5B4E-BD22-4CDA61CF53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759" y="2735005"/>
            <a:ext cx="2052026" cy="2278576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1596FB09-F7D6-F748-ABE7-980750487733}"/>
              </a:ext>
            </a:extLst>
          </p:cNvPr>
          <p:cNvSpPr txBox="1"/>
          <p:nvPr/>
        </p:nvSpPr>
        <p:spPr>
          <a:xfrm>
            <a:off x="4616235" y="2055296"/>
            <a:ext cx="232102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Pressed Shirt</a:t>
            </a:r>
          </a:p>
        </p:txBody>
      </p:sp>
    </p:spTree>
    <p:extLst>
      <p:ext uri="{BB962C8B-B14F-4D97-AF65-F5344CB8AC3E}">
        <p14:creationId xmlns:p14="http://schemas.microsoft.com/office/powerpoint/2010/main" val="26385106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6507" y="62923"/>
            <a:ext cx="8190985" cy="1194377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92D050"/>
                </a:solidFill>
                <a:latin typeface="+mn-lt"/>
                <a:cs typeface="Helvetica" panose="020B0604020202020204" pitchFamily="34" charset="0"/>
              </a:rPr>
              <a:t>Interviewing: </a:t>
            </a:r>
            <a:br>
              <a:rPr lang="en-US" sz="3600" dirty="0">
                <a:solidFill>
                  <a:srgbClr val="92D050"/>
                </a:solidFill>
                <a:latin typeface="+mn-lt"/>
                <a:cs typeface="Helvetica" panose="020B0604020202020204" pitchFamily="34" charset="0"/>
              </a:rPr>
            </a:br>
            <a:r>
              <a:rPr lang="en-US" sz="3600" dirty="0">
                <a:solidFill>
                  <a:srgbClr val="92D050"/>
                </a:solidFill>
                <a:latin typeface="+mn-lt"/>
                <a:cs typeface="Helvetica" panose="020B0604020202020204" pitchFamily="34" charset="0"/>
              </a:rPr>
              <a:t>The Rules of the Road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B30CFB6-B647-EA43-863A-CDA217E257A5}"/>
              </a:ext>
            </a:extLst>
          </p:cNvPr>
          <p:cNvSpPr txBox="1">
            <a:spLocks/>
          </p:cNvSpPr>
          <p:nvPr/>
        </p:nvSpPr>
        <p:spPr>
          <a:xfrm>
            <a:off x="476506" y="1257300"/>
            <a:ext cx="8190985" cy="7086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6858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600" kern="1200" spc="-9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dirty="0">
                <a:latin typeface="+mn-lt"/>
                <a:cs typeface="Helvetica" panose="020B0604020202020204" pitchFamily="34" charset="0"/>
              </a:rPr>
              <a:t>1. Making a great impression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49CF40B-43AB-9D46-8B67-8F55F23793B0}"/>
              </a:ext>
            </a:extLst>
          </p:cNvPr>
          <p:cNvSpPr txBox="1"/>
          <p:nvPr/>
        </p:nvSpPr>
        <p:spPr>
          <a:xfrm>
            <a:off x="227451" y="2055297"/>
            <a:ext cx="318027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Professional Attire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43FFF46-3781-024A-B3A0-7179448053DC}"/>
              </a:ext>
            </a:extLst>
          </p:cNvPr>
          <p:cNvSpPr txBox="1"/>
          <p:nvPr/>
        </p:nvSpPr>
        <p:spPr>
          <a:xfrm>
            <a:off x="3153732" y="2964739"/>
            <a:ext cx="80983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Suit</a:t>
            </a:r>
          </a:p>
        </p:txBody>
      </p:sp>
      <p:pic>
        <p:nvPicPr>
          <p:cNvPr id="19" name="Picture 18" descr="A person standing in front of a sign&#10;&#10;Description automatically generated">
            <a:extLst>
              <a:ext uri="{FF2B5EF4-FFF2-40B4-BE49-F238E27FC236}">
                <a16:creationId xmlns:a16="http://schemas.microsoft.com/office/drawing/2014/main" id="{69F0D254-9380-A84C-9771-AC04694A41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368" y="2651823"/>
            <a:ext cx="2336721" cy="3466983"/>
          </a:xfrm>
          <a:prstGeom prst="rect">
            <a:avLst/>
          </a:prstGeom>
        </p:spPr>
      </p:pic>
      <p:pic>
        <p:nvPicPr>
          <p:cNvPr id="23" name="Picture 22" descr="A person wearing a suit and tie&#10;&#10;Description automatically generated">
            <a:extLst>
              <a:ext uri="{FF2B5EF4-FFF2-40B4-BE49-F238E27FC236}">
                <a16:creationId xmlns:a16="http://schemas.microsoft.com/office/drawing/2014/main" id="{E352E95F-F911-8D44-B3AD-918C8ADEE5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5877" y="3684157"/>
            <a:ext cx="3149213" cy="2892882"/>
          </a:xfrm>
          <a:prstGeom prst="rect">
            <a:avLst/>
          </a:prstGeom>
        </p:spPr>
      </p:pic>
      <p:pic>
        <p:nvPicPr>
          <p:cNvPr id="29" name="Picture 28" descr="A person wearing a suit and tie smiling at the camera&#10;&#10;Description automatically generated">
            <a:extLst>
              <a:ext uri="{FF2B5EF4-FFF2-40B4-BE49-F238E27FC236}">
                <a16:creationId xmlns:a16="http://schemas.microsoft.com/office/drawing/2014/main" id="{260C9CBC-C358-5B4E-BD22-4CDA61CF53F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759" y="2735005"/>
            <a:ext cx="2052026" cy="2278576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1596FB09-F7D6-F748-ABE7-980750487733}"/>
              </a:ext>
            </a:extLst>
          </p:cNvPr>
          <p:cNvSpPr txBox="1"/>
          <p:nvPr/>
        </p:nvSpPr>
        <p:spPr>
          <a:xfrm>
            <a:off x="4616235" y="2055296"/>
            <a:ext cx="232102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Pressed Shirt</a:t>
            </a:r>
          </a:p>
        </p:txBody>
      </p:sp>
    </p:spTree>
    <p:extLst>
      <p:ext uri="{BB962C8B-B14F-4D97-AF65-F5344CB8AC3E}">
        <p14:creationId xmlns:p14="http://schemas.microsoft.com/office/powerpoint/2010/main" val="26385106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6507" y="62923"/>
            <a:ext cx="8190985" cy="1194377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92D050"/>
                </a:solidFill>
                <a:latin typeface="+mn-lt"/>
                <a:cs typeface="Helvetica" panose="020B0604020202020204" pitchFamily="34" charset="0"/>
              </a:rPr>
              <a:t>Interviewing: </a:t>
            </a:r>
            <a:br>
              <a:rPr lang="en-US" sz="3600" dirty="0">
                <a:solidFill>
                  <a:srgbClr val="92D050"/>
                </a:solidFill>
                <a:latin typeface="+mn-lt"/>
                <a:cs typeface="Helvetica" panose="020B0604020202020204" pitchFamily="34" charset="0"/>
              </a:rPr>
            </a:br>
            <a:r>
              <a:rPr lang="en-US" sz="3600" dirty="0">
                <a:solidFill>
                  <a:srgbClr val="92D050"/>
                </a:solidFill>
                <a:latin typeface="+mn-lt"/>
                <a:cs typeface="Helvetica" panose="020B0604020202020204" pitchFamily="34" charset="0"/>
              </a:rPr>
              <a:t>The Rules of the Road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B30CFB6-B647-EA43-863A-CDA217E257A5}"/>
              </a:ext>
            </a:extLst>
          </p:cNvPr>
          <p:cNvSpPr txBox="1">
            <a:spLocks/>
          </p:cNvSpPr>
          <p:nvPr/>
        </p:nvSpPr>
        <p:spPr>
          <a:xfrm>
            <a:off x="476506" y="1257300"/>
            <a:ext cx="8190985" cy="7086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6858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600" kern="1200" spc="-9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dirty="0">
                <a:latin typeface="+mn-lt"/>
                <a:cs typeface="Helvetica" panose="020B0604020202020204" pitchFamily="34" charset="0"/>
              </a:rPr>
              <a:t>1. Making a great impression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49CF40B-43AB-9D46-8B67-8F55F23793B0}"/>
              </a:ext>
            </a:extLst>
          </p:cNvPr>
          <p:cNvSpPr txBox="1"/>
          <p:nvPr/>
        </p:nvSpPr>
        <p:spPr>
          <a:xfrm>
            <a:off x="227451" y="2055297"/>
            <a:ext cx="318027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Professional Attire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43FFF46-3781-024A-B3A0-7179448053DC}"/>
              </a:ext>
            </a:extLst>
          </p:cNvPr>
          <p:cNvSpPr txBox="1"/>
          <p:nvPr/>
        </p:nvSpPr>
        <p:spPr>
          <a:xfrm>
            <a:off x="3153732" y="2964739"/>
            <a:ext cx="80983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Suit</a:t>
            </a:r>
          </a:p>
        </p:txBody>
      </p:sp>
      <p:pic>
        <p:nvPicPr>
          <p:cNvPr id="19" name="Picture 18" descr="A person standing in front of a sign&#10;&#10;Description automatically generated">
            <a:extLst>
              <a:ext uri="{FF2B5EF4-FFF2-40B4-BE49-F238E27FC236}">
                <a16:creationId xmlns:a16="http://schemas.microsoft.com/office/drawing/2014/main" id="{69F0D254-9380-A84C-9771-AC04694A41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368" y="2651823"/>
            <a:ext cx="2336721" cy="3466983"/>
          </a:xfrm>
          <a:prstGeom prst="rect">
            <a:avLst/>
          </a:prstGeom>
        </p:spPr>
      </p:pic>
      <p:pic>
        <p:nvPicPr>
          <p:cNvPr id="23" name="Picture 22" descr="A person wearing a suit and tie&#10;&#10;Description automatically generated">
            <a:extLst>
              <a:ext uri="{FF2B5EF4-FFF2-40B4-BE49-F238E27FC236}">
                <a16:creationId xmlns:a16="http://schemas.microsoft.com/office/drawing/2014/main" id="{E352E95F-F911-8D44-B3AD-918C8ADEE5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5877" y="3684157"/>
            <a:ext cx="3149213" cy="2892882"/>
          </a:xfrm>
          <a:prstGeom prst="rect">
            <a:avLst/>
          </a:prstGeom>
        </p:spPr>
      </p:pic>
      <p:pic>
        <p:nvPicPr>
          <p:cNvPr id="25" name="Picture 24" descr="A person wearing a suit and tie smiling at the camera&#10;&#10;Description automatically generated">
            <a:extLst>
              <a:ext uri="{FF2B5EF4-FFF2-40B4-BE49-F238E27FC236}">
                <a16:creationId xmlns:a16="http://schemas.microsoft.com/office/drawing/2014/main" id="{D6546859-9B93-5D4D-B355-14B7075DFA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8686" y="4154259"/>
            <a:ext cx="2336722" cy="2452116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4DA07373-1975-0545-AE5D-3DA5239E59CC}"/>
              </a:ext>
            </a:extLst>
          </p:cNvPr>
          <p:cNvSpPr txBox="1"/>
          <p:nvPr/>
        </p:nvSpPr>
        <p:spPr>
          <a:xfrm>
            <a:off x="6883169" y="3624781"/>
            <a:ext cx="21291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Open Collar</a:t>
            </a:r>
          </a:p>
        </p:txBody>
      </p:sp>
      <p:pic>
        <p:nvPicPr>
          <p:cNvPr id="29" name="Picture 28" descr="A person wearing a suit and tie smiling at the camera&#10;&#10;Description automatically generated">
            <a:extLst>
              <a:ext uri="{FF2B5EF4-FFF2-40B4-BE49-F238E27FC236}">
                <a16:creationId xmlns:a16="http://schemas.microsoft.com/office/drawing/2014/main" id="{260C9CBC-C358-5B4E-BD22-4CDA61CF53F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759" y="2735005"/>
            <a:ext cx="2052026" cy="2278576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1596FB09-F7D6-F748-ABE7-980750487733}"/>
              </a:ext>
            </a:extLst>
          </p:cNvPr>
          <p:cNvSpPr txBox="1"/>
          <p:nvPr/>
        </p:nvSpPr>
        <p:spPr>
          <a:xfrm>
            <a:off x="4616235" y="2055296"/>
            <a:ext cx="232102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Pressed Shirt</a:t>
            </a:r>
          </a:p>
        </p:txBody>
      </p:sp>
    </p:spTree>
    <p:extLst>
      <p:ext uri="{BB962C8B-B14F-4D97-AF65-F5344CB8AC3E}">
        <p14:creationId xmlns:p14="http://schemas.microsoft.com/office/powerpoint/2010/main" val="26385106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6507" y="62923"/>
            <a:ext cx="8190985" cy="1194377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92D050"/>
                </a:solidFill>
                <a:latin typeface="+mn-lt"/>
                <a:cs typeface="Helvetica" panose="020B0604020202020204" pitchFamily="34" charset="0"/>
              </a:rPr>
              <a:t>Interviewing: </a:t>
            </a:r>
            <a:br>
              <a:rPr lang="en-US" sz="3600" dirty="0">
                <a:solidFill>
                  <a:srgbClr val="92D050"/>
                </a:solidFill>
                <a:latin typeface="+mn-lt"/>
                <a:cs typeface="Helvetica" panose="020B0604020202020204" pitchFamily="34" charset="0"/>
              </a:rPr>
            </a:br>
            <a:r>
              <a:rPr lang="en-US" sz="3600" dirty="0">
                <a:solidFill>
                  <a:srgbClr val="92D050"/>
                </a:solidFill>
                <a:latin typeface="+mn-lt"/>
                <a:cs typeface="Helvetica" panose="020B0604020202020204" pitchFamily="34" charset="0"/>
              </a:rPr>
              <a:t>The Rules of the Road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B30CFB6-B647-EA43-863A-CDA217E257A5}"/>
              </a:ext>
            </a:extLst>
          </p:cNvPr>
          <p:cNvSpPr txBox="1">
            <a:spLocks/>
          </p:cNvSpPr>
          <p:nvPr/>
        </p:nvSpPr>
        <p:spPr>
          <a:xfrm>
            <a:off x="476506" y="1257300"/>
            <a:ext cx="8190985" cy="7086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6858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600" kern="1200" spc="-9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dirty="0">
                <a:latin typeface="+mn-lt"/>
                <a:cs typeface="Helvetica" panose="020B0604020202020204" pitchFamily="34" charset="0"/>
              </a:rPr>
              <a:t>1. Making a great impression</a:t>
            </a:r>
          </a:p>
        </p:txBody>
      </p:sp>
      <p:pic>
        <p:nvPicPr>
          <p:cNvPr id="12" name="Picture 11" descr="A person standing next to a window&#10;&#10;Description automatically generated">
            <a:extLst>
              <a:ext uri="{FF2B5EF4-FFF2-40B4-BE49-F238E27FC236}">
                <a16:creationId xmlns:a16="http://schemas.microsoft.com/office/drawing/2014/main" id="{171F7005-BC5A-654A-AC1A-00343A12B9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341" y="2482637"/>
            <a:ext cx="3528916" cy="253030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D49CF40B-43AB-9D46-8B67-8F55F23793B0}"/>
              </a:ext>
            </a:extLst>
          </p:cNvPr>
          <p:cNvSpPr txBox="1"/>
          <p:nvPr/>
        </p:nvSpPr>
        <p:spPr>
          <a:xfrm>
            <a:off x="476506" y="1897862"/>
            <a:ext cx="85530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Confident Handshake and Eye Contact with a Smile</a:t>
            </a:r>
          </a:p>
        </p:txBody>
      </p:sp>
      <p:pic>
        <p:nvPicPr>
          <p:cNvPr id="4" name="Picture 3" descr="Two people standing in a room&#10;&#10;Description automatically generated">
            <a:extLst>
              <a:ext uri="{FF2B5EF4-FFF2-40B4-BE49-F238E27FC236}">
                <a16:creationId xmlns:a16="http://schemas.microsoft.com/office/drawing/2014/main" id="{80384BB3-EAB9-8441-BF54-B195286D93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5982" y="2522772"/>
            <a:ext cx="3436677" cy="2490165"/>
          </a:xfrm>
          <a:prstGeom prst="rect">
            <a:avLst/>
          </a:prstGeom>
        </p:spPr>
      </p:pic>
      <p:pic>
        <p:nvPicPr>
          <p:cNvPr id="6" name="Picture 5" descr="A picture containing person, outdoor, man&#10;&#10;Description automatically generated">
            <a:extLst>
              <a:ext uri="{FF2B5EF4-FFF2-40B4-BE49-F238E27FC236}">
                <a16:creationId xmlns:a16="http://schemas.microsoft.com/office/drawing/2014/main" id="{D1E20519-2F4A-7E4D-8B6B-18A8AB0E1A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2164" y="4894144"/>
            <a:ext cx="2539672" cy="1601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3419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6507" y="62923"/>
            <a:ext cx="8190985" cy="1194377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92D050"/>
                </a:solidFill>
                <a:latin typeface="+mn-lt"/>
                <a:cs typeface="Helvetica" panose="020B0604020202020204" pitchFamily="34" charset="0"/>
              </a:rPr>
              <a:t>Interviewing: </a:t>
            </a:r>
            <a:br>
              <a:rPr lang="en-US" sz="3600" dirty="0">
                <a:solidFill>
                  <a:srgbClr val="92D050"/>
                </a:solidFill>
                <a:latin typeface="+mn-lt"/>
                <a:cs typeface="Helvetica" panose="020B0604020202020204" pitchFamily="34" charset="0"/>
              </a:rPr>
            </a:br>
            <a:r>
              <a:rPr lang="en-US" sz="3600" dirty="0">
                <a:solidFill>
                  <a:srgbClr val="92D050"/>
                </a:solidFill>
                <a:latin typeface="+mn-lt"/>
                <a:cs typeface="Helvetica" panose="020B0604020202020204" pitchFamily="34" charset="0"/>
              </a:rPr>
              <a:t>The Rules of the Road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B30CFB6-B647-EA43-863A-CDA217E257A5}"/>
              </a:ext>
            </a:extLst>
          </p:cNvPr>
          <p:cNvSpPr txBox="1">
            <a:spLocks/>
          </p:cNvSpPr>
          <p:nvPr/>
        </p:nvSpPr>
        <p:spPr>
          <a:xfrm>
            <a:off x="476506" y="1257300"/>
            <a:ext cx="8190985" cy="7086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6858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600" kern="1200" spc="-9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dirty="0">
                <a:latin typeface="+mn-lt"/>
                <a:cs typeface="Helvetica" panose="020B0604020202020204" pitchFamily="34" charset="0"/>
              </a:rPr>
              <a:t>1. Making a great impression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43FFF46-3781-024A-B3A0-7179448053DC}"/>
              </a:ext>
            </a:extLst>
          </p:cNvPr>
          <p:cNvSpPr txBox="1"/>
          <p:nvPr/>
        </p:nvSpPr>
        <p:spPr>
          <a:xfrm>
            <a:off x="1354905" y="2079096"/>
            <a:ext cx="2929969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Engaged Posture</a:t>
            </a:r>
          </a:p>
          <a:p>
            <a:pPr algn="ctr"/>
            <a:r>
              <a:rPr lang="en-US" sz="32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Lean In Slightly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C0F1612-17AC-074D-A526-2D3ECBCF183A}"/>
              </a:ext>
            </a:extLst>
          </p:cNvPr>
          <p:cNvSpPr txBox="1"/>
          <p:nvPr/>
        </p:nvSpPr>
        <p:spPr>
          <a:xfrm>
            <a:off x="5363899" y="3020441"/>
            <a:ext cx="2609369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Slow down </a:t>
            </a:r>
          </a:p>
          <a:p>
            <a:pPr algn="ctr"/>
            <a:r>
              <a:rPr lang="en-US" sz="32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your breathing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6AF5D99-8631-3742-8E13-060A7F0D0A49}"/>
              </a:ext>
            </a:extLst>
          </p:cNvPr>
          <p:cNvSpPr txBox="1"/>
          <p:nvPr/>
        </p:nvSpPr>
        <p:spPr>
          <a:xfrm>
            <a:off x="5469568" y="4372768"/>
            <a:ext cx="2398029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Gesture</a:t>
            </a:r>
          </a:p>
          <a:p>
            <a:pPr algn="ctr"/>
            <a:r>
              <a:rPr lang="en-US" sz="32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for emphasis</a:t>
            </a:r>
          </a:p>
        </p:txBody>
      </p:sp>
      <p:pic>
        <p:nvPicPr>
          <p:cNvPr id="4" name="Picture 3" descr="A person sitting at a table looking at a computer&#10;&#10;Description automatically generated">
            <a:extLst>
              <a:ext uri="{FF2B5EF4-FFF2-40B4-BE49-F238E27FC236}">
                <a16:creationId xmlns:a16="http://schemas.microsoft.com/office/drawing/2014/main" id="{4BDB57D2-623F-404D-B2AD-A5C1A31C7B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650" y="3156314"/>
            <a:ext cx="4344480" cy="2432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2062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6507" y="62923"/>
            <a:ext cx="8190985" cy="1194377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92D050"/>
                </a:solidFill>
                <a:latin typeface="+mn-lt"/>
                <a:cs typeface="Helvetica" panose="020B0604020202020204" pitchFamily="34" charset="0"/>
              </a:rPr>
              <a:t>Interviewing: </a:t>
            </a:r>
            <a:br>
              <a:rPr lang="en-US" sz="3600" dirty="0">
                <a:solidFill>
                  <a:srgbClr val="92D050"/>
                </a:solidFill>
                <a:latin typeface="+mn-lt"/>
                <a:cs typeface="Helvetica" panose="020B0604020202020204" pitchFamily="34" charset="0"/>
              </a:rPr>
            </a:br>
            <a:r>
              <a:rPr lang="en-US" sz="3600" dirty="0">
                <a:solidFill>
                  <a:srgbClr val="92D050"/>
                </a:solidFill>
                <a:latin typeface="+mn-lt"/>
                <a:cs typeface="Helvetica" panose="020B0604020202020204" pitchFamily="34" charset="0"/>
              </a:rPr>
              <a:t>The Rules of the Road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B30CFB6-B647-EA43-863A-CDA217E257A5}"/>
              </a:ext>
            </a:extLst>
          </p:cNvPr>
          <p:cNvSpPr txBox="1">
            <a:spLocks/>
          </p:cNvSpPr>
          <p:nvPr/>
        </p:nvSpPr>
        <p:spPr>
          <a:xfrm>
            <a:off x="476506" y="1257300"/>
            <a:ext cx="8190985" cy="7086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6858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600" kern="1200" spc="-9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dirty="0">
                <a:latin typeface="+mn-lt"/>
                <a:cs typeface="Helvetica" panose="020B0604020202020204" pitchFamily="34" charset="0"/>
              </a:rPr>
              <a:t>1. Making a great impression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49CF40B-43AB-9D46-8B67-8F55F23793B0}"/>
              </a:ext>
            </a:extLst>
          </p:cNvPr>
          <p:cNvSpPr txBox="1"/>
          <p:nvPr/>
        </p:nvSpPr>
        <p:spPr>
          <a:xfrm>
            <a:off x="317916" y="1978373"/>
            <a:ext cx="83543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Tell me about yourself: </a:t>
            </a:r>
            <a:r>
              <a:rPr lang="en-US" sz="32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Prepare your bullet points.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32EF1CB-E1CD-8F4E-9165-54E05304B14D}"/>
              </a:ext>
            </a:extLst>
          </p:cNvPr>
          <p:cNvSpPr txBox="1"/>
          <p:nvPr/>
        </p:nvSpPr>
        <p:spPr>
          <a:xfrm>
            <a:off x="476504" y="2586693"/>
            <a:ext cx="8521721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3200" dirty="0"/>
              <a:t>Who you are. </a:t>
            </a:r>
            <a:r>
              <a:rPr lang="en-US" sz="32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Lead with what’s most recent. I’m a graduate from UT Martin, etc. Start strong and grab attention. </a:t>
            </a:r>
          </a:p>
          <a:p>
            <a:pPr marL="514350" indent="-514350">
              <a:buAutoNum type="alphaUcPeriod"/>
            </a:pPr>
            <a:r>
              <a:rPr lang="en-US" sz="3200" dirty="0"/>
              <a:t>Why you’re qualified.  </a:t>
            </a:r>
            <a:r>
              <a:rPr lang="en-US" sz="32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2-4 points. What relevant experience would make the interviewer take notice—i.e. not just what “anyone” would have done. Accomplishments? Proof of performance? Unique skill sets?</a:t>
            </a:r>
          </a:p>
        </p:txBody>
      </p:sp>
    </p:spTree>
    <p:extLst>
      <p:ext uri="{BB962C8B-B14F-4D97-AF65-F5344CB8AC3E}">
        <p14:creationId xmlns:p14="http://schemas.microsoft.com/office/powerpoint/2010/main" val="42540764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6507" y="62923"/>
            <a:ext cx="8190985" cy="1194377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92D050"/>
                </a:solidFill>
                <a:latin typeface="+mn-lt"/>
                <a:cs typeface="Helvetica" panose="020B0604020202020204" pitchFamily="34" charset="0"/>
              </a:rPr>
              <a:t>Interviewing: </a:t>
            </a:r>
            <a:br>
              <a:rPr lang="en-US" sz="3600" dirty="0">
                <a:solidFill>
                  <a:srgbClr val="92D050"/>
                </a:solidFill>
                <a:latin typeface="+mn-lt"/>
                <a:cs typeface="Helvetica" panose="020B0604020202020204" pitchFamily="34" charset="0"/>
              </a:rPr>
            </a:br>
            <a:r>
              <a:rPr lang="en-US" sz="3600" dirty="0">
                <a:solidFill>
                  <a:srgbClr val="92D050"/>
                </a:solidFill>
                <a:latin typeface="+mn-lt"/>
                <a:cs typeface="Helvetica" panose="020B0604020202020204" pitchFamily="34" charset="0"/>
              </a:rPr>
              <a:t>The Rules of the Road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B30CFB6-B647-EA43-863A-CDA217E257A5}"/>
              </a:ext>
            </a:extLst>
          </p:cNvPr>
          <p:cNvSpPr txBox="1">
            <a:spLocks/>
          </p:cNvSpPr>
          <p:nvPr/>
        </p:nvSpPr>
        <p:spPr>
          <a:xfrm>
            <a:off x="476506" y="1257300"/>
            <a:ext cx="8190985" cy="7086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6858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600" kern="1200" spc="-9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dirty="0">
                <a:latin typeface="+mn-lt"/>
                <a:cs typeface="Helvetica" panose="020B0604020202020204" pitchFamily="34" charset="0"/>
              </a:rPr>
              <a:t>1. Making a great impression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49CF40B-43AB-9D46-8B67-8F55F23793B0}"/>
              </a:ext>
            </a:extLst>
          </p:cNvPr>
          <p:cNvSpPr txBox="1"/>
          <p:nvPr/>
        </p:nvSpPr>
        <p:spPr>
          <a:xfrm>
            <a:off x="317916" y="1978373"/>
            <a:ext cx="83543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Tell me about yourself: </a:t>
            </a:r>
            <a:r>
              <a:rPr lang="en-US" sz="32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Prepare your bullet points.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32EF1CB-E1CD-8F4E-9165-54E05304B14D}"/>
              </a:ext>
            </a:extLst>
          </p:cNvPr>
          <p:cNvSpPr txBox="1"/>
          <p:nvPr/>
        </p:nvSpPr>
        <p:spPr>
          <a:xfrm>
            <a:off x="476504" y="2586693"/>
            <a:ext cx="852172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C. Why you’re here. </a:t>
            </a:r>
            <a:r>
              <a:rPr lang="en-US" sz="32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This is your chance to express  </a:t>
            </a:r>
          </a:p>
          <a:p>
            <a:r>
              <a:rPr lang="en-US" sz="32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    your enthusiasm for the job. Use 1-2 sentences. </a:t>
            </a:r>
          </a:p>
          <a:p>
            <a:r>
              <a:rPr lang="en-US" sz="32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    Goal is to wrap up your pitch.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4909099-E112-B748-9BE3-5C2895F413DD}"/>
              </a:ext>
            </a:extLst>
          </p:cNvPr>
          <p:cNvSpPr txBox="1"/>
          <p:nvPr/>
        </p:nvSpPr>
        <p:spPr>
          <a:xfrm>
            <a:off x="259276" y="4892814"/>
            <a:ext cx="852172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PREPARE YOUR ELEVATOR PITCH!</a:t>
            </a:r>
            <a:endParaRPr lang="en-US" sz="40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40574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6507" y="62923"/>
            <a:ext cx="8190985" cy="1194377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92D050"/>
                </a:solidFill>
                <a:latin typeface="+mn-lt"/>
                <a:cs typeface="Helvetica" panose="020B0604020202020204" pitchFamily="34" charset="0"/>
              </a:rPr>
              <a:t>Interviewing: </a:t>
            </a:r>
            <a:br>
              <a:rPr lang="en-US" sz="3600" dirty="0">
                <a:solidFill>
                  <a:srgbClr val="92D050"/>
                </a:solidFill>
                <a:latin typeface="+mn-lt"/>
                <a:cs typeface="Helvetica" panose="020B0604020202020204" pitchFamily="34" charset="0"/>
              </a:rPr>
            </a:br>
            <a:r>
              <a:rPr lang="en-US" sz="3600" dirty="0">
                <a:solidFill>
                  <a:srgbClr val="92D050"/>
                </a:solidFill>
                <a:latin typeface="+mn-lt"/>
                <a:cs typeface="Helvetica" panose="020B0604020202020204" pitchFamily="34" charset="0"/>
              </a:rPr>
              <a:t>The Rules of the Road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B30CFB6-B647-EA43-863A-CDA217E257A5}"/>
              </a:ext>
            </a:extLst>
          </p:cNvPr>
          <p:cNvSpPr txBox="1">
            <a:spLocks/>
          </p:cNvSpPr>
          <p:nvPr/>
        </p:nvSpPr>
        <p:spPr>
          <a:xfrm>
            <a:off x="476506" y="1257300"/>
            <a:ext cx="8190985" cy="7086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6858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600" kern="1200" spc="-9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dirty="0">
                <a:latin typeface="+mn-lt"/>
                <a:cs typeface="Helvetica" panose="020B0604020202020204" pitchFamily="34" charset="0"/>
              </a:rPr>
              <a:t>1. Making a great impression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49CF40B-43AB-9D46-8B67-8F55F23793B0}"/>
              </a:ext>
            </a:extLst>
          </p:cNvPr>
          <p:cNvSpPr txBox="1"/>
          <p:nvPr/>
        </p:nvSpPr>
        <p:spPr>
          <a:xfrm>
            <a:off x="317916" y="1978373"/>
            <a:ext cx="83543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Tell me about yourself: </a:t>
            </a:r>
            <a:r>
              <a:rPr lang="en-US" sz="32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Prepare your bullet points.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32EF1CB-E1CD-8F4E-9165-54E05304B14D}"/>
              </a:ext>
            </a:extLst>
          </p:cNvPr>
          <p:cNvSpPr txBox="1"/>
          <p:nvPr/>
        </p:nvSpPr>
        <p:spPr>
          <a:xfrm>
            <a:off x="476504" y="2586693"/>
            <a:ext cx="852172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C. Why you’re here. </a:t>
            </a:r>
            <a:r>
              <a:rPr lang="en-US" sz="32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This is your chance to express  </a:t>
            </a:r>
          </a:p>
          <a:p>
            <a:r>
              <a:rPr lang="en-US" sz="32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    your enthusiasm for the job. 1-2 sentences. </a:t>
            </a:r>
          </a:p>
          <a:p>
            <a:r>
              <a:rPr lang="en-US" sz="32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    Goal is to wrap up your pitch.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78A1D14-E0F8-4942-B7F3-2901E22FFA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01107"/>
            <a:ext cx="9144000" cy="4782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6479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6507" y="62923"/>
            <a:ext cx="8190985" cy="1194377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92D050"/>
                </a:solidFill>
                <a:latin typeface="+mn-lt"/>
                <a:cs typeface="Helvetica" panose="020B0604020202020204" pitchFamily="34" charset="0"/>
              </a:rPr>
              <a:t>Interviewing: </a:t>
            </a:r>
            <a:br>
              <a:rPr lang="en-US" sz="3600" dirty="0">
                <a:solidFill>
                  <a:srgbClr val="92D050"/>
                </a:solidFill>
                <a:latin typeface="+mn-lt"/>
                <a:cs typeface="Helvetica" panose="020B0604020202020204" pitchFamily="34" charset="0"/>
              </a:rPr>
            </a:br>
            <a:r>
              <a:rPr lang="en-US" sz="3600" dirty="0">
                <a:solidFill>
                  <a:srgbClr val="92D050"/>
                </a:solidFill>
                <a:latin typeface="+mn-lt"/>
                <a:cs typeface="Helvetica" panose="020B0604020202020204" pitchFamily="34" charset="0"/>
              </a:rPr>
              <a:t>The Rules of the Road</a:t>
            </a:r>
          </a:p>
        </p:txBody>
      </p:sp>
      <p:pic>
        <p:nvPicPr>
          <p:cNvPr id="4" name="Tell Me About Yourself 1.mp4">
            <a:hlinkClick r:id="" action="ppaction://media"/>
            <a:extLst>
              <a:ext uri="{FF2B5EF4-FFF2-40B4-BE49-F238E27FC236}">
                <a16:creationId xmlns:a16="http://schemas.microsoft.com/office/drawing/2014/main" id="{9188EA88-8FD4-5340-A29F-D3BE0983A7C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" y="1471025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871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532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6507" y="62923"/>
            <a:ext cx="8190985" cy="1194377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92D050"/>
                </a:solidFill>
                <a:latin typeface="+mn-lt"/>
                <a:cs typeface="Helvetica" panose="020B0604020202020204" pitchFamily="34" charset="0"/>
              </a:rPr>
              <a:t>Interviewing: </a:t>
            </a:r>
            <a:br>
              <a:rPr lang="en-US" sz="3600" dirty="0">
                <a:solidFill>
                  <a:srgbClr val="92D050"/>
                </a:solidFill>
                <a:latin typeface="+mn-lt"/>
                <a:cs typeface="Helvetica" panose="020B0604020202020204" pitchFamily="34" charset="0"/>
              </a:rPr>
            </a:br>
            <a:r>
              <a:rPr lang="en-US" sz="3600" dirty="0">
                <a:solidFill>
                  <a:srgbClr val="92D050"/>
                </a:solidFill>
                <a:latin typeface="+mn-lt"/>
                <a:cs typeface="Helvetica" panose="020B0604020202020204" pitchFamily="34" charset="0"/>
              </a:rPr>
              <a:t>The Rules of the Road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B30CFB6-B647-EA43-863A-CDA217E257A5}"/>
              </a:ext>
            </a:extLst>
          </p:cNvPr>
          <p:cNvSpPr txBox="1">
            <a:spLocks/>
          </p:cNvSpPr>
          <p:nvPr/>
        </p:nvSpPr>
        <p:spPr>
          <a:xfrm>
            <a:off x="476506" y="1257300"/>
            <a:ext cx="8190985" cy="7086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6858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600" kern="1200" spc="-9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dirty="0">
                <a:latin typeface="+mn-lt"/>
                <a:cs typeface="Helvetica" panose="020B0604020202020204" pitchFamily="34" charset="0"/>
              </a:rPr>
              <a:t>1. Making a great impression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49CF40B-43AB-9D46-8B67-8F55F23793B0}"/>
              </a:ext>
            </a:extLst>
          </p:cNvPr>
          <p:cNvSpPr txBox="1"/>
          <p:nvPr/>
        </p:nvSpPr>
        <p:spPr>
          <a:xfrm>
            <a:off x="317916" y="1978373"/>
            <a:ext cx="83543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Tell me about yourself: </a:t>
            </a:r>
            <a:r>
              <a:rPr lang="en-US" sz="32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Prepare your bullet points.</a:t>
            </a:r>
          </a:p>
        </p:txBody>
      </p:sp>
      <p:pic>
        <p:nvPicPr>
          <p:cNvPr id="5" name="Picture 4" descr="A blurry image of a person&#10;&#10;Description automatically generated">
            <a:extLst>
              <a:ext uri="{FF2B5EF4-FFF2-40B4-BE49-F238E27FC236}">
                <a16:creationId xmlns:a16="http://schemas.microsoft.com/office/drawing/2014/main" id="{512AE5E7-FABD-BE41-A96F-5D52B73EAD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90467"/>
            <a:ext cx="9144000" cy="5129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0574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6507" y="62923"/>
            <a:ext cx="8190985" cy="1194377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92D050"/>
                </a:solidFill>
                <a:latin typeface="+mn-lt"/>
                <a:cs typeface="Helvetica" panose="020B0604020202020204" pitchFamily="34" charset="0"/>
              </a:rPr>
              <a:t>Interviewing: </a:t>
            </a:r>
            <a:br>
              <a:rPr lang="en-US" sz="3600" dirty="0">
                <a:solidFill>
                  <a:srgbClr val="92D050"/>
                </a:solidFill>
                <a:latin typeface="+mn-lt"/>
                <a:cs typeface="Helvetica" panose="020B0604020202020204" pitchFamily="34" charset="0"/>
              </a:rPr>
            </a:br>
            <a:r>
              <a:rPr lang="en-US" sz="3600" dirty="0">
                <a:solidFill>
                  <a:srgbClr val="92D050"/>
                </a:solidFill>
                <a:latin typeface="+mn-lt"/>
                <a:cs typeface="Helvetica" panose="020B0604020202020204" pitchFamily="34" charset="0"/>
              </a:rPr>
              <a:t>The Rules of the Road</a:t>
            </a:r>
          </a:p>
        </p:txBody>
      </p:sp>
      <p:pic>
        <p:nvPicPr>
          <p:cNvPr id="4" name="How to Answer Tell Me About Yourself at an Interview.mp4">
            <a:hlinkClick r:id="" action="ppaction://media"/>
            <a:extLst>
              <a:ext uri="{FF2B5EF4-FFF2-40B4-BE49-F238E27FC236}">
                <a16:creationId xmlns:a16="http://schemas.microsoft.com/office/drawing/2014/main" id="{E569BA87-EDB0-5344-9F77-E4587D25C4A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" y="1445974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9102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475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6507" y="62923"/>
            <a:ext cx="8190985" cy="1194377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92D050"/>
                </a:solidFill>
                <a:latin typeface="+mn-lt"/>
                <a:cs typeface="Helvetica" panose="020B0604020202020204" pitchFamily="34" charset="0"/>
              </a:rPr>
              <a:t>Interviewing: </a:t>
            </a:r>
            <a:br>
              <a:rPr lang="en-US" sz="3600" dirty="0">
                <a:solidFill>
                  <a:srgbClr val="92D050"/>
                </a:solidFill>
                <a:latin typeface="+mn-lt"/>
                <a:cs typeface="Helvetica" panose="020B0604020202020204" pitchFamily="34" charset="0"/>
              </a:rPr>
            </a:br>
            <a:r>
              <a:rPr lang="en-US" sz="3600" dirty="0">
                <a:solidFill>
                  <a:srgbClr val="92D050"/>
                </a:solidFill>
                <a:latin typeface="+mn-lt"/>
                <a:cs typeface="Helvetica" panose="020B0604020202020204" pitchFamily="34" charset="0"/>
              </a:rPr>
              <a:t>The Rules of the Road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B30CFB6-B647-EA43-863A-CDA217E257A5}"/>
              </a:ext>
            </a:extLst>
          </p:cNvPr>
          <p:cNvSpPr txBox="1">
            <a:spLocks/>
          </p:cNvSpPr>
          <p:nvPr/>
        </p:nvSpPr>
        <p:spPr>
          <a:xfrm>
            <a:off x="476506" y="1257300"/>
            <a:ext cx="8190985" cy="7086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6858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600" kern="1200" spc="-9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dirty="0">
                <a:latin typeface="+mn-lt"/>
                <a:cs typeface="Helvetica" panose="020B0604020202020204" pitchFamily="34" charset="0"/>
              </a:rPr>
              <a:t>2.  Be Prepared: Items to Bring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32EF1CB-E1CD-8F4E-9165-54E05304B14D}"/>
              </a:ext>
            </a:extLst>
          </p:cNvPr>
          <p:cNvSpPr txBox="1"/>
          <p:nvPr/>
        </p:nvSpPr>
        <p:spPr>
          <a:xfrm>
            <a:off x="476506" y="2154941"/>
            <a:ext cx="8482143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Completed Application—Printed Copy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Transcripts to Date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Placement File or 3 Letters of </a:t>
            </a:r>
          </a:p>
          <a:p>
            <a:r>
              <a:rPr lang="en-US" sz="3200" dirty="0"/>
              <a:t>	Recommendation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Resume—Sample Posted Online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Portfolio—Authentic and Digital</a:t>
            </a:r>
          </a:p>
        </p:txBody>
      </p:sp>
      <p:pic>
        <p:nvPicPr>
          <p:cNvPr id="9" name="Picture 8" descr="A screenshot of a cell phone&#10;&#10;Description automatically generated">
            <a:extLst>
              <a:ext uri="{FF2B5EF4-FFF2-40B4-BE49-F238E27FC236}">
                <a16:creationId xmlns:a16="http://schemas.microsoft.com/office/drawing/2014/main" id="{3073A405-3529-6846-99D2-DC8CB9FB15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5342" y="2863601"/>
            <a:ext cx="2420600" cy="3697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2255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6507" y="62923"/>
            <a:ext cx="8190985" cy="1194377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92D050"/>
                </a:solidFill>
                <a:latin typeface="+mn-lt"/>
                <a:cs typeface="Helvetica" panose="020B0604020202020204" pitchFamily="34" charset="0"/>
              </a:rPr>
              <a:t>Interviewing: </a:t>
            </a:r>
            <a:br>
              <a:rPr lang="en-US" sz="3600" dirty="0">
                <a:solidFill>
                  <a:srgbClr val="92D050"/>
                </a:solidFill>
                <a:latin typeface="+mn-lt"/>
                <a:cs typeface="Helvetica" panose="020B0604020202020204" pitchFamily="34" charset="0"/>
              </a:rPr>
            </a:br>
            <a:r>
              <a:rPr lang="en-US" sz="3600" dirty="0">
                <a:solidFill>
                  <a:srgbClr val="92D050"/>
                </a:solidFill>
                <a:latin typeface="+mn-lt"/>
                <a:cs typeface="Helvetica" panose="020B0604020202020204" pitchFamily="34" charset="0"/>
              </a:rPr>
              <a:t>The Rules of the Road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B30CFB6-B647-EA43-863A-CDA217E257A5}"/>
              </a:ext>
            </a:extLst>
          </p:cNvPr>
          <p:cNvSpPr txBox="1">
            <a:spLocks/>
          </p:cNvSpPr>
          <p:nvPr/>
        </p:nvSpPr>
        <p:spPr>
          <a:xfrm>
            <a:off x="476506" y="1257300"/>
            <a:ext cx="8190985" cy="7086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6858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600" kern="1200" spc="-9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dirty="0">
                <a:cs typeface="Helvetica" panose="020B0604020202020204" pitchFamily="34" charset="0"/>
              </a:rPr>
              <a:t>2.  Be Prepared: Items to Bring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49CF40B-43AB-9D46-8B67-8F55F23793B0}"/>
              </a:ext>
            </a:extLst>
          </p:cNvPr>
          <p:cNvSpPr txBox="1"/>
          <p:nvPr/>
        </p:nvSpPr>
        <p:spPr>
          <a:xfrm>
            <a:off x="0" y="1978373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Resume: Education</a:t>
            </a:r>
          </a:p>
        </p:txBody>
      </p:sp>
      <p:pic>
        <p:nvPicPr>
          <p:cNvPr id="4" name="Picture 3" descr="A screenshot of a cell phone&#10;&#10;Description automatically generated">
            <a:extLst>
              <a:ext uri="{FF2B5EF4-FFF2-40B4-BE49-F238E27FC236}">
                <a16:creationId xmlns:a16="http://schemas.microsoft.com/office/drawing/2014/main" id="{4C92EAE1-57AD-054C-9B8A-AB6C98E6A9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475" y="2575560"/>
            <a:ext cx="7562335" cy="4253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66196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6507" y="62923"/>
            <a:ext cx="8190985" cy="1194377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92D050"/>
                </a:solidFill>
                <a:latin typeface="+mn-lt"/>
                <a:cs typeface="Helvetica" panose="020B0604020202020204" pitchFamily="34" charset="0"/>
              </a:rPr>
              <a:t>Interviewing: </a:t>
            </a:r>
            <a:br>
              <a:rPr lang="en-US" sz="3600" dirty="0">
                <a:solidFill>
                  <a:srgbClr val="92D050"/>
                </a:solidFill>
                <a:latin typeface="+mn-lt"/>
                <a:cs typeface="Helvetica" panose="020B0604020202020204" pitchFamily="34" charset="0"/>
              </a:rPr>
            </a:br>
            <a:r>
              <a:rPr lang="en-US" sz="3600" dirty="0">
                <a:solidFill>
                  <a:srgbClr val="92D050"/>
                </a:solidFill>
                <a:latin typeface="+mn-lt"/>
                <a:cs typeface="Helvetica" panose="020B0604020202020204" pitchFamily="34" charset="0"/>
              </a:rPr>
              <a:t>The Rules of the Road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B30CFB6-B647-EA43-863A-CDA217E257A5}"/>
              </a:ext>
            </a:extLst>
          </p:cNvPr>
          <p:cNvSpPr txBox="1">
            <a:spLocks/>
          </p:cNvSpPr>
          <p:nvPr/>
        </p:nvSpPr>
        <p:spPr>
          <a:xfrm>
            <a:off x="476506" y="1257300"/>
            <a:ext cx="8190985" cy="7086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6858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600" kern="1200" spc="-9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dirty="0">
                <a:cs typeface="Helvetica" panose="020B0604020202020204" pitchFamily="34" charset="0"/>
              </a:rPr>
              <a:t>2.  Be Prepared: Items to Bring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49CF40B-43AB-9D46-8B67-8F55F23793B0}"/>
              </a:ext>
            </a:extLst>
          </p:cNvPr>
          <p:cNvSpPr txBox="1"/>
          <p:nvPr/>
        </p:nvSpPr>
        <p:spPr>
          <a:xfrm>
            <a:off x="0" y="1978373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Resume: Experience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EE9CAF4-73A5-F240-9DDE-E676AB3EEC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449" y="2646970"/>
            <a:ext cx="7148083" cy="1592925"/>
          </a:xfrm>
          <a:prstGeom prst="rect">
            <a:avLst/>
          </a:prstGeom>
        </p:spPr>
      </p:pic>
      <p:pic>
        <p:nvPicPr>
          <p:cNvPr id="12" name="Picture 11" descr="A screenshot of a cell phone&#10;&#10;Description automatically generated">
            <a:extLst>
              <a:ext uri="{FF2B5EF4-FFF2-40B4-BE49-F238E27FC236}">
                <a16:creationId xmlns:a16="http://schemas.microsoft.com/office/drawing/2014/main" id="{3ECEB00B-FABF-0F44-A10D-3C37A2CF5D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2225" y="4229334"/>
            <a:ext cx="5803900" cy="25781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6122C38-32ED-AA47-8BCC-088A323A14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41128" y="4229333"/>
            <a:ext cx="1451404" cy="25781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A93E645-A3E7-3A41-A3AF-B1CB5BEF13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4448" y="4233455"/>
            <a:ext cx="444847" cy="257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61134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6507" y="62923"/>
            <a:ext cx="8190985" cy="1194377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92D050"/>
                </a:solidFill>
                <a:latin typeface="+mn-lt"/>
                <a:cs typeface="Helvetica" panose="020B0604020202020204" pitchFamily="34" charset="0"/>
              </a:rPr>
              <a:t>Interviewing: </a:t>
            </a:r>
            <a:br>
              <a:rPr lang="en-US" sz="3600" dirty="0">
                <a:solidFill>
                  <a:srgbClr val="92D050"/>
                </a:solidFill>
                <a:latin typeface="+mn-lt"/>
                <a:cs typeface="Helvetica" panose="020B0604020202020204" pitchFamily="34" charset="0"/>
              </a:rPr>
            </a:br>
            <a:r>
              <a:rPr lang="en-US" sz="3600" dirty="0">
                <a:solidFill>
                  <a:srgbClr val="92D050"/>
                </a:solidFill>
                <a:latin typeface="+mn-lt"/>
                <a:cs typeface="Helvetica" panose="020B0604020202020204" pitchFamily="34" charset="0"/>
              </a:rPr>
              <a:t>The Rules of the Road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B30CFB6-B647-EA43-863A-CDA217E257A5}"/>
              </a:ext>
            </a:extLst>
          </p:cNvPr>
          <p:cNvSpPr txBox="1">
            <a:spLocks/>
          </p:cNvSpPr>
          <p:nvPr/>
        </p:nvSpPr>
        <p:spPr>
          <a:xfrm>
            <a:off x="476506" y="1257300"/>
            <a:ext cx="8190985" cy="7086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6858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600" kern="1200" spc="-9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dirty="0">
                <a:cs typeface="Helvetica" panose="020B0604020202020204" pitchFamily="34" charset="0"/>
              </a:rPr>
              <a:t>2.  Be Prepared: Items to Bring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49CF40B-43AB-9D46-8B67-8F55F23793B0}"/>
              </a:ext>
            </a:extLst>
          </p:cNvPr>
          <p:cNvSpPr txBox="1"/>
          <p:nvPr/>
        </p:nvSpPr>
        <p:spPr>
          <a:xfrm>
            <a:off x="0" y="1978373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Resume: Leadership</a:t>
            </a:r>
          </a:p>
        </p:txBody>
      </p:sp>
      <p:pic>
        <p:nvPicPr>
          <p:cNvPr id="4" name="Picture 3" descr="A screenshot of a cell phone&#10;&#10;Description automatically generated">
            <a:extLst>
              <a:ext uri="{FF2B5EF4-FFF2-40B4-BE49-F238E27FC236}">
                <a16:creationId xmlns:a16="http://schemas.microsoft.com/office/drawing/2014/main" id="{EE33BC3E-239B-AA4B-B7B1-B4AE236AC9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506" y="2687033"/>
            <a:ext cx="8276500" cy="4108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3779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6507" y="62923"/>
            <a:ext cx="8190985" cy="1194377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92D050"/>
                </a:solidFill>
                <a:latin typeface="+mn-lt"/>
                <a:cs typeface="Helvetica" panose="020B0604020202020204" pitchFamily="34" charset="0"/>
              </a:rPr>
              <a:t>Interviewing: </a:t>
            </a:r>
            <a:br>
              <a:rPr lang="en-US" sz="3600" dirty="0">
                <a:solidFill>
                  <a:srgbClr val="92D050"/>
                </a:solidFill>
                <a:latin typeface="+mn-lt"/>
                <a:cs typeface="Helvetica" panose="020B0604020202020204" pitchFamily="34" charset="0"/>
              </a:rPr>
            </a:br>
            <a:r>
              <a:rPr lang="en-US" sz="3600" dirty="0">
                <a:solidFill>
                  <a:srgbClr val="92D050"/>
                </a:solidFill>
                <a:latin typeface="+mn-lt"/>
                <a:cs typeface="Helvetica" panose="020B0604020202020204" pitchFamily="34" charset="0"/>
              </a:rPr>
              <a:t>The Rules of the Road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B30CFB6-B647-EA43-863A-CDA217E257A5}"/>
              </a:ext>
            </a:extLst>
          </p:cNvPr>
          <p:cNvSpPr txBox="1">
            <a:spLocks/>
          </p:cNvSpPr>
          <p:nvPr/>
        </p:nvSpPr>
        <p:spPr>
          <a:xfrm>
            <a:off x="476506" y="1257300"/>
            <a:ext cx="8190985" cy="7086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6858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600" kern="1200" spc="-9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dirty="0">
                <a:cs typeface="Helvetica" panose="020B0604020202020204" pitchFamily="34" charset="0"/>
              </a:rPr>
              <a:t>2.  Be Prepared: Items to Bring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49CF40B-43AB-9D46-8B67-8F55F23793B0}"/>
              </a:ext>
            </a:extLst>
          </p:cNvPr>
          <p:cNvSpPr txBox="1"/>
          <p:nvPr/>
        </p:nvSpPr>
        <p:spPr>
          <a:xfrm>
            <a:off x="0" y="1978373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Resume: Important Presentations/Performances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A6F4C36-E602-284F-8430-C8C49E8253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148" y="2563148"/>
            <a:ext cx="7251700" cy="419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07396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6507" y="62923"/>
            <a:ext cx="8190985" cy="1194377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92D050"/>
                </a:solidFill>
                <a:latin typeface="+mn-lt"/>
                <a:cs typeface="Helvetica" panose="020B0604020202020204" pitchFamily="34" charset="0"/>
              </a:rPr>
              <a:t>Interviewing: </a:t>
            </a:r>
            <a:br>
              <a:rPr lang="en-US" sz="3600" dirty="0">
                <a:solidFill>
                  <a:srgbClr val="92D050"/>
                </a:solidFill>
                <a:latin typeface="+mn-lt"/>
                <a:cs typeface="Helvetica" panose="020B0604020202020204" pitchFamily="34" charset="0"/>
              </a:rPr>
            </a:br>
            <a:r>
              <a:rPr lang="en-US" sz="3600" dirty="0">
                <a:solidFill>
                  <a:srgbClr val="92D050"/>
                </a:solidFill>
                <a:latin typeface="+mn-lt"/>
                <a:cs typeface="Helvetica" panose="020B0604020202020204" pitchFamily="34" charset="0"/>
              </a:rPr>
              <a:t>The Rules of the Road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B30CFB6-B647-EA43-863A-CDA217E257A5}"/>
              </a:ext>
            </a:extLst>
          </p:cNvPr>
          <p:cNvSpPr txBox="1">
            <a:spLocks/>
          </p:cNvSpPr>
          <p:nvPr/>
        </p:nvSpPr>
        <p:spPr>
          <a:xfrm>
            <a:off x="476506" y="1257300"/>
            <a:ext cx="8190985" cy="7086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6858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600" kern="1200" spc="-9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dirty="0">
                <a:cs typeface="Helvetica" panose="020B0604020202020204" pitchFamily="34" charset="0"/>
              </a:rPr>
              <a:t>2.  Be Prepared: Items to Bring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49CF40B-43AB-9D46-8B67-8F55F23793B0}"/>
              </a:ext>
            </a:extLst>
          </p:cNvPr>
          <p:cNvSpPr txBox="1"/>
          <p:nvPr/>
        </p:nvSpPr>
        <p:spPr>
          <a:xfrm>
            <a:off x="0" y="1978373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Resume: References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B10B6ED-3ED1-944E-BCAF-C42FCB8A2E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0958" y="2687033"/>
            <a:ext cx="6723557" cy="5133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7222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6507" y="62923"/>
            <a:ext cx="8190985" cy="1194377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92D050"/>
                </a:solidFill>
                <a:latin typeface="+mn-lt"/>
                <a:cs typeface="Helvetica" panose="020B0604020202020204" pitchFamily="34" charset="0"/>
              </a:rPr>
              <a:t>Interviewing: </a:t>
            </a:r>
            <a:br>
              <a:rPr lang="en-US" sz="3600" dirty="0">
                <a:solidFill>
                  <a:srgbClr val="92D050"/>
                </a:solidFill>
                <a:latin typeface="+mn-lt"/>
                <a:cs typeface="Helvetica" panose="020B0604020202020204" pitchFamily="34" charset="0"/>
              </a:rPr>
            </a:br>
            <a:r>
              <a:rPr lang="en-US" sz="3600" dirty="0">
                <a:solidFill>
                  <a:srgbClr val="92D050"/>
                </a:solidFill>
                <a:latin typeface="+mn-lt"/>
                <a:cs typeface="Helvetica" panose="020B0604020202020204" pitchFamily="34" charset="0"/>
              </a:rPr>
              <a:t>The Rules of the Road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B30CFB6-B647-EA43-863A-CDA217E257A5}"/>
              </a:ext>
            </a:extLst>
          </p:cNvPr>
          <p:cNvSpPr txBox="1">
            <a:spLocks/>
          </p:cNvSpPr>
          <p:nvPr/>
        </p:nvSpPr>
        <p:spPr>
          <a:xfrm>
            <a:off x="476506" y="1257300"/>
            <a:ext cx="8190985" cy="7086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6858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600" kern="1200" spc="-9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dirty="0">
                <a:cs typeface="Helvetica" panose="020B0604020202020204" pitchFamily="34" charset="0"/>
              </a:rPr>
              <a:t>3.  Do Your Homework Early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49CF40B-43AB-9D46-8B67-8F55F23793B0}"/>
              </a:ext>
            </a:extLst>
          </p:cNvPr>
          <p:cNvSpPr txBox="1"/>
          <p:nvPr/>
        </p:nvSpPr>
        <p:spPr>
          <a:xfrm>
            <a:off x="679619" y="2089583"/>
            <a:ext cx="778475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32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Find out everything you can about the school/district</a:t>
            </a:r>
          </a:p>
          <a:p>
            <a:pPr marL="914400" lvl="1" indent="-457200">
              <a:buFont typeface="Courier New" panose="02070309020205020404" pitchFamily="49" charset="0"/>
              <a:buChar char="o"/>
            </a:pPr>
            <a:r>
              <a:rPr lang="en-US" sz="32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Mission Statement?</a:t>
            </a:r>
          </a:p>
          <a:p>
            <a:pPr marL="914400" lvl="1" indent="-457200">
              <a:buFont typeface="Courier New" panose="02070309020205020404" pitchFamily="49" charset="0"/>
              <a:buChar char="o"/>
            </a:pPr>
            <a:r>
              <a:rPr lang="en-US" sz="32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Curriculum?</a:t>
            </a:r>
          </a:p>
          <a:p>
            <a:pPr marL="914400" lvl="1" indent="-457200">
              <a:buFont typeface="Courier New" panose="02070309020205020404" pitchFamily="49" charset="0"/>
              <a:buChar char="o"/>
            </a:pPr>
            <a:r>
              <a:rPr lang="en-US" sz="32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Courses offered?</a:t>
            </a:r>
          </a:p>
          <a:p>
            <a:pPr marL="914400" lvl="1" indent="-457200">
              <a:buFont typeface="Courier New" panose="02070309020205020404" pitchFamily="49" charset="0"/>
              <a:buChar char="o"/>
            </a:pPr>
            <a:r>
              <a:rPr lang="en-US" sz="32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Feeder Program?</a:t>
            </a:r>
          </a:p>
          <a:p>
            <a:pPr marL="914400" lvl="1" indent="-457200">
              <a:buFont typeface="Courier New" panose="02070309020205020404" pitchFamily="49" charset="0"/>
              <a:buChar char="o"/>
            </a:pPr>
            <a:r>
              <a:rPr lang="en-US" sz="32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Parent Boosters?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32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Visit the local programs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32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Attend concerts at that school</a:t>
            </a:r>
          </a:p>
        </p:txBody>
      </p:sp>
    </p:spTree>
    <p:extLst>
      <p:ext uri="{BB962C8B-B14F-4D97-AF65-F5344CB8AC3E}">
        <p14:creationId xmlns:p14="http://schemas.microsoft.com/office/powerpoint/2010/main" val="17847292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6507" y="62923"/>
            <a:ext cx="8190985" cy="1194377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92D050"/>
                </a:solidFill>
                <a:latin typeface="+mn-lt"/>
                <a:cs typeface="Helvetica" panose="020B0604020202020204" pitchFamily="34" charset="0"/>
              </a:rPr>
              <a:t>Interviewing: </a:t>
            </a:r>
            <a:br>
              <a:rPr lang="en-US" sz="3600" dirty="0">
                <a:solidFill>
                  <a:srgbClr val="92D050"/>
                </a:solidFill>
                <a:latin typeface="+mn-lt"/>
                <a:cs typeface="Helvetica" panose="020B0604020202020204" pitchFamily="34" charset="0"/>
              </a:rPr>
            </a:br>
            <a:r>
              <a:rPr lang="en-US" sz="3600" dirty="0">
                <a:solidFill>
                  <a:srgbClr val="92D050"/>
                </a:solidFill>
                <a:latin typeface="+mn-lt"/>
                <a:cs typeface="Helvetica" panose="020B0604020202020204" pitchFamily="34" charset="0"/>
              </a:rPr>
              <a:t>The Rules of the Road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B30CFB6-B647-EA43-863A-CDA217E257A5}"/>
              </a:ext>
            </a:extLst>
          </p:cNvPr>
          <p:cNvSpPr txBox="1">
            <a:spLocks/>
          </p:cNvSpPr>
          <p:nvPr/>
        </p:nvSpPr>
        <p:spPr>
          <a:xfrm>
            <a:off x="476506" y="1257300"/>
            <a:ext cx="8190985" cy="7086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6858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600" kern="1200" spc="-9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dirty="0">
                <a:cs typeface="Helvetica" panose="020B0604020202020204" pitchFamily="34" charset="0"/>
              </a:rPr>
              <a:t>4.  Do Mock Interviews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49CF40B-43AB-9D46-8B67-8F55F23793B0}"/>
              </a:ext>
            </a:extLst>
          </p:cNvPr>
          <p:cNvSpPr txBox="1"/>
          <p:nvPr/>
        </p:nvSpPr>
        <p:spPr>
          <a:xfrm>
            <a:off x="679619" y="2089583"/>
            <a:ext cx="8316100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Sample Questions:</a:t>
            </a:r>
          </a:p>
          <a:p>
            <a:endParaRPr lang="en-US" sz="12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>
              <a:buFont typeface="Arial" panose="020B0604020202020204" pitchFamily="34" charset="0"/>
              <a:buAutoNum type="arabicPeriod"/>
            </a:pPr>
            <a:r>
              <a:rPr lang="en-US" sz="32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 Tell me about yourself</a:t>
            </a:r>
          </a:p>
          <a:p>
            <a:pPr>
              <a:buFont typeface="Arial" panose="020B0604020202020204" pitchFamily="34" charset="0"/>
              <a:buAutoNum type="arabicPeriod"/>
            </a:pPr>
            <a:r>
              <a:rPr lang="en-US" sz="32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 What is your major instrument?</a:t>
            </a:r>
          </a:p>
          <a:p>
            <a:pPr>
              <a:buFont typeface="Arial" panose="020B0604020202020204" pitchFamily="34" charset="0"/>
              <a:buAutoNum type="arabicPeriod"/>
            </a:pPr>
            <a:r>
              <a:rPr lang="en-US" sz="32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 Describe your proficiency on all other  </a:t>
            </a:r>
          </a:p>
          <a:p>
            <a:r>
              <a:rPr lang="en-US" sz="32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     instruments including strings?</a:t>
            </a:r>
          </a:p>
          <a:p>
            <a:pPr marL="514350" indent="-514350">
              <a:buAutoNum type="arabicPeriod" startAt="4"/>
            </a:pPr>
            <a:r>
              <a:rPr lang="en-US" sz="32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What do you consider to be typical problems</a:t>
            </a:r>
          </a:p>
          <a:p>
            <a:r>
              <a:rPr lang="en-US" sz="32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     for beginning wind/brass/percussion  </a:t>
            </a:r>
          </a:p>
          <a:p>
            <a:r>
              <a:rPr lang="en-US" sz="32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     students?</a:t>
            </a:r>
          </a:p>
          <a:p>
            <a:endParaRPr lang="en-US" sz="32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endParaRPr lang="en-US" sz="32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09518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6507" y="62923"/>
            <a:ext cx="8190985" cy="1194377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92D050"/>
                </a:solidFill>
                <a:latin typeface="+mn-lt"/>
                <a:cs typeface="Helvetica" panose="020B0604020202020204" pitchFamily="34" charset="0"/>
              </a:rPr>
              <a:t>Interviewing: </a:t>
            </a:r>
            <a:br>
              <a:rPr lang="en-US" sz="3600" dirty="0">
                <a:solidFill>
                  <a:srgbClr val="92D050"/>
                </a:solidFill>
                <a:latin typeface="+mn-lt"/>
                <a:cs typeface="Helvetica" panose="020B0604020202020204" pitchFamily="34" charset="0"/>
              </a:rPr>
            </a:br>
            <a:r>
              <a:rPr lang="en-US" sz="3600" dirty="0">
                <a:solidFill>
                  <a:srgbClr val="92D050"/>
                </a:solidFill>
                <a:latin typeface="+mn-lt"/>
                <a:cs typeface="Helvetica" panose="020B0604020202020204" pitchFamily="34" charset="0"/>
              </a:rPr>
              <a:t>The Rules of the Road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B30CFB6-B647-EA43-863A-CDA217E257A5}"/>
              </a:ext>
            </a:extLst>
          </p:cNvPr>
          <p:cNvSpPr txBox="1">
            <a:spLocks/>
          </p:cNvSpPr>
          <p:nvPr/>
        </p:nvSpPr>
        <p:spPr>
          <a:xfrm>
            <a:off x="476506" y="1257300"/>
            <a:ext cx="8190985" cy="7086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6858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600" kern="1200" spc="-9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dirty="0">
                <a:cs typeface="Helvetica" panose="020B0604020202020204" pitchFamily="34" charset="0"/>
              </a:rPr>
              <a:t>4.  Do Mock Interviews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49CF40B-43AB-9D46-8B67-8F55F23793B0}"/>
              </a:ext>
            </a:extLst>
          </p:cNvPr>
          <p:cNvSpPr txBox="1"/>
          <p:nvPr/>
        </p:nvSpPr>
        <p:spPr>
          <a:xfrm>
            <a:off x="679619" y="2089583"/>
            <a:ext cx="831610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Sample Questions:</a:t>
            </a:r>
          </a:p>
          <a:p>
            <a:endParaRPr lang="en-US" sz="12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 marL="514350" indent="-514350">
              <a:buAutoNum type="arabicPeriod" startAt="5"/>
            </a:pPr>
            <a:r>
              <a:rPr lang="en-US" sz="32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Describe your high school and   college/university background and training.   </a:t>
            </a:r>
          </a:p>
          <a:p>
            <a:r>
              <a:rPr lang="en-US" sz="32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     How have these experiences prepared you to </a:t>
            </a:r>
          </a:p>
          <a:p>
            <a:r>
              <a:rPr lang="en-US" sz="32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     be a band/string/choir director?</a:t>
            </a:r>
          </a:p>
          <a:p>
            <a:r>
              <a:rPr lang="en-US" sz="32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6.  Describe you ability to develop and chart a  </a:t>
            </a:r>
          </a:p>
          <a:p>
            <a:r>
              <a:rPr lang="en-US" sz="32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     marching band show. </a:t>
            </a:r>
          </a:p>
          <a:p>
            <a:pPr marL="514350" indent="-514350">
              <a:buAutoNum type="arabicPeriod" startAt="7"/>
            </a:pPr>
            <a:r>
              <a:rPr lang="en-US" sz="32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What are your Jazz Band pedagogical skills and </a:t>
            </a:r>
          </a:p>
          <a:p>
            <a:r>
              <a:rPr lang="en-US" sz="32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     describe how you teach improvisation. </a:t>
            </a:r>
          </a:p>
        </p:txBody>
      </p:sp>
    </p:spTree>
    <p:extLst>
      <p:ext uri="{BB962C8B-B14F-4D97-AF65-F5344CB8AC3E}">
        <p14:creationId xmlns:p14="http://schemas.microsoft.com/office/powerpoint/2010/main" val="25511238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6507" y="62923"/>
            <a:ext cx="8190985" cy="1194377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92D050"/>
                </a:solidFill>
                <a:latin typeface="+mn-lt"/>
                <a:cs typeface="Helvetica" panose="020B0604020202020204" pitchFamily="34" charset="0"/>
              </a:rPr>
              <a:t>Interviewing: </a:t>
            </a:r>
            <a:br>
              <a:rPr lang="en-US" sz="3600" dirty="0">
                <a:solidFill>
                  <a:srgbClr val="92D050"/>
                </a:solidFill>
                <a:latin typeface="+mn-lt"/>
                <a:cs typeface="Helvetica" panose="020B0604020202020204" pitchFamily="34" charset="0"/>
              </a:rPr>
            </a:br>
            <a:r>
              <a:rPr lang="en-US" sz="3600" dirty="0">
                <a:solidFill>
                  <a:srgbClr val="92D050"/>
                </a:solidFill>
                <a:latin typeface="+mn-lt"/>
                <a:cs typeface="Helvetica" panose="020B0604020202020204" pitchFamily="34" charset="0"/>
              </a:rPr>
              <a:t>The Rules of the Road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B30CFB6-B647-EA43-863A-CDA217E257A5}"/>
              </a:ext>
            </a:extLst>
          </p:cNvPr>
          <p:cNvSpPr txBox="1">
            <a:spLocks/>
          </p:cNvSpPr>
          <p:nvPr/>
        </p:nvSpPr>
        <p:spPr>
          <a:xfrm>
            <a:off x="476506" y="1257300"/>
            <a:ext cx="8190985" cy="7086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6858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600" kern="1200" spc="-9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dirty="0">
                <a:cs typeface="Helvetica" panose="020B0604020202020204" pitchFamily="34" charset="0"/>
              </a:rPr>
              <a:t>4.  Do Mock Interviews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49CF40B-43AB-9D46-8B67-8F55F23793B0}"/>
              </a:ext>
            </a:extLst>
          </p:cNvPr>
          <p:cNvSpPr txBox="1"/>
          <p:nvPr/>
        </p:nvSpPr>
        <p:spPr>
          <a:xfrm>
            <a:off x="679619" y="2089583"/>
            <a:ext cx="831610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Sample Questions:</a:t>
            </a:r>
          </a:p>
          <a:p>
            <a:endParaRPr lang="en-US" sz="12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 marL="514350" indent="-514350">
              <a:buAutoNum type="arabicPeriod" startAt="8"/>
            </a:pPr>
            <a:r>
              <a:rPr lang="en-US" sz="32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Describe your expectations regarding   </a:t>
            </a:r>
          </a:p>
          <a:p>
            <a:r>
              <a:rPr lang="en-US" sz="32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      performance?</a:t>
            </a:r>
          </a:p>
          <a:p>
            <a:pPr marL="514350" indent="-514350">
              <a:buAutoNum type="arabicPeriod" startAt="9"/>
            </a:pPr>
            <a:r>
              <a:rPr lang="en-US" sz="32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What are your instructional objectives?</a:t>
            </a:r>
          </a:p>
          <a:p>
            <a:pPr marL="514350" indent="-514350">
              <a:buAutoNum type="arabicPeriod" startAt="9"/>
            </a:pPr>
            <a:r>
              <a:rPr lang="en-US" sz="32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What are some of your considerations in    </a:t>
            </a:r>
          </a:p>
          <a:p>
            <a:r>
              <a:rPr lang="en-US" sz="32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      choosing literature for your ensembles?</a:t>
            </a:r>
          </a:p>
          <a:p>
            <a:r>
              <a:rPr lang="en-US" sz="32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11. What classroom management strategies do  </a:t>
            </a:r>
          </a:p>
          <a:p>
            <a:r>
              <a:rPr lang="en-US" sz="32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      you you and how will you handle </a:t>
            </a:r>
            <a:r>
              <a:rPr lang="en-US" sz="3200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behaviour</a:t>
            </a:r>
            <a:r>
              <a:rPr lang="en-US" sz="32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</a:p>
          <a:p>
            <a:r>
              <a:rPr lang="en-US" sz="32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      issues?</a:t>
            </a:r>
          </a:p>
        </p:txBody>
      </p:sp>
    </p:spTree>
    <p:extLst>
      <p:ext uri="{BB962C8B-B14F-4D97-AF65-F5344CB8AC3E}">
        <p14:creationId xmlns:p14="http://schemas.microsoft.com/office/powerpoint/2010/main" val="26225406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6507" y="62923"/>
            <a:ext cx="8190985" cy="1194377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92D050"/>
                </a:solidFill>
                <a:latin typeface="+mn-lt"/>
                <a:cs typeface="Helvetica" panose="020B0604020202020204" pitchFamily="34" charset="0"/>
              </a:rPr>
              <a:t>Interviewing: </a:t>
            </a:r>
            <a:br>
              <a:rPr lang="en-US" sz="3600" dirty="0">
                <a:solidFill>
                  <a:srgbClr val="92D050"/>
                </a:solidFill>
                <a:latin typeface="+mn-lt"/>
                <a:cs typeface="Helvetica" panose="020B0604020202020204" pitchFamily="34" charset="0"/>
              </a:rPr>
            </a:br>
            <a:r>
              <a:rPr lang="en-US" sz="3600" dirty="0">
                <a:solidFill>
                  <a:srgbClr val="92D050"/>
                </a:solidFill>
                <a:latin typeface="+mn-lt"/>
                <a:cs typeface="Helvetica" panose="020B0604020202020204" pitchFamily="34" charset="0"/>
              </a:rPr>
              <a:t>The Rules of the Road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B30CFB6-B647-EA43-863A-CDA217E257A5}"/>
              </a:ext>
            </a:extLst>
          </p:cNvPr>
          <p:cNvSpPr txBox="1">
            <a:spLocks/>
          </p:cNvSpPr>
          <p:nvPr/>
        </p:nvSpPr>
        <p:spPr>
          <a:xfrm>
            <a:off x="476506" y="1257300"/>
            <a:ext cx="8190985" cy="7086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6858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600" kern="1200" spc="-9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dirty="0">
                <a:cs typeface="Helvetica" panose="020B0604020202020204" pitchFamily="34" charset="0"/>
              </a:rPr>
              <a:t>4.  Do Mock Interviews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49CF40B-43AB-9D46-8B67-8F55F23793B0}"/>
              </a:ext>
            </a:extLst>
          </p:cNvPr>
          <p:cNvSpPr txBox="1"/>
          <p:nvPr/>
        </p:nvSpPr>
        <p:spPr>
          <a:xfrm>
            <a:off x="679619" y="2089583"/>
            <a:ext cx="8316100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Sample Questions:</a:t>
            </a:r>
          </a:p>
          <a:p>
            <a:endParaRPr lang="en-US" sz="12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r>
              <a:rPr lang="en-US" sz="32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12. What strategies will you use to recruit    </a:t>
            </a:r>
          </a:p>
          <a:p>
            <a:r>
              <a:rPr lang="en-US" sz="32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      students to your program?</a:t>
            </a:r>
          </a:p>
          <a:p>
            <a:r>
              <a:rPr lang="en-US" sz="32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13. Describe what an observer might see in a   </a:t>
            </a:r>
          </a:p>
          <a:p>
            <a:r>
              <a:rPr lang="en-US" sz="32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      typical, daily rehearsal?</a:t>
            </a:r>
          </a:p>
          <a:p>
            <a:r>
              <a:rPr lang="en-US" sz="32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14. Please provide an example of a standards-  </a:t>
            </a:r>
          </a:p>
          <a:p>
            <a:r>
              <a:rPr lang="en-US" sz="32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      based lesson.</a:t>
            </a:r>
          </a:p>
        </p:txBody>
      </p:sp>
    </p:spTree>
    <p:extLst>
      <p:ext uri="{BB962C8B-B14F-4D97-AF65-F5344CB8AC3E}">
        <p14:creationId xmlns:p14="http://schemas.microsoft.com/office/powerpoint/2010/main" val="333095840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6507" y="62923"/>
            <a:ext cx="8190985" cy="1194377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92D050"/>
                </a:solidFill>
                <a:latin typeface="+mn-lt"/>
                <a:cs typeface="Helvetica" panose="020B0604020202020204" pitchFamily="34" charset="0"/>
              </a:rPr>
              <a:t>Interviewing: </a:t>
            </a:r>
            <a:br>
              <a:rPr lang="en-US" sz="3600" dirty="0">
                <a:solidFill>
                  <a:srgbClr val="92D050"/>
                </a:solidFill>
                <a:latin typeface="+mn-lt"/>
                <a:cs typeface="Helvetica" panose="020B0604020202020204" pitchFamily="34" charset="0"/>
              </a:rPr>
            </a:br>
            <a:r>
              <a:rPr lang="en-US" sz="3600" dirty="0">
                <a:solidFill>
                  <a:srgbClr val="92D050"/>
                </a:solidFill>
                <a:latin typeface="+mn-lt"/>
                <a:cs typeface="Helvetica" panose="020B0604020202020204" pitchFamily="34" charset="0"/>
              </a:rPr>
              <a:t>The Rules of the Road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B30CFB6-B647-EA43-863A-CDA217E257A5}"/>
              </a:ext>
            </a:extLst>
          </p:cNvPr>
          <p:cNvSpPr txBox="1">
            <a:spLocks/>
          </p:cNvSpPr>
          <p:nvPr/>
        </p:nvSpPr>
        <p:spPr>
          <a:xfrm>
            <a:off x="476506" y="1257300"/>
            <a:ext cx="8190985" cy="7086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6858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600" kern="1200" spc="-9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dirty="0">
                <a:cs typeface="Helvetica" panose="020B0604020202020204" pitchFamily="34" charset="0"/>
              </a:rPr>
              <a:t>4.  Do Mock Interviews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49CF40B-43AB-9D46-8B67-8F55F23793B0}"/>
              </a:ext>
            </a:extLst>
          </p:cNvPr>
          <p:cNvSpPr txBox="1"/>
          <p:nvPr/>
        </p:nvSpPr>
        <p:spPr>
          <a:xfrm>
            <a:off x="679618" y="2089583"/>
            <a:ext cx="8464381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Sample Questions:</a:t>
            </a:r>
          </a:p>
          <a:p>
            <a:endParaRPr lang="en-US" sz="12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r>
              <a:rPr lang="en-US" sz="32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15. In your opinion, what constitutes a superior, </a:t>
            </a:r>
          </a:p>
          <a:p>
            <a:r>
              <a:rPr lang="en-US" sz="32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      meaningful performance?</a:t>
            </a:r>
          </a:p>
          <a:p>
            <a:r>
              <a:rPr lang="en-US" sz="32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16. What are your expectations regarding fund-  </a:t>
            </a:r>
          </a:p>
          <a:p>
            <a:r>
              <a:rPr lang="en-US" sz="32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      raising?</a:t>
            </a:r>
          </a:p>
          <a:p>
            <a:r>
              <a:rPr lang="en-US" sz="32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17. What are some of the non-musical  </a:t>
            </a:r>
          </a:p>
          <a:p>
            <a:r>
              <a:rPr lang="en-US" sz="32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     responsibilities that you have to your students?</a:t>
            </a:r>
          </a:p>
          <a:p>
            <a:r>
              <a:rPr lang="en-US" sz="32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18. What are your plans for professional  </a:t>
            </a:r>
          </a:p>
          <a:p>
            <a:r>
              <a:rPr lang="en-US" sz="32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     development?</a:t>
            </a:r>
          </a:p>
        </p:txBody>
      </p:sp>
    </p:spTree>
    <p:extLst>
      <p:ext uri="{BB962C8B-B14F-4D97-AF65-F5344CB8AC3E}">
        <p14:creationId xmlns:p14="http://schemas.microsoft.com/office/powerpoint/2010/main" val="212670633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6507" y="62923"/>
            <a:ext cx="8190985" cy="1194377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92D050"/>
                </a:solidFill>
                <a:latin typeface="+mn-lt"/>
                <a:cs typeface="Helvetica" panose="020B0604020202020204" pitchFamily="34" charset="0"/>
              </a:rPr>
              <a:t>Interviewing: </a:t>
            </a:r>
            <a:br>
              <a:rPr lang="en-US" sz="3600" dirty="0">
                <a:solidFill>
                  <a:srgbClr val="92D050"/>
                </a:solidFill>
                <a:latin typeface="+mn-lt"/>
                <a:cs typeface="Helvetica" panose="020B0604020202020204" pitchFamily="34" charset="0"/>
              </a:rPr>
            </a:br>
            <a:r>
              <a:rPr lang="en-US" sz="3600" dirty="0">
                <a:solidFill>
                  <a:srgbClr val="92D050"/>
                </a:solidFill>
                <a:latin typeface="+mn-lt"/>
                <a:cs typeface="Helvetica" panose="020B0604020202020204" pitchFamily="34" charset="0"/>
              </a:rPr>
              <a:t>The Rules of the Road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B30CFB6-B647-EA43-863A-CDA217E257A5}"/>
              </a:ext>
            </a:extLst>
          </p:cNvPr>
          <p:cNvSpPr txBox="1">
            <a:spLocks/>
          </p:cNvSpPr>
          <p:nvPr/>
        </p:nvSpPr>
        <p:spPr>
          <a:xfrm>
            <a:off x="476506" y="1257300"/>
            <a:ext cx="8190985" cy="7086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6858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600" kern="1200" spc="-9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dirty="0">
                <a:latin typeface="+mn-lt"/>
                <a:cs typeface="Helvetica" panose="020B0604020202020204" pitchFamily="34" charset="0"/>
              </a:rPr>
              <a:t>5. Put Yourself in My Place</a:t>
            </a:r>
          </a:p>
        </p:txBody>
      </p:sp>
      <p:pic>
        <p:nvPicPr>
          <p:cNvPr id="5" name="Picture 4" descr="A close up of a sign&#10;&#10;Description automatically generated">
            <a:extLst>
              <a:ext uri="{FF2B5EF4-FFF2-40B4-BE49-F238E27FC236}">
                <a16:creationId xmlns:a16="http://schemas.microsoft.com/office/drawing/2014/main" id="{D092A3A0-49F3-E347-9586-2B7BEBF539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452" y="1857513"/>
            <a:ext cx="6229091" cy="4401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99960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888187" y="2384690"/>
            <a:ext cx="5359159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300" b="1" dirty="0">
                <a:latin typeface="Helvetica" panose="020B0604020202020204" pitchFamily="34" charset="0"/>
                <a:cs typeface="Helvetica" panose="020B0604020202020204" pitchFamily="34" charset="0"/>
              </a:rPr>
              <a:t>Master Educator Program</a:t>
            </a:r>
          </a:p>
        </p:txBody>
      </p:sp>
      <p:pic>
        <p:nvPicPr>
          <p:cNvPr id="44" name="Picture 4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9770" y="1457214"/>
            <a:ext cx="3555993" cy="94097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89000" y="3446157"/>
            <a:ext cx="7366001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100" dirty="0">
                <a:latin typeface="Helvetica" panose="020B0604020202020204" pitchFamily="34" charset="0"/>
                <a:cs typeface="Helvetica" panose="020B0604020202020204" pitchFamily="34" charset="0"/>
              </a:rPr>
              <a:t>Our mission is to provide inspiring professional development opportunities and artistic music collaborations for music educators at the local, state and national levels. </a:t>
            </a:r>
          </a:p>
          <a:p>
            <a:endParaRPr lang="en-US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/>
          <a:srcRect l="12969" t="70856" r="13360"/>
          <a:stretch/>
        </p:blipFill>
        <p:spPr>
          <a:xfrm>
            <a:off x="8566" y="5617939"/>
            <a:ext cx="9126869" cy="351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898754"/>
      </p:ext>
    </p:extLst>
  </p:cSld>
  <p:clrMapOvr>
    <a:masterClrMapping/>
  </p:clrMapOvr>
</p:sld>
</file>

<file path=ppt/theme/theme1.xml><?xml version="1.0" encoding="utf-8"?>
<a:theme xmlns:a="http://schemas.openxmlformats.org/drawingml/2006/main" name="Metropolitan">
  <a:themeElements>
    <a:clrScheme name="Custom 14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122458"/>
      </a:accent1>
      <a:accent2>
        <a:srgbClr val="679FF4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Metropolitan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etropolita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tropolitan" id="{4C5440D6-04D2-4954-96CF-F251137069B2}" vid="{79CFCA13-9412-4290-BB4B-85112F88857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TM03457491[[fn=Metropolitan]]</Template>
  <TotalTime>2079</TotalTime>
  <Words>771</Words>
  <Application>Microsoft Macintosh PowerPoint</Application>
  <PresentationFormat>On-screen Show (4:3)</PresentationFormat>
  <Paragraphs>147</Paragraphs>
  <Slides>27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4" baseType="lpstr">
      <vt:lpstr>Arial</vt:lpstr>
      <vt:lpstr>Calibri</vt:lpstr>
      <vt:lpstr>Calibri Light</vt:lpstr>
      <vt:lpstr>Courier New</vt:lpstr>
      <vt:lpstr>Helvetica</vt:lpstr>
      <vt:lpstr>High Tower Text</vt:lpstr>
      <vt:lpstr>Metropolitan</vt:lpstr>
      <vt:lpstr>Marcia Neel           Master Educator</vt:lpstr>
      <vt:lpstr>Interviewing:  The Rules of the Road</vt:lpstr>
      <vt:lpstr>Interviewing:  The Rules of the Road</vt:lpstr>
      <vt:lpstr>Interviewing:  The Rules of the Road</vt:lpstr>
      <vt:lpstr>Interviewing:  The Rules of the Road</vt:lpstr>
      <vt:lpstr>Interviewing:  The Rules of the Road</vt:lpstr>
      <vt:lpstr>Interviewing:  The Rules of the Road</vt:lpstr>
      <vt:lpstr>Interviewing:  The Rules of the Road</vt:lpstr>
      <vt:lpstr>Interviewing:  The Rules of the Road</vt:lpstr>
      <vt:lpstr>Interviewing:  The Rules of the Road</vt:lpstr>
      <vt:lpstr>Interviewing:  The Rules of the Road</vt:lpstr>
      <vt:lpstr>Interviewing:  The Rules of the Road</vt:lpstr>
      <vt:lpstr>Interviewing:  The Rules of the Road</vt:lpstr>
      <vt:lpstr>Interviewing:  The Rules of the Road</vt:lpstr>
      <vt:lpstr>Interviewing:  The Rules of the Road</vt:lpstr>
      <vt:lpstr>Interviewing:  The Rules of the Road</vt:lpstr>
      <vt:lpstr>Interviewing:  The Rules of the Road</vt:lpstr>
      <vt:lpstr>Interviewing:  The Rules of the Road</vt:lpstr>
      <vt:lpstr>Interviewing:  The Rules of the Road</vt:lpstr>
      <vt:lpstr>Interviewing:  The Rules of the Road</vt:lpstr>
      <vt:lpstr>Interviewing:  The Rules of the Road</vt:lpstr>
      <vt:lpstr>Interviewing:  The Rules of the Road</vt:lpstr>
      <vt:lpstr>Interviewing:  The Rules of the Road</vt:lpstr>
      <vt:lpstr>Interviewing:  The Rules of the Road</vt:lpstr>
      <vt:lpstr>Interviewing:  The Rules of the Road</vt:lpstr>
      <vt:lpstr>Interviewing:  The Rules of the Road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ARIntern</dc:creator>
  <cp:lastModifiedBy>Marcia Neel</cp:lastModifiedBy>
  <cp:revision>119</cp:revision>
  <dcterms:created xsi:type="dcterms:W3CDTF">2019-03-26T01:07:26Z</dcterms:created>
  <dcterms:modified xsi:type="dcterms:W3CDTF">2019-03-26T02:16:40Z</dcterms:modified>
</cp:coreProperties>
</file>