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OV" ContentType="video/quicktime"/>
  <Default Extension="mp4" ContentType="video/mp4"/>
  <Default Extension="png" ContentType="image/png"/>
  <Default Extension="rels" ContentType="application/vnd.openxmlformats-package.relationships+xml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notesSlides/notesSlide65.xml" ContentType="application/vnd.openxmlformats-officedocument.presentationml.notesSlide+xml"/>
  <Override PartName="/ppt/notesSlides/notesSlide66.xml" ContentType="application/vnd.openxmlformats-officedocument.presentationml.notesSlide+xml"/>
  <Override PartName="/ppt/notesSlides/notesSlide67.xml" ContentType="application/vnd.openxmlformats-officedocument.presentationml.notesSlide+xml"/>
  <Override PartName="/ppt/notesSlides/notesSlide68.xml" ContentType="application/vnd.openxmlformats-officedocument.presentationml.notesSlide+xml"/>
  <Override PartName="/ppt/notesSlides/notesSlide69.xml" ContentType="application/vnd.openxmlformats-officedocument.presentationml.notesSlide+xml"/>
  <Override PartName="/ppt/notesSlides/notesSlide70.xml" ContentType="application/vnd.openxmlformats-officedocument.presentationml.notesSlide+xml"/>
  <Override PartName="/ppt/notesSlides/notesSlide71.xml" ContentType="application/vnd.openxmlformats-officedocument.presentationml.notesSlide+xml"/>
  <Override PartName="/ppt/notesSlides/notesSlide72.xml" ContentType="application/vnd.openxmlformats-officedocument.presentationml.notesSlide+xml"/>
  <Override PartName="/ppt/notesSlides/notesSlide73.xml" ContentType="application/vnd.openxmlformats-officedocument.presentationml.notesSlide+xml"/>
  <Override PartName="/ppt/notesSlides/notesSlide74.xml" ContentType="application/vnd.openxmlformats-officedocument.presentationml.notesSlide+xml"/>
  <Override PartName="/ppt/notesSlides/notesSlide75.xml" ContentType="application/vnd.openxmlformats-officedocument.presentationml.notesSlide+xml"/>
  <Override PartName="/ppt/notesSlides/notesSlide76.xml" ContentType="application/vnd.openxmlformats-officedocument.presentationml.notesSlide+xml"/>
  <Override PartName="/ppt/notesSlides/notesSlide77.xml" ContentType="application/vnd.openxmlformats-officedocument.presentationml.notesSlide+xml"/>
  <Override PartName="/ppt/notesSlides/notesSlide78.xml" ContentType="application/vnd.openxmlformats-officedocument.presentationml.notesSlide+xml"/>
  <Override PartName="/ppt/notesSlides/notesSlide79.xml" ContentType="application/vnd.openxmlformats-officedocument.presentationml.notesSlide+xml"/>
  <Override PartName="/ppt/notesSlides/notesSlide80.xml" ContentType="application/vnd.openxmlformats-officedocument.presentationml.notesSlide+xml"/>
  <Override PartName="/ppt/notesSlides/notesSlide81.xml" ContentType="application/vnd.openxmlformats-officedocument.presentationml.notesSlide+xml"/>
  <Override PartName="/ppt/notesSlides/notesSlide82.xml" ContentType="application/vnd.openxmlformats-officedocument.presentationml.notesSlide+xml"/>
  <Override PartName="/ppt/notesSlides/notesSlide83.xml" ContentType="application/vnd.openxmlformats-officedocument.presentationml.notesSlide+xml"/>
  <Override PartName="/ppt/notesSlides/notesSlide84.xml" ContentType="application/vnd.openxmlformats-officedocument.presentationml.notesSlide+xml"/>
  <Override PartName="/ppt/notesSlides/notesSlide85.xml" ContentType="application/vnd.openxmlformats-officedocument.presentationml.notesSlide+xml"/>
  <Override PartName="/ppt/notesSlides/notesSlide86.xml" ContentType="application/vnd.openxmlformats-officedocument.presentationml.notesSlide+xml"/>
  <Override PartName="/ppt/notesSlides/notesSlide87.xml" ContentType="application/vnd.openxmlformats-officedocument.presentationml.notesSlide+xml"/>
  <Override PartName="/ppt/notesSlides/notesSlide88.xml" ContentType="application/vnd.openxmlformats-officedocument.presentationml.notesSlide+xml"/>
  <Override PartName="/ppt/notesSlides/notesSlide89.xml" ContentType="application/vnd.openxmlformats-officedocument.presentationml.notesSlide+xml"/>
  <Override PartName="/ppt/notesSlides/notesSlide9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4069" r:id="rId1"/>
  </p:sldMasterIdLst>
  <p:notesMasterIdLst>
    <p:notesMasterId r:id="rId94"/>
  </p:notesMasterIdLst>
  <p:handoutMasterIdLst>
    <p:handoutMasterId r:id="rId95"/>
  </p:handoutMasterIdLst>
  <p:sldIdLst>
    <p:sldId id="598" r:id="rId2"/>
    <p:sldId id="501" r:id="rId3"/>
    <p:sldId id="502" r:id="rId4"/>
    <p:sldId id="503" r:id="rId5"/>
    <p:sldId id="504" r:id="rId6"/>
    <p:sldId id="505" r:id="rId7"/>
    <p:sldId id="506" r:id="rId8"/>
    <p:sldId id="507" r:id="rId9"/>
    <p:sldId id="508" r:id="rId10"/>
    <p:sldId id="509" r:id="rId11"/>
    <p:sldId id="510" r:id="rId12"/>
    <p:sldId id="570" r:id="rId13"/>
    <p:sldId id="511" r:id="rId14"/>
    <p:sldId id="512" r:id="rId15"/>
    <p:sldId id="513" r:id="rId16"/>
    <p:sldId id="514" r:id="rId17"/>
    <p:sldId id="515" r:id="rId18"/>
    <p:sldId id="516" r:id="rId19"/>
    <p:sldId id="517" r:id="rId20"/>
    <p:sldId id="518" r:id="rId21"/>
    <p:sldId id="519" r:id="rId22"/>
    <p:sldId id="520" r:id="rId23"/>
    <p:sldId id="521" r:id="rId24"/>
    <p:sldId id="522" r:id="rId25"/>
    <p:sldId id="523" r:id="rId26"/>
    <p:sldId id="524" r:id="rId27"/>
    <p:sldId id="256" r:id="rId28"/>
    <p:sldId id="640" r:id="rId29"/>
    <p:sldId id="418" r:id="rId30"/>
    <p:sldId id="627" r:id="rId31"/>
    <p:sldId id="615" r:id="rId32"/>
    <p:sldId id="345" r:id="rId33"/>
    <p:sldId id="373" r:id="rId34"/>
    <p:sldId id="431" r:id="rId35"/>
    <p:sldId id="637" r:id="rId36"/>
    <p:sldId id="442" r:id="rId37"/>
    <p:sldId id="374" r:id="rId38"/>
    <p:sldId id="639" r:id="rId39"/>
    <p:sldId id="592" r:id="rId40"/>
    <p:sldId id="555" r:id="rId41"/>
    <p:sldId id="556" r:id="rId42"/>
    <p:sldId id="557" r:id="rId43"/>
    <p:sldId id="558" r:id="rId44"/>
    <p:sldId id="401" r:id="rId45"/>
    <p:sldId id="636" r:id="rId46"/>
    <p:sldId id="616" r:id="rId47"/>
    <p:sldId id="445" r:id="rId48"/>
    <p:sldId id="545" r:id="rId49"/>
    <p:sldId id="546" r:id="rId50"/>
    <p:sldId id="633" r:id="rId51"/>
    <p:sldId id="635" r:id="rId52"/>
    <p:sldId id="412" r:id="rId53"/>
    <p:sldId id="597" r:id="rId54"/>
    <p:sldId id="353" r:id="rId55"/>
    <p:sldId id="413" r:id="rId56"/>
    <p:sldId id="593" r:id="rId57"/>
    <p:sldId id="617" r:id="rId58"/>
    <p:sldId id="618" r:id="rId59"/>
    <p:sldId id="376" r:id="rId60"/>
    <p:sldId id="525" r:id="rId61"/>
    <p:sldId id="526" r:id="rId62"/>
    <p:sldId id="527" r:id="rId63"/>
    <p:sldId id="357" r:id="rId64"/>
    <p:sldId id="632" r:id="rId65"/>
    <p:sldId id="578" r:id="rId66"/>
    <p:sldId id="559" r:id="rId67"/>
    <p:sldId id="594" r:id="rId68"/>
    <p:sldId id="579" r:id="rId69"/>
    <p:sldId id="595" r:id="rId70"/>
    <p:sldId id="581" r:id="rId71"/>
    <p:sldId id="582" r:id="rId72"/>
    <p:sldId id="583" r:id="rId73"/>
    <p:sldId id="584" r:id="rId74"/>
    <p:sldId id="586" r:id="rId75"/>
    <p:sldId id="585" r:id="rId76"/>
    <p:sldId id="587" r:id="rId77"/>
    <p:sldId id="588" r:id="rId78"/>
    <p:sldId id="589" r:id="rId79"/>
    <p:sldId id="619" r:id="rId80"/>
    <p:sldId id="362" r:id="rId81"/>
    <p:sldId id="560" r:id="rId82"/>
    <p:sldId id="564" r:id="rId83"/>
    <p:sldId id="565" r:id="rId84"/>
    <p:sldId id="566" r:id="rId85"/>
    <p:sldId id="567" r:id="rId86"/>
    <p:sldId id="611" r:id="rId87"/>
    <p:sldId id="620" r:id="rId88"/>
    <p:sldId id="621" r:id="rId89"/>
    <p:sldId id="626" r:id="rId90"/>
    <p:sldId id="419" r:id="rId91"/>
    <p:sldId id="622" r:id="rId92"/>
    <p:sldId id="623" r:id="rId93"/>
  </p:sldIdLst>
  <p:sldSz cx="9144000" cy="6858000" type="screen4x3"/>
  <p:notesSz cx="6858000" cy="9180513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imes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imes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imes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imes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imes" charset="0"/>
        <a:ea typeface="+mn-ea"/>
        <a:cs typeface="+mn-cs"/>
      </a:defRPr>
    </a:lvl5pPr>
    <a:lvl6pPr marL="2286000" algn="l" defTabSz="457200" rtl="0" eaLnBrk="1" latinLnBrk="0" hangingPunct="1">
      <a:defRPr kern="1200">
        <a:solidFill>
          <a:schemeClr val="tx1"/>
        </a:solidFill>
        <a:latin typeface="Times" charset="0"/>
        <a:ea typeface="+mn-ea"/>
        <a:cs typeface="+mn-cs"/>
      </a:defRPr>
    </a:lvl6pPr>
    <a:lvl7pPr marL="2743200" algn="l" defTabSz="457200" rtl="0" eaLnBrk="1" latinLnBrk="0" hangingPunct="1">
      <a:defRPr kern="1200">
        <a:solidFill>
          <a:schemeClr val="tx1"/>
        </a:solidFill>
        <a:latin typeface="Times" charset="0"/>
        <a:ea typeface="+mn-ea"/>
        <a:cs typeface="+mn-cs"/>
      </a:defRPr>
    </a:lvl7pPr>
    <a:lvl8pPr marL="3200400" algn="l" defTabSz="457200" rtl="0" eaLnBrk="1" latinLnBrk="0" hangingPunct="1">
      <a:defRPr kern="1200">
        <a:solidFill>
          <a:schemeClr val="tx1"/>
        </a:solidFill>
        <a:latin typeface="Times" charset="0"/>
        <a:ea typeface="+mn-ea"/>
        <a:cs typeface="+mn-cs"/>
      </a:defRPr>
    </a:lvl8pPr>
    <a:lvl9pPr marL="3657600" algn="l" defTabSz="457200" rtl="0" eaLnBrk="1" latinLnBrk="0" hangingPunct="1">
      <a:defRPr kern="1200">
        <a:solidFill>
          <a:schemeClr val="tx1"/>
        </a:solidFill>
        <a:latin typeface="Times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91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28B00"/>
    <a:srgbClr val="D88340"/>
    <a:srgbClr val="EFE5B6"/>
    <a:srgbClr val="FFD579"/>
    <a:srgbClr val="E3B65C"/>
    <a:srgbClr val="C59F52"/>
    <a:srgbClr val="CAA354"/>
    <a:srgbClr val="007701"/>
    <a:srgbClr val="FFCC66"/>
    <a:srgbClr val="FFDC7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595" autoAdjust="0"/>
    <p:restoredTop sz="94512" autoAdjust="0"/>
  </p:normalViewPr>
  <p:slideViewPr>
    <p:cSldViewPr>
      <p:cViewPr varScale="1">
        <p:scale>
          <a:sx n="77" d="100"/>
          <a:sy n="77" d="100"/>
        </p:scale>
        <p:origin x="1472" y="1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76" d="100"/>
          <a:sy n="76" d="100"/>
        </p:scale>
        <p:origin x="-2520" y="-104"/>
      </p:cViewPr>
      <p:guideLst>
        <p:guide orient="horz" pos="2891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handoutMaster" Target="handoutMasters/handoutMaster1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notesMaster" Target="notesMasters/notesMaster1.xml"/><Relationship Id="rId9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viewProps" Target="viewProp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pitchFamily="-112" charset="0"/>
              </a:defRPr>
            </a:lvl1pPr>
          </a:lstStyle>
          <a:p>
            <a:pPr>
              <a:defRPr/>
            </a:pPr>
            <a:r>
              <a:rPr lang="en-US"/>
              <a:t>www.musiceducationconsultants.net/mmea2010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pitchFamily="-112" charset="0"/>
              </a:defRPr>
            </a:lvl1pPr>
          </a:lstStyle>
          <a:p>
            <a:pPr>
              <a:defRPr/>
            </a:pPr>
            <a:fld id="{D8740342-88AF-394B-B732-DDB4ACA69DEA}" type="datetime1">
              <a:rPr lang="en-US"/>
              <a:pPr>
                <a:defRPr/>
              </a:pPr>
              <a:t>3/25/19</a:t>
            </a:fld>
            <a:endParaRPr lang="en-US"/>
          </a:p>
        </p:txBody>
      </p:sp>
      <p:sp>
        <p:nvSpPr>
          <p:cNvPr id="5120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pitchFamily="-112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0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pitchFamily="-112" charset="0"/>
              </a:defRPr>
            </a:lvl1pPr>
          </a:lstStyle>
          <a:p>
            <a:pPr>
              <a:defRPr/>
            </a:pPr>
            <a:fld id="{CCD0701C-8767-7748-BB28-F52BB2FD03C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784924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pitchFamily="-112" charset="0"/>
              </a:defRPr>
            </a:lvl1pPr>
          </a:lstStyle>
          <a:p>
            <a:pPr>
              <a:defRPr/>
            </a:pPr>
            <a:r>
              <a:rPr lang="en-US"/>
              <a:t>www.musiceducationconsultants.net/mmea2010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pitchFamily="-112" charset="0"/>
              </a:defRPr>
            </a:lvl1pPr>
          </a:lstStyle>
          <a:p>
            <a:pPr>
              <a:defRPr/>
            </a:pPr>
            <a:fld id="{B75A0A98-2420-AA46-97BE-521E26A34E3C}" type="datetime1">
              <a:rPr lang="en-US"/>
              <a:pPr>
                <a:defRPr/>
              </a:pPr>
              <a:t>3/25/19</a:t>
            </a:fld>
            <a:endParaRPr lang="en-US"/>
          </a:p>
        </p:txBody>
      </p:sp>
      <p:sp>
        <p:nvSpPr>
          <p:cNvPr id="1843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35063" y="688975"/>
            <a:ext cx="4591050" cy="34417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60863"/>
            <a:ext cx="5486400" cy="413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317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pitchFamily="-112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17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pitchFamily="-112" charset="0"/>
              </a:defRPr>
            </a:lvl1pPr>
          </a:lstStyle>
          <a:p>
            <a:pPr>
              <a:defRPr/>
            </a:pPr>
            <a:fld id="{B39AECCE-B0FE-4E46-839A-6B1EA38F78A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107229"/>
      </p:ext>
    </p:extLst>
  </p:cSld>
  <p:clrMap bg1="lt1" tx1="dk1" bg2="lt2" tx2="dk2" accent1="accent1" accent2="accent2" accent3="accent3" accent4="accent4" accent5="accent5" accent6="accent6" hlink="hlink" folHlink="folHlink"/>
  <p:hf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ＭＳ Ｐゴシック" pitchFamily="-109" charset="-128"/>
        <a:cs typeface="ＭＳ Ｐゴシック" pitchFamily="-109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ＭＳ Ｐゴシック" pitchFamily="-112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ＭＳ Ｐゴシック" pitchFamily="-112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ＭＳ Ｐゴシック" pitchFamily="-112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ＭＳ Ｐゴシック" pitchFamily="-112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6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6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6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6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7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_rels/notesSlide7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3.xml"/><Relationship Id="rId1" Type="http://schemas.openxmlformats.org/officeDocument/2006/relationships/notesMaster" Target="../notesMasters/notesMaster1.xml"/></Relationships>
</file>

<file path=ppt/notesSlides/_rels/notesSlide7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4.xml"/><Relationship Id="rId1" Type="http://schemas.openxmlformats.org/officeDocument/2006/relationships/notesMaster" Target="../notesMasters/notesMaster1.xml"/></Relationships>
</file>

<file path=ppt/notesSlides/_rels/notesSlide7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5.xml"/><Relationship Id="rId1" Type="http://schemas.openxmlformats.org/officeDocument/2006/relationships/notesMaster" Target="../notesMasters/notesMaster1.xml"/></Relationships>
</file>

<file path=ppt/notesSlides/_rels/notesSlide7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6.xml"/><Relationship Id="rId1" Type="http://schemas.openxmlformats.org/officeDocument/2006/relationships/notesMaster" Target="../notesMasters/notesMaster1.xml"/></Relationships>
</file>

<file path=ppt/notesSlides/_rels/notesSlide7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7.xml"/><Relationship Id="rId1" Type="http://schemas.openxmlformats.org/officeDocument/2006/relationships/notesMaster" Target="../notesMasters/notesMaster1.xml"/></Relationships>
</file>

<file path=ppt/notesSlides/_rels/notesSlide7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8.xml"/><Relationship Id="rId1" Type="http://schemas.openxmlformats.org/officeDocument/2006/relationships/notesMaster" Target="../notesMasters/notesMaster1.xml"/></Relationships>
</file>

<file path=ppt/notesSlides/_rels/notesSlide7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9.xml"/><Relationship Id="rId1" Type="http://schemas.openxmlformats.org/officeDocument/2006/relationships/notesMaster" Target="../notesMasters/notesMaster1.xml"/></Relationships>
</file>

<file path=ppt/notesSlides/_rels/notesSlide7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0.xml"/><Relationship Id="rId1" Type="http://schemas.openxmlformats.org/officeDocument/2006/relationships/notesMaster" Target="../notesMasters/notesMaster1.xml"/></Relationships>
</file>

<file path=ppt/notesSlides/_rels/notesSlide7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1.xml"/><Relationship Id="rId1" Type="http://schemas.openxmlformats.org/officeDocument/2006/relationships/notesMaster" Target="../notesMasters/notesMaster1.xml"/></Relationships>
</file>

<file path=ppt/notesSlides/_rels/notesSlide8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2.xml"/><Relationship Id="rId1" Type="http://schemas.openxmlformats.org/officeDocument/2006/relationships/notesMaster" Target="../notesMasters/notesMaster1.xml"/></Relationships>
</file>

<file path=ppt/notesSlides/_rels/notesSlide8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3.xml"/><Relationship Id="rId1" Type="http://schemas.openxmlformats.org/officeDocument/2006/relationships/notesMaster" Target="../notesMasters/notesMaster1.xml"/></Relationships>
</file>

<file path=ppt/notesSlides/_rels/notesSlide8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4.xml"/><Relationship Id="rId1" Type="http://schemas.openxmlformats.org/officeDocument/2006/relationships/notesMaster" Target="../notesMasters/notesMaster1.xml"/></Relationships>
</file>

<file path=ppt/notesSlides/_rels/notesSlide8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5.xml"/><Relationship Id="rId1" Type="http://schemas.openxmlformats.org/officeDocument/2006/relationships/notesMaster" Target="../notesMasters/notesMaster1.xml"/></Relationships>
</file>

<file path=ppt/notesSlides/_rels/notesSlide8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6.xml"/><Relationship Id="rId1" Type="http://schemas.openxmlformats.org/officeDocument/2006/relationships/notesMaster" Target="../notesMasters/notesMaster1.xml"/></Relationships>
</file>

<file path=ppt/notesSlides/_rels/notesSlide8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7.xml"/><Relationship Id="rId1" Type="http://schemas.openxmlformats.org/officeDocument/2006/relationships/notesMaster" Target="../notesMasters/notesMaster1.xml"/></Relationships>
</file>

<file path=ppt/notesSlides/_rels/notesSlide8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8.xml"/><Relationship Id="rId1" Type="http://schemas.openxmlformats.org/officeDocument/2006/relationships/notesMaster" Target="../notesMasters/notesMaster1.xml"/></Relationships>
</file>

<file path=ppt/notesSlides/_rels/notesSlide8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9.xml"/><Relationship Id="rId1" Type="http://schemas.openxmlformats.org/officeDocument/2006/relationships/notesMaster" Target="../notesMasters/notesMaster1.xml"/></Relationships>
</file>

<file path=ppt/notesSlides/_rels/notesSlide8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0.xml"/><Relationship Id="rId1" Type="http://schemas.openxmlformats.org/officeDocument/2006/relationships/notesMaster" Target="../notesMasters/notesMaster1.xml"/></Relationships>
</file>

<file path=ppt/notesSlides/_rels/notesSlide8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1.xml"/><Relationship Id="rId1" Type="http://schemas.openxmlformats.org/officeDocument/2006/relationships/notesMaster" Target="../notesMasters/notesMaster1.xml"/></Relationships>
</file>

<file path=ppt/notesSlides/_rels/notesSlide9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www.musiceducationconsultants.net/mmea2010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49966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www.musiceducationconsultants.net/mmea2010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67087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www.musiceducationconsultants.net/mmea2010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58872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www.musiceducationconsultants.net/mmea2010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785328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www.musiceducationconsultants.net/mmea2010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593402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www.musiceducationconsultants.net/mmea2010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936973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www.musiceducationconsultants.net/mmea2010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783698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www.musiceducationconsultants.net/mmea2010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120062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www.musiceducationconsultants.net/mmea2010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999798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www.musiceducationconsultants.net/mmea2010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764743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www.musiceducationconsultants.net/mmea2010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311786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www.musiceducationconsultants.net/mmea2010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75026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www.musiceducationconsultants.net/mmea2010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611022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www.musiceducationconsultants.net/mmea2010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133584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www.musiceducationconsultants.net/mmea2010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336867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www.musiceducationconsultants.net/mmea2010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661214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www.musiceducationconsultants.net/mmea2010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035109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www.musiceducationconsultants.net/mmea2010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039413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www.musiceducationconsultants.net/mmea2010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883997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FEE917-5F64-334D-BB4C-D9BD7A5F9799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138683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FEE917-5F64-334D-BB4C-D9BD7A5F9799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883344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FEE917-5F64-334D-BB4C-D9BD7A5F9799}" type="slidenum">
              <a:rPr lang="en-US" smtClean="0"/>
              <a:pPr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709242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FEE917-5F64-334D-BB4C-D9BD7A5F9799}" type="slidenum">
              <a:rPr lang="en-US" smtClean="0"/>
              <a:pPr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503391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FEE917-5F64-334D-BB4C-D9BD7A5F9799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11032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FEE917-5F64-334D-BB4C-D9BD7A5F9799}" type="slidenum">
              <a:rPr lang="en-US" smtClean="0"/>
              <a:pPr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049064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FEE917-5F64-334D-BB4C-D9BD7A5F9799}" type="slidenum">
              <a:rPr lang="en-US" smtClean="0"/>
              <a:pPr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85203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2457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BDBE309-5900-684B-BE6C-FAAED50F57E5}" type="slidenum">
              <a:rPr lang="en-US">
                <a:latin typeface="Times" charset="0"/>
              </a:rPr>
              <a:pPr/>
              <a:t>29</a:t>
            </a:fld>
            <a:endParaRPr lang="en-US">
              <a:latin typeface="Times" charset="0"/>
            </a:endParaRPr>
          </a:p>
        </p:txBody>
      </p:sp>
      <p:sp>
        <p:nvSpPr>
          <p:cNvPr id="2458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2458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2457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BDBE309-5900-684B-BE6C-FAAED50F57E5}" type="slidenum">
              <a:rPr lang="en-US">
                <a:latin typeface="Times" charset="0"/>
              </a:rPr>
              <a:pPr/>
              <a:t>30</a:t>
            </a:fld>
            <a:endParaRPr lang="en-US">
              <a:latin typeface="Times" charset="0"/>
            </a:endParaRPr>
          </a:p>
        </p:txBody>
      </p:sp>
      <p:sp>
        <p:nvSpPr>
          <p:cNvPr id="2458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2458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2867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917CFF4-B237-0E4C-BE91-19C18C04C462}" type="slidenum">
              <a:rPr lang="en-US">
                <a:latin typeface="Times" charset="0"/>
              </a:rPr>
              <a:pPr/>
              <a:t>31</a:t>
            </a:fld>
            <a:endParaRPr lang="en-US">
              <a:latin typeface="Times" charset="0"/>
            </a:endParaRPr>
          </a:p>
        </p:txBody>
      </p:sp>
      <p:sp>
        <p:nvSpPr>
          <p:cNvPr id="2867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2867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3072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8911E31-A891-7145-813C-32B07326DB4A}" type="slidenum">
              <a:rPr lang="en-US">
                <a:latin typeface="Times" charset="0"/>
              </a:rPr>
              <a:pPr/>
              <a:t>32</a:t>
            </a:fld>
            <a:endParaRPr lang="en-US">
              <a:latin typeface="Times" charset="0"/>
            </a:endParaRPr>
          </a:p>
        </p:txBody>
      </p:sp>
      <p:sp>
        <p:nvSpPr>
          <p:cNvPr id="3072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3072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32771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827501BC-4349-A844-BA03-C42FA1A8B46F}" type="slidenum">
              <a:rPr lang="en-US" sz="1200"/>
              <a:pPr algn="r" eaLnBrk="0" hangingPunct="0"/>
              <a:t>33</a:t>
            </a:fld>
            <a:endParaRPr lang="en-US" sz="1200"/>
          </a:p>
        </p:txBody>
      </p:sp>
      <p:sp>
        <p:nvSpPr>
          <p:cNvPr id="3277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3277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38915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0AB925D1-ECA0-944F-859F-96692EBFB789}" type="slidenum">
              <a:rPr lang="en-US" sz="1200"/>
              <a:pPr algn="r" eaLnBrk="0" hangingPunct="0"/>
              <a:t>34</a:t>
            </a:fld>
            <a:endParaRPr lang="en-US" sz="1200"/>
          </a:p>
        </p:txBody>
      </p:sp>
      <p:sp>
        <p:nvSpPr>
          <p:cNvPr id="3891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3891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38915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0AB925D1-ECA0-944F-859F-96692EBFB789}" type="slidenum">
              <a:rPr lang="en-US" sz="1200"/>
              <a:pPr algn="r" eaLnBrk="0" hangingPunct="0"/>
              <a:t>35</a:t>
            </a:fld>
            <a:endParaRPr lang="en-US" sz="1200"/>
          </a:p>
        </p:txBody>
      </p:sp>
      <p:sp>
        <p:nvSpPr>
          <p:cNvPr id="3891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3891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388417053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38915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0AB925D1-ECA0-944F-859F-96692EBFB789}" type="slidenum">
              <a:rPr lang="en-US" sz="1200"/>
              <a:pPr algn="r" eaLnBrk="0" hangingPunct="0"/>
              <a:t>36</a:t>
            </a:fld>
            <a:endParaRPr lang="en-US" sz="1200"/>
          </a:p>
        </p:txBody>
      </p:sp>
      <p:sp>
        <p:nvSpPr>
          <p:cNvPr id="3891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3891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34819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4DA43024-AE97-8043-AC15-2820158D0ECF}" type="slidenum">
              <a:rPr lang="en-US" sz="1200"/>
              <a:pPr algn="r" eaLnBrk="0" hangingPunct="0"/>
              <a:t>37</a:t>
            </a:fld>
            <a:endParaRPr lang="en-US" sz="1200"/>
          </a:p>
        </p:txBody>
      </p:sp>
      <p:sp>
        <p:nvSpPr>
          <p:cNvPr id="3482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3482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34819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4DA43024-AE97-8043-AC15-2820158D0ECF}" type="slidenum">
              <a:rPr lang="en-US" sz="1200"/>
              <a:pPr algn="r" eaLnBrk="0" hangingPunct="0"/>
              <a:t>38</a:t>
            </a:fld>
            <a:endParaRPr lang="en-US" sz="1200"/>
          </a:p>
        </p:txBody>
      </p:sp>
      <p:sp>
        <p:nvSpPr>
          <p:cNvPr id="3482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3482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497543472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34819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4DA43024-AE97-8043-AC15-2820158D0ECF}" type="slidenum">
              <a:rPr lang="en-US" sz="1200"/>
              <a:pPr algn="r" eaLnBrk="0" hangingPunct="0"/>
              <a:t>39</a:t>
            </a:fld>
            <a:endParaRPr lang="en-US" sz="1200"/>
          </a:p>
        </p:txBody>
      </p:sp>
      <p:sp>
        <p:nvSpPr>
          <p:cNvPr id="3482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3482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2457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BDBE309-5900-684B-BE6C-FAAED50F57E5}" type="slidenum">
              <a:rPr lang="en-US">
                <a:latin typeface="Times" charset="0"/>
              </a:rPr>
              <a:pPr/>
              <a:t>40</a:t>
            </a:fld>
            <a:endParaRPr lang="en-US">
              <a:latin typeface="Times" charset="0"/>
            </a:endParaRPr>
          </a:p>
        </p:txBody>
      </p:sp>
      <p:sp>
        <p:nvSpPr>
          <p:cNvPr id="2458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2458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2457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BDBE309-5900-684B-BE6C-FAAED50F57E5}" type="slidenum">
              <a:rPr lang="en-US">
                <a:latin typeface="Times" charset="0"/>
              </a:rPr>
              <a:pPr/>
              <a:t>41</a:t>
            </a:fld>
            <a:endParaRPr lang="en-US">
              <a:latin typeface="Times" charset="0"/>
            </a:endParaRPr>
          </a:p>
        </p:txBody>
      </p:sp>
      <p:sp>
        <p:nvSpPr>
          <p:cNvPr id="2458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2458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2457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BDBE309-5900-684B-BE6C-FAAED50F57E5}" type="slidenum">
              <a:rPr lang="en-US">
                <a:latin typeface="Times" charset="0"/>
              </a:rPr>
              <a:pPr/>
              <a:t>42</a:t>
            </a:fld>
            <a:endParaRPr lang="en-US">
              <a:latin typeface="Times" charset="0"/>
            </a:endParaRPr>
          </a:p>
        </p:txBody>
      </p:sp>
      <p:sp>
        <p:nvSpPr>
          <p:cNvPr id="2458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2458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2457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BDBE309-5900-684B-BE6C-FAAED50F57E5}" type="slidenum">
              <a:rPr lang="en-US">
                <a:latin typeface="Times" charset="0"/>
              </a:rPr>
              <a:pPr/>
              <a:t>43</a:t>
            </a:fld>
            <a:endParaRPr lang="en-US">
              <a:latin typeface="Times" charset="0"/>
            </a:endParaRPr>
          </a:p>
        </p:txBody>
      </p:sp>
      <p:sp>
        <p:nvSpPr>
          <p:cNvPr id="2458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2458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4301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A03C524-CB1F-434F-95D0-E437F9425D12}" type="slidenum">
              <a:rPr lang="en-US">
                <a:latin typeface="Times" charset="0"/>
              </a:rPr>
              <a:pPr/>
              <a:t>44</a:t>
            </a:fld>
            <a:endParaRPr lang="en-US">
              <a:latin typeface="Times" charset="0"/>
            </a:endParaRPr>
          </a:p>
        </p:txBody>
      </p:sp>
      <p:sp>
        <p:nvSpPr>
          <p:cNvPr id="4301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4301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2457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BDBE309-5900-684B-BE6C-FAAED50F57E5}" type="slidenum">
              <a:rPr lang="en-US">
                <a:latin typeface="Times" charset="0"/>
              </a:rPr>
              <a:pPr/>
              <a:t>45</a:t>
            </a:fld>
            <a:endParaRPr lang="en-US">
              <a:latin typeface="Times" charset="0"/>
            </a:endParaRPr>
          </a:p>
        </p:txBody>
      </p:sp>
      <p:sp>
        <p:nvSpPr>
          <p:cNvPr id="2458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2458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635077242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2457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BDBE309-5900-684B-BE6C-FAAED50F57E5}" type="slidenum">
              <a:rPr lang="en-US">
                <a:latin typeface="Times" charset="0"/>
              </a:rPr>
              <a:pPr/>
              <a:t>46</a:t>
            </a:fld>
            <a:endParaRPr lang="en-US">
              <a:latin typeface="Times" charset="0"/>
            </a:endParaRPr>
          </a:p>
        </p:txBody>
      </p:sp>
      <p:sp>
        <p:nvSpPr>
          <p:cNvPr id="2458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2458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769716404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 txBox="1">
            <a:spLocks noGrp="1" noChangeArrowheads="1"/>
          </p:cNvSpPr>
          <p:nvPr/>
        </p:nvSpPr>
        <p:spPr bwMode="auto">
          <a:xfrm>
            <a:off x="0" y="0"/>
            <a:ext cx="2971800" cy="45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eaLnBrk="0" hangingPunct="0"/>
            <a:r>
              <a:rPr lang="en-US" sz="1200"/>
              <a:t>www.musiceducationconsultants.net/mmea2010</a:t>
            </a:r>
          </a:p>
        </p:txBody>
      </p:sp>
      <p:sp>
        <p:nvSpPr>
          <p:cNvPr id="45059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9E9E6897-654D-104A-B0C9-202BECF93120}" type="slidenum">
              <a:rPr lang="en-US" sz="1200"/>
              <a:pPr algn="r" eaLnBrk="0" hangingPunct="0"/>
              <a:t>47</a:t>
            </a:fld>
            <a:endParaRPr lang="en-US" sz="1200"/>
          </a:p>
        </p:txBody>
      </p:sp>
      <p:sp>
        <p:nvSpPr>
          <p:cNvPr id="4506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4506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 txBox="1">
            <a:spLocks noGrp="1" noChangeArrowheads="1"/>
          </p:cNvSpPr>
          <p:nvPr/>
        </p:nvSpPr>
        <p:spPr bwMode="auto">
          <a:xfrm>
            <a:off x="0" y="0"/>
            <a:ext cx="2971800" cy="45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eaLnBrk="0" hangingPunct="0"/>
            <a:r>
              <a:rPr lang="en-US" sz="1200"/>
              <a:t>www.musiceducationconsultants.net/mmea2010</a:t>
            </a:r>
          </a:p>
        </p:txBody>
      </p:sp>
      <p:sp>
        <p:nvSpPr>
          <p:cNvPr id="45059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9E9E6897-654D-104A-B0C9-202BECF93120}" type="slidenum">
              <a:rPr lang="en-US" sz="1200"/>
              <a:pPr algn="r" eaLnBrk="0" hangingPunct="0"/>
              <a:t>48</a:t>
            </a:fld>
            <a:endParaRPr lang="en-US" sz="1200"/>
          </a:p>
        </p:txBody>
      </p:sp>
      <p:sp>
        <p:nvSpPr>
          <p:cNvPr id="4506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4506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 txBox="1">
            <a:spLocks noGrp="1" noChangeArrowheads="1"/>
          </p:cNvSpPr>
          <p:nvPr/>
        </p:nvSpPr>
        <p:spPr bwMode="auto">
          <a:xfrm>
            <a:off x="0" y="0"/>
            <a:ext cx="2971800" cy="45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eaLnBrk="0" hangingPunct="0"/>
            <a:r>
              <a:rPr lang="en-US" sz="1200"/>
              <a:t>www.musiceducationconsultants.net/mmea2010</a:t>
            </a:r>
          </a:p>
        </p:txBody>
      </p:sp>
      <p:sp>
        <p:nvSpPr>
          <p:cNvPr id="45059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9E9E6897-654D-104A-B0C9-202BECF93120}" type="slidenum">
              <a:rPr lang="en-US" sz="1200"/>
              <a:pPr algn="r" eaLnBrk="0" hangingPunct="0"/>
              <a:t>49</a:t>
            </a:fld>
            <a:endParaRPr lang="en-US" sz="1200"/>
          </a:p>
        </p:txBody>
      </p:sp>
      <p:sp>
        <p:nvSpPr>
          <p:cNvPr id="4506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4506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 txBox="1">
            <a:spLocks noGrp="1" noChangeArrowheads="1"/>
          </p:cNvSpPr>
          <p:nvPr/>
        </p:nvSpPr>
        <p:spPr bwMode="auto">
          <a:xfrm>
            <a:off x="0" y="0"/>
            <a:ext cx="2971800" cy="45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eaLnBrk="0" hangingPunct="0"/>
            <a:r>
              <a:rPr lang="en-US" sz="1200"/>
              <a:t>www.musiceducationconsultants.net/mmea2010</a:t>
            </a:r>
          </a:p>
        </p:txBody>
      </p:sp>
      <p:sp>
        <p:nvSpPr>
          <p:cNvPr id="45059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9E9E6897-654D-104A-B0C9-202BECF93120}" type="slidenum">
              <a:rPr lang="en-US" sz="1200"/>
              <a:pPr algn="r" eaLnBrk="0" hangingPunct="0"/>
              <a:t>50</a:t>
            </a:fld>
            <a:endParaRPr lang="en-US" sz="1200"/>
          </a:p>
        </p:txBody>
      </p:sp>
      <p:sp>
        <p:nvSpPr>
          <p:cNvPr id="4506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4506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993520248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 txBox="1">
            <a:spLocks noGrp="1" noChangeArrowheads="1"/>
          </p:cNvSpPr>
          <p:nvPr/>
        </p:nvSpPr>
        <p:spPr bwMode="auto">
          <a:xfrm>
            <a:off x="0" y="0"/>
            <a:ext cx="2971800" cy="45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eaLnBrk="0" hangingPunct="0"/>
            <a:r>
              <a:rPr lang="en-US" sz="1200"/>
              <a:t>www.musiceducationconsultants.net/mmea2010</a:t>
            </a:r>
          </a:p>
        </p:txBody>
      </p:sp>
      <p:sp>
        <p:nvSpPr>
          <p:cNvPr id="45059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9E9E6897-654D-104A-B0C9-202BECF93120}" type="slidenum">
              <a:rPr lang="en-US" sz="1200"/>
              <a:pPr algn="r" eaLnBrk="0" hangingPunct="0"/>
              <a:t>51</a:t>
            </a:fld>
            <a:endParaRPr lang="en-US" sz="1200"/>
          </a:p>
        </p:txBody>
      </p:sp>
      <p:sp>
        <p:nvSpPr>
          <p:cNvPr id="4506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4506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789265826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 txBox="1">
            <a:spLocks noGrp="1" noChangeArrowheads="1"/>
          </p:cNvSpPr>
          <p:nvPr/>
        </p:nvSpPr>
        <p:spPr bwMode="auto">
          <a:xfrm>
            <a:off x="0" y="0"/>
            <a:ext cx="2971800" cy="45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eaLnBrk="0" hangingPunct="0"/>
            <a:r>
              <a:rPr lang="en-US" sz="1200"/>
              <a:t>www.musiceducationconsultants.net/mmea2010</a:t>
            </a:r>
          </a:p>
        </p:txBody>
      </p:sp>
      <p:sp>
        <p:nvSpPr>
          <p:cNvPr id="45059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9E9E6897-654D-104A-B0C9-202BECF93120}" type="slidenum">
              <a:rPr lang="en-US" sz="1200"/>
              <a:pPr algn="r" eaLnBrk="0" hangingPunct="0"/>
              <a:t>52</a:t>
            </a:fld>
            <a:endParaRPr lang="en-US" sz="1200"/>
          </a:p>
        </p:txBody>
      </p:sp>
      <p:sp>
        <p:nvSpPr>
          <p:cNvPr id="4506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4506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 txBox="1">
            <a:spLocks noGrp="1" noChangeArrowheads="1"/>
          </p:cNvSpPr>
          <p:nvPr/>
        </p:nvSpPr>
        <p:spPr bwMode="auto">
          <a:xfrm>
            <a:off x="0" y="0"/>
            <a:ext cx="2971800" cy="45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eaLnBrk="0" hangingPunct="0"/>
            <a:r>
              <a:rPr lang="en-US" sz="1200"/>
              <a:t>www.musiceducationconsultants.net/mmea2010</a:t>
            </a:r>
          </a:p>
        </p:txBody>
      </p:sp>
      <p:sp>
        <p:nvSpPr>
          <p:cNvPr id="45059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9E9E6897-654D-104A-B0C9-202BECF93120}" type="slidenum">
              <a:rPr lang="en-US" sz="1200"/>
              <a:pPr algn="r" eaLnBrk="0" hangingPunct="0"/>
              <a:t>53</a:t>
            </a:fld>
            <a:endParaRPr lang="en-US" sz="1200"/>
          </a:p>
        </p:txBody>
      </p:sp>
      <p:sp>
        <p:nvSpPr>
          <p:cNvPr id="4506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4506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4710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0DA2730-C559-6149-AF69-33893FB84282}" type="slidenum">
              <a:rPr lang="en-US">
                <a:latin typeface="Times" charset="0"/>
              </a:rPr>
              <a:pPr/>
              <a:t>54</a:t>
            </a:fld>
            <a:endParaRPr lang="en-US">
              <a:latin typeface="Times" charset="0"/>
            </a:endParaRPr>
          </a:p>
        </p:txBody>
      </p:sp>
      <p:sp>
        <p:nvSpPr>
          <p:cNvPr id="4710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4710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4710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0DA2730-C559-6149-AF69-33893FB84282}" type="slidenum">
              <a:rPr lang="en-US">
                <a:latin typeface="Times" charset="0"/>
              </a:rPr>
              <a:pPr/>
              <a:t>55</a:t>
            </a:fld>
            <a:endParaRPr lang="en-US">
              <a:latin typeface="Times" charset="0"/>
            </a:endParaRPr>
          </a:p>
        </p:txBody>
      </p:sp>
      <p:sp>
        <p:nvSpPr>
          <p:cNvPr id="4710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4710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4710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0DA2730-C559-6149-AF69-33893FB84282}" type="slidenum">
              <a:rPr lang="en-US">
                <a:latin typeface="Times" charset="0"/>
              </a:rPr>
              <a:pPr/>
              <a:t>56</a:t>
            </a:fld>
            <a:endParaRPr lang="en-US">
              <a:latin typeface="Times" charset="0"/>
            </a:endParaRPr>
          </a:p>
        </p:txBody>
      </p:sp>
      <p:sp>
        <p:nvSpPr>
          <p:cNvPr id="4710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4710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2457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BDBE309-5900-684B-BE6C-FAAED50F57E5}" type="slidenum">
              <a:rPr lang="en-US">
                <a:latin typeface="Times" charset="0"/>
              </a:rPr>
              <a:pPr/>
              <a:t>57</a:t>
            </a:fld>
            <a:endParaRPr lang="en-US">
              <a:latin typeface="Times" charset="0"/>
            </a:endParaRPr>
          </a:p>
        </p:txBody>
      </p:sp>
      <p:sp>
        <p:nvSpPr>
          <p:cNvPr id="2458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2458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84916116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2457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BDBE309-5900-684B-BE6C-FAAED50F57E5}" type="slidenum">
              <a:rPr lang="en-US">
                <a:latin typeface="Times" charset="0"/>
              </a:rPr>
              <a:pPr/>
              <a:t>58</a:t>
            </a:fld>
            <a:endParaRPr lang="en-US">
              <a:latin typeface="Times" charset="0"/>
            </a:endParaRPr>
          </a:p>
        </p:txBody>
      </p:sp>
      <p:sp>
        <p:nvSpPr>
          <p:cNvPr id="2458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2458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84916116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57347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94009952-8B47-E246-9D58-32676A7ED467}" type="slidenum">
              <a:rPr lang="en-US" sz="1200"/>
              <a:pPr algn="r" eaLnBrk="0" hangingPunct="0"/>
              <a:t>59</a:t>
            </a:fld>
            <a:endParaRPr lang="en-US" sz="1200"/>
          </a:p>
        </p:txBody>
      </p:sp>
      <p:sp>
        <p:nvSpPr>
          <p:cNvPr id="5734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5734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57347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94009952-8B47-E246-9D58-32676A7ED467}" type="slidenum">
              <a:rPr lang="en-US" sz="1200"/>
              <a:pPr algn="r" eaLnBrk="0" hangingPunct="0"/>
              <a:t>60</a:t>
            </a:fld>
            <a:endParaRPr lang="en-US" sz="1200"/>
          </a:p>
        </p:txBody>
      </p:sp>
      <p:sp>
        <p:nvSpPr>
          <p:cNvPr id="5734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5734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57347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94009952-8B47-E246-9D58-32676A7ED467}" type="slidenum">
              <a:rPr lang="en-US" sz="1200"/>
              <a:pPr algn="r" eaLnBrk="0" hangingPunct="0"/>
              <a:t>61</a:t>
            </a:fld>
            <a:endParaRPr lang="en-US" sz="1200"/>
          </a:p>
        </p:txBody>
      </p:sp>
      <p:sp>
        <p:nvSpPr>
          <p:cNvPr id="5734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5734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57347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94009952-8B47-E246-9D58-32676A7ED467}" type="slidenum">
              <a:rPr lang="en-US" sz="1200"/>
              <a:pPr algn="r" eaLnBrk="0" hangingPunct="0"/>
              <a:t>62</a:t>
            </a:fld>
            <a:endParaRPr lang="en-US" sz="1200"/>
          </a:p>
        </p:txBody>
      </p:sp>
      <p:sp>
        <p:nvSpPr>
          <p:cNvPr id="5734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5734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5939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C7796D4-2468-D241-AEE4-66E9989D8D25}" type="slidenum">
              <a:rPr lang="en-US">
                <a:latin typeface="Times" charset="0"/>
              </a:rPr>
              <a:pPr/>
              <a:t>63</a:t>
            </a:fld>
            <a:endParaRPr lang="en-US">
              <a:latin typeface="Times" charset="0"/>
            </a:endParaRPr>
          </a:p>
        </p:txBody>
      </p:sp>
      <p:sp>
        <p:nvSpPr>
          <p:cNvPr id="5939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5939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5939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C7796D4-2468-D241-AEE4-66E9989D8D25}" type="slidenum">
              <a:rPr lang="en-US">
                <a:latin typeface="Times" charset="0"/>
              </a:rPr>
              <a:pPr/>
              <a:t>64</a:t>
            </a:fld>
            <a:endParaRPr lang="en-US">
              <a:latin typeface="Times" charset="0"/>
            </a:endParaRPr>
          </a:p>
        </p:txBody>
      </p:sp>
      <p:sp>
        <p:nvSpPr>
          <p:cNvPr id="5939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5939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540005010"/>
      </p:ext>
    </p:extLst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www.musiceducationconsultants.net/mmea2010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65</a:t>
            </a:fld>
            <a:endParaRPr lang="en-US"/>
          </a:p>
        </p:txBody>
      </p:sp>
    </p:spTree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2457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BDBE309-5900-684B-BE6C-FAAED50F57E5}" type="slidenum">
              <a:rPr lang="en-US">
                <a:latin typeface="Times" charset="0"/>
              </a:rPr>
              <a:pPr/>
              <a:t>66</a:t>
            </a:fld>
            <a:endParaRPr lang="en-US">
              <a:latin typeface="Times" charset="0"/>
            </a:endParaRPr>
          </a:p>
        </p:txBody>
      </p:sp>
      <p:sp>
        <p:nvSpPr>
          <p:cNvPr id="2458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2458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2457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BDBE309-5900-684B-BE6C-FAAED50F57E5}" type="slidenum">
              <a:rPr lang="en-US">
                <a:latin typeface="Times" charset="0"/>
              </a:rPr>
              <a:pPr/>
              <a:t>67</a:t>
            </a:fld>
            <a:endParaRPr lang="en-US">
              <a:latin typeface="Times" charset="0"/>
            </a:endParaRPr>
          </a:p>
        </p:txBody>
      </p:sp>
      <p:sp>
        <p:nvSpPr>
          <p:cNvPr id="2458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2458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www.musiceducationconsultants.net/mmea2010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68</a:t>
            </a:fld>
            <a:endParaRPr lang="en-US"/>
          </a:p>
        </p:txBody>
      </p:sp>
    </p:spTree>
  </p:cSld>
  <p:clrMapOvr>
    <a:masterClrMapping/>
  </p:clrMapOvr>
</p:notes>
</file>

<file path=ppt/notesSlides/notesSlide6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6650" y="688975"/>
            <a:ext cx="4587875" cy="3441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www.musiceducationconsultants.net/mmea2010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39AECCE-B0FE-4E46-839A-6B1EA38F78A6}" type="slidenum">
              <a:rPr lang="en-US" smtClean="0"/>
              <a:pPr>
                <a:defRPr/>
              </a:pPr>
              <a:t>69</a:t>
            </a:fld>
            <a:endParaRPr lang="en-US"/>
          </a:p>
        </p:txBody>
      </p:sp>
    </p:spTree>
  </p:cSld>
  <p:clrMapOvr>
    <a:masterClrMapping/>
  </p:clrMapOvr>
</p:notes>
</file>

<file path=ppt/notesSlides/notesSlide6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7782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70FF3CE-7206-C54C-B3FB-F0122E611A2A}" type="slidenum">
              <a:rPr lang="en-US">
                <a:latin typeface="Times" charset="0"/>
              </a:rPr>
              <a:pPr/>
              <a:t>70</a:t>
            </a:fld>
            <a:endParaRPr lang="en-US">
              <a:latin typeface="Times" charset="0"/>
            </a:endParaRPr>
          </a:p>
        </p:txBody>
      </p:sp>
      <p:sp>
        <p:nvSpPr>
          <p:cNvPr id="77828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77829" name="Rectangle 1027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213786658"/>
      </p:ext>
    </p:extLst>
  </p:cSld>
  <p:clrMapOvr>
    <a:masterClrMapping/>
  </p:clrMapOvr>
</p:notes>
</file>

<file path=ppt/notesSlides/notesSlide6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7782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70FF3CE-7206-C54C-B3FB-F0122E611A2A}" type="slidenum">
              <a:rPr lang="en-US">
                <a:latin typeface="Times" charset="0"/>
              </a:rPr>
              <a:pPr/>
              <a:t>71</a:t>
            </a:fld>
            <a:endParaRPr lang="en-US">
              <a:latin typeface="Times" charset="0"/>
            </a:endParaRPr>
          </a:p>
        </p:txBody>
      </p:sp>
      <p:sp>
        <p:nvSpPr>
          <p:cNvPr id="77828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77829" name="Rectangle 1027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213786658"/>
      </p:ext>
    </p:extLst>
  </p:cSld>
  <p:clrMapOvr>
    <a:masterClrMapping/>
  </p:clrMapOvr>
</p:notes>
</file>

<file path=ppt/notesSlides/notesSlide7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7782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70FF3CE-7206-C54C-B3FB-F0122E611A2A}" type="slidenum">
              <a:rPr lang="en-US">
                <a:latin typeface="Times" charset="0"/>
              </a:rPr>
              <a:pPr/>
              <a:t>72</a:t>
            </a:fld>
            <a:endParaRPr lang="en-US">
              <a:latin typeface="Times" charset="0"/>
            </a:endParaRPr>
          </a:p>
        </p:txBody>
      </p:sp>
      <p:sp>
        <p:nvSpPr>
          <p:cNvPr id="77828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77829" name="Rectangle 1027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213786658"/>
      </p:ext>
    </p:extLst>
  </p:cSld>
  <p:clrMapOvr>
    <a:masterClrMapping/>
  </p:clrMapOvr>
</p:notes>
</file>

<file path=ppt/notesSlides/notesSlide7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7782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70FF3CE-7206-C54C-B3FB-F0122E611A2A}" type="slidenum">
              <a:rPr lang="en-US">
                <a:latin typeface="Times" charset="0"/>
              </a:rPr>
              <a:pPr/>
              <a:t>73</a:t>
            </a:fld>
            <a:endParaRPr lang="en-US">
              <a:latin typeface="Times" charset="0"/>
            </a:endParaRPr>
          </a:p>
        </p:txBody>
      </p:sp>
      <p:sp>
        <p:nvSpPr>
          <p:cNvPr id="77828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77829" name="Rectangle 1027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213786658"/>
      </p:ext>
    </p:extLst>
  </p:cSld>
  <p:clrMapOvr>
    <a:masterClrMapping/>
  </p:clrMapOvr>
</p:notes>
</file>

<file path=ppt/notesSlides/notesSlide7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7782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70FF3CE-7206-C54C-B3FB-F0122E611A2A}" type="slidenum">
              <a:rPr lang="en-US">
                <a:latin typeface="Times" charset="0"/>
              </a:rPr>
              <a:pPr/>
              <a:t>74</a:t>
            </a:fld>
            <a:endParaRPr lang="en-US">
              <a:latin typeface="Times" charset="0"/>
            </a:endParaRPr>
          </a:p>
        </p:txBody>
      </p:sp>
      <p:sp>
        <p:nvSpPr>
          <p:cNvPr id="77828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77829" name="Rectangle 1027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213786658"/>
      </p:ext>
    </p:extLst>
  </p:cSld>
  <p:clrMapOvr>
    <a:masterClrMapping/>
  </p:clrMapOvr>
</p:notes>
</file>

<file path=ppt/notesSlides/notesSlide7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7782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70FF3CE-7206-C54C-B3FB-F0122E611A2A}" type="slidenum">
              <a:rPr lang="en-US">
                <a:latin typeface="Times" charset="0"/>
              </a:rPr>
              <a:pPr/>
              <a:t>75</a:t>
            </a:fld>
            <a:endParaRPr lang="en-US">
              <a:latin typeface="Times" charset="0"/>
            </a:endParaRPr>
          </a:p>
        </p:txBody>
      </p:sp>
      <p:sp>
        <p:nvSpPr>
          <p:cNvPr id="77828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77829" name="Rectangle 1027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213786658"/>
      </p:ext>
    </p:extLst>
  </p:cSld>
  <p:clrMapOvr>
    <a:masterClrMapping/>
  </p:clrMapOvr>
</p:notes>
</file>

<file path=ppt/notesSlides/notesSlide7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7782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70FF3CE-7206-C54C-B3FB-F0122E611A2A}" type="slidenum">
              <a:rPr lang="en-US">
                <a:latin typeface="Times" charset="0"/>
              </a:rPr>
              <a:pPr/>
              <a:t>76</a:t>
            </a:fld>
            <a:endParaRPr lang="en-US">
              <a:latin typeface="Times" charset="0"/>
            </a:endParaRPr>
          </a:p>
        </p:txBody>
      </p:sp>
      <p:sp>
        <p:nvSpPr>
          <p:cNvPr id="77828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77829" name="Rectangle 1027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213786658"/>
      </p:ext>
    </p:extLst>
  </p:cSld>
  <p:clrMapOvr>
    <a:masterClrMapping/>
  </p:clrMapOvr>
</p:notes>
</file>

<file path=ppt/notesSlides/notesSlide7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7782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70FF3CE-7206-C54C-B3FB-F0122E611A2A}" type="slidenum">
              <a:rPr lang="en-US">
                <a:latin typeface="Times" charset="0"/>
              </a:rPr>
              <a:pPr/>
              <a:t>77</a:t>
            </a:fld>
            <a:endParaRPr lang="en-US">
              <a:latin typeface="Times" charset="0"/>
            </a:endParaRPr>
          </a:p>
        </p:txBody>
      </p:sp>
      <p:sp>
        <p:nvSpPr>
          <p:cNvPr id="77828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77829" name="Rectangle 1027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213786658"/>
      </p:ext>
    </p:extLst>
  </p:cSld>
  <p:clrMapOvr>
    <a:masterClrMapping/>
  </p:clrMapOvr>
</p:notes>
</file>

<file path=ppt/notesSlides/notesSlide7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7782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70FF3CE-7206-C54C-B3FB-F0122E611A2A}" type="slidenum">
              <a:rPr lang="en-US">
                <a:latin typeface="Times" charset="0"/>
              </a:rPr>
              <a:pPr/>
              <a:t>78</a:t>
            </a:fld>
            <a:endParaRPr lang="en-US">
              <a:latin typeface="Times" charset="0"/>
            </a:endParaRPr>
          </a:p>
        </p:txBody>
      </p:sp>
      <p:sp>
        <p:nvSpPr>
          <p:cNvPr id="77828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77829" name="Rectangle 1027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213786658"/>
      </p:ext>
    </p:extLst>
  </p:cSld>
  <p:clrMapOvr>
    <a:masterClrMapping/>
  </p:clrMapOvr>
</p:notes>
</file>

<file path=ppt/notesSlides/notesSlide7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2457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BDBE309-5900-684B-BE6C-FAAED50F57E5}" type="slidenum">
              <a:rPr lang="en-US">
                <a:latin typeface="Times" charset="0"/>
              </a:rPr>
              <a:pPr/>
              <a:t>79</a:t>
            </a:fld>
            <a:endParaRPr lang="en-US">
              <a:latin typeface="Times" charset="0"/>
            </a:endParaRPr>
          </a:p>
        </p:txBody>
      </p:sp>
      <p:sp>
        <p:nvSpPr>
          <p:cNvPr id="2458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2458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629731887"/>
      </p:ext>
    </p:extLst>
  </p:cSld>
  <p:clrMapOvr>
    <a:masterClrMapping/>
  </p:clrMapOvr>
</p:notes>
</file>

<file path=ppt/notesSlides/notesSlide7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716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716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7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757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757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8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7782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70FF3CE-7206-C54C-B3FB-F0122E611A2A}" type="slidenum">
              <a:rPr lang="en-US">
                <a:latin typeface="Times" charset="0"/>
              </a:rPr>
              <a:pPr/>
              <a:t>82</a:t>
            </a:fld>
            <a:endParaRPr lang="en-US">
              <a:latin typeface="Times" charset="0"/>
            </a:endParaRPr>
          </a:p>
        </p:txBody>
      </p:sp>
      <p:sp>
        <p:nvSpPr>
          <p:cNvPr id="77828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77829" name="Rectangle 1027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8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7782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70FF3CE-7206-C54C-B3FB-F0122E611A2A}" type="slidenum">
              <a:rPr lang="en-US">
                <a:latin typeface="Times" charset="0"/>
              </a:rPr>
              <a:pPr/>
              <a:t>83</a:t>
            </a:fld>
            <a:endParaRPr lang="en-US">
              <a:latin typeface="Times" charset="0"/>
            </a:endParaRPr>
          </a:p>
        </p:txBody>
      </p:sp>
      <p:sp>
        <p:nvSpPr>
          <p:cNvPr id="77828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77829" name="Rectangle 1027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8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7782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70FF3CE-7206-C54C-B3FB-F0122E611A2A}" type="slidenum">
              <a:rPr lang="en-US">
                <a:latin typeface="Times" charset="0"/>
              </a:rPr>
              <a:pPr/>
              <a:t>84</a:t>
            </a:fld>
            <a:endParaRPr lang="en-US">
              <a:latin typeface="Times" charset="0"/>
            </a:endParaRPr>
          </a:p>
        </p:txBody>
      </p:sp>
      <p:sp>
        <p:nvSpPr>
          <p:cNvPr id="77828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77829" name="Rectangle 1027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8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7782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70FF3CE-7206-C54C-B3FB-F0122E611A2A}" type="slidenum">
              <a:rPr lang="en-US">
                <a:latin typeface="Times" charset="0"/>
              </a:rPr>
              <a:pPr/>
              <a:t>85</a:t>
            </a:fld>
            <a:endParaRPr lang="en-US">
              <a:latin typeface="Times" charset="0"/>
            </a:endParaRPr>
          </a:p>
        </p:txBody>
      </p:sp>
      <p:sp>
        <p:nvSpPr>
          <p:cNvPr id="77828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77829" name="Rectangle 1027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8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7782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70FF3CE-7206-C54C-B3FB-F0122E611A2A}" type="slidenum">
              <a:rPr lang="en-US">
                <a:latin typeface="Times" charset="0"/>
              </a:rPr>
              <a:pPr/>
              <a:t>86</a:t>
            </a:fld>
            <a:endParaRPr lang="en-US">
              <a:latin typeface="Times" charset="0"/>
            </a:endParaRPr>
          </a:p>
        </p:txBody>
      </p:sp>
      <p:sp>
        <p:nvSpPr>
          <p:cNvPr id="77828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77829" name="Rectangle 1027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773141356"/>
      </p:ext>
    </p:extLst>
  </p:cSld>
  <p:clrMapOvr>
    <a:masterClrMapping/>
  </p:clrMapOvr>
</p:notes>
</file>

<file path=ppt/notesSlides/notesSlide8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7782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70FF3CE-7206-C54C-B3FB-F0122E611A2A}" type="slidenum">
              <a:rPr lang="en-US">
                <a:latin typeface="Times" charset="0"/>
              </a:rPr>
              <a:pPr/>
              <a:t>87</a:t>
            </a:fld>
            <a:endParaRPr lang="en-US">
              <a:latin typeface="Times" charset="0"/>
            </a:endParaRPr>
          </a:p>
        </p:txBody>
      </p:sp>
      <p:sp>
        <p:nvSpPr>
          <p:cNvPr id="77828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77829" name="Rectangle 1027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1535087"/>
      </p:ext>
    </p:extLst>
  </p:cSld>
  <p:clrMapOvr>
    <a:masterClrMapping/>
  </p:clrMapOvr>
</p:notes>
</file>

<file path=ppt/notesSlides/notesSlide8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7782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70FF3CE-7206-C54C-B3FB-F0122E611A2A}" type="slidenum">
              <a:rPr lang="en-US">
                <a:latin typeface="Times" charset="0"/>
              </a:rPr>
              <a:pPr/>
              <a:t>88</a:t>
            </a:fld>
            <a:endParaRPr lang="en-US">
              <a:latin typeface="Times" charset="0"/>
            </a:endParaRPr>
          </a:p>
        </p:txBody>
      </p:sp>
      <p:sp>
        <p:nvSpPr>
          <p:cNvPr id="77828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77829" name="Rectangle 1027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1535087"/>
      </p:ext>
    </p:extLst>
  </p:cSld>
  <p:clrMapOvr>
    <a:masterClrMapping/>
  </p:clrMapOvr>
</p:notes>
</file>

<file path=ppt/notesSlides/notesSlide8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2457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BDBE309-5900-684B-BE6C-FAAED50F57E5}" type="slidenum">
              <a:rPr lang="en-US">
                <a:latin typeface="Times" charset="0"/>
              </a:rPr>
              <a:pPr/>
              <a:t>89</a:t>
            </a:fld>
            <a:endParaRPr lang="en-US">
              <a:latin typeface="Times" charset="0"/>
            </a:endParaRPr>
          </a:p>
        </p:txBody>
      </p:sp>
      <p:sp>
        <p:nvSpPr>
          <p:cNvPr id="2458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2458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425032323"/>
      </p:ext>
    </p:extLst>
  </p:cSld>
  <p:clrMapOvr>
    <a:masterClrMapping/>
  </p:clrMapOvr>
</p:notes>
</file>

<file path=ppt/notesSlides/notesSlide8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81923" name="Rectangle 7"/>
          <p:cNvSpPr txBox="1">
            <a:spLocks noGrp="1" noChangeArrowheads="1"/>
          </p:cNvSpPr>
          <p:nvPr/>
        </p:nvSpPr>
        <p:spPr bwMode="auto">
          <a:xfrm>
            <a:off x="3884613" y="8720138"/>
            <a:ext cx="297180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r" eaLnBrk="0" hangingPunct="0"/>
            <a:fld id="{E7496D20-6913-8746-A50C-2AFCED1F8986}" type="slidenum">
              <a:rPr lang="en-US" sz="1200"/>
              <a:pPr algn="r" eaLnBrk="0" hangingPunct="0"/>
              <a:t>90</a:t>
            </a:fld>
            <a:endParaRPr lang="en-US" sz="1200"/>
          </a:p>
        </p:txBody>
      </p:sp>
      <p:sp>
        <p:nvSpPr>
          <p:cNvPr id="81924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81925" name="Rectangle 1027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</p:cSld>
  <p:clrMapOvr>
    <a:masterClrMapping/>
  </p:clrMapOvr>
</p:notes>
</file>

<file path=ppt/notesSlides/notesSlide8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1" name="Rectangle 2"/>
          <p:cNvSpPr txBox="1">
            <a:spLocks noGrp="1" noChangeArrowheads="1"/>
          </p:cNvSpPr>
          <p:nvPr/>
        </p:nvSpPr>
        <p:spPr bwMode="auto">
          <a:xfrm>
            <a:off x="0" y="0"/>
            <a:ext cx="2971800" cy="4590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 xmlns:mv="urn:schemas-microsoft-com:mac:vml" xmlns:mc="http://schemas.openxmlformats.org/markup-compatibility/2006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xmlns:mv="urn:schemas-microsoft-com:mac:vml" xmlns:mc="http://schemas.openxmlformats.org/markup-compatibility/2006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r>
              <a:rPr lang="en-US" sz="1200"/>
              <a:t>www.musiceducationconsultants.net/mmea2010</a:t>
            </a:r>
          </a:p>
        </p:txBody>
      </p:sp>
      <p:sp>
        <p:nvSpPr>
          <p:cNvPr id="87042" name="Rectangle 7"/>
          <p:cNvSpPr txBox="1">
            <a:spLocks noGrp="1" noChangeArrowheads="1"/>
          </p:cNvSpPr>
          <p:nvPr/>
        </p:nvSpPr>
        <p:spPr bwMode="auto">
          <a:xfrm>
            <a:off x="3884613" y="8719894"/>
            <a:ext cx="2971800" cy="4590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 xmlns:mv="urn:schemas-microsoft-com:mac:vml" xmlns:mc="http://schemas.openxmlformats.org/markup-compatibility/2006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xmlns:mv="urn:schemas-microsoft-com:mac:vml" xmlns:mc="http://schemas.openxmlformats.org/markup-compatibility/2006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r"/>
            <a:fld id="{251D576B-EBAE-6D4A-9A22-7DB474151642}" type="slidenum">
              <a:rPr lang="en-US" sz="1200"/>
              <a:pPr algn="r"/>
              <a:t>91</a:t>
            </a:fld>
            <a:endParaRPr lang="en-US" sz="1200"/>
          </a:p>
        </p:txBody>
      </p:sp>
      <p:sp>
        <p:nvSpPr>
          <p:cNvPr id="870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870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 xmlns:mv="urn:schemas-microsoft-com:mac:vml" xmlns:mc="http://schemas.openxmlformats.org/markup-compatibility/2006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xmlns:mv="urn:schemas-microsoft-com:mac:vml" xmlns:mc="http://schemas.openxmlformats.org/markup-compatibility/2006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xmlns:mv="urn:schemas-microsoft-com:mac:vml" xmlns:mc="http://schemas.openxmlformats.org/markup-compatibility/2006" val="1"/>
            </a:ext>
          </a:extLst>
        </p:spPr>
        <p:txBody>
          <a:bodyPr/>
          <a:lstStyle/>
          <a:p>
            <a:pPr eaLnBrk="1" hangingPunct="1"/>
            <a:endParaRPr lang="en-US">
              <a:ea typeface="ＭＳ Ｐゴシック" charset="0"/>
              <a:cs typeface="ＭＳ Ｐゴシック" charset="0"/>
            </a:endParaRPr>
          </a:p>
        </p:txBody>
      </p:sp>
    </p:spTree>
  </p:cSld>
  <p:clrMapOvr>
    <a:masterClrMapping/>
  </p:clrMapOvr>
</p:notes>
</file>

<file path=ppt/notesSlides/notesSlide9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>
                <a:latin typeface="Times" charset="0"/>
              </a:rPr>
              <a:t>www.musiceducationconsultants.net/mmea2010</a:t>
            </a:r>
          </a:p>
        </p:txBody>
      </p:sp>
      <p:sp>
        <p:nvSpPr>
          <p:cNvPr id="7782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70FF3CE-7206-C54C-B3FB-F0122E611A2A}" type="slidenum">
              <a:rPr lang="en-US">
                <a:latin typeface="Times" charset="0"/>
              </a:rPr>
              <a:pPr/>
              <a:t>92</a:t>
            </a:fld>
            <a:endParaRPr lang="en-US">
              <a:latin typeface="Times" charset="0"/>
            </a:endParaRPr>
          </a:p>
        </p:txBody>
      </p:sp>
      <p:sp>
        <p:nvSpPr>
          <p:cNvPr id="77828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6650" y="688975"/>
            <a:ext cx="4587875" cy="3441700"/>
          </a:xfrm>
          <a:ln/>
        </p:spPr>
      </p:sp>
      <p:sp>
        <p:nvSpPr>
          <p:cNvPr id="77829" name="Rectangle 1027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ea typeface="ＭＳ Ｐゴシック" charset="-128"/>
              <a:cs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5957378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D2CC2A0-207B-324C-9854-DFDA1863FDE1}" type="datetime1">
              <a:rPr lang="en-US" smtClean="0"/>
              <a:pPr>
                <a:defRPr/>
              </a:pPr>
              <a:t>3/25/19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www.musicachievementcouncil.org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EAEA901-911E-8F4B-ADE6-4DAAFA38A15A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70166F8-CE87-8B43-BAE2-65CDED238B66}" type="datetime1">
              <a:rPr lang="en-US" smtClean="0"/>
              <a:pPr>
                <a:defRPr/>
              </a:pPr>
              <a:t>3/25/19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www.musicachievementcouncil.org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491FE74-AD99-234C-AAB2-EBF98255DFC2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3144613-3C06-4C49-AAF4-D49BC73B3724}" type="datetime1">
              <a:rPr lang="en-US" smtClean="0"/>
              <a:pPr>
                <a:defRPr/>
              </a:pPr>
              <a:t>3/25/19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www.musicachievementcouncil.org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2BA3FF-04C3-304C-AFAC-535F33ABCDEE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EAF616D-1AB2-584A-ABDC-F8AFEBF9E4D3}" type="datetime1">
              <a:rPr lang="en-US" smtClean="0"/>
              <a:pPr>
                <a:defRPr/>
              </a:pPr>
              <a:t>3/25/19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www.musicachievementcouncil.org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E5A3C15-6233-A445-AFD5-FCAA310809E2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DFD230F-A3F0-5041-8E23-129B9FF44FF8}" type="datetime1">
              <a:rPr lang="en-US" smtClean="0"/>
              <a:pPr>
                <a:defRPr/>
              </a:pPr>
              <a:t>3/25/19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www.musicachievementcouncil.org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015CF69-2477-6646-8D09-BB92A8E738E6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5AF37C9-2858-2148-A578-424EB224237F}" type="datetime1">
              <a:rPr lang="en-US" smtClean="0"/>
              <a:pPr>
                <a:defRPr/>
              </a:pPr>
              <a:t>3/25/19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www.musicachievementcouncil.org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2FBA6AC-771E-6B4B-A2B5-C6E1E0B15702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C818DE9-B5AB-A045-89EF-2CB70DA3856F}" type="datetime1">
              <a:rPr lang="en-US" smtClean="0"/>
              <a:pPr>
                <a:defRPr/>
              </a:pPr>
              <a:t>3/25/19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www.musicachievementcouncil.org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1B258C2-9E0C-F843-94B0-06B40E8DF891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31F48C1-105D-9946-8B5E-4E7A0D78D215}" type="datetime1">
              <a:rPr lang="en-US" smtClean="0"/>
              <a:pPr>
                <a:defRPr/>
              </a:pPr>
              <a:t>3/25/19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www.musicachievementcouncil.org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25B5DC3-9D3E-EE47-91E6-964F596B2AE0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D6CA918-6897-3547-9585-3256AAB893D3}" type="datetime1">
              <a:rPr lang="en-US" smtClean="0"/>
              <a:pPr>
                <a:defRPr/>
              </a:pPr>
              <a:t>3/25/19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www.musicachievementcouncil.org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4FF567-FC49-4B4E-BB0F-A4A90FB61F55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347133-5F69-4640-A4AA-4405A49ED681}" type="datetime1">
              <a:rPr lang="en-US" smtClean="0"/>
              <a:pPr>
                <a:defRPr/>
              </a:pPr>
              <a:t>3/25/19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www.musicachievementcouncil.org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1B298BF-2ED1-C641-8AF2-D62E0FB0FC59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A128916-3468-0F48-8867-0723C64D51C4}" type="datetime1">
              <a:rPr lang="en-US" smtClean="0"/>
              <a:pPr>
                <a:defRPr/>
              </a:pPr>
              <a:t>3/25/19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www.musicachievementcouncil.org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5830AD8-A0C4-9245-9CC9-F064FDAEB239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CA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8600" cy="4302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CA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828800"/>
            <a:ext cx="4038600" cy="4302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CA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6D8990-19E4-624D-A52F-29D476C99851}" type="datetime1">
              <a:rPr lang="en-US"/>
              <a:pPr>
                <a:defRPr/>
              </a:pPr>
              <a:t>3/25/19</a:t>
            </a:fld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www.musicachievementcouncil.org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88C437-0A12-3E4A-B959-FB613AA6581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457200" y="533400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CA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828800"/>
            <a:ext cx="4038600" cy="20748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CA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828800"/>
            <a:ext cx="4038600" cy="20748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CA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57200" y="4056063"/>
            <a:ext cx="4038600" cy="2074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CA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8200" y="4056063"/>
            <a:ext cx="4038600" cy="2074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CA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002895-75B7-7F42-B0DA-5DCF2C23CB47}" type="datetime1">
              <a:rPr lang="en-US"/>
              <a:pPr>
                <a:defRPr/>
              </a:pPr>
              <a:t>3/25/19</a:t>
            </a:fld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www.musicachievementcouncil.org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0BABC7-3438-0242-9902-1569626FF79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CA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828800"/>
            <a:ext cx="4038600" cy="4302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CA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828800"/>
            <a:ext cx="4038600" cy="4302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CA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E0037E-6282-DB40-B0DA-163EFCF72F80}" type="datetime1">
              <a:rPr lang="en-US"/>
              <a:pPr>
                <a:defRPr/>
              </a:pPr>
              <a:t>3/25/19</a:t>
            </a:fld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www.musicachievementcouncil.org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31D5DB-31D2-E845-B1D6-42C544E9CAD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34279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70232422-39F9-8E4E-9D55-B4F015B40938}" type="datetime1">
              <a:rPr lang="en-US" smtClean="0"/>
              <a:pPr>
                <a:defRPr/>
              </a:pPr>
              <a:t>3/25/19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r>
              <a:rPr lang="en-US"/>
              <a:t>www.musicachievementcouncil.org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65C1D2B-DEBA-2D44-B1C4-CDFCB62A14B8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70" r:id="rId1"/>
    <p:sldLayoutId id="2147484071" r:id="rId2"/>
    <p:sldLayoutId id="2147484072" r:id="rId3"/>
    <p:sldLayoutId id="2147484073" r:id="rId4"/>
    <p:sldLayoutId id="2147484074" r:id="rId5"/>
    <p:sldLayoutId id="2147484075" r:id="rId6"/>
    <p:sldLayoutId id="2147484076" r:id="rId7"/>
    <p:sldLayoutId id="2147484077" r:id="rId8"/>
    <p:sldLayoutId id="2147484078" r:id="rId9"/>
    <p:sldLayoutId id="2147484079" r:id="rId10"/>
    <p:sldLayoutId id="2147484080" r:id="rId11"/>
    <p:sldLayoutId id="2147484081" r:id="rId12"/>
    <p:sldLayoutId id="2147484082" r:id="rId13"/>
    <p:sldLayoutId id="2147484083" r:id="rId14"/>
  </p:sldLayoutIdLst>
  <p:hf sldNum="0" hdr="0" dt="0"/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21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8.jpeg"/><Relationship Id="rId4" Type="http://schemas.openxmlformats.org/officeDocument/2006/relationships/image" Target="../media/image27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1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5" Type="http://schemas.openxmlformats.org/officeDocument/2006/relationships/image" Target="../media/image44.png"/><Relationship Id="rId4" Type="http://schemas.openxmlformats.org/officeDocument/2006/relationships/notesSlide" Target="../notesSlides/notesSlide3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9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8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55.png"/><Relationship Id="rId4" Type="http://schemas.openxmlformats.org/officeDocument/2006/relationships/notesSlide" Target="../notesSlides/notesSlide49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57.png"/><Relationship Id="rId4" Type="http://schemas.openxmlformats.org/officeDocument/2006/relationships/notesSlide" Target="../notesSlides/notesSlide51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7" Type="http://schemas.openxmlformats.org/officeDocument/2006/relationships/image" Target="../media/image62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61.png"/><Relationship Id="rId5" Type="http://schemas.openxmlformats.org/officeDocument/2006/relationships/image" Target="../media/image60.jpeg"/><Relationship Id="rId4" Type="http://schemas.openxmlformats.org/officeDocument/2006/relationships/image" Target="../media/image59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13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64.png"/><Relationship Id="rId4" Type="http://schemas.openxmlformats.org/officeDocument/2006/relationships/notesSlide" Target="../notesSlides/notesSlide54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66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66.pn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eg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e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8.jpe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eg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8.jpeg"/><Relationship Id="rId4" Type="http://schemas.openxmlformats.org/officeDocument/2006/relationships/image" Target="../media/image69.pn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eg"/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8.jpeg"/><Relationship Id="rId5" Type="http://schemas.openxmlformats.org/officeDocument/2006/relationships/image" Target="../media/image70.png"/><Relationship Id="rId4" Type="http://schemas.openxmlformats.org/officeDocument/2006/relationships/image" Target="../media/image69.pn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jpeg"/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12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eg"/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12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7" Type="http://schemas.openxmlformats.org/officeDocument/2006/relationships/image" Target="../media/image1.png"/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76.png"/><Relationship Id="rId5" Type="http://schemas.openxmlformats.org/officeDocument/2006/relationships/image" Target="../media/image75.png"/><Relationship Id="rId4" Type="http://schemas.openxmlformats.org/officeDocument/2006/relationships/image" Target="../media/image74.pn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notesSlide" Target="../notesSlides/notesSlide64.xml"/><Relationship Id="rId1" Type="http://schemas.openxmlformats.org/officeDocument/2006/relationships/slideLayout" Target="../slideLayouts/slideLayout12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video" Target="../media/media5.mov"/><Relationship Id="rId1" Type="http://schemas.microsoft.com/office/2007/relationships/media" Target="../media/media5.mov"/><Relationship Id="rId5" Type="http://schemas.openxmlformats.org/officeDocument/2006/relationships/image" Target="../media/image78.png"/><Relationship Id="rId4" Type="http://schemas.openxmlformats.org/officeDocument/2006/relationships/notesSlide" Target="../notesSlides/notesSlide65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jpeg"/><Relationship Id="rId2" Type="http://schemas.openxmlformats.org/officeDocument/2006/relationships/notesSlide" Target="../notesSlides/notesSlide66.xml"/><Relationship Id="rId1" Type="http://schemas.openxmlformats.org/officeDocument/2006/relationships/slideLayout" Target="../slideLayouts/slideLayout12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jpeg"/><Relationship Id="rId2" Type="http://schemas.openxmlformats.org/officeDocument/2006/relationships/notesSlide" Target="../notesSlides/notesSlide67.xml"/><Relationship Id="rId1" Type="http://schemas.openxmlformats.org/officeDocument/2006/relationships/slideLayout" Target="../slideLayouts/slideLayout12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jpeg"/><Relationship Id="rId2" Type="http://schemas.openxmlformats.org/officeDocument/2006/relationships/notesSlide" Target="../notesSlides/notesSlide6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1.jpe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jpeg"/><Relationship Id="rId2" Type="http://schemas.openxmlformats.org/officeDocument/2006/relationships/notesSlide" Target="../notesSlides/notesSlide69.xml"/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jpeg"/><Relationship Id="rId2" Type="http://schemas.openxmlformats.org/officeDocument/2006/relationships/notesSlide" Target="../notesSlides/notesSlide70.xml"/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jpeg"/><Relationship Id="rId2" Type="http://schemas.openxmlformats.org/officeDocument/2006/relationships/notesSlide" Target="../notesSlides/notesSlide7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6.jpeg"/><Relationship Id="rId4" Type="http://schemas.openxmlformats.org/officeDocument/2006/relationships/image" Target="../media/image85.jpeg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png"/><Relationship Id="rId2" Type="http://schemas.openxmlformats.org/officeDocument/2006/relationships/notesSlide" Target="../notesSlides/notesSlide72.xml"/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jpeg"/><Relationship Id="rId2" Type="http://schemas.openxmlformats.org/officeDocument/2006/relationships/notesSlide" Target="../notesSlides/notesSlide73.xml"/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png"/><Relationship Id="rId2" Type="http://schemas.openxmlformats.org/officeDocument/2006/relationships/notesSlide" Target="../notesSlides/notesSlide74.xml"/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openxmlformats.org/officeDocument/2006/relationships/notesSlide" Target="../notesSlides/notesSlide75.xml"/><Relationship Id="rId1" Type="http://schemas.openxmlformats.org/officeDocument/2006/relationships/slideLayout" Target="../slideLayouts/slideLayout2.xml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png"/><Relationship Id="rId2" Type="http://schemas.openxmlformats.org/officeDocument/2006/relationships/notesSlide" Target="../notesSlides/notesSlide76.xml"/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7.gif"/><Relationship Id="rId3" Type="http://schemas.openxmlformats.org/officeDocument/2006/relationships/image" Target="../media/image92.png"/><Relationship Id="rId7" Type="http://schemas.openxmlformats.org/officeDocument/2006/relationships/image" Target="../media/image96.jpeg"/><Relationship Id="rId2" Type="http://schemas.openxmlformats.org/officeDocument/2006/relationships/notesSlide" Target="../notesSlides/notesSlide77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95.jpeg"/><Relationship Id="rId5" Type="http://schemas.openxmlformats.org/officeDocument/2006/relationships/image" Target="../media/image94.tiff"/><Relationship Id="rId4" Type="http://schemas.openxmlformats.org/officeDocument/2006/relationships/image" Target="../media/image93.png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gif"/><Relationship Id="rId2" Type="http://schemas.openxmlformats.org/officeDocument/2006/relationships/notesSlide" Target="../notesSlides/notesSlide78.xml"/><Relationship Id="rId1" Type="http://schemas.openxmlformats.org/officeDocument/2006/relationships/slideLayout" Target="../slideLayouts/slideLayout2.xml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png"/><Relationship Id="rId2" Type="http://schemas.openxmlformats.org/officeDocument/2006/relationships/notesSlide" Target="../notesSlides/notesSlide7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9.png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png"/><Relationship Id="rId2" Type="http://schemas.openxmlformats.org/officeDocument/2006/relationships/notesSlide" Target="../notesSlides/notesSlide80.xml"/><Relationship Id="rId1" Type="http://schemas.openxmlformats.org/officeDocument/2006/relationships/slideLayout" Target="../slideLayouts/slideLayout2.xml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png"/><Relationship Id="rId2" Type="http://schemas.openxmlformats.org/officeDocument/2006/relationships/notesSlide" Target="../notesSlides/notesSlide8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1.png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png"/><Relationship Id="rId2" Type="http://schemas.openxmlformats.org/officeDocument/2006/relationships/notesSlide" Target="../notesSlides/notesSlide8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2.png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png"/><Relationship Id="rId2" Type="http://schemas.openxmlformats.org/officeDocument/2006/relationships/notesSlide" Target="../notesSlides/notesSlide8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3.png"/><Relationship Id="rId4" Type="http://schemas.openxmlformats.org/officeDocument/2006/relationships/image" Target="../media/image102.png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jpeg"/><Relationship Id="rId2" Type="http://schemas.openxmlformats.org/officeDocument/2006/relationships/notesSlide" Target="../notesSlides/notesSlide8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7.jpeg"/><Relationship Id="rId5" Type="http://schemas.openxmlformats.org/officeDocument/2006/relationships/image" Target="../media/image106.jpeg"/><Relationship Id="rId4" Type="http://schemas.openxmlformats.org/officeDocument/2006/relationships/image" Target="../media/image105.jpeg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jpeg"/><Relationship Id="rId2" Type="http://schemas.openxmlformats.org/officeDocument/2006/relationships/notesSlide" Target="../notesSlides/notesSlide8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7.jpeg"/><Relationship Id="rId5" Type="http://schemas.openxmlformats.org/officeDocument/2006/relationships/image" Target="../media/image106.jpeg"/><Relationship Id="rId4" Type="http://schemas.openxmlformats.org/officeDocument/2006/relationships/image" Target="../media/image105.jpeg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jpeg"/><Relationship Id="rId7" Type="http://schemas.openxmlformats.org/officeDocument/2006/relationships/image" Target="../media/image108.png"/><Relationship Id="rId2" Type="http://schemas.openxmlformats.org/officeDocument/2006/relationships/notesSlide" Target="../notesSlides/notesSlide8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7.jpeg"/><Relationship Id="rId5" Type="http://schemas.openxmlformats.org/officeDocument/2006/relationships/image" Target="../media/image106.jpeg"/><Relationship Id="rId4" Type="http://schemas.openxmlformats.org/officeDocument/2006/relationships/image" Target="../media/image105.jpeg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9.png"/><Relationship Id="rId2" Type="http://schemas.openxmlformats.org/officeDocument/2006/relationships/notesSlide" Target="../notesSlides/notesSlide87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11.png"/><Relationship Id="rId5" Type="http://schemas.openxmlformats.org/officeDocument/2006/relationships/image" Target="../media/image110.jpeg"/><Relationship Id="rId4" Type="http://schemas.microsoft.com/office/2007/relationships/hdphoto" Target="../media/hdphoto1.wdp"/></Relationships>
</file>

<file path=ppt/slides/_rels/slide9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3.png"/><Relationship Id="rId3" Type="http://schemas.openxmlformats.org/officeDocument/2006/relationships/image" Target="../media/image10.jpeg"/><Relationship Id="rId7" Type="http://schemas.openxmlformats.org/officeDocument/2006/relationships/image" Target="../media/image14.png"/><Relationship Id="rId2" Type="http://schemas.openxmlformats.org/officeDocument/2006/relationships/notesSlide" Target="../notesSlides/notesSlide8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1.jpeg"/><Relationship Id="rId4" Type="http://schemas.openxmlformats.org/officeDocument/2006/relationships/image" Target="../media/image112.png"/></Relationships>
</file>

<file path=ppt/slides/_rels/slide9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9.png"/><Relationship Id="rId13" Type="http://schemas.openxmlformats.org/officeDocument/2006/relationships/image" Target="../media/image124.jpeg"/><Relationship Id="rId3" Type="http://schemas.openxmlformats.org/officeDocument/2006/relationships/image" Target="../media/image114.png"/><Relationship Id="rId7" Type="http://schemas.openxmlformats.org/officeDocument/2006/relationships/image" Target="../media/image118.png"/><Relationship Id="rId12" Type="http://schemas.openxmlformats.org/officeDocument/2006/relationships/image" Target="../media/image123.png"/><Relationship Id="rId2" Type="http://schemas.openxmlformats.org/officeDocument/2006/relationships/notesSlide" Target="../notesSlides/notesSlide8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7.jpeg"/><Relationship Id="rId11" Type="http://schemas.openxmlformats.org/officeDocument/2006/relationships/image" Target="../media/image122.jpeg"/><Relationship Id="rId5" Type="http://schemas.openxmlformats.org/officeDocument/2006/relationships/image" Target="../media/image116.jpeg"/><Relationship Id="rId10" Type="http://schemas.openxmlformats.org/officeDocument/2006/relationships/image" Target="../media/image121.png"/><Relationship Id="rId4" Type="http://schemas.openxmlformats.org/officeDocument/2006/relationships/image" Target="../media/image115.png"/><Relationship Id="rId9" Type="http://schemas.openxmlformats.org/officeDocument/2006/relationships/image" Target="../media/image120.jpeg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8.png"/><Relationship Id="rId2" Type="http://schemas.openxmlformats.org/officeDocument/2006/relationships/notesSlide" Target="../notesSlides/notesSlide9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0" y="6096000"/>
            <a:ext cx="914400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3200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32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9" name="Rectangle 5"/>
          <p:cNvSpPr txBox="1">
            <a:spLocks noChangeArrowheads="1"/>
          </p:cNvSpPr>
          <p:nvPr/>
        </p:nvSpPr>
        <p:spPr bwMode="auto">
          <a:xfrm>
            <a:off x="457200" y="2971800"/>
            <a:ext cx="6172200" cy="266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>
                <a:solidFill>
                  <a:srgbClr val="FFFFFF"/>
                </a:solidFill>
                <a:latin typeface="+mn-lt"/>
              </a:rPr>
              <a:t>purpose is </a:t>
            </a:r>
            <a:r>
              <a:rPr lang="en-US" sz="4000" i="1" dirty="0">
                <a:solidFill>
                  <a:srgbClr val="FFFF00"/>
                </a:solidFill>
                <a:latin typeface="+mn-lt"/>
              </a:rPr>
              <a:t>to enable more students to begin and continue in instrumental music programs.</a:t>
            </a:r>
          </a:p>
        </p:txBody>
      </p:sp>
      <p:sp>
        <p:nvSpPr>
          <p:cNvPr id="7" name="Rectangle 5"/>
          <p:cNvSpPr txBox="1">
            <a:spLocks noChangeArrowheads="1"/>
          </p:cNvSpPr>
          <p:nvPr/>
        </p:nvSpPr>
        <p:spPr bwMode="auto">
          <a:xfrm>
            <a:off x="457200" y="1143000"/>
            <a:ext cx="86868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>
                <a:solidFill>
                  <a:srgbClr val="FFFFFF"/>
                </a:solidFill>
                <a:latin typeface="+mn-lt"/>
              </a:rPr>
              <a:t>The </a:t>
            </a:r>
            <a:r>
              <a:rPr lang="en-US" sz="4000" i="1" dirty="0">
                <a:solidFill>
                  <a:srgbClr val="FFFF00"/>
                </a:solidFill>
                <a:latin typeface="+mn-lt"/>
              </a:rPr>
              <a:t>Music Achievement Council (MAC) </a:t>
            </a:r>
            <a:r>
              <a:rPr lang="en-US" sz="4000" i="1" dirty="0">
                <a:solidFill>
                  <a:srgbClr val="FFFFFF"/>
                </a:solidFill>
                <a:latin typeface="+mn-lt"/>
              </a:rPr>
              <a:t>  is an action-oriented, non-profit organization whose sole</a:t>
            </a:r>
          </a:p>
        </p:txBody>
      </p:sp>
      <p:pic>
        <p:nvPicPr>
          <p:cNvPr id="8" name="Picture 7" descr="MAC Logo Transp Pic Only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4500" y="2349500"/>
            <a:ext cx="1587500" cy="3441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9186151"/>
      </p:ext>
    </p:extLst>
  </p:cSld>
  <p:clrMapOvr>
    <a:masterClrMapping/>
  </p:clrMapOvr>
  <p:transition advClick="0" advTm="10000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0" y="6172200"/>
            <a:ext cx="914400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3200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3200" dirty="0">
              <a:solidFill>
                <a:srgbClr val="FFFFFF"/>
              </a:solidFill>
              <a:latin typeface="+mn-lt"/>
            </a:endParaRPr>
          </a:p>
        </p:txBody>
      </p:sp>
      <p:pic>
        <p:nvPicPr>
          <p:cNvPr id="7" name="Content Placeholder 4" descr="07_Img2362_LOW.jpg"/>
          <p:cNvPicPr>
            <a:picLocks noGrp="1" noChangeAspect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3733800" y="3505200"/>
            <a:ext cx="4016568" cy="2667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 w="9525">
            <a:noFill/>
            <a:miter lim="800000"/>
            <a:headEnd/>
            <a:tailEnd/>
          </a:ln>
          <a:effectLst>
            <a:reflection stA="50000" endPos="75000" dist="12700" dir="5400000" sy="-100000" algn="bl" rotWithShape="0"/>
            <a:softEdge rad="127000"/>
          </a:effectLst>
        </p:spPr>
      </p:pic>
      <p:sp>
        <p:nvSpPr>
          <p:cNvPr id="8" name="TextBox 7"/>
          <p:cNvSpPr txBox="1"/>
          <p:nvPr/>
        </p:nvSpPr>
        <p:spPr>
          <a:xfrm>
            <a:off x="457200" y="914400"/>
            <a:ext cx="7954033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u="sng" dirty="0">
                <a:solidFill>
                  <a:srgbClr val="FFFF00"/>
                </a:solidFill>
                <a:latin typeface="+mn-lt"/>
              </a:rPr>
              <a:t>96 percent</a:t>
            </a:r>
            <a:r>
              <a:rPr lang="en-US" sz="4000" dirty="0">
                <a:solidFill>
                  <a:srgbClr val="FFFF00"/>
                </a:solidFill>
                <a:latin typeface="+mn-lt"/>
              </a:rPr>
              <a:t> </a:t>
            </a:r>
            <a:r>
              <a:rPr lang="en-US" sz="4000" dirty="0">
                <a:solidFill>
                  <a:srgbClr val="FFFFFF"/>
                </a:solidFill>
                <a:latin typeface="+mn-lt"/>
              </a:rPr>
              <a:t>of public school principals </a:t>
            </a:r>
          </a:p>
          <a:p>
            <a:r>
              <a:rPr lang="en-US" sz="4000" dirty="0">
                <a:solidFill>
                  <a:srgbClr val="FFFFFF"/>
                </a:solidFill>
                <a:latin typeface="+mn-lt"/>
              </a:rPr>
              <a:t>believe that participating in music</a:t>
            </a:r>
          </a:p>
          <a:p>
            <a:r>
              <a:rPr lang="en-US" sz="4000" dirty="0">
                <a:solidFill>
                  <a:srgbClr val="FFFFFF"/>
                </a:solidFill>
                <a:latin typeface="+mn-lt"/>
              </a:rPr>
              <a:t>education encourages and motivates</a:t>
            </a:r>
          </a:p>
          <a:p>
            <a:r>
              <a:rPr lang="en-US" sz="4000" dirty="0">
                <a:solidFill>
                  <a:srgbClr val="FFFFFF"/>
                </a:solidFill>
                <a:latin typeface="+mn-lt"/>
              </a:rPr>
              <a:t>students to stay in school longer.</a:t>
            </a:r>
          </a:p>
          <a:p>
            <a:r>
              <a:rPr lang="en-US" sz="4000" i="1" dirty="0">
                <a:solidFill>
                  <a:srgbClr val="FFFFFF"/>
                </a:solidFill>
                <a:latin typeface="+mn-lt"/>
              </a:rPr>
              <a:t>(Harris Poll) </a:t>
            </a:r>
            <a:endParaRPr lang="en-US" sz="40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52919785"/>
      </p:ext>
    </p:extLst>
  </p:cSld>
  <p:clrMapOvr>
    <a:masterClrMapping/>
  </p:clrMapOvr>
  <p:transition advClick="0" advTm="10000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3075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2133600" y="990600"/>
            <a:ext cx="6781800" cy="502920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US" sz="4000" dirty="0">
                <a:solidFill>
                  <a:srgbClr val="FFFFFF"/>
                </a:solidFill>
              </a:rPr>
              <a:t>	An interactive poll confirms that music education at an early age greatly increases the likelihood that a child will grow up to seek higher education and ultimately even earn a higher salary.          </a:t>
            </a:r>
            <a:r>
              <a:rPr lang="en-US" sz="4000" i="1" dirty="0">
                <a:solidFill>
                  <a:srgbClr val="FFFFFF"/>
                </a:solidFill>
              </a:rPr>
              <a:t>(2007 Harris Poll)</a:t>
            </a:r>
          </a:p>
          <a:p>
            <a:pPr>
              <a:buNone/>
            </a:pPr>
            <a:r>
              <a:rPr lang="en-US" sz="4000" i="1" dirty="0">
                <a:solidFill>
                  <a:srgbClr val="FFFFFF"/>
                </a:solidFill>
              </a:rPr>
              <a:t>	</a:t>
            </a:r>
          </a:p>
          <a:p>
            <a:pPr>
              <a:buNone/>
            </a:pPr>
            <a:r>
              <a:rPr lang="en-US" sz="4000" i="1" dirty="0">
                <a:solidFill>
                  <a:srgbClr val="FFFFFF"/>
                </a:solidFill>
              </a:rPr>
              <a:t>	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0" y="6096000"/>
            <a:ext cx="914400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3200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3200" dirty="0">
              <a:solidFill>
                <a:srgbClr val="FFFFFF"/>
              </a:solidFill>
              <a:latin typeface="+mn-lt"/>
            </a:endParaRPr>
          </a:p>
        </p:txBody>
      </p:sp>
      <p:pic>
        <p:nvPicPr>
          <p:cNvPr id="5" name="Picture 4" descr="trumpetcloseup"/>
          <p:cNvPicPr>
            <a:picLocks noGrp="1"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34337" y="1408624"/>
            <a:ext cx="2404063" cy="362057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 w="9525">
            <a:noFill/>
            <a:miter lim="800000"/>
            <a:headEnd/>
            <a:tailEnd/>
          </a:ln>
          <a:effectLst>
            <a:reflection blurRad="12700" stA="38000" endPos="28000" dist="5000" dir="5400000" sy="-100000" algn="bl" rotWithShape="0"/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2399016896"/>
      </p:ext>
    </p:extLst>
  </p:cSld>
  <p:clrMapOvr>
    <a:masterClrMapping/>
  </p:clrMapOvr>
  <p:transition advClick="0" advTm="10000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>
                <a:solidFill>
                  <a:srgbClr val="FFFF00"/>
                </a:solidFill>
                <a:latin typeface="+mn-lt"/>
              </a:rPr>
              <a:t>THE MESSAGE IS. . .</a:t>
            </a:r>
          </a:p>
        </p:txBody>
      </p:sp>
      <p:sp>
        <p:nvSpPr>
          <p:cNvPr id="3075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838200"/>
            <a:ext cx="6400800" cy="2057400"/>
          </a:xfrm>
        </p:spPr>
        <p:txBody>
          <a:bodyPr>
            <a:noAutofit/>
          </a:bodyPr>
          <a:lstStyle/>
          <a:p>
            <a:pPr indent="0">
              <a:lnSpc>
                <a:spcPct val="150000"/>
              </a:lnSpc>
              <a:spcAft>
                <a:spcPts val="1200"/>
              </a:spcAft>
              <a:buNone/>
            </a:pPr>
            <a:r>
              <a:rPr lang="en-US" sz="4400" dirty="0">
                <a:solidFill>
                  <a:schemeClr val="bg1"/>
                </a:solidFill>
              </a:rPr>
              <a:t>If you want to be a </a:t>
            </a:r>
            <a:r>
              <a:rPr lang="en-US" sz="4400" b="1" i="1" u="sng" dirty="0">
                <a:solidFill>
                  <a:srgbClr val="FFFF00"/>
                </a:solidFill>
              </a:rPr>
              <a:t>CEO</a:t>
            </a:r>
            <a:r>
              <a:rPr lang="en-US" sz="4400" dirty="0">
                <a:solidFill>
                  <a:schemeClr val="bg1"/>
                </a:solidFill>
              </a:rPr>
              <a:t>,</a:t>
            </a:r>
            <a:r>
              <a:rPr lang="en-US" sz="4400" b="1" i="1" u="sng" dirty="0">
                <a:solidFill>
                  <a:srgbClr val="FFCC00"/>
                </a:solidFill>
              </a:rPr>
              <a:t> </a:t>
            </a:r>
            <a:r>
              <a:rPr lang="en-US" sz="4400" dirty="0">
                <a:solidFill>
                  <a:schemeClr val="bg1"/>
                </a:solidFill>
              </a:rPr>
              <a:t>College President, or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0" y="6096000"/>
            <a:ext cx="914400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3200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32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5" name="Rectangle 5"/>
          <p:cNvSpPr txBox="1">
            <a:spLocks noChangeArrowheads="1"/>
          </p:cNvSpPr>
          <p:nvPr/>
        </p:nvSpPr>
        <p:spPr bwMode="auto">
          <a:xfrm>
            <a:off x="0" y="3733800"/>
            <a:ext cx="9144000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marL="342900" lvl="0" algn="ctr" eaLnBrk="0" fontAlgn="base" hangingPunct="0">
              <a:lnSpc>
                <a:spcPct val="150000"/>
              </a:lnSpc>
              <a:spcBef>
                <a:spcPct val="20000"/>
              </a:spcBef>
              <a:spcAft>
                <a:spcPts val="1200"/>
              </a:spcAft>
            </a:pPr>
            <a:r>
              <a:rPr lang="en-US" sz="8800" i="1" dirty="0">
                <a:solidFill>
                  <a:srgbClr val="FFFF00"/>
                </a:solidFill>
                <a:latin typeface="+mn-lt"/>
              </a:rPr>
              <a:t>TAKE MUSIC!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57800" y="1981200"/>
            <a:ext cx="3549753" cy="23622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  <a:scene3d>
            <a:camera prst="isometricOffAxis2Left">
              <a:rot lat="1080000" lon="1560000" rev="0"/>
            </a:camera>
            <a:lightRig rig="threePt" dir="t"/>
          </a:scene3d>
        </p:spPr>
      </p:pic>
      <p:sp>
        <p:nvSpPr>
          <p:cNvPr id="12" name="Rectangle 5"/>
          <p:cNvSpPr txBox="1">
            <a:spLocks noChangeArrowheads="1"/>
          </p:cNvSpPr>
          <p:nvPr/>
        </p:nvSpPr>
        <p:spPr bwMode="auto">
          <a:xfrm>
            <a:off x="0" y="2895600"/>
            <a:ext cx="5943600" cy="205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marL="342900" lv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ts val="1200"/>
              </a:spcAft>
            </a:pPr>
            <a:r>
              <a:rPr lang="en-US" sz="4400" dirty="0">
                <a:solidFill>
                  <a:schemeClr val="bg1"/>
                </a:solidFill>
              </a:rPr>
              <a:t>even a Rock Star,</a:t>
            </a:r>
            <a:endParaRPr kumimoji="0" lang="en-US" sz="4400" b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76952388"/>
      </p:ext>
    </p:extLst>
  </p:cSld>
  <p:clrMapOvr>
    <a:masterClrMapping/>
  </p:clrMapOvr>
  <p:transition advClick="0" advTm="10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>
                <a:solidFill>
                  <a:srgbClr val="FFFF00"/>
                </a:solidFill>
                <a:latin typeface="+mn-lt"/>
              </a:rPr>
              <a:t>THE MESSAGE IS. . .</a:t>
            </a:r>
          </a:p>
        </p:txBody>
      </p:sp>
      <p:sp>
        <p:nvSpPr>
          <p:cNvPr id="3075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838200"/>
            <a:ext cx="6934200" cy="2057400"/>
          </a:xfrm>
        </p:spPr>
        <p:txBody>
          <a:bodyPr>
            <a:noAutofit/>
          </a:bodyPr>
          <a:lstStyle/>
          <a:p>
            <a:pPr indent="0">
              <a:lnSpc>
                <a:spcPct val="150000"/>
              </a:lnSpc>
              <a:spcAft>
                <a:spcPts val="1200"/>
              </a:spcAft>
              <a:buNone/>
            </a:pPr>
            <a:r>
              <a:rPr lang="en-US" sz="4400" dirty="0">
                <a:solidFill>
                  <a:schemeClr val="bg1"/>
                </a:solidFill>
              </a:rPr>
              <a:t>If you want to be a </a:t>
            </a:r>
            <a:r>
              <a:rPr lang="en-US" sz="4400" dirty="0">
                <a:solidFill>
                  <a:srgbClr val="FFFFFF"/>
                </a:solidFill>
              </a:rPr>
              <a:t>CEO</a:t>
            </a:r>
            <a:r>
              <a:rPr lang="en-US" sz="4400" i="1" dirty="0">
                <a:solidFill>
                  <a:schemeClr val="bg1"/>
                </a:solidFill>
              </a:rPr>
              <a:t>, </a:t>
            </a:r>
            <a:r>
              <a:rPr lang="en-US" sz="4400" i="1" u="sng" dirty="0">
                <a:solidFill>
                  <a:srgbClr val="FFCC00"/>
                </a:solidFill>
              </a:rPr>
              <a:t> </a:t>
            </a:r>
            <a:r>
              <a:rPr lang="en-US" sz="4400" b="1" i="1" u="sng" dirty="0">
                <a:solidFill>
                  <a:srgbClr val="FFFF00"/>
                </a:solidFill>
              </a:rPr>
              <a:t>College Presiden</a:t>
            </a:r>
            <a:r>
              <a:rPr lang="en-US" sz="4400" i="1" u="sng" dirty="0">
                <a:solidFill>
                  <a:srgbClr val="FFFF00"/>
                </a:solidFill>
              </a:rPr>
              <a:t>t</a:t>
            </a:r>
            <a:r>
              <a:rPr lang="en-US" sz="4400" i="1" dirty="0">
                <a:solidFill>
                  <a:schemeClr val="bg1"/>
                </a:solidFill>
              </a:rPr>
              <a:t>, </a:t>
            </a:r>
            <a:r>
              <a:rPr lang="en-US" sz="4400" dirty="0">
                <a:solidFill>
                  <a:schemeClr val="bg1"/>
                </a:solidFill>
              </a:rPr>
              <a:t>or</a:t>
            </a:r>
            <a:r>
              <a:rPr lang="en-US" sz="4400" i="1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0" y="6044624"/>
            <a:ext cx="914400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3200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32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5" name="Rectangle 5"/>
          <p:cNvSpPr txBox="1">
            <a:spLocks noChangeArrowheads="1"/>
          </p:cNvSpPr>
          <p:nvPr/>
        </p:nvSpPr>
        <p:spPr bwMode="auto">
          <a:xfrm>
            <a:off x="0" y="3733800"/>
            <a:ext cx="9144000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marL="342900" lvl="0" algn="ctr" eaLnBrk="0" fontAlgn="base" hangingPunct="0">
              <a:lnSpc>
                <a:spcPct val="150000"/>
              </a:lnSpc>
              <a:spcBef>
                <a:spcPct val="20000"/>
              </a:spcBef>
              <a:spcAft>
                <a:spcPts val="1200"/>
              </a:spcAft>
            </a:pPr>
            <a:r>
              <a:rPr lang="en-US" sz="8800" i="1" dirty="0">
                <a:solidFill>
                  <a:srgbClr val="FFFF00"/>
                </a:solidFill>
                <a:latin typeface="+mn-lt"/>
              </a:rPr>
              <a:t>TAKE MUSIC!</a:t>
            </a:r>
          </a:p>
        </p:txBody>
      </p:sp>
      <p:sp>
        <p:nvSpPr>
          <p:cNvPr id="12" name="Rectangle 5"/>
          <p:cNvSpPr txBox="1">
            <a:spLocks noChangeArrowheads="1"/>
          </p:cNvSpPr>
          <p:nvPr/>
        </p:nvSpPr>
        <p:spPr bwMode="auto">
          <a:xfrm>
            <a:off x="0" y="2895600"/>
            <a:ext cx="5943600" cy="205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marL="342900" lv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ts val="1200"/>
              </a:spcAft>
            </a:pPr>
            <a:r>
              <a:rPr lang="en-US" sz="4400" dirty="0">
                <a:solidFill>
                  <a:schemeClr val="bg1"/>
                </a:solidFill>
              </a:rPr>
              <a:t>even a Rock Star,</a:t>
            </a:r>
            <a:endParaRPr kumimoji="0" lang="en-US" sz="4400" b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9800" y="1219200"/>
            <a:ext cx="2743200" cy="2515304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  <a:scene3d>
            <a:camera prst="isometricOffAxis2Left">
              <a:rot lat="1080000" lon="1560000" rev="0"/>
            </a:camera>
            <a:lightRig rig="threePt" dir="t"/>
          </a:scene3d>
        </p:spPr>
      </p:pic>
    </p:spTree>
    <p:extLst>
      <p:ext uri="{BB962C8B-B14F-4D97-AF65-F5344CB8AC3E}">
        <p14:creationId xmlns:p14="http://schemas.microsoft.com/office/powerpoint/2010/main" val="1154887186"/>
      </p:ext>
    </p:extLst>
  </p:cSld>
  <p:clrMapOvr>
    <a:masterClrMapping/>
  </p:clrMapOvr>
  <p:transition advClick="0" advTm="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>
                <a:solidFill>
                  <a:srgbClr val="FFFF00"/>
                </a:solidFill>
                <a:latin typeface="+mn-lt"/>
              </a:rPr>
              <a:t>THE MESSAGE IS. . .</a:t>
            </a:r>
          </a:p>
        </p:txBody>
      </p:sp>
      <p:sp>
        <p:nvSpPr>
          <p:cNvPr id="3075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838200"/>
            <a:ext cx="6629400" cy="2057400"/>
          </a:xfrm>
        </p:spPr>
        <p:txBody>
          <a:bodyPr>
            <a:noAutofit/>
          </a:bodyPr>
          <a:lstStyle/>
          <a:p>
            <a:pPr indent="0">
              <a:lnSpc>
                <a:spcPct val="150000"/>
              </a:lnSpc>
              <a:spcAft>
                <a:spcPts val="1200"/>
              </a:spcAft>
              <a:buNone/>
            </a:pPr>
            <a:r>
              <a:rPr lang="en-US" sz="4400" dirty="0">
                <a:solidFill>
                  <a:schemeClr val="bg1"/>
                </a:solidFill>
              </a:rPr>
              <a:t>If you want to be a </a:t>
            </a:r>
            <a:r>
              <a:rPr lang="en-US" sz="4400" dirty="0">
                <a:solidFill>
                  <a:srgbClr val="FFFFFF"/>
                </a:solidFill>
              </a:rPr>
              <a:t>CEO</a:t>
            </a:r>
            <a:r>
              <a:rPr lang="en-US" sz="4400" dirty="0">
                <a:solidFill>
                  <a:schemeClr val="bg1"/>
                </a:solidFill>
              </a:rPr>
              <a:t>, </a:t>
            </a:r>
            <a:r>
              <a:rPr lang="en-US" sz="4400" dirty="0">
                <a:solidFill>
                  <a:srgbClr val="FFFFFF"/>
                </a:solidFill>
              </a:rPr>
              <a:t>College President,</a:t>
            </a:r>
            <a:r>
              <a:rPr lang="en-US" sz="4400" dirty="0">
                <a:solidFill>
                  <a:schemeClr val="bg1"/>
                </a:solidFill>
              </a:rPr>
              <a:t> or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0" y="6019800"/>
            <a:ext cx="914400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3200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32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5" name="Rectangle 5"/>
          <p:cNvSpPr txBox="1">
            <a:spLocks noChangeArrowheads="1"/>
          </p:cNvSpPr>
          <p:nvPr/>
        </p:nvSpPr>
        <p:spPr bwMode="auto">
          <a:xfrm>
            <a:off x="0" y="3733800"/>
            <a:ext cx="9144000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marL="342900" lvl="0" algn="ctr" eaLnBrk="0" fontAlgn="base" hangingPunct="0">
              <a:lnSpc>
                <a:spcPct val="150000"/>
              </a:lnSpc>
              <a:spcBef>
                <a:spcPct val="20000"/>
              </a:spcBef>
              <a:spcAft>
                <a:spcPts val="1200"/>
              </a:spcAft>
            </a:pPr>
            <a:r>
              <a:rPr lang="en-US" sz="8800" i="1" dirty="0">
                <a:solidFill>
                  <a:srgbClr val="FFFF00"/>
                </a:solidFill>
                <a:latin typeface="+mn-lt"/>
              </a:rPr>
              <a:t>TAKE MUSIC!</a:t>
            </a:r>
          </a:p>
        </p:txBody>
      </p:sp>
      <p:sp>
        <p:nvSpPr>
          <p:cNvPr id="12" name="Rectangle 5"/>
          <p:cNvSpPr txBox="1">
            <a:spLocks noChangeArrowheads="1"/>
          </p:cNvSpPr>
          <p:nvPr/>
        </p:nvSpPr>
        <p:spPr bwMode="auto">
          <a:xfrm>
            <a:off x="0" y="2895600"/>
            <a:ext cx="5943600" cy="205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marL="342900" lv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ts val="1200"/>
              </a:spcAft>
            </a:pPr>
            <a:r>
              <a:rPr lang="en-US" sz="4400" dirty="0">
                <a:solidFill>
                  <a:schemeClr val="bg1"/>
                </a:solidFill>
                <a:latin typeface="+mn-lt"/>
              </a:rPr>
              <a:t>even a </a:t>
            </a:r>
            <a:r>
              <a:rPr lang="en-US" sz="4400" b="1" i="1" u="sng" dirty="0">
                <a:solidFill>
                  <a:srgbClr val="FFFF00"/>
                </a:solidFill>
                <a:latin typeface="+mn-lt"/>
              </a:rPr>
              <a:t>Rock Star</a:t>
            </a:r>
            <a:r>
              <a:rPr lang="en-US" sz="4400" i="1" dirty="0">
                <a:solidFill>
                  <a:schemeClr val="bg1"/>
                </a:solidFill>
                <a:latin typeface="+mn-lt"/>
              </a:rPr>
              <a:t>, </a:t>
            </a:r>
            <a:endParaRPr kumimoji="0" lang="en-US" sz="4400" b="0" i="1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1" name="Picture 10" descr="Screen Shot 2015-12-04 at 10.04.55 A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10600" y="1828800"/>
            <a:ext cx="513052" cy="1143000"/>
          </a:xfrm>
          <a:prstGeom prst="rect">
            <a:avLst/>
          </a:prstGeom>
        </p:spPr>
      </p:pic>
      <p:pic>
        <p:nvPicPr>
          <p:cNvPr id="13" name="Picture 12" descr="Screen Shot 2015-12-04 at 10.04.55 A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63000" y="1981200"/>
            <a:ext cx="381000" cy="1143000"/>
          </a:xfrm>
          <a:prstGeom prst="rect">
            <a:avLst/>
          </a:prstGeom>
        </p:spPr>
      </p:pic>
      <p:pic>
        <p:nvPicPr>
          <p:cNvPr id="14" name="Picture 13" descr="Screen Shot 2015-12-04 at 10.04.55 A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63000" y="3581400"/>
            <a:ext cx="381000" cy="1143000"/>
          </a:xfrm>
          <a:prstGeom prst="rect">
            <a:avLst/>
          </a:prstGeom>
        </p:spPr>
      </p:pic>
      <p:pic>
        <p:nvPicPr>
          <p:cNvPr id="17" name="Picture 16" descr="Rock Star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38800" y="914400"/>
            <a:ext cx="3581400" cy="3472873"/>
          </a:xfrm>
          <a:prstGeom prst="rect">
            <a:avLst/>
          </a:prstGeom>
          <a:effectLst>
            <a:reflection stA="50000" endPos="75000" dist="12700" dir="5400000" sy="-100000" algn="bl" rotWithShape="0"/>
          </a:effectLst>
        </p:spPr>
      </p:pic>
      <p:pic>
        <p:nvPicPr>
          <p:cNvPr id="18" name="Picture 17" descr="Black Box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05600" y="4340557"/>
            <a:ext cx="1066800" cy="1552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0508856"/>
      </p:ext>
    </p:extLst>
  </p:cSld>
  <p:clrMapOvr>
    <a:masterClrMapping/>
  </p:clrMapOvr>
  <p:transition advClick="0" advTm="10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3075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2971800" y="838200"/>
            <a:ext cx="5943600" cy="4876800"/>
          </a:xfrm>
        </p:spPr>
        <p:txBody>
          <a:bodyPr>
            <a:noAutofit/>
          </a:bodyPr>
          <a:lstStyle/>
          <a:p>
            <a:pPr indent="0">
              <a:lnSpc>
                <a:spcPct val="150000"/>
              </a:lnSpc>
              <a:spcAft>
                <a:spcPts val="1200"/>
              </a:spcAft>
              <a:buNone/>
            </a:pPr>
            <a:r>
              <a:rPr lang="en-US" sz="4000" u="sng" dirty="0">
                <a:solidFill>
                  <a:srgbClr val="FFFF00"/>
                </a:solidFill>
              </a:rPr>
              <a:t>82 percent</a:t>
            </a:r>
            <a:r>
              <a:rPr lang="en-US" sz="4000" dirty="0">
                <a:solidFill>
                  <a:srgbClr val="FFFF00"/>
                </a:solidFill>
              </a:rPr>
              <a:t> </a:t>
            </a:r>
            <a:r>
              <a:rPr lang="en-US" sz="4000" dirty="0">
                <a:solidFill>
                  <a:schemeClr val="bg1"/>
                </a:solidFill>
              </a:rPr>
              <a:t>of Americans who don’t currently play an instrument wish they had learned to play one. </a:t>
            </a:r>
            <a:r>
              <a:rPr lang="en-US" sz="4000" i="1" dirty="0">
                <a:solidFill>
                  <a:schemeClr val="bg1"/>
                </a:solidFill>
              </a:rPr>
              <a:t>(Gallup Poll)</a:t>
            </a:r>
          </a:p>
          <a:p>
            <a:pPr indent="0">
              <a:lnSpc>
                <a:spcPct val="150000"/>
              </a:lnSpc>
              <a:buNone/>
            </a:pPr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0" y="6019800"/>
            <a:ext cx="914400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3200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3200" dirty="0">
              <a:solidFill>
                <a:srgbClr val="FFFFFF"/>
              </a:solidFill>
              <a:latin typeface="+mn-lt"/>
            </a:endParaRPr>
          </a:p>
        </p:txBody>
      </p:sp>
      <p:pic>
        <p:nvPicPr>
          <p:cNvPr id="6" name="Picture 5" descr="DSC_0206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7494" y="1371600"/>
            <a:ext cx="2671843" cy="41021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698365881"/>
      </p:ext>
    </p:extLst>
  </p:cSld>
  <p:clrMapOvr>
    <a:masterClrMapping/>
  </p:clrMapOvr>
  <p:transition advClick="0" advTm="10000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0" y="6019800"/>
            <a:ext cx="914400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3200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32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7" name="Rectangle 5"/>
          <p:cNvSpPr txBox="1">
            <a:spLocks noChangeArrowheads="1"/>
          </p:cNvSpPr>
          <p:nvPr/>
        </p:nvSpPr>
        <p:spPr bwMode="auto">
          <a:xfrm>
            <a:off x="304800" y="1066800"/>
            <a:ext cx="5029200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dirty="0">
                <a:solidFill>
                  <a:srgbClr val="FFFFFF"/>
                </a:solidFill>
                <a:latin typeface="+mn-lt"/>
              </a:rPr>
              <a:t>All of today’s session attendees will receive </a:t>
            </a:r>
            <a:r>
              <a:rPr lang="en-US" sz="4000" u="sng" dirty="0">
                <a:solidFill>
                  <a:srgbClr val="FFFF00"/>
                </a:solidFill>
                <a:latin typeface="+mn-lt"/>
              </a:rPr>
              <a:t>FREE</a:t>
            </a:r>
            <a:r>
              <a:rPr lang="en-US" sz="4000" dirty="0">
                <a:solidFill>
                  <a:srgbClr val="FFFF00"/>
                </a:solidFill>
                <a:latin typeface="+mn-lt"/>
              </a:rPr>
              <a:t> COPIES </a:t>
            </a:r>
            <a:r>
              <a:rPr lang="en-US" sz="4000" dirty="0">
                <a:solidFill>
                  <a:srgbClr val="FFFFFF"/>
                </a:solidFill>
                <a:latin typeface="+mn-lt"/>
              </a:rPr>
              <a:t>of:</a:t>
            </a:r>
          </a:p>
        </p:txBody>
      </p:sp>
      <p:sp>
        <p:nvSpPr>
          <p:cNvPr id="11" name="Rectangle 5"/>
          <p:cNvSpPr txBox="1">
            <a:spLocks noChangeArrowheads="1"/>
          </p:cNvSpPr>
          <p:nvPr/>
        </p:nvSpPr>
        <p:spPr bwMode="auto">
          <a:xfrm>
            <a:off x="228600" y="3200400"/>
            <a:ext cx="4800600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sz="4800" b="1" i="1" dirty="0">
                <a:solidFill>
                  <a:srgbClr val="2AB091"/>
                </a:solidFill>
                <a:effectLst/>
                <a:latin typeface="+mn-lt"/>
              </a:rPr>
              <a:t>A Practical Guide for Recruitment and Retention</a:t>
            </a:r>
          </a:p>
        </p:txBody>
      </p:sp>
      <p:pic>
        <p:nvPicPr>
          <p:cNvPr id="8" name="Picture 7" descr="RecruitmentCOVER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34000" y="1066800"/>
            <a:ext cx="3390426" cy="4387850"/>
          </a:xfrm>
          <a:prstGeom prst="rect">
            <a:avLst/>
          </a:prstGeom>
          <a:effectLst>
            <a:reflection stA="50000" endPos="75000" dist="12700" dir="5400000" sy="-100000" algn="bl" rotWithShape="0"/>
          </a:effectLst>
          <a:scene3d>
            <a:camera prst="isometricOffAxis2Left">
              <a:rot lat="1080000" lon="1560000" rev="0"/>
            </a:camera>
            <a:lightRig rig="threePt" dir="t"/>
          </a:scene3d>
        </p:spPr>
      </p:pic>
    </p:spTree>
    <p:extLst>
      <p:ext uri="{BB962C8B-B14F-4D97-AF65-F5344CB8AC3E}">
        <p14:creationId xmlns:p14="http://schemas.microsoft.com/office/powerpoint/2010/main" val="108190940"/>
      </p:ext>
    </p:extLst>
  </p:cSld>
  <p:clrMapOvr>
    <a:masterClrMapping/>
  </p:clrMapOvr>
  <p:transition advClick="0" advTm="10000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0" y="6019800"/>
            <a:ext cx="914400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3200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32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7" name="Rectangle 5"/>
          <p:cNvSpPr txBox="1">
            <a:spLocks noChangeArrowheads="1"/>
          </p:cNvSpPr>
          <p:nvPr/>
        </p:nvSpPr>
        <p:spPr bwMode="auto">
          <a:xfrm>
            <a:off x="304800" y="1066800"/>
            <a:ext cx="4953000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dirty="0">
                <a:solidFill>
                  <a:srgbClr val="FFFFFF"/>
                </a:solidFill>
                <a:latin typeface="+mn-lt"/>
              </a:rPr>
              <a:t>All of today’s session attendees will receive </a:t>
            </a:r>
            <a:r>
              <a:rPr lang="en-US" sz="4000" u="sng" dirty="0">
                <a:solidFill>
                  <a:srgbClr val="FFFF00"/>
                </a:solidFill>
                <a:latin typeface="+mn-lt"/>
              </a:rPr>
              <a:t>FREE</a:t>
            </a:r>
            <a:r>
              <a:rPr lang="en-US" sz="4000" dirty="0">
                <a:solidFill>
                  <a:srgbClr val="FFFF00"/>
                </a:solidFill>
                <a:latin typeface="+mn-lt"/>
              </a:rPr>
              <a:t> COPIES </a:t>
            </a:r>
            <a:r>
              <a:rPr lang="en-US" sz="4000" dirty="0">
                <a:solidFill>
                  <a:srgbClr val="FFFFFF"/>
                </a:solidFill>
                <a:latin typeface="+mn-lt"/>
              </a:rPr>
              <a:t>of:</a:t>
            </a:r>
          </a:p>
        </p:txBody>
      </p:sp>
      <p:sp>
        <p:nvSpPr>
          <p:cNvPr id="11" name="Rectangle 5"/>
          <p:cNvSpPr txBox="1">
            <a:spLocks noChangeArrowheads="1"/>
          </p:cNvSpPr>
          <p:nvPr/>
        </p:nvSpPr>
        <p:spPr bwMode="auto">
          <a:xfrm>
            <a:off x="228600" y="3048000"/>
            <a:ext cx="4800600" cy="297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sz="4800" b="1" i="1" dirty="0">
                <a:solidFill>
                  <a:srgbClr val="45A3D6"/>
                </a:solidFill>
                <a:latin typeface="+mn-lt"/>
              </a:rPr>
              <a:t>Tips for Success:</a:t>
            </a:r>
          </a:p>
          <a:p>
            <a:pPr algn="ctr"/>
            <a:r>
              <a:rPr lang="en-US" sz="4800" b="1" i="1" dirty="0">
                <a:solidFill>
                  <a:srgbClr val="45A3D6"/>
                </a:solidFill>
                <a:latin typeface="+mn-lt"/>
              </a:rPr>
              <a:t>A Guide for Instrumental Music Teachers</a:t>
            </a:r>
          </a:p>
        </p:txBody>
      </p:sp>
      <p:pic>
        <p:nvPicPr>
          <p:cNvPr id="8" name="Picture 7" descr="SuccessCOVER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9357" y="1026211"/>
            <a:ext cx="3311243" cy="4383989"/>
          </a:xfrm>
          <a:prstGeom prst="rect">
            <a:avLst/>
          </a:prstGeom>
          <a:effectLst>
            <a:reflection stA="50000" endPos="75000" dist="12700" dir="5400000" sy="-100000" algn="bl" rotWithShape="0"/>
          </a:effectLst>
          <a:scene3d>
            <a:camera prst="isometricOffAxis2Left">
              <a:rot lat="1080000" lon="1560000" rev="0"/>
            </a:camera>
            <a:lightRig rig="threePt" dir="t"/>
          </a:scene3d>
        </p:spPr>
      </p:pic>
    </p:spTree>
    <p:extLst>
      <p:ext uri="{BB962C8B-B14F-4D97-AF65-F5344CB8AC3E}">
        <p14:creationId xmlns:p14="http://schemas.microsoft.com/office/powerpoint/2010/main" val="879062500"/>
      </p:ext>
    </p:extLst>
  </p:cSld>
  <p:clrMapOvr>
    <a:masterClrMapping/>
  </p:clrMapOvr>
  <p:transition advClick="0" advTm="10000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0" y="6019800"/>
            <a:ext cx="914400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3200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32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7" name="Rectangle 5"/>
          <p:cNvSpPr txBox="1">
            <a:spLocks noChangeArrowheads="1"/>
          </p:cNvSpPr>
          <p:nvPr/>
        </p:nvSpPr>
        <p:spPr bwMode="auto">
          <a:xfrm>
            <a:off x="304800" y="1066800"/>
            <a:ext cx="5029200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dirty="0">
                <a:solidFill>
                  <a:srgbClr val="FFFFFF"/>
                </a:solidFill>
                <a:latin typeface="+mn-lt"/>
              </a:rPr>
              <a:t>All of today’s session attendees will receive </a:t>
            </a:r>
            <a:r>
              <a:rPr lang="en-US" sz="4000" u="sng" dirty="0">
                <a:solidFill>
                  <a:srgbClr val="FFFF00"/>
                </a:solidFill>
                <a:latin typeface="+mn-lt"/>
              </a:rPr>
              <a:t>FREE</a:t>
            </a:r>
            <a:r>
              <a:rPr lang="en-US" sz="4000" dirty="0">
                <a:solidFill>
                  <a:srgbClr val="FFFF00"/>
                </a:solidFill>
                <a:latin typeface="+mn-lt"/>
              </a:rPr>
              <a:t> COPIES </a:t>
            </a:r>
            <a:r>
              <a:rPr lang="en-US" sz="4000" dirty="0">
                <a:solidFill>
                  <a:srgbClr val="FFFFFF"/>
                </a:solidFill>
                <a:latin typeface="+mn-lt"/>
              </a:rPr>
              <a:t>of:</a:t>
            </a:r>
          </a:p>
        </p:txBody>
      </p:sp>
      <p:sp>
        <p:nvSpPr>
          <p:cNvPr id="11" name="Rectangle 5"/>
          <p:cNvSpPr txBox="1">
            <a:spLocks noChangeArrowheads="1"/>
          </p:cNvSpPr>
          <p:nvPr/>
        </p:nvSpPr>
        <p:spPr bwMode="auto">
          <a:xfrm>
            <a:off x="228600" y="3048000"/>
            <a:ext cx="4800600" cy="297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sz="4800" b="1" i="1" dirty="0">
                <a:solidFill>
                  <a:srgbClr val="00B000"/>
                </a:solidFill>
                <a:latin typeface="+mn-lt"/>
              </a:rPr>
              <a:t>Bridging the Gap between </a:t>
            </a:r>
          </a:p>
          <a:p>
            <a:pPr algn="ctr"/>
            <a:r>
              <a:rPr lang="en-US" sz="4800" b="1" i="1" dirty="0">
                <a:solidFill>
                  <a:srgbClr val="00B000"/>
                </a:solidFill>
                <a:latin typeface="+mn-lt"/>
              </a:rPr>
              <a:t>Middle School and High School</a:t>
            </a:r>
          </a:p>
        </p:txBody>
      </p:sp>
      <p:pic>
        <p:nvPicPr>
          <p:cNvPr id="9" name="Picture 8" descr="Bridging the Gap Cover:USE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57800" y="1219200"/>
            <a:ext cx="3352800" cy="4635500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isometricOffAxis2Left">
              <a:rot lat="1080000" lon="156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</p:spTree>
    <p:extLst>
      <p:ext uri="{BB962C8B-B14F-4D97-AF65-F5344CB8AC3E}">
        <p14:creationId xmlns:p14="http://schemas.microsoft.com/office/powerpoint/2010/main" val="1031199998"/>
      </p:ext>
    </p:extLst>
  </p:cSld>
  <p:clrMapOvr>
    <a:masterClrMapping/>
  </p:clrMapOvr>
  <p:transition advClick="0" advTm="10000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0" y="6019800"/>
            <a:ext cx="914400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3200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32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7" name="Rectangle 5"/>
          <p:cNvSpPr txBox="1">
            <a:spLocks noChangeArrowheads="1"/>
          </p:cNvSpPr>
          <p:nvPr/>
        </p:nvSpPr>
        <p:spPr bwMode="auto">
          <a:xfrm>
            <a:off x="152400" y="1143000"/>
            <a:ext cx="5562600" cy="50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3200" b="1" i="1" dirty="0">
                <a:solidFill>
                  <a:srgbClr val="FFFF00"/>
                </a:solidFill>
                <a:latin typeface="+mn-lt"/>
              </a:rPr>
              <a:t>The First Performance Demo Concert for Band and/or Orchestra </a:t>
            </a:r>
            <a:r>
              <a:rPr lang="en-US" sz="3200" dirty="0">
                <a:solidFill>
                  <a:schemeClr val="bg1"/>
                </a:solidFill>
                <a:latin typeface="+mn-lt"/>
              </a:rPr>
              <a:t>features sheet music, parts, sample letters, programs and student certificates for beginning ensembles. Students can perform a composition in seven short weeks with the materials provided!</a:t>
            </a:r>
            <a:endParaRPr lang="en-US" sz="3200" i="1" dirty="0">
              <a:solidFill>
                <a:schemeClr val="bg1"/>
              </a:solidFill>
              <a:latin typeface="+mn-lt"/>
            </a:endParaRPr>
          </a:p>
          <a:p>
            <a:endParaRPr lang="en-US" sz="3200" dirty="0">
              <a:solidFill>
                <a:srgbClr val="FFFFFF"/>
              </a:solidFill>
              <a:latin typeface="+mn-lt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6400" y="914400"/>
            <a:ext cx="2362200" cy="2953645"/>
          </a:xfrm>
          <a:prstGeom prst="rect">
            <a:avLst/>
          </a:prstGeom>
          <a:effectLst>
            <a:reflection stA="50000" endPos="75000" dist="12700" dir="5400000" sy="-100000" algn="bl" rotWithShape="0"/>
          </a:effectLst>
          <a:scene3d>
            <a:camera prst="isometricOffAxis1Right">
              <a:rot lat="1080000" lon="20040000" rev="0"/>
            </a:camera>
            <a:lightRig rig="threePt" dir="t"/>
          </a:scene3d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24600" y="2819400"/>
            <a:ext cx="2514600" cy="2903387"/>
          </a:xfrm>
          <a:prstGeom prst="rect">
            <a:avLst/>
          </a:prstGeom>
          <a:effectLst>
            <a:reflection stA="50000" endPos="75000" dist="12700" dir="5400000" sy="-100000" algn="bl" rotWithShape="0"/>
          </a:effectLst>
          <a:scene3d>
            <a:camera prst="isometricOffAxis2Left">
              <a:rot lat="1080000" lon="1560000" rev="0"/>
            </a:camera>
            <a:lightRig rig="threePt" dir="t"/>
          </a:scene3d>
        </p:spPr>
      </p:pic>
    </p:spTree>
    <p:extLst>
      <p:ext uri="{BB962C8B-B14F-4D97-AF65-F5344CB8AC3E}">
        <p14:creationId xmlns:p14="http://schemas.microsoft.com/office/powerpoint/2010/main" val="2370861063"/>
      </p:ext>
    </p:extLst>
  </p:cSld>
  <p:clrMapOvr>
    <a:masterClrMapping/>
  </p:clrMapOvr>
  <p:transition advClick="0" advTm="10000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0" y="6019800"/>
            <a:ext cx="914400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3200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32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7" name="Rectangle 5"/>
          <p:cNvSpPr txBox="1">
            <a:spLocks noChangeArrowheads="1"/>
          </p:cNvSpPr>
          <p:nvPr/>
        </p:nvSpPr>
        <p:spPr bwMode="auto">
          <a:xfrm>
            <a:off x="152400" y="1143000"/>
            <a:ext cx="4419600" cy="50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3200" b="1" i="1" dirty="0">
                <a:solidFill>
                  <a:srgbClr val="FFFF00"/>
                </a:solidFill>
                <a:latin typeface="+mn-lt"/>
              </a:rPr>
              <a:t>The First Performance </a:t>
            </a:r>
            <a:r>
              <a:rPr lang="en-US" sz="3200" b="1" i="1" u="sng" dirty="0">
                <a:solidFill>
                  <a:srgbClr val="FFFF00"/>
                </a:solidFill>
                <a:latin typeface="+mn-lt"/>
              </a:rPr>
              <a:t>National</a:t>
            </a:r>
            <a:r>
              <a:rPr lang="en-US" sz="3200" b="1" i="1" dirty="0">
                <a:solidFill>
                  <a:srgbClr val="FFFF00"/>
                </a:solidFill>
                <a:latin typeface="+mn-lt"/>
              </a:rPr>
              <a:t> Day of Celebration </a:t>
            </a:r>
            <a:r>
              <a:rPr lang="en-US" sz="3200" dirty="0">
                <a:solidFill>
                  <a:schemeClr val="bg1"/>
                </a:solidFill>
                <a:latin typeface="+mn-lt"/>
              </a:rPr>
              <a:t>is held on the 3</a:t>
            </a:r>
            <a:r>
              <a:rPr lang="en-US" sz="3200" baseline="30000" dirty="0">
                <a:solidFill>
                  <a:schemeClr val="bg1"/>
                </a:solidFill>
                <a:latin typeface="+mn-lt"/>
              </a:rPr>
              <a:t>rd</a:t>
            </a:r>
            <a:r>
              <a:rPr lang="en-US" sz="3200" dirty="0">
                <a:solidFill>
                  <a:schemeClr val="bg1"/>
                </a:solidFill>
                <a:latin typeface="+mn-lt"/>
              </a:rPr>
              <a:t> Thursday of November annually to recognize the achievements of your </a:t>
            </a:r>
            <a:r>
              <a:rPr lang="en-US" sz="3200" b="1" dirty="0">
                <a:solidFill>
                  <a:srgbClr val="FFFF00"/>
                </a:solidFill>
                <a:latin typeface="+mn-lt"/>
              </a:rPr>
              <a:t>Beginning</a:t>
            </a:r>
            <a:r>
              <a:rPr lang="en-US" sz="3200" dirty="0">
                <a:solidFill>
                  <a:schemeClr val="bg1"/>
                </a:solidFill>
                <a:latin typeface="+mn-lt"/>
              </a:rPr>
              <a:t> instrumental students?</a:t>
            </a:r>
            <a:endParaRPr lang="en-US" sz="3200" i="1" dirty="0">
              <a:solidFill>
                <a:schemeClr val="bg1"/>
              </a:solidFill>
              <a:latin typeface="+mn-lt"/>
            </a:endParaRPr>
          </a:p>
          <a:p>
            <a:endParaRPr lang="en-US" sz="3200" dirty="0">
              <a:solidFill>
                <a:srgbClr val="FFFFFF"/>
              </a:solidFill>
              <a:latin typeface="+mn-lt"/>
            </a:endParaRPr>
          </a:p>
        </p:txBody>
      </p:sp>
      <p:pic>
        <p:nvPicPr>
          <p:cNvPr id="2" name="Picture 1" descr="Screen Shot 2018-01-23 at 7.18.30 AM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31773" y="1447800"/>
            <a:ext cx="3931227" cy="304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  <a:reflection blurRad="6350" stA="50000" endA="300" endPos="90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243522983"/>
      </p:ext>
    </p:extLst>
  </p:cSld>
  <p:clrMapOvr>
    <a:masterClrMapping/>
  </p:clrMapOvr>
  <p:transition advClick="0" advTm="10000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9" name="Rectangle 5"/>
          <p:cNvSpPr txBox="1">
            <a:spLocks noChangeArrowheads="1"/>
          </p:cNvSpPr>
          <p:nvPr/>
        </p:nvSpPr>
        <p:spPr bwMode="auto">
          <a:xfrm>
            <a:off x="152400" y="2971800"/>
            <a:ext cx="5943600" cy="312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dirty="0">
                <a:solidFill>
                  <a:srgbClr val="FFFFFF"/>
                </a:solidFill>
                <a:latin typeface="+mn-lt"/>
              </a:rPr>
              <a:t>They are based on real world strategies shared  by the profession’s most successful music educators.</a:t>
            </a:r>
          </a:p>
        </p:txBody>
      </p:sp>
      <p:sp>
        <p:nvSpPr>
          <p:cNvPr id="7" name="Rectangle 5"/>
          <p:cNvSpPr txBox="1">
            <a:spLocks noChangeArrowheads="1"/>
          </p:cNvSpPr>
          <p:nvPr/>
        </p:nvSpPr>
        <p:spPr bwMode="auto">
          <a:xfrm>
            <a:off x="152400" y="1143000"/>
            <a:ext cx="8991600" cy="495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dirty="0">
                <a:solidFill>
                  <a:srgbClr val="FFFFFF"/>
                </a:solidFill>
                <a:latin typeface="+mn-lt"/>
              </a:rPr>
              <a:t>Most of these publications are provided online at no charge by the </a:t>
            </a:r>
            <a:r>
              <a:rPr lang="en-US" sz="4000" dirty="0">
                <a:solidFill>
                  <a:srgbClr val="FFFF00"/>
                </a:solidFill>
                <a:latin typeface="+mn-lt"/>
              </a:rPr>
              <a:t>Music Achievement Council. </a:t>
            </a:r>
          </a:p>
        </p:txBody>
      </p:sp>
      <p:pic>
        <p:nvPicPr>
          <p:cNvPr id="11" name="Picture 10" descr="Greg Bimm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2819400"/>
            <a:ext cx="2743200" cy="27432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sp>
        <p:nvSpPr>
          <p:cNvPr id="8" name="TextBox 7"/>
          <p:cNvSpPr txBox="1"/>
          <p:nvPr/>
        </p:nvSpPr>
        <p:spPr>
          <a:xfrm>
            <a:off x="6418436" y="2362200"/>
            <a:ext cx="2192164" cy="5847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i="1" dirty="0">
                <a:solidFill>
                  <a:srgbClr val="FFFFFF"/>
                </a:solidFill>
                <a:latin typeface="+mn-lt"/>
              </a:rPr>
              <a:t>Greg </a:t>
            </a:r>
            <a:r>
              <a:rPr lang="en-US" sz="3200" b="1" i="1" dirty="0" err="1">
                <a:solidFill>
                  <a:srgbClr val="FFFFFF"/>
                </a:solidFill>
                <a:latin typeface="+mn-lt"/>
              </a:rPr>
              <a:t>Bimm</a:t>
            </a:r>
            <a:endParaRPr lang="en-US" sz="3200" b="1" i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843123353"/>
      </p:ext>
    </p:extLst>
  </p:cSld>
  <p:clrMapOvr>
    <a:masterClrMapping/>
  </p:clrMapOvr>
  <p:transition advClick="0" advTm="10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9" name="Rectangle 5"/>
          <p:cNvSpPr txBox="1">
            <a:spLocks noChangeArrowheads="1"/>
          </p:cNvSpPr>
          <p:nvPr/>
        </p:nvSpPr>
        <p:spPr bwMode="auto">
          <a:xfrm>
            <a:off x="152400" y="2971800"/>
            <a:ext cx="5943600" cy="312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dirty="0">
                <a:solidFill>
                  <a:srgbClr val="FFFFFF"/>
                </a:solidFill>
                <a:latin typeface="+mn-lt"/>
              </a:rPr>
              <a:t>They are based on real world strategies shared  by the profession’s most successful music educators.</a:t>
            </a:r>
          </a:p>
        </p:txBody>
      </p:sp>
      <p:sp>
        <p:nvSpPr>
          <p:cNvPr id="7" name="Rectangle 5"/>
          <p:cNvSpPr txBox="1">
            <a:spLocks noChangeArrowheads="1"/>
          </p:cNvSpPr>
          <p:nvPr/>
        </p:nvSpPr>
        <p:spPr bwMode="auto">
          <a:xfrm>
            <a:off x="152400" y="1143000"/>
            <a:ext cx="8991600" cy="495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dirty="0">
                <a:solidFill>
                  <a:srgbClr val="FFFFFF"/>
                </a:solidFill>
                <a:latin typeface="+mn-lt"/>
              </a:rPr>
              <a:t>Most of these publications are provided online at no charge by the </a:t>
            </a:r>
            <a:r>
              <a:rPr lang="en-US" sz="4000" dirty="0">
                <a:solidFill>
                  <a:srgbClr val="FFFF00"/>
                </a:solidFill>
                <a:latin typeface="+mn-lt"/>
              </a:rPr>
              <a:t>Music Achievement Council.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716750" y="2514600"/>
            <a:ext cx="3198650" cy="5847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i="1" dirty="0">
                <a:solidFill>
                  <a:srgbClr val="FFFFFF"/>
                </a:solidFill>
                <a:latin typeface="+mn-lt"/>
              </a:rPr>
              <a:t>Charlie </a:t>
            </a:r>
            <a:r>
              <a:rPr lang="en-US" sz="3200" b="1" i="1" dirty="0" err="1">
                <a:solidFill>
                  <a:srgbClr val="FFFFFF"/>
                </a:solidFill>
                <a:latin typeface="+mn-lt"/>
              </a:rPr>
              <a:t>Menghini</a:t>
            </a:r>
            <a:endParaRPr lang="en-US" sz="3200" b="1" i="1" dirty="0">
              <a:latin typeface="+mn-lt"/>
            </a:endParaRPr>
          </a:p>
        </p:txBody>
      </p:sp>
      <p:pic>
        <p:nvPicPr>
          <p:cNvPr id="14" name="Picture 13" descr="Charlie Menghini-USED THIS ONE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2971800"/>
            <a:ext cx="2159000" cy="3052685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526874143"/>
      </p:ext>
    </p:extLst>
  </p:cSld>
  <p:clrMapOvr>
    <a:masterClrMapping/>
  </p:clrMapOvr>
  <p:transition advClick="0" advTm="10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9" name="Rectangle 5"/>
          <p:cNvSpPr txBox="1">
            <a:spLocks noChangeArrowheads="1"/>
          </p:cNvSpPr>
          <p:nvPr/>
        </p:nvSpPr>
        <p:spPr bwMode="auto">
          <a:xfrm>
            <a:off x="152400" y="2971800"/>
            <a:ext cx="5943600" cy="312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dirty="0">
                <a:solidFill>
                  <a:srgbClr val="FFFFFF"/>
                </a:solidFill>
                <a:latin typeface="+mn-lt"/>
              </a:rPr>
              <a:t>They are based on real world strategies shared  by the profession’s most successful music educators.</a:t>
            </a:r>
          </a:p>
        </p:txBody>
      </p:sp>
      <p:sp>
        <p:nvSpPr>
          <p:cNvPr id="7" name="Rectangle 5"/>
          <p:cNvSpPr txBox="1">
            <a:spLocks noChangeArrowheads="1"/>
          </p:cNvSpPr>
          <p:nvPr/>
        </p:nvSpPr>
        <p:spPr bwMode="auto">
          <a:xfrm>
            <a:off x="152400" y="1143000"/>
            <a:ext cx="8991600" cy="495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dirty="0">
                <a:solidFill>
                  <a:srgbClr val="FFFFFF"/>
                </a:solidFill>
                <a:latin typeface="+mn-lt"/>
              </a:rPr>
              <a:t>Most of these publications are provided online at no charge by the </a:t>
            </a:r>
            <a:r>
              <a:rPr lang="en-US" sz="4000" dirty="0">
                <a:solidFill>
                  <a:srgbClr val="FFFF00"/>
                </a:solidFill>
                <a:latin typeface="+mn-lt"/>
              </a:rPr>
              <a:t>Music Achievement Council.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253727" y="2362200"/>
            <a:ext cx="2356873" cy="5847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i="1" dirty="0">
                <a:solidFill>
                  <a:srgbClr val="FFFFFF"/>
                </a:solidFill>
                <a:latin typeface="+mn-lt"/>
              </a:rPr>
              <a:t>Marcia Neel</a:t>
            </a:r>
            <a:endParaRPr lang="en-US" sz="3200" b="1" i="1" dirty="0">
              <a:latin typeface="+mn-lt"/>
            </a:endParaRPr>
          </a:p>
        </p:txBody>
      </p:sp>
      <p:pic>
        <p:nvPicPr>
          <p:cNvPr id="13" name="Picture 12" descr="For MAC PPTs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60977" y="3048000"/>
            <a:ext cx="2449623" cy="22098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942147943"/>
      </p:ext>
    </p:extLst>
  </p:cSld>
  <p:clrMapOvr>
    <a:masterClrMapping/>
  </p:clrMapOvr>
  <p:transition advClick="0" advTm="10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9" name="Rectangle 5"/>
          <p:cNvSpPr txBox="1">
            <a:spLocks noChangeArrowheads="1"/>
          </p:cNvSpPr>
          <p:nvPr/>
        </p:nvSpPr>
        <p:spPr bwMode="auto">
          <a:xfrm>
            <a:off x="152400" y="2971800"/>
            <a:ext cx="5943600" cy="312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dirty="0">
                <a:solidFill>
                  <a:srgbClr val="FFFFFF"/>
                </a:solidFill>
                <a:latin typeface="+mn-lt"/>
              </a:rPr>
              <a:t>They are based on real world strategies shared  by the profession’s most successful music educators.</a:t>
            </a:r>
          </a:p>
        </p:txBody>
      </p:sp>
      <p:sp>
        <p:nvSpPr>
          <p:cNvPr id="7" name="Rectangle 5"/>
          <p:cNvSpPr txBox="1">
            <a:spLocks noChangeArrowheads="1"/>
          </p:cNvSpPr>
          <p:nvPr/>
        </p:nvSpPr>
        <p:spPr bwMode="auto">
          <a:xfrm>
            <a:off x="152400" y="1143000"/>
            <a:ext cx="8991600" cy="495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dirty="0">
                <a:solidFill>
                  <a:srgbClr val="FFFFFF"/>
                </a:solidFill>
                <a:latin typeface="+mn-lt"/>
              </a:rPr>
              <a:t>Most of these publications are provided online at no charge by the </a:t>
            </a:r>
            <a:r>
              <a:rPr lang="en-US" sz="4000" dirty="0">
                <a:solidFill>
                  <a:srgbClr val="FFFF00"/>
                </a:solidFill>
                <a:latin typeface="+mn-lt"/>
              </a:rPr>
              <a:t>Music Achievement Council.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172200" y="2362200"/>
            <a:ext cx="2278125" cy="5847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i="1" dirty="0">
                <a:solidFill>
                  <a:srgbClr val="FFFFFF"/>
                </a:solidFill>
                <a:latin typeface="+mn-lt"/>
              </a:rPr>
              <a:t>Terry Shade</a:t>
            </a:r>
            <a:endParaRPr lang="en-US" sz="3200" b="1" i="1" dirty="0">
              <a:latin typeface="+mn-lt"/>
            </a:endParaRPr>
          </a:p>
        </p:txBody>
      </p:sp>
      <p:pic>
        <p:nvPicPr>
          <p:cNvPr id="11" name="Picture 10" descr="Terry Shade 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9800" y="2819400"/>
            <a:ext cx="2451100" cy="27813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075226335"/>
      </p:ext>
    </p:extLst>
  </p:cSld>
  <p:clrMapOvr>
    <a:masterClrMapping/>
  </p:clrMapOvr>
  <p:transition advClick="0" advTm="10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0" y="6019800"/>
            <a:ext cx="914400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3200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3200" dirty="0">
              <a:solidFill>
                <a:srgbClr val="FFFFFF"/>
              </a:solidFill>
              <a:latin typeface="+mn-lt"/>
            </a:endParaRPr>
          </a:p>
        </p:txBody>
      </p:sp>
      <p:pic>
        <p:nvPicPr>
          <p:cNvPr id="9" name="Picture 8" descr="3-12"/>
          <p:cNvPicPr>
            <a:picLocks noGrp="1"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5800" y="1066800"/>
            <a:ext cx="7086600" cy="4615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112500"/>
          </a:effectLst>
        </p:spPr>
      </p:pic>
      <p:pic>
        <p:nvPicPr>
          <p:cNvPr id="7" name="Picture 6" descr="Research Tells Us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00800" y="3429000"/>
            <a:ext cx="2537209" cy="2565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3600943"/>
      </p:ext>
    </p:extLst>
  </p:cSld>
  <p:clrMapOvr>
    <a:masterClrMapping/>
  </p:clrMapOvr>
  <p:transition advClick="0" advTm="10000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0" y="947916"/>
            <a:ext cx="9144000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i="1" dirty="0">
                <a:solidFill>
                  <a:schemeClr val="bg1"/>
                </a:solidFill>
                <a:latin typeface="+mn-lt"/>
              </a:rPr>
              <a:t>Music making has been </a:t>
            </a:r>
            <a:r>
              <a:rPr lang="en-US" sz="3600" i="1" u="sng" dirty="0">
                <a:solidFill>
                  <a:srgbClr val="FFFF00"/>
                </a:solidFill>
                <a:latin typeface="+mn-lt"/>
              </a:rPr>
              <a:t>scientifically </a:t>
            </a:r>
            <a:r>
              <a:rPr lang="en-US" sz="3600" i="1" dirty="0">
                <a:solidFill>
                  <a:schemeClr val="bg1"/>
                </a:solidFill>
                <a:latin typeface="+mn-lt"/>
              </a:rPr>
              <a:t>proven to:</a:t>
            </a:r>
          </a:p>
          <a:p>
            <a:endParaRPr lang="en-US" sz="4000" dirty="0">
              <a:latin typeface="+mn-lt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533400" y="1600200"/>
            <a:ext cx="7010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chemeClr val="accent5">
                    <a:lumMod val="75000"/>
                  </a:schemeClr>
                </a:solidFill>
                <a:latin typeface="+mn-lt"/>
              </a:rPr>
              <a:t>Exercise the brain</a:t>
            </a:r>
          </a:p>
          <a:p>
            <a:r>
              <a:rPr lang="en-US" sz="3600" b="1" dirty="0">
                <a:solidFill>
                  <a:srgbClr val="FFC000"/>
                </a:solidFill>
                <a:latin typeface="+mn-lt"/>
              </a:rPr>
              <a:t>   </a:t>
            </a:r>
            <a:endParaRPr lang="en-US" sz="4000" b="1" dirty="0">
              <a:latin typeface="+mn-lt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066800" y="2209800"/>
            <a:ext cx="7010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rgbClr val="FFFF00"/>
                </a:solidFill>
                <a:latin typeface="+mn-lt"/>
              </a:rPr>
              <a:t>Inspire creativity</a:t>
            </a:r>
          </a:p>
          <a:p>
            <a:r>
              <a:rPr lang="en-US" sz="3600" b="1" dirty="0">
                <a:solidFill>
                  <a:srgbClr val="FFFF00"/>
                </a:solidFill>
                <a:latin typeface="+mn-lt"/>
              </a:rPr>
              <a:t>      </a:t>
            </a:r>
            <a:endParaRPr lang="en-US" sz="4000" b="1" dirty="0">
              <a:solidFill>
                <a:srgbClr val="FFFF00"/>
              </a:solidFill>
              <a:latin typeface="+mn-lt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676400" y="2819400"/>
            <a:ext cx="7010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chemeClr val="accent5">
                    <a:lumMod val="75000"/>
                  </a:schemeClr>
                </a:solidFill>
                <a:latin typeface="+mn-lt"/>
              </a:rPr>
              <a:t>Increase productivity</a:t>
            </a:r>
          </a:p>
          <a:p>
            <a:r>
              <a:rPr lang="en-US" sz="3600" b="1" dirty="0">
                <a:solidFill>
                  <a:srgbClr val="FFC000"/>
                </a:solidFill>
                <a:latin typeface="+mn-lt"/>
              </a:rPr>
              <a:t>         </a:t>
            </a:r>
            <a:endParaRPr lang="en-US" sz="4000" b="1" dirty="0">
              <a:latin typeface="+mn-lt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362200" y="3429000"/>
            <a:ext cx="7010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rgbClr val="FFFF00"/>
                </a:solidFill>
                <a:latin typeface="+mn-lt"/>
              </a:rPr>
              <a:t>Fight memory loss</a:t>
            </a:r>
          </a:p>
          <a:p>
            <a:r>
              <a:rPr lang="en-US" sz="3600" b="1" dirty="0">
                <a:solidFill>
                  <a:srgbClr val="FFFF00"/>
                </a:solidFill>
                <a:latin typeface="+mn-lt"/>
              </a:rPr>
              <a:t>           </a:t>
            </a:r>
            <a:endParaRPr lang="en-US" sz="4000" b="1" dirty="0">
              <a:solidFill>
                <a:srgbClr val="FFFF00"/>
              </a:solidFill>
              <a:latin typeface="+mn-lt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2971800" y="4038600"/>
            <a:ext cx="7010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chemeClr val="accent5">
                    <a:lumMod val="75000"/>
                  </a:schemeClr>
                </a:solidFill>
                <a:latin typeface="+mn-lt"/>
              </a:rPr>
              <a:t>Reduce stress</a:t>
            </a:r>
          </a:p>
          <a:p>
            <a:r>
              <a:rPr lang="en-US" sz="3600" b="1" dirty="0">
                <a:solidFill>
                  <a:srgbClr val="FFC000"/>
                </a:solidFill>
                <a:latin typeface="+mn-lt"/>
              </a:rPr>
              <a:t>               </a:t>
            </a:r>
            <a:endParaRPr lang="en-US" sz="4000" b="1" dirty="0">
              <a:latin typeface="+mn-lt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3657600" y="4648200"/>
            <a:ext cx="7010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rgbClr val="FFFF00"/>
                </a:solidFill>
                <a:latin typeface="+mn-lt"/>
              </a:rPr>
              <a:t>Lower blood pressure</a:t>
            </a:r>
          </a:p>
          <a:p>
            <a:r>
              <a:rPr lang="en-US" sz="3600" b="1" dirty="0">
                <a:solidFill>
                  <a:srgbClr val="FFFF00"/>
                </a:solidFill>
                <a:latin typeface="+mn-lt"/>
              </a:rPr>
              <a:t>                  </a:t>
            </a:r>
            <a:endParaRPr lang="en-US" sz="4000" b="1" dirty="0">
              <a:solidFill>
                <a:srgbClr val="FFFF00"/>
              </a:solidFill>
              <a:latin typeface="+mn-lt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4419600" y="5221069"/>
            <a:ext cx="7010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chemeClr val="accent5">
                    <a:lumMod val="75000"/>
                  </a:schemeClr>
                </a:solidFill>
                <a:latin typeface="+mn-lt"/>
              </a:rPr>
              <a:t>Build confidence</a:t>
            </a:r>
            <a:endParaRPr lang="en-US" sz="4000" b="1" dirty="0">
              <a:latin typeface="+mn-lt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5029200" y="5824716"/>
            <a:ext cx="7010400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rgbClr val="FFFF00"/>
                </a:solidFill>
                <a:latin typeface="+mn-lt"/>
              </a:rPr>
              <a:t>Stave off depression</a:t>
            </a:r>
          </a:p>
          <a:p>
            <a:pPr algn="ctr"/>
            <a:endParaRPr lang="en-US" sz="4000" b="1" dirty="0">
              <a:solidFill>
                <a:srgbClr val="FFFF0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024883167"/>
      </p:ext>
    </p:extLst>
  </p:cSld>
  <p:clrMapOvr>
    <a:masterClrMapping/>
  </p:clrMapOvr>
  <p:transition advClick="0" advTm="2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7500"/>
                            </p:stCondLst>
                            <p:childTnLst>
                              <p:par>
                                <p:cTn id="20" presetID="2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2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2500"/>
                            </p:stCondLst>
                            <p:childTnLst>
                              <p:par>
                                <p:cTn id="30" presetID="2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5000"/>
                            </p:stCondLst>
                            <p:childTnLst>
                              <p:par>
                                <p:cTn id="35" presetID="2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7500"/>
                            </p:stCondLst>
                            <p:childTnLst>
                              <p:par>
                                <p:cTn id="40" presetID="2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5" grpId="0"/>
      <p:bldP spid="8" grpId="0"/>
      <p:bldP spid="9" grpId="0"/>
      <p:bldP spid="10" grpId="0"/>
      <p:bldP spid="12" grpId="0"/>
      <p:bldP spid="13" grpId="0"/>
      <p:bldP spid="1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7" name="Rectangle 5"/>
          <p:cNvSpPr txBox="1">
            <a:spLocks noChangeArrowheads="1"/>
          </p:cNvSpPr>
          <p:nvPr/>
        </p:nvSpPr>
        <p:spPr bwMode="auto">
          <a:xfrm>
            <a:off x="381000" y="914400"/>
            <a:ext cx="8534400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>
                <a:solidFill>
                  <a:srgbClr val="FFFFFF"/>
                </a:solidFill>
                <a:latin typeface="+mn-lt"/>
              </a:rPr>
              <a:t>Metropolitan Nashville Public Schools found that </a:t>
            </a:r>
            <a:r>
              <a:rPr lang="en-US" sz="4000" u="sng" dirty="0">
                <a:solidFill>
                  <a:srgbClr val="FFFF00"/>
                </a:solidFill>
                <a:latin typeface="+mn-lt"/>
              </a:rPr>
              <a:t>ATTENDANCE RATES ROSE </a:t>
            </a:r>
            <a:r>
              <a:rPr lang="en-US" sz="4000" i="1" dirty="0">
                <a:solidFill>
                  <a:srgbClr val="FFFFFF"/>
                </a:solidFill>
                <a:latin typeface="+mn-lt"/>
              </a:rPr>
              <a:t>with increased study in music.  </a:t>
            </a:r>
          </a:p>
        </p:txBody>
      </p:sp>
      <p:sp>
        <p:nvSpPr>
          <p:cNvPr id="12" name="Rectangle 5"/>
          <p:cNvSpPr txBox="1">
            <a:spLocks noChangeArrowheads="1"/>
          </p:cNvSpPr>
          <p:nvPr/>
        </p:nvSpPr>
        <p:spPr bwMode="auto">
          <a:xfrm>
            <a:off x="304800" y="2971800"/>
            <a:ext cx="8610600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>
                <a:solidFill>
                  <a:srgbClr val="FFFFFF"/>
                </a:solidFill>
                <a:latin typeface="+mn-lt"/>
              </a:rPr>
              <a:t>              No Music:			</a:t>
            </a:r>
          </a:p>
          <a:p>
            <a:r>
              <a:rPr lang="en-US" sz="4000" i="1" dirty="0">
                <a:solidFill>
                  <a:srgbClr val="FFFFFF"/>
                </a:solidFill>
                <a:latin typeface="+mn-lt"/>
              </a:rPr>
              <a:t>&lt; 1 Year of Music: 	</a:t>
            </a:r>
          </a:p>
          <a:p>
            <a:r>
              <a:rPr lang="en-US" sz="4000" i="1" dirty="0">
                <a:solidFill>
                  <a:srgbClr val="FFFFFF"/>
                </a:solidFill>
                <a:latin typeface="+mn-lt"/>
              </a:rPr>
              <a:t>&gt; 1 Year of Music: 	</a:t>
            </a:r>
          </a:p>
        </p:txBody>
      </p:sp>
      <p:pic>
        <p:nvPicPr>
          <p:cNvPr id="14" name="Picture 13" descr="Screen Shot 2015-12-04 at 10.22.58 A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" y="5181600"/>
            <a:ext cx="7162800" cy="2422418"/>
          </a:xfrm>
          <a:prstGeom prst="rect">
            <a:avLst/>
          </a:prstGeom>
        </p:spPr>
      </p:pic>
      <p:sp>
        <p:nvSpPr>
          <p:cNvPr id="6" name="Rectangle 5"/>
          <p:cNvSpPr txBox="1">
            <a:spLocks noChangeArrowheads="1"/>
          </p:cNvSpPr>
          <p:nvPr/>
        </p:nvSpPr>
        <p:spPr bwMode="auto">
          <a:xfrm>
            <a:off x="4724400" y="2971800"/>
            <a:ext cx="40386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>
                <a:solidFill>
                  <a:srgbClr val="FFFF00"/>
                </a:solidFill>
                <a:latin typeface="+mn-lt"/>
              </a:rPr>
              <a:t>87% </a:t>
            </a:r>
            <a:r>
              <a:rPr lang="en-US" sz="4000" i="1" dirty="0">
                <a:solidFill>
                  <a:srgbClr val="FFFFFF"/>
                </a:solidFill>
                <a:latin typeface="+mn-lt"/>
              </a:rPr>
              <a:t>Attendance</a:t>
            </a:r>
          </a:p>
        </p:txBody>
      </p:sp>
      <p:sp>
        <p:nvSpPr>
          <p:cNvPr id="8" name="Rectangle 5"/>
          <p:cNvSpPr txBox="1">
            <a:spLocks noChangeArrowheads="1"/>
          </p:cNvSpPr>
          <p:nvPr/>
        </p:nvSpPr>
        <p:spPr bwMode="auto">
          <a:xfrm>
            <a:off x="4724400" y="4191000"/>
            <a:ext cx="40386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>
                <a:solidFill>
                  <a:srgbClr val="FFFF00"/>
                </a:solidFill>
                <a:latin typeface="+mn-lt"/>
              </a:rPr>
              <a:t>93% </a:t>
            </a:r>
            <a:r>
              <a:rPr lang="en-US" sz="4000" i="1" dirty="0">
                <a:solidFill>
                  <a:srgbClr val="FFFFFF"/>
                </a:solidFill>
                <a:latin typeface="+mn-lt"/>
              </a:rPr>
              <a:t>Attendance</a:t>
            </a:r>
          </a:p>
        </p:txBody>
      </p:sp>
      <p:sp>
        <p:nvSpPr>
          <p:cNvPr id="9" name="Rectangle 5"/>
          <p:cNvSpPr txBox="1">
            <a:spLocks noChangeArrowheads="1"/>
          </p:cNvSpPr>
          <p:nvPr/>
        </p:nvSpPr>
        <p:spPr bwMode="auto">
          <a:xfrm>
            <a:off x="4724400" y="3581400"/>
            <a:ext cx="40386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>
                <a:solidFill>
                  <a:srgbClr val="FFFF00"/>
                </a:solidFill>
                <a:latin typeface="+mn-lt"/>
              </a:rPr>
              <a:t>91% </a:t>
            </a:r>
            <a:r>
              <a:rPr lang="en-US" sz="4000" i="1" dirty="0">
                <a:solidFill>
                  <a:srgbClr val="FFFFFF"/>
                </a:solidFill>
                <a:latin typeface="+mn-lt"/>
              </a:rPr>
              <a:t>Attendance</a:t>
            </a:r>
          </a:p>
        </p:txBody>
      </p:sp>
    </p:spTree>
    <p:extLst>
      <p:ext uri="{BB962C8B-B14F-4D97-AF65-F5344CB8AC3E}">
        <p14:creationId xmlns:p14="http://schemas.microsoft.com/office/powerpoint/2010/main" val="1865376998"/>
      </p:ext>
    </p:extLst>
  </p:cSld>
  <p:clrMapOvr>
    <a:masterClrMapping/>
  </p:clrMapOvr>
  <p:transition advClick="0" advTm="2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accel="50000" decel="5000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6000"/>
                            </p:stCondLst>
                            <p:childTnLst>
                              <p:par>
                                <p:cTn id="10" presetID="2" presetClass="entr" presetSubtype="2" accel="50000" decel="5000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000"/>
                            </p:stCondLst>
                            <p:childTnLst>
                              <p:par>
                                <p:cTn id="15" presetID="2" presetClass="entr" presetSubtype="2" accel="50000" decel="5000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7" name="Rectangle 5"/>
          <p:cNvSpPr txBox="1">
            <a:spLocks noChangeArrowheads="1"/>
          </p:cNvSpPr>
          <p:nvPr/>
        </p:nvSpPr>
        <p:spPr bwMode="auto">
          <a:xfrm>
            <a:off x="381000" y="914400"/>
            <a:ext cx="8534400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>
                <a:solidFill>
                  <a:srgbClr val="FFFFFF"/>
                </a:solidFill>
                <a:latin typeface="+mn-lt"/>
              </a:rPr>
              <a:t>Metropolitan Nashville Public Schools found that </a:t>
            </a:r>
            <a:r>
              <a:rPr lang="en-US" sz="4000" u="sng" dirty="0">
                <a:solidFill>
                  <a:srgbClr val="FFFF00"/>
                </a:solidFill>
                <a:latin typeface="+mn-lt"/>
              </a:rPr>
              <a:t>DISCIPLINE REPORTS FELL </a:t>
            </a:r>
            <a:r>
              <a:rPr lang="en-US" sz="4000" i="1" dirty="0">
                <a:solidFill>
                  <a:srgbClr val="FFFFFF"/>
                </a:solidFill>
                <a:latin typeface="+mn-lt"/>
              </a:rPr>
              <a:t>with increased study in music.  </a:t>
            </a:r>
          </a:p>
        </p:txBody>
      </p:sp>
      <p:sp>
        <p:nvSpPr>
          <p:cNvPr id="12" name="Rectangle 5"/>
          <p:cNvSpPr txBox="1">
            <a:spLocks noChangeArrowheads="1"/>
          </p:cNvSpPr>
          <p:nvPr/>
        </p:nvSpPr>
        <p:spPr bwMode="auto">
          <a:xfrm>
            <a:off x="304800" y="2971800"/>
            <a:ext cx="8534400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>
                <a:solidFill>
                  <a:srgbClr val="FFFFFF"/>
                </a:solidFill>
                <a:latin typeface="+mn-lt"/>
              </a:rPr>
              <a:t>              No Music:			</a:t>
            </a:r>
          </a:p>
          <a:p>
            <a:r>
              <a:rPr lang="en-US" sz="4000" i="1" dirty="0">
                <a:solidFill>
                  <a:srgbClr val="FFFFFF"/>
                </a:solidFill>
                <a:latin typeface="+mn-lt"/>
              </a:rPr>
              <a:t>&lt; 1 Year of Music: 	</a:t>
            </a:r>
          </a:p>
          <a:p>
            <a:r>
              <a:rPr lang="en-US" sz="4000" i="1" dirty="0">
                <a:solidFill>
                  <a:srgbClr val="FFFFFF"/>
                </a:solidFill>
                <a:latin typeface="+mn-lt"/>
              </a:rPr>
              <a:t>&gt; 1 Year of Music: 	</a:t>
            </a:r>
          </a:p>
        </p:txBody>
      </p:sp>
      <p:pic>
        <p:nvPicPr>
          <p:cNvPr id="14" name="Picture 13" descr="Screen Shot 2015-12-04 at 10.22.58 A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" y="5181600"/>
            <a:ext cx="7162800" cy="2422418"/>
          </a:xfrm>
          <a:prstGeom prst="rect">
            <a:avLst/>
          </a:prstGeom>
        </p:spPr>
      </p:pic>
      <p:sp>
        <p:nvSpPr>
          <p:cNvPr id="6" name="Rectangle 5"/>
          <p:cNvSpPr txBox="1">
            <a:spLocks noChangeArrowheads="1"/>
          </p:cNvSpPr>
          <p:nvPr/>
        </p:nvSpPr>
        <p:spPr bwMode="auto">
          <a:xfrm>
            <a:off x="4724400" y="2971800"/>
            <a:ext cx="40386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>
                <a:solidFill>
                  <a:srgbClr val="FFFF00"/>
                </a:solidFill>
                <a:latin typeface="+mn-lt"/>
              </a:rPr>
              <a:t>4.34</a:t>
            </a:r>
            <a:r>
              <a:rPr lang="en-US" sz="4000" dirty="0">
                <a:solidFill>
                  <a:srgbClr val="FFCC00"/>
                </a:solidFill>
                <a:latin typeface="+mn-lt"/>
              </a:rPr>
              <a:t> </a:t>
            </a:r>
            <a:r>
              <a:rPr lang="en-US" sz="4000" i="1" dirty="0">
                <a:solidFill>
                  <a:srgbClr val="FFFFFF"/>
                </a:solidFill>
                <a:latin typeface="+mn-lt"/>
              </a:rPr>
              <a:t>over 4 years</a:t>
            </a:r>
          </a:p>
        </p:txBody>
      </p:sp>
      <p:sp>
        <p:nvSpPr>
          <p:cNvPr id="8" name="Rectangle 5"/>
          <p:cNvSpPr txBox="1">
            <a:spLocks noChangeArrowheads="1"/>
          </p:cNvSpPr>
          <p:nvPr/>
        </p:nvSpPr>
        <p:spPr bwMode="auto">
          <a:xfrm>
            <a:off x="4724400" y="4191000"/>
            <a:ext cx="40386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>
                <a:solidFill>
                  <a:srgbClr val="FFFF00"/>
                </a:solidFill>
                <a:latin typeface="+mn-lt"/>
              </a:rPr>
              <a:t>3.23</a:t>
            </a:r>
            <a:r>
              <a:rPr lang="en-US" sz="4000" i="1" dirty="0">
                <a:solidFill>
                  <a:srgbClr val="FFFFFF"/>
                </a:solidFill>
                <a:latin typeface="+mn-lt"/>
              </a:rPr>
              <a:t> over 4 years</a:t>
            </a:r>
          </a:p>
        </p:txBody>
      </p:sp>
      <p:sp>
        <p:nvSpPr>
          <p:cNvPr id="9" name="Rectangle 5"/>
          <p:cNvSpPr txBox="1">
            <a:spLocks noChangeArrowheads="1"/>
          </p:cNvSpPr>
          <p:nvPr/>
        </p:nvSpPr>
        <p:spPr bwMode="auto">
          <a:xfrm>
            <a:off x="4724400" y="3581400"/>
            <a:ext cx="40386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>
                <a:solidFill>
                  <a:srgbClr val="FFFF00"/>
                </a:solidFill>
                <a:latin typeface="+mn-lt"/>
              </a:rPr>
              <a:t>3.75</a:t>
            </a:r>
            <a:r>
              <a:rPr lang="en-US" sz="4000" i="1" dirty="0">
                <a:solidFill>
                  <a:srgbClr val="FFFFFF"/>
                </a:solidFill>
                <a:latin typeface="+mn-lt"/>
              </a:rPr>
              <a:t> over 4 years</a:t>
            </a:r>
          </a:p>
        </p:txBody>
      </p:sp>
    </p:spTree>
    <p:extLst>
      <p:ext uri="{BB962C8B-B14F-4D97-AF65-F5344CB8AC3E}">
        <p14:creationId xmlns:p14="http://schemas.microsoft.com/office/powerpoint/2010/main" val="1478943859"/>
      </p:ext>
    </p:extLst>
  </p:cSld>
  <p:clrMapOvr>
    <a:masterClrMapping/>
  </p:clrMapOvr>
  <p:transition advClick="0" advTm="2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accel="50000" decel="5000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6000"/>
                            </p:stCondLst>
                            <p:childTnLst>
                              <p:par>
                                <p:cTn id="10" presetID="2" presetClass="entr" presetSubtype="2" accel="50000" decel="5000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000"/>
                            </p:stCondLst>
                            <p:childTnLst>
                              <p:par>
                                <p:cTn id="15" presetID="2" presetClass="entr" presetSubtype="2" accel="50000" decel="5000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7" name="Rectangle 5"/>
          <p:cNvSpPr txBox="1">
            <a:spLocks noChangeArrowheads="1"/>
          </p:cNvSpPr>
          <p:nvPr/>
        </p:nvSpPr>
        <p:spPr bwMode="auto">
          <a:xfrm>
            <a:off x="381000" y="914400"/>
            <a:ext cx="8534400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>
                <a:solidFill>
                  <a:srgbClr val="FFFFFF"/>
                </a:solidFill>
                <a:latin typeface="+mn-lt"/>
              </a:rPr>
              <a:t>Metropolitan Nashville Public Schools found that </a:t>
            </a:r>
            <a:r>
              <a:rPr lang="en-US" sz="4000" u="sng" dirty="0">
                <a:solidFill>
                  <a:srgbClr val="FFFF00"/>
                </a:solidFill>
                <a:latin typeface="+mn-lt"/>
              </a:rPr>
              <a:t>GPAs ROSE</a:t>
            </a:r>
            <a:r>
              <a:rPr lang="en-US" sz="4000" dirty="0">
                <a:solidFill>
                  <a:srgbClr val="FFFF00"/>
                </a:solidFill>
                <a:latin typeface="+mn-lt"/>
              </a:rPr>
              <a:t> </a:t>
            </a:r>
            <a:r>
              <a:rPr lang="en-US" sz="4000" i="1" dirty="0">
                <a:solidFill>
                  <a:srgbClr val="FFFFFF"/>
                </a:solidFill>
                <a:latin typeface="+mn-lt"/>
              </a:rPr>
              <a:t>with increased study in music.  </a:t>
            </a:r>
          </a:p>
        </p:txBody>
      </p:sp>
      <p:sp>
        <p:nvSpPr>
          <p:cNvPr id="12" name="Rectangle 5"/>
          <p:cNvSpPr txBox="1">
            <a:spLocks noChangeArrowheads="1"/>
          </p:cNvSpPr>
          <p:nvPr/>
        </p:nvSpPr>
        <p:spPr bwMode="auto">
          <a:xfrm>
            <a:off x="304800" y="2971800"/>
            <a:ext cx="8610600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>
                <a:solidFill>
                  <a:srgbClr val="FFFFFF"/>
                </a:solidFill>
                <a:latin typeface="+mn-lt"/>
              </a:rPr>
              <a:t>              No Music:			</a:t>
            </a:r>
          </a:p>
          <a:p>
            <a:r>
              <a:rPr lang="en-US" sz="4000" i="1" dirty="0">
                <a:solidFill>
                  <a:srgbClr val="FFFFFF"/>
                </a:solidFill>
                <a:latin typeface="+mn-lt"/>
              </a:rPr>
              <a:t>&lt; 1 Year of Music: 	</a:t>
            </a:r>
          </a:p>
          <a:p>
            <a:r>
              <a:rPr lang="en-US" sz="4000" i="1" dirty="0">
                <a:solidFill>
                  <a:srgbClr val="FFFFFF"/>
                </a:solidFill>
                <a:latin typeface="+mn-lt"/>
              </a:rPr>
              <a:t>&gt; 1 Year of Music: 	</a:t>
            </a:r>
          </a:p>
        </p:txBody>
      </p:sp>
      <p:pic>
        <p:nvPicPr>
          <p:cNvPr id="14" name="Picture 13" descr="Screen Shot 2015-12-04 at 10.22.58 A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" y="5181600"/>
            <a:ext cx="7162800" cy="2422418"/>
          </a:xfrm>
          <a:prstGeom prst="rect">
            <a:avLst/>
          </a:prstGeom>
        </p:spPr>
      </p:pic>
      <p:sp>
        <p:nvSpPr>
          <p:cNvPr id="6" name="Rectangle 5"/>
          <p:cNvSpPr txBox="1">
            <a:spLocks noChangeArrowheads="1"/>
          </p:cNvSpPr>
          <p:nvPr/>
        </p:nvSpPr>
        <p:spPr bwMode="auto">
          <a:xfrm>
            <a:off x="4724400" y="2971800"/>
            <a:ext cx="40386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>
                <a:solidFill>
                  <a:srgbClr val="FFFF00"/>
                </a:solidFill>
                <a:latin typeface="+mn-lt"/>
              </a:rPr>
              <a:t>2.51</a:t>
            </a:r>
            <a:r>
              <a:rPr lang="en-US" sz="4000" i="1" dirty="0">
                <a:solidFill>
                  <a:srgbClr val="FFFFFF"/>
                </a:solidFill>
                <a:latin typeface="+mn-lt"/>
              </a:rPr>
              <a:t> Average</a:t>
            </a:r>
          </a:p>
        </p:txBody>
      </p:sp>
      <p:sp>
        <p:nvSpPr>
          <p:cNvPr id="8" name="Rectangle 5"/>
          <p:cNvSpPr txBox="1">
            <a:spLocks noChangeArrowheads="1"/>
          </p:cNvSpPr>
          <p:nvPr/>
        </p:nvSpPr>
        <p:spPr bwMode="auto">
          <a:xfrm>
            <a:off x="4724400" y="4191000"/>
            <a:ext cx="40386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>
                <a:solidFill>
                  <a:srgbClr val="FFFF00"/>
                </a:solidFill>
                <a:latin typeface="+mn-lt"/>
              </a:rPr>
              <a:t>2.89</a:t>
            </a:r>
            <a:r>
              <a:rPr lang="en-US" sz="4000" i="1" dirty="0">
                <a:solidFill>
                  <a:srgbClr val="FFFFFF"/>
                </a:solidFill>
                <a:latin typeface="+mn-lt"/>
              </a:rPr>
              <a:t> Average</a:t>
            </a:r>
          </a:p>
        </p:txBody>
      </p:sp>
      <p:sp>
        <p:nvSpPr>
          <p:cNvPr id="9" name="Rectangle 5"/>
          <p:cNvSpPr txBox="1">
            <a:spLocks noChangeArrowheads="1"/>
          </p:cNvSpPr>
          <p:nvPr/>
        </p:nvSpPr>
        <p:spPr bwMode="auto">
          <a:xfrm>
            <a:off x="4724400" y="3581400"/>
            <a:ext cx="40386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>
                <a:solidFill>
                  <a:srgbClr val="FFFF00"/>
                </a:solidFill>
                <a:latin typeface="+mn-lt"/>
              </a:rPr>
              <a:t>2.61</a:t>
            </a:r>
            <a:r>
              <a:rPr lang="en-US" sz="4000" i="1" dirty="0">
                <a:solidFill>
                  <a:srgbClr val="FFFFFF"/>
                </a:solidFill>
                <a:latin typeface="+mn-lt"/>
              </a:rPr>
              <a:t> Average</a:t>
            </a:r>
          </a:p>
        </p:txBody>
      </p:sp>
    </p:spTree>
    <p:extLst>
      <p:ext uri="{BB962C8B-B14F-4D97-AF65-F5344CB8AC3E}">
        <p14:creationId xmlns:p14="http://schemas.microsoft.com/office/powerpoint/2010/main" val="3519686028"/>
      </p:ext>
    </p:extLst>
  </p:cSld>
  <p:clrMapOvr>
    <a:masterClrMapping/>
  </p:clrMapOvr>
  <p:transition advClick="0" advTm="2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6000"/>
                            </p:stCondLst>
                            <p:childTnLst>
                              <p:par>
                                <p:cTn id="9" presetID="12" presetClass="entr" presetSubtype="4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000"/>
                            </p:stCondLst>
                            <p:childTnLst>
                              <p:par>
                                <p:cTn id="13" presetID="12" presetClass="entr" presetSubtype="4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7" name="Rectangle 5"/>
          <p:cNvSpPr txBox="1">
            <a:spLocks noChangeArrowheads="1"/>
          </p:cNvSpPr>
          <p:nvPr/>
        </p:nvSpPr>
        <p:spPr bwMode="auto">
          <a:xfrm>
            <a:off x="381000" y="914400"/>
            <a:ext cx="8534400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>
                <a:solidFill>
                  <a:srgbClr val="FFFFFF"/>
                </a:solidFill>
                <a:latin typeface="+mn-lt"/>
              </a:rPr>
              <a:t>Metropolitan Nashville Public Schools found that </a:t>
            </a:r>
            <a:r>
              <a:rPr lang="en-US" sz="4000" u="sng" dirty="0">
                <a:solidFill>
                  <a:srgbClr val="FFFF00"/>
                </a:solidFill>
                <a:latin typeface="+mn-lt"/>
              </a:rPr>
              <a:t>GRADUATION RATES ROSE </a:t>
            </a:r>
            <a:r>
              <a:rPr lang="en-US" sz="4000" i="1" dirty="0">
                <a:solidFill>
                  <a:srgbClr val="FFFFFF"/>
                </a:solidFill>
                <a:latin typeface="+mn-lt"/>
              </a:rPr>
              <a:t>with increased study in music.  </a:t>
            </a:r>
          </a:p>
        </p:txBody>
      </p:sp>
      <p:sp>
        <p:nvSpPr>
          <p:cNvPr id="12" name="Rectangle 5"/>
          <p:cNvSpPr txBox="1">
            <a:spLocks noChangeArrowheads="1"/>
          </p:cNvSpPr>
          <p:nvPr/>
        </p:nvSpPr>
        <p:spPr bwMode="auto">
          <a:xfrm>
            <a:off x="304800" y="2971800"/>
            <a:ext cx="8686800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>
                <a:solidFill>
                  <a:srgbClr val="FFFFFF"/>
                </a:solidFill>
                <a:latin typeface="+mn-lt"/>
              </a:rPr>
              <a:t>              No Music:			</a:t>
            </a:r>
          </a:p>
          <a:p>
            <a:r>
              <a:rPr lang="en-US" sz="4000" i="1" dirty="0">
                <a:solidFill>
                  <a:srgbClr val="FFFFFF"/>
                </a:solidFill>
                <a:latin typeface="+mn-lt"/>
              </a:rPr>
              <a:t>&lt; 1 Year of Music: 	</a:t>
            </a:r>
          </a:p>
          <a:p>
            <a:r>
              <a:rPr lang="en-US" sz="4000" i="1" dirty="0">
                <a:solidFill>
                  <a:srgbClr val="FFFFFF"/>
                </a:solidFill>
                <a:latin typeface="+mn-lt"/>
              </a:rPr>
              <a:t>&gt; 1 Year of Music: 	</a:t>
            </a:r>
          </a:p>
        </p:txBody>
      </p:sp>
      <p:pic>
        <p:nvPicPr>
          <p:cNvPr id="14" name="Picture 13" descr="Screen Shot 2015-12-04 at 10.22.58 A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" y="5181600"/>
            <a:ext cx="7162800" cy="2422418"/>
          </a:xfrm>
          <a:prstGeom prst="rect">
            <a:avLst/>
          </a:prstGeom>
        </p:spPr>
      </p:pic>
      <p:sp>
        <p:nvSpPr>
          <p:cNvPr id="6" name="Rectangle 5"/>
          <p:cNvSpPr txBox="1">
            <a:spLocks noChangeArrowheads="1"/>
          </p:cNvSpPr>
          <p:nvPr/>
        </p:nvSpPr>
        <p:spPr bwMode="auto">
          <a:xfrm>
            <a:off x="4724400" y="2971800"/>
            <a:ext cx="40386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>
                <a:solidFill>
                  <a:srgbClr val="FFFF00"/>
                </a:solidFill>
                <a:latin typeface="+mn-lt"/>
              </a:rPr>
              <a:t>60% </a:t>
            </a:r>
            <a:r>
              <a:rPr lang="en-US" sz="4000" i="1" dirty="0">
                <a:solidFill>
                  <a:srgbClr val="FFFFFF"/>
                </a:solidFill>
                <a:latin typeface="+mn-lt"/>
              </a:rPr>
              <a:t>Average</a:t>
            </a:r>
          </a:p>
        </p:txBody>
      </p:sp>
      <p:sp>
        <p:nvSpPr>
          <p:cNvPr id="8" name="Rectangle 5"/>
          <p:cNvSpPr txBox="1">
            <a:spLocks noChangeArrowheads="1"/>
          </p:cNvSpPr>
          <p:nvPr/>
        </p:nvSpPr>
        <p:spPr bwMode="auto">
          <a:xfrm>
            <a:off x="4724400" y="4191000"/>
            <a:ext cx="40386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>
                <a:solidFill>
                  <a:srgbClr val="FFFF00"/>
                </a:solidFill>
                <a:latin typeface="+mn-lt"/>
              </a:rPr>
              <a:t>91% </a:t>
            </a:r>
            <a:r>
              <a:rPr lang="en-US" sz="4000" i="1" dirty="0">
                <a:solidFill>
                  <a:srgbClr val="FFFFFF"/>
                </a:solidFill>
                <a:latin typeface="+mn-lt"/>
              </a:rPr>
              <a:t>Average</a:t>
            </a:r>
          </a:p>
        </p:txBody>
      </p:sp>
      <p:sp>
        <p:nvSpPr>
          <p:cNvPr id="9" name="Rectangle 5"/>
          <p:cNvSpPr txBox="1">
            <a:spLocks noChangeArrowheads="1"/>
          </p:cNvSpPr>
          <p:nvPr/>
        </p:nvSpPr>
        <p:spPr bwMode="auto">
          <a:xfrm>
            <a:off x="4724400" y="3581400"/>
            <a:ext cx="40386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>
                <a:solidFill>
                  <a:srgbClr val="FFFF00"/>
                </a:solidFill>
                <a:latin typeface="+mn-lt"/>
              </a:rPr>
              <a:t>81% </a:t>
            </a:r>
            <a:r>
              <a:rPr lang="en-US" sz="4000" i="1" dirty="0">
                <a:solidFill>
                  <a:srgbClr val="FFFFFF"/>
                </a:solidFill>
                <a:latin typeface="+mn-lt"/>
              </a:rPr>
              <a:t>Average</a:t>
            </a:r>
          </a:p>
        </p:txBody>
      </p:sp>
    </p:spTree>
    <p:extLst>
      <p:ext uri="{BB962C8B-B14F-4D97-AF65-F5344CB8AC3E}">
        <p14:creationId xmlns:p14="http://schemas.microsoft.com/office/powerpoint/2010/main" val="73511148"/>
      </p:ext>
    </p:extLst>
  </p:cSld>
  <p:clrMapOvr>
    <a:masterClrMapping/>
  </p:clrMapOvr>
  <p:transition advClick="0" advTm="2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6000"/>
                            </p:stCondLst>
                            <p:childTnLst>
                              <p:par>
                                <p:cTn id="9" presetID="12" presetClass="entr" presetSubtype="4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000"/>
                            </p:stCondLst>
                            <p:childTnLst>
                              <p:par>
                                <p:cTn id="13" presetID="12" presetClass="entr" presetSubtype="4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>
                <a:solidFill>
                  <a:srgbClr val="FFFF00"/>
                </a:solidFill>
                <a:latin typeface="+mn-lt"/>
              </a:rPr>
              <a:t>DID YOU KNOW . . .</a:t>
            </a:r>
          </a:p>
        </p:txBody>
      </p:sp>
      <p:sp>
        <p:nvSpPr>
          <p:cNvPr id="7" name="Rectangle 5"/>
          <p:cNvSpPr txBox="1">
            <a:spLocks noChangeArrowheads="1"/>
          </p:cNvSpPr>
          <p:nvPr/>
        </p:nvSpPr>
        <p:spPr bwMode="auto">
          <a:xfrm>
            <a:off x="381000" y="914400"/>
            <a:ext cx="8534400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>
                <a:solidFill>
                  <a:srgbClr val="FFFFFF"/>
                </a:solidFill>
                <a:latin typeface="+mn-lt"/>
              </a:rPr>
              <a:t>Metropolitan Nashville Public Schools found that </a:t>
            </a:r>
            <a:r>
              <a:rPr lang="en-US" sz="4000" u="sng" dirty="0">
                <a:solidFill>
                  <a:srgbClr val="FFFF00"/>
                </a:solidFill>
                <a:latin typeface="+mn-lt"/>
              </a:rPr>
              <a:t>ACT SCORES ROSE</a:t>
            </a:r>
            <a:r>
              <a:rPr lang="en-US" sz="4000" dirty="0">
                <a:solidFill>
                  <a:srgbClr val="FFFF00"/>
                </a:solidFill>
                <a:latin typeface="+mn-lt"/>
              </a:rPr>
              <a:t> </a:t>
            </a:r>
            <a:r>
              <a:rPr lang="en-US" sz="4000" i="1" dirty="0">
                <a:solidFill>
                  <a:srgbClr val="FFFFFF"/>
                </a:solidFill>
                <a:latin typeface="+mn-lt"/>
              </a:rPr>
              <a:t>with increased study in music.  </a:t>
            </a:r>
          </a:p>
        </p:txBody>
      </p:sp>
      <p:sp>
        <p:nvSpPr>
          <p:cNvPr id="12" name="Rectangle 5"/>
          <p:cNvSpPr txBox="1">
            <a:spLocks noChangeArrowheads="1"/>
          </p:cNvSpPr>
          <p:nvPr/>
        </p:nvSpPr>
        <p:spPr bwMode="auto">
          <a:xfrm>
            <a:off x="304800" y="2971800"/>
            <a:ext cx="8839200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>
                <a:solidFill>
                  <a:srgbClr val="FFFFFF"/>
                </a:solidFill>
                <a:latin typeface="+mn-lt"/>
              </a:rPr>
              <a:t>              No Music:			</a:t>
            </a:r>
          </a:p>
          <a:p>
            <a:r>
              <a:rPr lang="en-US" sz="4000" i="1" dirty="0">
                <a:solidFill>
                  <a:srgbClr val="FFFFFF"/>
                </a:solidFill>
                <a:latin typeface="+mn-lt"/>
              </a:rPr>
              <a:t>&lt; 1 Year of Music: 	</a:t>
            </a:r>
          </a:p>
          <a:p>
            <a:r>
              <a:rPr lang="en-US" sz="4000" i="1" dirty="0">
                <a:solidFill>
                  <a:srgbClr val="FFFFFF"/>
                </a:solidFill>
                <a:latin typeface="+mn-lt"/>
              </a:rPr>
              <a:t>&gt; 1 Year of Music: 	</a:t>
            </a:r>
          </a:p>
        </p:txBody>
      </p:sp>
      <p:pic>
        <p:nvPicPr>
          <p:cNvPr id="14" name="Picture 13" descr="Screen Shot 2015-12-04 at 10.22.58 A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" y="5181600"/>
            <a:ext cx="7162800" cy="2422418"/>
          </a:xfrm>
          <a:prstGeom prst="rect">
            <a:avLst/>
          </a:prstGeom>
        </p:spPr>
      </p:pic>
      <p:sp>
        <p:nvSpPr>
          <p:cNvPr id="6" name="Rectangle 5"/>
          <p:cNvSpPr txBox="1">
            <a:spLocks noChangeArrowheads="1"/>
          </p:cNvSpPr>
          <p:nvPr/>
        </p:nvSpPr>
        <p:spPr bwMode="auto">
          <a:xfrm>
            <a:off x="4191000" y="2971800"/>
            <a:ext cx="49530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>
                <a:solidFill>
                  <a:srgbClr val="FFFF00"/>
                </a:solidFill>
                <a:latin typeface="+mn-lt"/>
              </a:rPr>
              <a:t>16.95</a:t>
            </a:r>
            <a:r>
              <a:rPr lang="en-US" sz="4000" i="1" dirty="0">
                <a:solidFill>
                  <a:srgbClr val="FFFFFF"/>
                </a:solidFill>
                <a:latin typeface="+mn-lt"/>
              </a:rPr>
              <a:t> Eng, </a:t>
            </a:r>
            <a:r>
              <a:rPr lang="en-US" sz="4000" i="1" dirty="0">
                <a:solidFill>
                  <a:srgbClr val="FFFF00"/>
                </a:solidFill>
                <a:latin typeface="+mn-lt"/>
              </a:rPr>
              <a:t>17.20</a:t>
            </a:r>
            <a:r>
              <a:rPr lang="en-US" sz="4000" i="1" dirty="0">
                <a:solidFill>
                  <a:srgbClr val="FFFFFF"/>
                </a:solidFill>
                <a:latin typeface="+mn-lt"/>
              </a:rPr>
              <a:t> Math</a:t>
            </a:r>
          </a:p>
        </p:txBody>
      </p:sp>
      <p:sp>
        <p:nvSpPr>
          <p:cNvPr id="8" name="Rectangle 5"/>
          <p:cNvSpPr txBox="1">
            <a:spLocks noChangeArrowheads="1"/>
          </p:cNvSpPr>
          <p:nvPr/>
        </p:nvSpPr>
        <p:spPr bwMode="auto">
          <a:xfrm>
            <a:off x="4191000" y="4191000"/>
            <a:ext cx="49530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>
                <a:solidFill>
                  <a:srgbClr val="FFFF00"/>
                </a:solidFill>
                <a:latin typeface="+mn-lt"/>
              </a:rPr>
              <a:t>19.58</a:t>
            </a:r>
            <a:r>
              <a:rPr lang="en-US" sz="4000" i="1" dirty="0">
                <a:solidFill>
                  <a:srgbClr val="FFFFFF"/>
                </a:solidFill>
                <a:latin typeface="+mn-lt"/>
              </a:rPr>
              <a:t> Eng, </a:t>
            </a:r>
            <a:r>
              <a:rPr lang="en-US" sz="4000" i="1" dirty="0">
                <a:solidFill>
                  <a:srgbClr val="FFFF00"/>
                </a:solidFill>
                <a:latin typeface="+mn-lt"/>
              </a:rPr>
              <a:t>18.67</a:t>
            </a:r>
            <a:r>
              <a:rPr lang="en-US" sz="4000" i="1" dirty="0">
                <a:solidFill>
                  <a:srgbClr val="FFFFFF"/>
                </a:solidFill>
                <a:latin typeface="+mn-lt"/>
              </a:rPr>
              <a:t> Math</a:t>
            </a:r>
          </a:p>
        </p:txBody>
      </p:sp>
      <p:sp>
        <p:nvSpPr>
          <p:cNvPr id="9" name="Rectangle 5"/>
          <p:cNvSpPr txBox="1">
            <a:spLocks noChangeArrowheads="1"/>
          </p:cNvSpPr>
          <p:nvPr/>
        </p:nvSpPr>
        <p:spPr bwMode="auto">
          <a:xfrm>
            <a:off x="4191000" y="3581400"/>
            <a:ext cx="49530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US" sz="4000" i="1" dirty="0">
                <a:solidFill>
                  <a:srgbClr val="FFFF00"/>
                </a:solidFill>
                <a:latin typeface="+mn-lt"/>
              </a:rPr>
              <a:t>17.64</a:t>
            </a:r>
            <a:r>
              <a:rPr lang="en-US" sz="4000" i="1" dirty="0">
                <a:solidFill>
                  <a:srgbClr val="FFFFFF"/>
                </a:solidFill>
                <a:latin typeface="+mn-lt"/>
              </a:rPr>
              <a:t> Eng, </a:t>
            </a:r>
            <a:r>
              <a:rPr lang="en-US" sz="4000" i="1" dirty="0">
                <a:solidFill>
                  <a:srgbClr val="FFFF00"/>
                </a:solidFill>
                <a:latin typeface="+mn-lt"/>
              </a:rPr>
              <a:t>17.62</a:t>
            </a:r>
            <a:r>
              <a:rPr lang="en-US" sz="4000" i="1" dirty="0">
                <a:solidFill>
                  <a:srgbClr val="FFFFFF"/>
                </a:solidFill>
                <a:latin typeface="+mn-lt"/>
              </a:rPr>
              <a:t> Math</a:t>
            </a:r>
          </a:p>
        </p:txBody>
      </p:sp>
    </p:spTree>
    <p:extLst>
      <p:ext uri="{BB962C8B-B14F-4D97-AF65-F5344CB8AC3E}">
        <p14:creationId xmlns:p14="http://schemas.microsoft.com/office/powerpoint/2010/main" val="2049953352"/>
      </p:ext>
    </p:extLst>
  </p:cSld>
  <p:clrMapOvr>
    <a:masterClrMapping/>
  </p:clrMapOvr>
  <p:transition advClick="0" advTm="2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2" presetClass="entr" presetSubtype="0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52" presetClass="entr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>
                <a:solidFill>
                  <a:srgbClr val="FFFF00"/>
                </a:solidFill>
                <a:latin typeface="+mn-lt"/>
              </a:rPr>
              <a:t>WHAT WAS LEARNED?</a:t>
            </a:r>
          </a:p>
        </p:txBody>
      </p:sp>
      <p:sp>
        <p:nvSpPr>
          <p:cNvPr id="7" name="Rectangle 5"/>
          <p:cNvSpPr txBox="1">
            <a:spLocks noChangeArrowheads="1"/>
          </p:cNvSpPr>
          <p:nvPr/>
        </p:nvSpPr>
        <p:spPr bwMode="auto">
          <a:xfrm>
            <a:off x="457200" y="1066800"/>
            <a:ext cx="8305800" cy="304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sz="4800" i="1" dirty="0">
                <a:solidFill>
                  <a:srgbClr val="FFFFFF"/>
                </a:solidFill>
                <a:latin typeface="+mn-lt"/>
              </a:rPr>
              <a:t>The </a:t>
            </a:r>
            <a:r>
              <a:rPr lang="en-US" sz="4800" dirty="0">
                <a:solidFill>
                  <a:srgbClr val="FFFF00"/>
                </a:solidFill>
                <a:latin typeface="+mn-lt"/>
              </a:rPr>
              <a:t>MORE</a:t>
            </a:r>
            <a:r>
              <a:rPr lang="en-US" sz="4800" i="1" dirty="0">
                <a:solidFill>
                  <a:srgbClr val="FFFF00"/>
                </a:solidFill>
                <a:latin typeface="+mn-lt"/>
              </a:rPr>
              <a:t> </a:t>
            </a:r>
            <a:r>
              <a:rPr lang="en-US" sz="4800" i="1" dirty="0">
                <a:solidFill>
                  <a:srgbClr val="FFFFFF"/>
                </a:solidFill>
                <a:latin typeface="+mn-lt"/>
              </a:rPr>
              <a:t>a student participates in </a:t>
            </a:r>
            <a:r>
              <a:rPr lang="en-US" sz="4800" dirty="0">
                <a:solidFill>
                  <a:srgbClr val="FFFF00"/>
                </a:solidFill>
                <a:latin typeface="+mn-lt"/>
              </a:rPr>
              <a:t>MUSIC</a:t>
            </a:r>
            <a:r>
              <a:rPr lang="en-US" sz="4800" i="1" dirty="0">
                <a:solidFill>
                  <a:srgbClr val="FFFFFF"/>
                </a:solidFill>
                <a:latin typeface="+mn-lt"/>
              </a:rPr>
              <a:t>, </a:t>
            </a:r>
          </a:p>
          <a:p>
            <a:pPr algn="ctr"/>
            <a:r>
              <a:rPr lang="en-US" sz="4800" i="1" dirty="0">
                <a:solidFill>
                  <a:srgbClr val="FFFFFF"/>
                </a:solidFill>
                <a:latin typeface="+mn-lt"/>
              </a:rPr>
              <a:t>the more </a:t>
            </a:r>
            <a:r>
              <a:rPr lang="en-US" sz="4800" dirty="0">
                <a:solidFill>
                  <a:srgbClr val="FFFF00"/>
                </a:solidFill>
                <a:latin typeface="+mn-lt"/>
              </a:rPr>
              <a:t>POSITIVE </a:t>
            </a:r>
            <a:r>
              <a:rPr lang="en-US" sz="4800" i="1" dirty="0">
                <a:solidFill>
                  <a:srgbClr val="FFFFFF"/>
                </a:solidFill>
                <a:latin typeface="+mn-lt"/>
              </a:rPr>
              <a:t>these </a:t>
            </a:r>
            <a:r>
              <a:rPr lang="en-US" sz="4800" dirty="0">
                <a:solidFill>
                  <a:srgbClr val="FFFF00"/>
                </a:solidFill>
                <a:latin typeface="+mn-lt"/>
              </a:rPr>
              <a:t>BENEFITS </a:t>
            </a:r>
            <a:r>
              <a:rPr lang="en-US" sz="4800" i="1" dirty="0">
                <a:solidFill>
                  <a:srgbClr val="FFFFFF"/>
                </a:solidFill>
                <a:latin typeface="+mn-lt"/>
              </a:rPr>
              <a:t>become. </a:t>
            </a:r>
          </a:p>
        </p:txBody>
      </p:sp>
      <p:pic>
        <p:nvPicPr>
          <p:cNvPr id="14" name="Picture 13" descr="Screen Shot 2015-12-04 at 10.22.58 A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" y="4359382"/>
            <a:ext cx="7162800" cy="24224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828851"/>
      </p:ext>
    </p:extLst>
  </p:cSld>
  <p:clrMapOvr>
    <a:masterClrMapping/>
  </p:clrMapOvr>
  <p:transition advClick="0" advTm="10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>
                <a:solidFill>
                  <a:srgbClr val="FFFF00"/>
                </a:solidFill>
                <a:latin typeface="+mn-lt"/>
              </a:rPr>
              <a:t>FAMOUS QUOTES. . .</a:t>
            </a:r>
          </a:p>
        </p:txBody>
      </p:sp>
      <p:pic>
        <p:nvPicPr>
          <p:cNvPr id="10" name="Content Placeholder 4" descr="07_Img2362_LOW.jpg"/>
          <p:cNvPicPr>
            <a:picLocks noGrp="1" noChangeAspect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2151045" y="2895600"/>
            <a:ext cx="5164155" cy="3429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 w="9525">
            <a:noFill/>
            <a:miter lim="800000"/>
            <a:headEnd/>
            <a:tailEnd/>
          </a:ln>
          <a:effectLst>
            <a:reflection blurRad="12700" stA="38000" endPos="28000" dist="5000" dir="5400000" sy="-100000" algn="bl" rotWithShape="0"/>
            <a:softEdge rad="127000"/>
          </a:effectLst>
        </p:spPr>
      </p:pic>
      <p:sp>
        <p:nvSpPr>
          <p:cNvPr id="5" name="TextBox 4"/>
          <p:cNvSpPr txBox="1"/>
          <p:nvPr/>
        </p:nvSpPr>
        <p:spPr>
          <a:xfrm>
            <a:off x="228600" y="914400"/>
            <a:ext cx="868474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>
                <a:solidFill>
                  <a:srgbClr val="FFFFFF"/>
                </a:solidFill>
                <a:latin typeface="+mn-lt"/>
              </a:rPr>
              <a:t>Music has the power of producing a </a:t>
            </a:r>
          </a:p>
          <a:p>
            <a:r>
              <a:rPr lang="en-US" sz="4000" dirty="0">
                <a:solidFill>
                  <a:srgbClr val="FFFFFF"/>
                </a:solidFill>
                <a:latin typeface="+mn-lt"/>
              </a:rPr>
              <a:t>certain effect on the moral character of</a:t>
            </a:r>
          </a:p>
          <a:p>
            <a:r>
              <a:rPr lang="en-US" sz="4000" dirty="0">
                <a:solidFill>
                  <a:srgbClr val="FFFFFF"/>
                </a:solidFill>
                <a:latin typeface="+mn-lt"/>
              </a:rPr>
              <a:t>of the soul.</a:t>
            </a:r>
            <a:r>
              <a:rPr lang="en-US" sz="4000" i="1" dirty="0">
                <a:solidFill>
                  <a:srgbClr val="FFFFFF"/>
                </a:solidFill>
                <a:latin typeface="+mn-lt"/>
              </a:rPr>
              <a:t>	</a:t>
            </a:r>
            <a:endParaRPr lang="en-US" sz="4000" dirty="0">
              <a:latin typeface="+mn-lt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486400" y="2133600"/>
            <a:ext cx="268592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i="1" dirty="0">
                <a:solidFill>
                  <a:srgbClr val="FFFFFF"/>
                </a:solidFill>
                <a:latin typeface="+mn-lt"/>
              </a:rPr>
              <a:t>. . . Aristotle</a:t>
            </a:r>
            <a:endParaRPr lang="en-US" sz="40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027645769"/>
      </p:ext>
    </p:extLst>
  </p:cSld>
  <p:clrMapOvr>
    <a:masterClrMapping/>
  </p:clrMapOvr>
  <p:transition advClick="0" advTm="10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-152400"/>
            <a:ext cx="9144000" cy="1143000"/>
          </a:xfrm>
        </p:spPr>
        <p:txBody>
          <a:bodyPr/>
          <a:lstStyle/>
          <a:p>
            <a:pPr eaLnBrk="1" hangingPunct="1"/>
            <a:r>
              <a:rPr lang="en-US" sz="5400" dirty="0">
                <a:solidFill>
                  <a:srgbClr val="FFFF00"/>
                </a:solidFill>
                <a:latin typeface="+mn-lt"/>
              </a:rPr>
              <a:t>FAMOUS QUOTES. . 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267200" y="1219200"/>
            <a:ext cx="464820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solidFill>
                  <a:srgbClr val="FFFFFF"/>
                </a:solidFill>
                <a:latin typeface="+mn-lt"/>
              </a:rPr>
              <a:t>Music furnishes a delightful recreation</a:t>
            </a:r>
          </a:p>
          <a:p>
            <a:r>
              <a:rPr lang="en-US" sz="4000" dirty="0">
                <a:solidFill>
                  <a:srgbClr val="FFFFFF"/>
                </a:solidFill>
                <a:latin typeface="+mn-lt"/>
              </a:rPr>
              <a:t>for the hours of respite from the cares of the day, and lasts us through life.</a:t>
            </a:r>
          </a:p>
        </p:txBody>
      </p:sp>
      <p:pic>
        <p:nvPicPr>
          <p:cNvPr id="7" name="Picture 6" descr="Screen Shot 2015-12-08 at 5.44.03 P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000" y="1143000"/>
            <a:ext cx="3728703" cy="4256088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sp>
        <p:nvSpPr>
          <p:cNvPr id="6" name="TextBox 5"/>
          <p:cNvSpPr txBox="1"/>
          <p:nvPr/>
        </p:nvSpPr>
        <p:spPr>
          <a:xfrm>
            <a:off x="4495800" y="5181600"/>
            <a:ext cx="46482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i="1" dirty="0">
                <a:solidFill>
                  <a:srgbClr val="FFFFFF"/>
                </a:solidFill>
                <a:latin typeface="+mn-lt"/>
              </a:rPr>
              <a:t>. . . Thomas Jefferson</a:t>
            </a:r>
            <a:endParaRPr lang="en-US" sz="40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759220377"/>
      </p:ext>
    </p:extLst>
  </p:cSld>
  <p:clrMapOvr>
    <a:masterClrMapping/>
  </p:clrMapOvr>
  <p:transition advClick="0" advTm="10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34785" y="2231902"/>
            <a:ext cx="4303432" cy="1881431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90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Marcia Neel </a:t>
            </a:r>
            <a:br>
              <a:rPr lang="en-US" dirty="0">
                <a:solidFill>
                  <a:schemeClr val="bg1"/>
                </a:solidFill>
                <a:latin typeface="High Tower Text" panose="02040502050506030303" pitchFamily="18" charset="0"/>
              </a:rPr>
            </a:br>
            <a:r>
              <a:rPr lang="en-US" sz="6000" dirty="0">
                <a:solidFill>
                  <a:schemeClr val="bg1"/>
                </a:solidFill>
                <a:latin typeface="High Tower Text" panose="02040502050506030303" pitchFamily="18" charset="0"/>
              </a:rPr>
              <a:t>        </a:t>
            </a:r>
            <a:br>
              <a:rPr lang="en-US" dirty="0">
                <a:solidFill>
                  <a:schemeClr val="bg1"/>
                </a:solidFill>
                <a:latin typeface="High Tower Text" panose="02040502050506030303" pitchFamily="18" charset="0"/>
              </a:rPr>
            </a:br>
            <a:r>
              <a:rPr lang="en-US" sz="270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Master Educator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0200" y="2220471"/>
            <a:ext cx="2741561" cy="274156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3000" y="3073593"/>
            <a:ext cx="1370620" cy="362687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4"/>
          <a:srcRect l="1321" t="-1" r="486" b="-69"/>
          <a:stretch/>
        </p:blipFill>
        <p:spPr>
          <a:xfrm>
            <a:off x="0" y="6107725"/>
            <a:ext cx="9221495" cy="9906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710CBAE-430D-CB43-958B-9ADCF99009BA}"/>
              </a:ext>
            </a:extLst>
          </p:cNvPr>
          <p:cNvSpPr txBox="1"/>
          <p:nvPr/>
        </p:nvSpPr>
        <p:spPr>
          <a:xfrm>
            <a:off x="362802" y="324371"/>
            <a:ext cx="8418395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000" i="1" dirty="0">
                <a:solidFill>
                  <a:srgbClr val="FFFF00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latin typeface="+mn-lt"/>
              </a:rPr>
              <a:t>You </a:t>
            </a:r>
            <a:r>
              <a:rPr lang="en-US" sz="4000" i="1" u="sng" dirty="0">
                <a:solidFill>
                  <a:srgbClr val="FFFF00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latin typeface="+mn-lt"/>
              </a:rPr>
              <a:t>CAN</a:t>
            </a:r>
            <a:r>
              <a:rPr lang="en-US" sz="4000" i="1" dirty="0">
                <a:solidFill>
                  <a:srgbClr val="FFFF00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latin typeface="+mn-lt"/>
              </a:rPr>
              <a:t> Successfully Recruit and Retain</a:t>
            </a:r>
          </a:p>
          <a:p>
            <a:pPr algn="ctr"/>
            <a:r>
              <a:rPr lang="en-US" sz="4000" i="1" dirty="0">
                <a:solidFill>
                  <a:srgbClr val="FFFF00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latin typeface="+mn-lt"/>
              </a:rPr>
              <a:t>Even </a:t>
            </a:r>
            <a:r>
              <a:rPr lang="en-US" sz="4000" i="1" u="sng" dirty="0">
                <a:solidFill>
                  <a:srgbClr val="FFFF00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latin typeface="+mn-lt"/>
              </a:rPr>
              <a:t>MORE</a:t>
            </a:r>
            <a:r>
              <a:rPr lang="en-US" sz="4000" i="1" dirty="0">
                <a:solidFill>
                  <a:srgbClr val="FFFF00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latin typeface="+mn-lt"/>
              </a:rPr>
              <a:t> Students!</a:t>
            </a:r>
            <a:endParaRPr lang="en-US" sz="4000" dirty="0">
              <a:solidFill>
                <a:srgbClr val="FFFF00"/>
              </a:solidFill>
              <a:effectLst>
                <a:outerShdw dir="2700000">
                  <a:srgbClr val="000000">
                    <a:alpha val="43000"/>
                  </a:srgbClr>
                </a:outerShdw>
              </a:effectLst>
              <a:latin typeface="+mn-lt"/>
            </a:endParaRPr>
          </a:p>
          <a:p>
            <a:endParaRPr lang="en-US" sz="4000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8" name="Picture 7" descr="A picture containing clipart&#10;&#10;Description automatically generated">
            <a:extLst>
              <a:ext uri="{FF2B5EF4-FFF2-40B4-BE49-F238E27FC236}">
                <a16:creationId xmlns:a16="http://schemas.microsoft.com/office/drawing/2014/main" id="{DC31DBB3-584B-0149-8C90-B41081B92EF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2685" y="4343400"/>
            <a:ext cx="1222515" cy="1222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409621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A person holding his hands up&#10;&#10;Description automatically generated">
            <a:extLst>
              <a:ext uri="{FF2B5EF4-FFF2-40B4-BE49-F238E27FC236}">
                <a16:creationId xmlns:a16="http://schemas.microsoft.com/office/drawing/2014/main" id="{558C61AE-60D4-BE4F-800D-CEB68962EF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000" y="730250"/>
            <a:ext cx="8128000" cy="539750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37C8AE5C-6A46-9C40-90CD-B32AB94FF188}"/>
              </a:ext>
            </a:extLst>
          </p:cNvPr>
          <p:cNvSpPr txBox="1"/>
          <p:nvPr/>
        </p:nvSpPr>
        <p:spPr>
          <a:xfrm>
            <a:off x="508000" y="2514600"/>
            <a:ext cx="795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>
                <a:solidFill>
                  <a:schemeClr val="bg1"/>
                </a:solidFill>
                <a:latin typeface="+mn-lt"/>
              </a:rPr>
              <a:t>http://</a:t>
            </a:r>
            <a:r>
              <a:rPr lang="en-US" sz="3200" dirty="0" err="1">
                <a:solidFill>
                  <a:schemeClr val="bg1"/>
                </a:solidFill>
                <a:latin typeface="+mn-lt"/>
              </a:rPr>
              <a:t>bit.ly</a:t>
            </a:r>
            <a:r>
              <a:rPr lang="en-US" sz="3200" dirty="0">
                <a:solidFill>
                  <a:schemeClr val="bg1"/>
                </a:solidFill>
                <a:latin typeface="+mn-lt"/>
              </a:rPr>
              <a:t>/</a:t>
            </a:r>
            <a:r>
              <a:rPr lang="en-US" sz="3200" dirty="0" err="1">
                <a:solidFill>
                  <a:schemeClr val="bg1"/>
                </a:solidFill>
                <a:latin typeface="+mn-lt"/>
              </a:rPr>
              <a:t>YamahaENews</a:t>
            </a:r>
            <a:endParaRPr lang="en-US" sz="3200" dirty="0">
              <a:solidFill>
                <a:schemeClr val="bg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9527288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04800"/>
            <a:ext cx="8229600" cy="762000"/>
          </a:xfrm>
        </p:spPr>
        <p:txBody>
          <a:bodyPr/>
          <a:lstStyle/>
          <a:p>
            <a:pPr eaLnBrk="1" hangingPunct="1"/>
            <a:r>
              <a:rPr lang="en-US" dirty="0">
                <a:solidFill>
                  <a:srgbClr val="FFFF00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Today’s Session</a:t>
            </a:r>
          </a:p>
        </p:txBody>
      </p:sp>
      <p:pic>
        <p:nvPicPr>
          <p:cNvPr id="23557" name="Picture 6" descr="director picture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/>
          <a:srcRect l="-2753" r="-2753"/>
          <a:stretch>
            <a:fillRect/>
          </a:stretch>
        </p:blipFill>
        <p:spPr>
          <a:xfrm>
            <a:off x="533400" y="1219200"/>
            <a:ext cx="4038600" cy="4302125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sp>
        <p:nvSpPr>
          <p:cNvPr id="211971" name="Rectangle 3"/>
          <p:cNvSpPr>
            <a:spLocks noGrp="1" noChangeArrowheads="1"/>
          </p:cNvSpPr>
          <p:nvPr>
            <p:ph type="body" sz="half" idx="2"/>
          </p:nvPr>
        </p:nvSpPr>
        <p:spPr>
          <a:xfrm>
            <a:off x="5257800" y="1371600"/>
            <a:ext cx="3733800" cy="4876800"/>
          </a:xfrm>
        </p:spPr>
        <p:txBody>
          <a:bodyPr>
            <a:noAutofit/>
          </a:bodyPr>
          <a:lstStyle/>
          <a:p>
            <a:pPr eaLnBrk="1" hangingPunct="1">
              <a:buClr>
                <a:schemeClr val="accent2"/>
              </a:buClr>
              <a:buFont typeface="Wingdings" charset="2"/>
              <a:buNone/>
            </a:pPr>
            <a:r>
              <a:rPr lang="en-US" dirty="0">
                <a:solidFill>
                  <a:srgbClr val="FFFFFF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Tips for </a:t>
            </a:r>
            <a:r>
              <a:rPr lang="en-US" b="1" dirty="0">
                <a:solidFill>
                  <a:srgbClr val="FFFF00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Recruiting</a:t>
            </a:r>
            <a:r>
              <a:rPr lang="en-US" dirty="0">
                <a:solidFill>
                  <a:srgbClr val="FFFF00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 </a:t>
            </a:r>
            <a:r>
              <a:rPr lang="en-US" dirty="0">
                <a:solidFill>
                  <a:srgbClr val="FFFFFF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Students</a:t>
            </a:r>
          </a:p>
          <a:p>
            <a:pPr eaLnBrk="1" hangingPunct="1">
              <a:buClr>
                <a:schemeClr val="tx1"/>
              </a:buClr>
              <a:buFont typeface="Wingdings" charset="2"/>
              <a:buChar char="q"/>
            </a:pPr>
            <a:endParaRPr lang="en-US" dirty="0">
              <a:solidFill>
                <a:srgbClr val="FFFFFF"/>
              </a:solidFill>
              <a:effectLst>
                <a:outerShdw dir="2700000">
                  <a:srgbClr val="000000">
                    <a:alpha val="43000"/>
                  </a:srgbClr>
                </a:outerShdw>
              </a:effectLst>
              <a:ea typeface="ＭＳ Ｐゴシック" charset="-128"/>
              <a:cs typeface="ＭＳ Ｐゴシック" charset="-128"/>
            </a:endParaRPr>
          </a:p>
          <a:p>
            <a:pPr eaLnBrk="1" hangingPunct="1">
              <a:buClr>
                <a:schemeClr val="accent2"/>
              </a:buClr>
              <a:buFont typeface="Wingdings" charset="2"/>
              <a:buNone/>
            </a:pPr>
            <a:r>
              <a:rPr lang="en-US" dirty="0">
                <a:solidFill>
                  <a:srgbClr val="FFFFFF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Tips for </a:t>
            </a:r>
            <a:r>
              <a:rPr lang="en-US" b="1" dirty="0">
                <a:solidFill>
                  <a:srgbClr val="FFFF00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Retaining</a:t>
            </a:r>
            <a:r>
              <a:rPr lang="en-US" dirty="0">
                <a:solidFill>
                  <a:srgbClr val="FFFF00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 </a:t>
            </a:r>
            <a:r>
              <a:rPr lang="en-US" dirty="0">
                <a:solidFill>
                  <a:srgbClr val="FFFFFF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Students</a:t>
            </a:r>
          </a:p>
          <a:p>
            <a:pPr eaLnBrk="1" hangingPunct="1">
              <a:buClr>
                <a:schemeClr val="tx1"/>
              </a:buClr>
              <a:buFont typeface="Wingdings" charset="2"/>
              <a:buChar char="q"/>
            </a:pPr>
            <a:endParaRPr lang="en-US" dirty="0">
              <a:solidFill>
                <a:srgbClr val="FFFFFF"/>
              </a:solidFill>
              <a:effectLst>
                <a:outerShdw dir="2700000">
                  <a:srgbClr val="000000">
                    <a:alpha val="43000"/>
                  </a:srgbClr>
                </a:outerShdw>
              </a:effectLst>
              <a:ea typeface="ＭＳ Ｐゴシック" charset="-128"/>
              <a:cs typeface="ＭＳ Ｐゴシック" charset="-128"/>
            </a:endParaRPr>
          </a:p>
          <a:p>
            <a:pPr eaLnBrk="1" hangingPunct="1">
              <a:buClr>
                <a:schemeClr val="accent2"/>
              </a:buClr>
              <a:buNone/>
            </a:pPr>
            <a:r>
              <a:rPr lang="en-US" b="1" dirty="0">
                <a:solidFill>
                  <a:srgbClr val="FFFF00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First Performance National Day of Celebration</a:t>
            </a:r>
          </a:p>
          <a:p>
            <a:pPr eaLnBrk="1" hangingPunct="1">
              <a:buClr>
                <a:schemeClr val="accent2"/>
              </a:buClr>
              <a:buNone/>
            </a:pPr>
            <a:endParaRPr lang="en-US" b="1" dirty="0">
              <a:solidFill>
                <a:srgbClr val="FFFF00"/>
              </a:solidFill>
              <a:effectLst>
                <a:outerShdw dir="2700000">
                  <a:srgbClr val="000000">
                    <a:alpha val="43000"/>
                  </a:srgbClr>
                </a:outerShdw>
              </a:effectLst>
              <a:ea typeface="ＭＳ Ｐゴシック" charset="-128"/>
              <a:cs typeface="ＭＳ Ｐゴシック" charset="-128"/>
            </a:endParaRPr>
          </a:p>
        </p:txBody>
      </p:sp>
      <p:sp>
        <p:nvSpPr>
          <p:cNvPr id="23554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971800" y="6356350"/>
            <a:ext cx="3200400" cy="365125"/>
          </a:xfrm>
          <a:noFill/>
        </p:spPr>
        <p:txBody>
          <a:bodyPr/>
          <a:lstStyle/>
          <a:p>
            <a:r>
              <a:rPr lang="en-US" sz="1600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1600" dirty="0">
              <a:solidFill>
                <a:srgbClr val="FFFFFF"/>
              </a:solidFill>
              <a:latin typeface="+mn-lt"/>
            </a:endParaRPr>
          </a:p>
        </p:txBody>
      </p:sp>
    </p:spTree>
  </p:cSld>
  <p:clrMapOvr>
    <a:masterClrMapping/>
  </p:clrMapOvr>
  <p:transition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9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119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119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9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119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119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9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2119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2119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1971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04800"/>
            <a:ext cx="8229600" cy="762000"/>
          </a:xfrm>
        </p:spPr>
        <p:txBody>
          <a:bodyPr>
            <a:noAutofit/>
          </a:bodyPr>
          <a:lstStyle/>
          <a:p>
            <a:pPr eaLnBrk="1" hangingPunct="1"/>
            <a:r>
              <a:rPr lang="en-US" dirty="0">
                <a:solidFill>
                  <a:srgbClr val="FFFF00"/>
                </a:solidFill>
                <a:effectLst>
                  <a:outerShdw dir="2700000">
                    <a:srgbClr val="000000">
                      <a:alpha val="43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I. RECRUITING</a:t>
            </a:r>
          </a:p>
        </p:txBody>
      </p:sp>
      <p:sp>
        <p:nvSpPr>
          <p:cNvPr id="23554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971800" y="6356350"/>
            <a:ext cx="3200400" cy="365125"/>
          </a:xfrm>
          <a:noFill/>
        </p:spPr>
        <p:txBody>
          <a:bodyPr/>
          <a:lstStyle/>
          <a:p>
            <a:r>
              <a:rPr lang="en-US" sz="1600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1600" dirty="0">
              <a:solidFill>
                <a:srgbClr val="FFFFFF"/>
              </a:solidFill>
              <a:latin typeface="+mn-lt"/>
            </a:endParaRPr>
          </a:p>
        </p:txBody>
      </p:sp>
      <p:pic>
        <p:nvPicPr>
          <p:cNvPr id="7" name="Picture 6" descr="Picture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19200" y="1251611"/>
            <a:ext cx="6629400" cy="4691989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</p:spTree>
  </p:cSld>
  <p:clrMapOvr>
    <a:masterClrMapping/>
  </p:clrMapOvr>
  <p:transition>
    <p:cut thruBlk="1"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3" name="Picture 1028" descr="DSC_0008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/>
          <a:srcRect/>
          <a:stretch>
            <a:fillRect/>
          </a:stretch>
        </p:blipFill>
        <p:spPr>
          <a:xfrm rot="21412426">
            <a:off x="160743" y="2241791"/>
            <a:ext cx="4038600" cy="2598738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sp>
        <p:nvSpPr>
          <p:cNvPr id="424963" name="Rectangle 1027"/>
          <p:cNvSpPr>
            <a:spLocks noGrp="1" noChangeArrowheads="1"/>
          </p:cNvSpPr>
          <p:nvPr>
            <p:ph type="body" sz="half" idx="2"/>
          </p:nvPr>
        </p:nvSpPr>
        <p:spPr>
          <a:xfrm>
            <a:off x="4267200" y="1981200"/>
            <a:ext cx="4648200" cy="4267200"/>
          </a:xfrm>
          <a:effectLst/>
        </p:spPr>
        <p:txBody>
          <a:bodyPr>
            <a:noAutofit/>
          </a:bodyPr>
          <a:lstStyle/>
          <a:p>
            <a:pPr>
              <a:lnSpc>
                <a:spcPct val="90000"/>
              </a:lnSpc>
              <a:buClr>
                <a:schemeClr val="tx1"/>
              </a:buClr>
            </a:pPr>
            <a:r>
              <a:rPr lang="en-US" sz="28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1. </a:t>
            </a:r>
            <a:r>
              <a:rPr lang="en-US" sz="2800" i="1" u="sng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Every </a:t>
            </a:r>
            <a:r>
              <a:rPr lang="en-US" sz="2800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student will be </a:t>
            </a:r>
            <a:r>
              <a:rPr lang="en-US" sz="2800" u="sng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interested </a:t>
            </a:r>
            <a:r>
              <a:rPr lang="en-US" sz="2800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and </a:t>
            </a:r>
            <a:r>
              <a:rPr lang="en-US" sz="2800" u="sng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welcomed</a:t>
            </a:r>
            <a:r>
              <a:rPr lang="en-US" sz="2800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.</a:t>
            </a:r>
          </a:p>
          <a:p>
            <a:pPr>
              <a:lnSpc>
                <a:spcPct val="90000"/>
              </a:lnSpc>
              <a:buClr>
                <a:schemeClr val="tx1"/>
              </a:buClr>
            </a:pPr>
            <a:r>
              <a:rPr lang="en-US" sz="28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2. </a:t>
            </a:r>
            <a:r>
              <a:rPr lang="en-US" sz="2800" i="1" u="sng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All</a:t>
            </a:r>
            <a:r>
              <a:rPr lang="en-US" sz="28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2800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students will have an equal opportunity to </a:t>
            </a:r>
            <a:r>
              <a:rPr lang="en-US" sz="2800" u="sng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succeed</a:t>
            </a:r>
            <a:r>
              <a:rPr lang="en-US" sz="2800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.</a:t>
            </a:r>
          </a:p>
          <a:p>
            <a:pPr>
              <a:lnSpc>
                <a:spcPct val="90000"/>
              </a:lnSpc>
              <a:buClr>
                <a:schemeClr val="tx1"/>
              </a:buClr>
            </a:pPr>
            <a:r>
              <a:rPr lang="en-US" sz="2800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3. Music is an integral part of </a:t>
            </a:r>
            <a:r>
              <a:rPr lang="en-US" sz="2800" i="1" u="sng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every</a:t>
            </a:r>
            <a:r>
              <a:rPr lang="en-US" sz="2800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 student’s</a:t>
            </a:r>
            <a:r>
              <a:rPr lang="en-US" sz="28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2800" u="sng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total</a:t>
            </a:r>
            <a:r>
              <a:rPr lang="en-US" sz="28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2800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education.</a:t>
            </a:r>
          </a:p>
          <a:p>
            <a:pPr>
              <a:lnSpc>
                <a:spcPct val="90000"/>
              </a:lnSpc>
              <a:buClr>
                <a:schemeClr val="tx1"/>
              </a:buClr>
            </a:pPr>
            <a:r>
              <a:rPr lang="en-US" sz="2800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4. </a:t>
            </a:r>
            <a:r>
              <a:rPr lang="en-US" sz="2800" i="1" u="sng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All</a:t>
            </a:r>
            <a:r>
              <a:rPr lang="en-US" sz="2800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 students want to play because it looks like </a:t>
            </a:r>
            <a:r>
              <a:rPr lang="en-US" sz="2800" i="1" u="sng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fun!</a:t>
            </a:r>
            <a:endParaRPr lang="en-US" sz="2800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27650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971800" y="6356350"/>
            <a:ext cx="3276600" cy="365125"/>
          </a:xfrm>
          <a:noFill/>
          <a:effectLst/>
        </p:spPr>
        <p:txBody>
          <a:bodyPr/>
          <a:lstStyle/>
          <a:p>
            <a:r>
              <a:rPr lang="en-US" sz="1600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16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219200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The Four (4) Fundamental Beliefs of </a:t>
            </a:r>
            <a:br>
              <a:rPr lang="en-US" sz="36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</a:br>
            <a:r>
              <a:rPr lang="en-US" sz="36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Effective Recruiters</a:t>
            </a:r>
            <a:endParaRPr lang="en-US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890FC6C-CFC5-0548-97D8-C95B3E1D0457}"/>
              </a:ext>
            </a:extLst>
          </p:cNvPr>
          <p:cNvSpPr txBox="1"/>
          <p:nvPr/>
        </p:nvSpPr>
        <p:spPr>
          <a:xfrm>
            <a:off x="0" y="1191683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solidFill>
                  <a:srgbClr val="FFFF00"/>
                </a:solidFill>
                <a:latin typeface="+mn-lt"/>
              </a:rPr>
              <a:t>It’s All About </a:t>
            </a:r>
            <a:r>
              <a:rPr lang="en-US" sz="3600" i="1" u="sng" dirty="0">
                <a:solidFill>
                  <a:srgbClr val="FFFF00"/>
                </a:solidFill>
                <a:latin typeface="+mn-lt"/>
              </a:rPr>
              <a:t>Equity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4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24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24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424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24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49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249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249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4249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249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4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24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24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00" decel="100000" fill="hold"/>
                                        <p:tgtEl>
                                          <p:spTgt spid="424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24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49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249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249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900" decel="100000" fill="hold"/>
                                        <p:tgtEl>
                                          <p:spTgt spid="4249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249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496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9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208573"/>
            <a:ext cx="9144000" cy="838200"/>
          </a:xfrm>
        </p:spPr>
        <p:txBody>
          <a:bodyPr>
            <a:noAutofit/>
          </a:bodyPr>
          <a:lstStyle/>
          <a:p>
            <a:pPr eaLnBrk="1" hangingPunct="1"/>
            <a:r>
              <a:rPr lang="en-US" sz="36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Key Steps in Recruiting: </a:t>
            </a:r>
            <a:br>
              <a:rPr lang="en-US" sz="36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</a:br>
            <a:r>
              <a:rPr lang="en-US" sz="3600" i="1" u="sng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Attracting </a:t>
            </a:r>
            <a:r>
              <a:rPr lang="en-US" sz="36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Students</a:t>
            </a:r>
            <a:r>
              <a:rPr lang="en-US" sz="3600" i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. . .</a:t>
            </a:r>
            <a:endParaRPr lang="en-US" sz="3600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29701" name="Picture 4" descr="4-DSC_0031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/>
          <a:srcRect/>
          <a:stretch>
            <a:fillRect/>
          </a:stretch>
        </p:blipFill>
        <p:spPr>
          <a:xfrm rot="21286844">
            <a:off x="351087" y="1872573"/>
            <a:ext cx="4445000" cy="28956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sp>
        <p:nvSpPr>
          <p:cNvPr id="377859" name="Rectangle 3"/>
          <p:cNvSpPr>
            <a:spLocks noGrp="1" noChangeArrowheads="1"/>
          </p:cNvSpPr>
          <p:nvPr>
            <p:ph type="body" sz="half" idx="2"/>
          </p:nvPr>
        </p:nvSpPr>
        <p:spPr>
          <a:xfrm>
            <a:off x="4905128" y="1295400"/>
            <a:ext cx="4038600" cy="4826489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  <a:spcAft>
                <a:spcPts val="1200"/>
              </a:spcAft>
            </a:pPr>
            <a:r>
              <a:rPr lang="en-US" sz="28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Visibility </a:t>
            </a:r>
            <a:r>
              <a:rPr lang="en-US" sz="2800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fosters student interest </a:t>
            </a:r>
          </a:p>
          <a:p>
            <a:pPr eaLnBrk="1" hangingPunct="1">
              <a:lnSpc>
                <a:spcPct val="90000"/>
              </a:lnSpc>
              <a:spcAft>
                <a:spcPts val="1200"/>
              </a:spcAft>
            </a:pPr>
            <a:r>
              <a:rPr lang="en-US" sz="28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Informing </a:t>
            </a:r>
            <a:r>
              <a:rPr lang="en-US" sz="2800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parents of the benefits of music makes </a:t>
            </a:r>
            <a:r>
              <a:rPr lang="en-US" sz="2800" u="sng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THEM</a:t>
            </a:r>
            <a:r>
              <a:rPr lang="en-US" sz="2800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 smarter </a:t>
            </a:r>
          </a:p>
          <a:p>
            <a:pPr eaLnBrk="1" hangingPunct="1">
              <a:lnSpc>
                <a:spcPct val="90000"/>
              </a:lnSpc>
              <a:spcAft>
                <a:spcPts val="1200"/>
              </a:spcAft>
            </a:pPr>
            <a:r>
              <a:rPr lang="en-US" sz="28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Building and nurturing </a:t>
            </a:r>
            <a:r>
              <a:rPr lang="en-US" sz="2800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support among administration &amp; classroom teachers contributes </a:t>
            </a:r>
            <a:r>
              <a:rPr lang="en-US" sz="2800" u="sng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positively</a:t>
            </a:r>
            <a:r>
              <a:rPr lang="en-US" sz="2800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 to overall school climate.</a:t>
            </a:r>
          </a:p>
          <a:p>
            <a:pPr eaLnBrk="1" hangingPunct="1">
              <a:lnSpc>
                <a:spcPct val="90000"/>
              </a:lnSpc>
              <a:spcAft>
                <a:spcPts val="1200"/>
              </a:spcAft>
            </a:pPr>
            <a:endParaRPr lang="en-US" sz="2800" dirty="0">
              <a:solidFill>
                <a:srgbClr val="FFFFFF"/>
              </a:solidFill>
              <a:ea typeface="ＭＳ Ｐゴシック" charset="-128"/>
              <a:cs typeface="ＭＳ Ｐゴシック" charset="-128"/>
            </a:endParaRPr>
          </a:p>
          <a:p>
            <a:pPr eaLnBrk="1" hangingPunct="1">
              <a:lnSpc>
                <a:spcPct val="90000"/>
              </a:lnSpc>
              <a:spcAft>
                <a:spcPts val="1200"/>
              </a:spcAft>
              <a:buNone/>
            </a:pPr>
            <a:endParaRPr lang="en-US" sz="2800" dirty="0">
              <a:solidFill>
                <a:srgbClr val="FFFFFF"/>
              </a:solidFill>
              <a:ea typeface="ＭＳ Ｐゴシック" charset="-128"/>
              <a:cs typeface="ＭＳ Ｐゴシック" charset="-128"/>
            </a:endParaRPr>
          </a:p>
          <a:p>
            <a:pPr eaLnBrk="1" hangingPunct="1">
              <a:lnSpc>
                <a:spcPct val="90000"/>
              </a:lnSpc>
              <a:spcAft>
                <a:spcPts val="1200"/>
              </a:spcAft>
            </a:pPr>
            <a:endParaRPr lang="en-US" sz="2800" dirty="0">
              <a:solidFill>
                <a:srgbClr val="FFFFFF"/>
              </a:solidFill>
              <a:ea typeface="ＭＳ Ｐゴシック" charset="-128"/>
              <a:cs typeface="ＭＳ Ｐゴシック" charset="-128"/>
            </a:endParaRPr>
          </a:p>
          <a:p>
            <a:pPr eaLnBrk="1" hangingPunct="1">
              <a:lnSpc>
                <a:spcPct val="90000"/>
              </a:lnSpc>
              <a:spcAft>
                <a:spcPts val="1200"/>
              </a:spcAft>
            </a:pPr>
            <a:endParaRPr lang="en-US" sz="2800" dirty="0">
              <a:solidFill>
                <a:srgbClr val="FFFFFF"/>
              </a:solidFill>
              <a:ea typeface="ＭＳ Ｐゴシック" charset="-128"/>
              <a:cs typeface="ＭＳ Ｐゴシック" charset="-128"/>
            </a:endParaRPr>
          </a:p>
          <a:p>
            <a:pPr eaLnBrk="1" hangingPunct="1">
              <a:lnSpc>
                <a:spcPct val="90000"/>
              </a:lnSpc>
              <a:spcAft>
                <a:spcPts val="1200"/>
              </a:spcAft>
            </a:pPr>
            <a:endParaRPr lang="en-US" sz="2800" dirty="0">
              <a:solidFill>
                <a:srgbClr val="FFFFFF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29698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48000" y="6356350"/>
            <a:ext cx="3200400" cy="365125"/>
          </a:xfrm>
          <a:noFill/>
        </p:spPr>
        <p:txBody>
          <a:bodyPr/>
          <a:lstStyle/>
          <a:p>
            <a:r>
              <a:rPr lang="en-US" sz="1600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1600" dirty="0">
              <a:solidFill>
                <a:srgbClr val="FFFFFF"/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78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778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778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78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778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778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78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778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778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7859" grpId="1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Footer Placeholder 5"/>
          <p:cNvSpPr txBox="1">
            <a:spLocks noGrp="1"/>
          </p:cNvSpPr>
          <p:nvPr/>
        </p:nvSpPr>
        <p:spPr bwMode="auto">
          <a:xfrm>
            <a:off x="3048000" y="6248400"/>
            <a:ext cx="3276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algn="ctr"/>
            <a:r>
              <a:rPr lang="en-US" sz="1600" dirty="0" err="1">
                <a:solidFill>
                  <a:schemeClr val="bg1"/>
                </a:solidFill>
                <a:latin typeface="+mn-lt"/>
              </a:rPr>
              <a:t>www.musicachievementcouncil.org</a:t>
            </a:r>
            <a:endParaRPr lang="en-US" sz="1600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31747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457200"/>
            <a:ext cx="9144000" cy="838200"/>
          </a:xfrm>
        </p:spPr>
        <p:txBody>
          <a:bodyPr>
            <a:normAutofit fontScale="90000"/>
          </a:bodyPr>
          <a:lstStyle/>
          <a:p>
            <a:r>
              <a:rPr lang="en-US" sz="40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Key Steps in Recruiting</a:t>
            </a:r>
            <a:br>
              <a:rPr lang="en-US" sz="40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</a:br>
            <a:r>
              <a:rPr lang="en-US" sz="4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Recruiting is a </a:t>
            </a:r>
            <a:r>
              <a:rPr lang="en-US" sz="4000" i="1" u="sng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YEAR-ROUND</a:t>
            </a:r>
            <a:r>
              <a:rPr lang="en-US" sz="40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4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process including:</a:t>
            </a:r>
            <a:br>
              <a:rPr lang="en-US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</a:br>
            <a:endParaRPr lang="en-US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31748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228600" y="1600200"/>
            <a:ext cx="6244408" cy="4419600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sz="28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Instrument </a:t>
            </a:r>
            <a:r>
              <a:rPr lang="en-US" sz="28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demos</a:t>
            </a:r>
            <a:r>
              <a:rPr lang="en-US" sz="28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/</a:t>
            </a:r>
            <a:r>
              <a:rPr lang="en-US" sz="28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petting zoos </a:t>
            </a:r>
            <a:r>
              <a:rPr lang="en-US" sz="28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with your current students</a:t>
            </a:r>
            <a:endParaRPr lang="en-US" sz="2800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  <a:p>
            <a:pPr eaLnBrk="1" hangingPunct="1">
              <a:lnSpc>
                <a:spcPct val="90000"/>
              </a:lnSpc>
              <a:buSzTx/>
              <a:buNone/>
            </a:pPr>
            <a:endParaRPr lang="en-US" sz="2800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  <a:p>
            <a:pPr>
              <a:lnSpc>
                <a:spcPct val="90000"/>
              </a:lnSpc>
            </a:pPr>
            <a:r>
              <a:rPr lang="en-US" sz="28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Regular </a:t>
            </a:r>
            <a:r>
              <a:rPr lang="en-US" sz="28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visits with feeder programs/teachers </a:t>
            </a:r>
            <a:r>
              <a:rPr lang="en-US" sz="2800" i="1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(Exchange Days)</a:t>
            </a:r>
          </a:p>
          <a:p>
            <a:pPr eaLnBrk="1" hangingPunct="1">
              <a:lnSpc>
                <a:spcPct val="90000"/>
              </a:lnSpc>
              <a:buSzTx/>
              <a:buNone/>
            </a:pPr>
            <a:endParaRPr lang="en-US" sz="2800" dirty="0">
              <a:solidFill>
                <a:schemeClr val="bg1"/>
              </a:solidFill>
              <a:ea typeface="ＭＳ Ｐゴシック" charset="-128"/>
              <a:cs typeface="ＭＳ Ｐゴシック" charset="-128"/>
            </a:endParaRPr>
          </a:p>
          <a:p>
            <a:pPr>
              <a:lnSpc>
                <a:spcPct val="90000"/>
              </a:lnSpc>
            </a:pPr>
            <a:r>
              <a:rPr lang="en-US" sz="28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Mass Concerts </a:t>
            </a:r>
            <a:r>
              <a:rPr lang="en-US" sz="28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with feeder programs </a:t>
            </a:r>
            <a:r>
              <a:rPr lang="en-US" sz="2800" u="sng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including</a:t>
            </a:r>
            <a:r>
              <a:rPr lang="en-US" sz="2800" b="1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28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recorder classes</a:t>
            </a:r>
          </a:p>
          <a:p>
            <a:pPr>
              <a:lnSpc>
                <a:spcPct val="90000"/>
              </a:lnSpc>
              <a:buNone/>
            </a:pPr>
            <a:endParaRPr lang="en-US" sz="2800" b="1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  <a:p>
            <a:pPr>
              <a:lnSpc>
                <a:spcPct val="90000"/>
              </a:lnSpc>
            </a:pPr>
            <a:r>
              <a:rPr lang="en-US" sz="28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Follow-ups – </a:t>
            </a:r>
            <a:r>
              <a:rPr lang="en-US" sz="28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Show Up for Everything!</a:t>
            </a:r>
            <a:endParaRPr lang="en-US" sz="2800" i="1" u="sng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9" name="Picture 8" descr="Screen Shot 2015-04-10 at 8.24.23 A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00800" y="1981200"/>
            <a:ext cx="2005780" cy="24384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20090" y="2012576"/>
            <a:ext cx="1563208" cy="2349083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63C6A98-25F8-F843-AD94-C8E6D4C80B5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3098" y="2122328"/>
            <a:ext cx="1600200" cy="274320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  <a:reflection blurRad="6350" stA="50000" endA="300" endPos="55500" dist="50800" dir="5400000" sy="-100000" algn="bl" rotWithShape="0"/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70D8ADF-BDC9-BC42-AAA1-C788DC1C13A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4600" y="2074939"/>
            <a:ext cx="2005780" cy="283797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  <a:reflection blurRad="6350" stA="50000" endA="300" endPos="55500" dist="508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9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4000"/>
                            </p:stCondLst>
                            <p:childTnLst>
                              <p:par>
                                <p:cTn id="12" presetID="9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8000"/>
                            </p:stCondLst>
                            <p:childTnLst>
                              <p:par>
                                <p:cTn id="16" presetID="9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1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76200"/>
            <a:ext cx="9144000" cy="16002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4444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Follow-up idea #1 from: </a:t>
            </a:r>
            <a:br>
              <a:rPr lang="en-US" sz="4444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</a:br>
            <a:r>
              <a:rPr lang="en-US" sz="4444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Jeff Scott &amp; Emily Wilkinson, ALMEA</a:t>
            </a:r>
            <a:br>
              <a:rPr lang="en-US" sz="4000" b="1" dirty="0">
                <a:solidFill>
                  <a:srgbClr val="CD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</a:br>
            <a:endParaRPr lang="en-US" sz="2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ＭＳ Ｐゴシック" charset="-128"/>
              <a:cs typeface="ＭＳ Ｐゴシック" charset="-128"/>
            </a:endParaRPr>
          </a:p>
        </p:txBody>
      </p:sp>
      <p:sp>
        <p:nvSpPr>
          <p:cNvPr id="37892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0" y="1524000"/>
            <a:ext cx="9144000" cy="44958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charset="2"/>
              <a:buNone/>
            </a:pPr>
            <a:endParaRPr lang="en-US" sz="2800" dirty="0">
              <a:solidFill>
                <a:srgbClr val="FFFFFF"/>
              </a:solidFill>
              <a:ea typeface="ＭＳ Ｐゴシック" charset="-128"/>
              <a:cs typeface="ＭＳ Ｐゴシック" charset="-128"/>
            </a:endParaRPr>
          </a:p>
          <a:p>
            <a:pPr lvl="1" eaLnBrk="1" hangingPunct="1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</a:rPr>
              <a:t>“Congratulations!</a:t>
            </a:r>
          </a:p>
          <a:p>
            <a:pPr lvl="1" eaLnBrk="1" hangingPunct="1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</a:rPr>
              <a:t>You have been chosen to </a:t>
            </a:r>
          </a:p>
          <a:p>
            <a:pPr lvl="1" eaLnBrk="1" hangingPunct="1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</a:rPr>
              <a:t>play (insert instrument)</a:t>
            </a:r>
          </a:p>
          <a:p>
            <a:pPr lvl="1" eaLnBrk="1" hangingPunct="1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</a:rPr>
              <a:t>in the (name of school) band!”</a:t>
            </a:r>
          </a:p>
          <a:p>
            <a:pPr lvl="1" eaLnBrk="1" hangingPunct="1">
              <a:lnSpc>
                <a:spcPct val="90000"/>
              </a:lnSpc>
              <a:buNone/>
            </a:pPr>
            <a:endParaRPr lang="en-US" sz="3200" dirty="0">
              <a:solidFill>
                <a:srgbClr val="FFFFFF"/>
              </a:solidFill>
            </a:endParaRPr>
          </a:p>
          <a:p>
            <a:pPr lvl="1" eaLnBrk="1" hangingPunct="1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</a:rPr>
              <a:t>Extending an “Invitation” makes </a:t>
            </a:r>
          </a:p>
          <a:p>
            <a:pPr lvl="1" eaLnBrk="1" hangingPunct="1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</a:rPr>
              <a:t>them feel special!”</a:t>
            </a:r>
          </a:p>
        </p:txBody>
      </p:sp>
      <p:pic>
        <p:nvPicPr>
          <p:cNvPr id="9" name="Picture 8" descr="Screen Shot 2015-01-23 at 8.01.36 P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3600" y="1752600"/>
            <a:ext cx="2336800" cy="26162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  <a:reflection stA="50000" endPos="75000" dist="12700" dir="5400000" sy="-100000" algn="bl" rotWithShape="0"/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5" name="TextBox 4"/>
          <p:cNvSpPr txBox="1"/>
          <p:nvPr/>
        </p:nvSpPr>
        <p:spPr>
          <a:xfrm>
            <a:off x="2914825" y="6248400"/>
            <a:ext cx="348597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dirty="0">
              <a:solidFill>
                <a:srgbClr val="FFFFFF"/>
              </a:solidFill>
              <a:latin typeface="+mn-lt"/>
            </a:endParaRPr>
          </a:p>
          <a:p>
            <a:endParaRPr lang="en-US" dirty="0">
              <a:latin typeface="+mn-lt"/>
            </a:endParaRPr>
          </a:p>
          <a:p>
            <a:endParaRPr lang="en-US" dirty="0">
              <a:latin typeface="+mn-lt"/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1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76200"/>
            <a:ext cx="9144000" cy="16002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4444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Follow-up idea #2 from: </a:t>
            </a:r>
            <a:br>
              <a:rPr lang="en-US" sz="4444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</a:br>
            <a:r>
              <a:rPr lang="en-US" sz="4444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Aubry</a:t>
            </a:r>
            <a:r>
              <a:rPr lang="en-US" sz="4444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 White, TXMEA</a:t>
            </a:r>
            <a:br>
              <a:rPr lang="en-US" sz="4000" b="1" dirty="0">
                <a:solidFill>
                  <a:srgbClr val="CD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</a:br>
            <a:endParaRPr lang="en-US" sz="2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ＭＳ Ｐゴシック" charset="-128"/>
              <a:cs typeface="ＭＳ Ｐゴシック" charset="-128"/>
            </a:endParaRPr>
          </a:p>
        </p:txBody>
      </p:sp>
      <p:sp>
        <p:nvSpPr>
          <p:cNvPr id="37892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-228600" y="1524000"/>
            <a:ext cx="4876800" cy="449580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 typeface="Wingdings" charset="2"/>
              <a:buNone/>
            </a:pPr>
            <a:endParaRPr lang="en-US" sz="2800" dirty="0">
              <a:solidFill>
                <a:srgbClr val="FFFFFF"/>
              </a:solidFill>
              <a:ea typeface="ＭＳ Ｐゴシック" charset="-128"/>
              <a:cs typeface="ＭＳ Ｐゴシック" charset="-128"/>
            </a:endParaRPr>
          </a:p>
          <a:p>
            <a:pPr lvl="1" algn="r" eaLnBrk="1" hangingPunct="1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</a:rPr>
              <a:t>You have been selected </a:t>
            </a:r>
          </a:p>
          <a:p>
            <a:pPr lvl="1" algn="r" eaLnBrk="1" hangingPunct="1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</a:rPr>
              <a:t>to come try instruments</a:t>
            </a:r>
          </a:p>
          <a:p>
            <a:pPr lvl="1" algn="r" eaLnBrk="1" hangingPunct="1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</a:rPr>
              <a:t>for band!</a:t>
            </a:r>
          </a:p>
          <a:p>
            <a:pPr lvl="1" eaLnBrk="1" hangingPunct="1">
              <a:lnSpc>
                <a:spcPct val="90000"/>
              </a:lnSpc>
              <a:buNone/>
            </a:pPr>
            <a:endParaRPr lang="en-US" sz="3200" dirty="0">
              <a:solidFill>
                <a:srgbClr val="FFFFFF"/>
              </a:solidFill>
            </a:endParaRPr>
          </a:p>
          <a:p>
            <a:pPr lvl="1" algn="r" eaLnBrk="1" hangingPunct="1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</a:rPr>
              <a:t>Extending an “Invitation” </a:t>
            </a:r>
          </a:p>
          <a:p>
            <a:pPr lvl="1" algn="r" eaLnBrk="1" hangingPunct="1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</a:rPr>
              <a:t>makes them feel special!”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914825" y="6248400"/>
            <a:ext cx="348597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dirty="0">
              <a:solidFill>
                <a:srgbClr val="FFFFFF"/>
              </a:solidFill>
              <a:latin typeface="+mn-lt"/>
            </a:endParaRPr>
          </a:p>
          <a:p>
            <a:endParaRPr lang="en-US" dirty="0">
              <a:latin typeface="+mn-lt"/>
            </a:endParaRPr>
          </a:p>
          <a:p>
            <a:endParaRPr lang="en-US" dirty="0">
              <a:latin typeface="+mn-lt"/>
            </a:endParaRPr>
          </a:p>
        </p:txBody>
      </p:sp>
      <p:pic>
        <p:nvPicPr>
          <p:cNvPr id="3" name="Picture 2" descr="A screenshot of a cell phone screen with text&#10;&#10;Description automatically generated">
            <a:extLst>
              <a:ext uri="{FF2B5EF4-FFF2-40B4-BE49-F238E27FC236}">
                <a16:creationId xmlns:a16="http://schemas.microsoft.com/office/drawing/2014/main" id="{B0734CB2-B4B0-5744-A5FC-C3F40BE6328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5800" y="2209800"/>
            <a:ext cx="4103077" cy="26670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256907226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1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0"/>
            <a:ext cx="9144000" cy="16002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4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Follow-up idea #3 from: </a:t>
            </a:r>
            <a:br>
              <a:rPr lang="en-US" sz="4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</a:br>
            <a:r>
              <a:rPr lang="en-US" sz="4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Chris Crone, PAMEA</a:t>
            </a:r>
            <a:br>
              <a:rPr lang="en-US" sz="4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</a:br>
            <a:endParaRPr lang="en-US" sz="2400" i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ＭＳ Ｐゴシック" charset="-128"/>
              <a:cs typeface="ＭＳ Ｐゴシック" charset="-128"/>
            </a:endParaRPr>
          </a:p>
        </p:txBody>
      </p:sp>
      <p:sp>
        <p:nvSpPr>
          <p:cNvPr id="37892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3733800" y="1219200"/>
            <a:ext cx="5105400" cy="5257800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  <a:buFont typeface="Wingdings" charset="2"/>
              <a:buNone/>
            </a:pPr>
            <a:endParaRPr lang="en-US" sz="2800" dirty="0">
              <a:solidFill>
                <a:srgbClr val="FFFFFF"/>
              </a:solidFill>
              <a:ea typeface="ＭＳ Ｐゴシック" charset="-128"/>
              <a:cs typeface="ＭＳ Ｐゴシック" charset="-128"/>
            </a:endParaRPr>
          </a:p>
          <a:p>
            <a:r>
              <a:rPr lang="en-US" sz="2800" dirty="0">
                <a:solidFill>
                  <a:srgbClr val="FFFFFF"/>
                </a:solidFill>
              </a:rPr>
              <a:t>Have each 4th grader touch, hold, and play </a:t>
            </a:r>
            <a:r>
              <a:rPr lang="en-US" sz="2800" dirty="0">
                <a:solidFill>
                  <a:srgbClr val="FFFF00"/>
                </a:solidFill>
              </a:rPr>
              <a:t>three   instruments </a:t>
            </a:r>
            <a:r>
              <a:rPr lang="en-US" sz="2800" dirty="0">
                <a:solidFill>
                  <a:srgbClr val="FFFFFF"/>
                </a:solidFill>
              </a:rPr>
              <a:t>of choice </a:t>
            </a:r>
          </a:p>
          <a:p>
            <a:r>
              <a:rPr lang="en-US" sz="2800" dirty="0">
                <a:solidFill>
                  <a:srgbClr val="FFFFFF"/>
                </a:solidFill>
              </a:rPr>
              <a:t>Send a </a:t>
            </a:r>
            <a:r>
              <a:rPr lang="en-US" sz="2800" dirty="0">
                <a:solidFill>
                  <a:srgbClr val="FFFF00"/>
                </a:solidFill>
              </a:rPr>
              <a:t>personal letter </a:t>
            </a:r>
            <a:r>
              <a:rPr lang="en-US" sz="2800" dirty="0">
                <a:solidFill>
                  <a:srgbClr val="FFFFFF"/>
                </a:solidFill>
              </a:rPr>
              <a:t>home letting parents know which instrument their child experienced successfully </a:t>
            </a:r>
          </a:p>
          <a:p>
            <a:r>
              <a:rPr lang="en-US" sz="2800" dirty="0">
                <a:solidFill>
                  <a:srgbClr val="FFFFFF"/>
                </a:solidFill>
              </a:rPr>
              <a:t>“Watch </a:t>
            </a:r>
            <a:r>
              <a:rPr lang="en-US" sz="2800" dirty="0">
                <a:solidFill>
                  <a:srgbClr val="FFFF00"/>
                </a:solidFill>
              </a:rPr>
              <a:t>numbers go through the roof!</a:t>
            </a:r>
            <a:r>
              <a:rPr lang="en-US" sz="2800" dirty="0">
                <a:solidFill>
                  <a:srgbClr val="FFFFFF"/>
                </a:solidFill>
              </a:rPr>
              <a:t>”</a:t>
            </a:r>
          </a:p>
        </p:txBody>
      </p:sp>
      <p:pic>
        <p:nvPicPr>
          <p:cNvPr id="5" name="Picture 4" descr="14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" y="1600200"/>
            <a:ext cx="2908467" cy="1939925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pic>
        <p:nvPicPr>
          <p:cNvPr id="6" name="Picture 5" descr="Students-from-Eduardo-Mata-Elementary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827" y="3886200"/>
            <a:ext cx="3091573" cy="18288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Footer Placeholder 5"/>
          <p:cNvSpPr txBox="1">
            <a:spLocks noGrp="1"/>
          </p:cNvSpPr>
          <p:nvPr/>
        </p:nvSpPr>
        <p:spPr bwMode="auto">
          <a:xfrm>
            <a:off x="3048000" y="6248400"/>
            <a:ext cx="3276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algn="ctr"/>
            <a:r>
              <a:rPr lang="en-US" sz="1600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1600" dirty="0">
              <a:solidFill>
                <a:srgbClr val="FFFFFF"/>
              </a:solidFill>
              <a:latin typeface="+mn-lt"/>
            </a:endParaRPr>
          </a:p>
          <a:p>
            <a:pPr algn="ctr"/>
            <a:endParaRPr lang="en-US" sz="1600" b="1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33795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304800"/>
            <a:ext cx="9144000" cy="838200"/>
          </a:xfrm>
        </p:spPr>
        <p:txBody>
          <a:bodyPr>
            <a:noAutofit/>
          </a:bodyPr>
          <a:lstStyle/>
          <a:p>
            <a:pPr eaLnBrk="1" hangingPunct="1"/>
            <a:r>
              <a:rPr lang="en-US" sz="4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Follow-up Idea #4</a:t>
            </a:r>
          </a:p>
        </p:txBody>
      </p:sp>
      <p:pic>
        <p:nvPicPr>
          <p:cNvPr id="3" name="Picture 2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6276C7A5-DE9B-394A-ADDA-D2D48D3EF2B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09800" y="121920"/>
            <a:ext cx="4724400" cy="6614160"/>
          </a:xfrm>
          <a:prstGeom prst="rect">
            <a:avLst/>
          </a:prstGeom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Footer Placeholder 5"/>
          <p:cNvSpPr txBox="1">
            <a:spLocks noGrp="1"/>
          </p:cNvSpPr>
          <p:nvPr/>
        </p:nvSpPr>
        <p:spPr bwMode="auto">
          <a:xfrm>
            <a:off x="3048000" y="6248400"/>
            <a:ext cx="3276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algn="ctr"/>
            <a:r>
              <a:rPr lang="en-US" sz="1600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1600" dirty="0">
              <a:solidFill>
                <a:srgbClr val="FFFFFF"/>
              </a:solidFill>
              <a:latin typeface="+mn-lt"/>
            </a:endParaRPr>
          </a:p>
          <a:p>
            <a:pPr algn="ctr"/>
            <a:endParaRPr lang="en-US" sz="1600" b="1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33795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304800"/>
            <a:ext cx="9144000" cy="838200"/>
          </a:xfrm>
        </p:spPr>
        <p:txBody>
          <a:bodyPr>
            <a:noAutofit/>
          </a:bodyPr>
          <a:lstStyle/>
          <a:p>
            <a:pPr eaLnBrk="1" hangingPunct="1"/>
            <a:r>
              <a:rPr lang="en-US" sz="4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Key Steps in Recruiting: </a:t>
            </a:r>
            <a:br>
              <a:rPr lang="en-US" sz="4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</a:br>
            <a:r>
              <a:rPr lang="en-US" sz="4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	   </a:t>
            </a:r>
            <a:r>
              <a:rPr lang="en-US" sz="4000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Engage Students Early. . .2-Note Show!</a:t>
            </a:r>
            <a:endParaRPr lang="en-US" sz="40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5" name="Picture 4" descr="Screen Shot 2018-10-18 at 7.46.48 P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000" y="1524000"/>
            <a:ext cx="7647614" cy="445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436626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Footer Placeholder 5"/>
          <p:cNvSpPr txBox="1">
            <a:spLocks noGrp="1"/>
          </p:cNvSpPr>
          <p:nvPr/>
        </p:nvSpPr>
        <p:spPr bwMode="auto">
          <a:xfrm>
            <a:off x="3048000" y="6248400"/>
            <a:ext cx="3276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algn="ctr"/>
            <a:r>
              <a:rPr lang="en-US" sz="1600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1600" dirty="0">
              <a:solidFill>
                <a:srgbClr val="FFFFFF"/>
              </a:solidFill>
              <a:latin typeface="+mn-lt"/>
            </a:endParaRPr>
          </a:p>
          <a:p>
            <a:pPr algn="ctr"/>
            <a:endParaRPr lang="en-US" sz="1600" b="1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33795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304800"/>
            <a:ext cx="9144000" cy="838200"/>
          </a:xfrm>
        </p:spPr>
        <p:txBody>
          <a:bodyPr>
            <a:noAutofit/>
          </a:bodyPr>
          <a:lstStyle/>
          <a:p>
            <a:pPr eaLnBrk="1" hangingPunct="1"/>
            <a:r>
              <a:rPr lang="en-US" sz="4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Key Steps in Recruiting: </a:t>
            </a:r>
            <a:br>
              <a:rPr lang="en-US" sz="4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</a:br>
            <a:r>
              <a:rPr lang="en-US" sz="4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	   </a:t>
            </a:r>
            <a:r>
              <a:rPr lang="en-US" sz="4000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Engage Students Early. . .2-Note Show!</a:t>
            </a:r>
            <a:endParaRPr lang="en-US" sz="40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2" name="PPT Slide 33 Elementary Band at HS Hafltime Show.MOV">
            <a:hlinkClick r:id="" action="ppaction://media"/>
            <a:extLst>
              <a:ext uri="{FF2B5EF4-FFF2-40B4-BE49-F238E27FC236}">
                <a16:creationId xmlns:a16="http://schemas.microsoft.com/office/drawing/2014/main" id="{673C38FA-6301-F045-9D08-DBA0537C275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8200" y="1676400"/>
            <a:ext cx="7732078" cy="43561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66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-25400" y="0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i="1" dirty="0">
                <a:solidFill>
                  <a:srgbClr val="FFFF00"/>
                </a:solidFill>
                <a:latin typeface="+mn-lt"/>
                <a:ea typeface="ＭＳ Ｐゴシック" charset="-128"/>
                <a:cs typeface="ＭＳ Ｐゴシック" charset="-128"/>
              </a:rPr>
              <a:t>The Partnership Halftime Show:</a:t>
            </a:r>
          </a:p>
          <a:p>
            <a:pPr algn="ctr"/>
            <a:r>
              <a:rPr lang="en-US" sz="3600" i="1" dirty="0">
                <a:solidFill>
                  <a:srgbClr val="FFFF00"/>
                </a:solidFill>
                <a:latin typeface="+mn-lt"/>
                <a:ea typeface="ＭＳ Ｐゴシック" charset="-128"/>
                <a:cs typeface="ＭＳ Ｐゴシック" charset="-128"/>
              </a:rPr>
              <a:t>Pre-game Activities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6200" y="1295400"/>
            <a:ext cx="90678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en-US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HS students </a:t>
            </a:r>
            <a:r>
              <a:rPr lang="en-US" sz="3200" i="1" u="sng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invite</a:t>
            </a:r>
            <a:r>
              <a:rPr lang="en-US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 beginners to join the high school students in a pre-game pizza party.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188C437-0A12-3E4A-B959-FB613AA65816}" type="slidenum">
              <a:rPr lang="en-US" smtClean="0"/>
              <a:pPr>
                <a:defRPr/>
              </a:pPr>
              <a:t>40</a:t>
            </a:fld>
            <a:endParaRPr lang="en-US"/>
          </a:p>
        </p:txBody>
      </p:sp>
      <p:pic>
        <p:nvPicPr>
          <p:cNvPr id="6" name="Picture 5" descr="bandcamp-2016-115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3600" y="2641600"/>
            <a:ext cx="5029200" cy="3352800"/>
          </a:xfrm>
          <a:prstGeom prst="rect">
            <a:avLst/>
          </a:prstGeom>
          <a:ln>
            <a:noFill/>
          </a:ln>
          <a:effectLst>
            <a:reflection blurRad="6350" stA="50000" endA="300" endPos="55000" dir="5400000" sy="-100000" algn="bl" rotWithShape="0"/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579764323"/>
      </p:ext>
    </p:extLst>
  </p:cSld>
  <p:clrMapOvr>
    <a:masterClrMapping/>
  </p:clrMapOvr>
  <p:transition>
    <p:cut thruBlk="1"/>
  </p:transition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-25400" y="0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i="1" dirty="0">
                <a:solidFill>
                  <a:srgbClr val="FFFF00"/>
                </a:solidFill>
                <a:latin typeface="+mn-lt"/>
                <a:ea typeface="ＭＳ Ｐゴシック" charset="-128"/>
                <a:cs typeface="ＭＳ Ｐゴシック" charset="-128"/>
              </a:rPr>
              <a:t>The Partnership Halftime Show:</a:t>
            </a:r>
          </a:p>
          <a:p>
            <a:pPr algn="ctr"/>
            <a:r>
              <a:rPr lang="en-US" sz="3600" i="1" dirty="0">
                <a:solidFill>
                  <a:srgbClr val="FFFF00"/>
                </a:solidFill>
                <a:latin typeface="+mn-lt"/>
                <a:ea typeface="ＭＳ Ｐゴシック" charset="-128"/>
                <a:cs typeface="ＭＳ Ｐゴシック" charset="-128"/>
              </a:rPr>
              <a:t>Pre-game Activities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6200" y="1295400"/>
            <a:ext cx="906780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en-US" sz="3200" dirty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rPr>
              <a:t>HS students </a:t>
            </a:r>
            <a:r>
              <a:rPr lang="en-US" sz="32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rPr>
              <a:t>invite</a:t>
            </a:r>
            <a:r>
              <a:rPr lang="en-US" sz="3200" dirty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rPr>
              <a:t> beginners to join the high school students in a pre-game pizza party. </a:t>
            </a:r>
          </a:p>
          <a:p>
            <a:pPr marL="514350" indent="-514350">
              <a:buAutoNum type="arabicPeriod"/>
            </a:pPr>
            <a:r>
              <a:rPr lang="en-US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HS students </a:t>
            </a:r>
            <a:r>
              <a:rPr lang="en-US" sz="3200" i="1" u="sng" dirty="0">
                <a:solidFill>
                  <a:schemeClr val="bg1"/>
                </a:solidFill>
                <a:latin typeface="+mn-lt"/>
              </a:rPr>
              <a:t>invite</a:t>
            </a:r>
            <a:r>
              <a:rPr lang="en-US" sz="3200" dirty="0">
                <a:solidFill>
                  <a:schemeClr val="bg1"/>
                </a:solidFill>
                <a:latin typeface="+mn-lt"/>
              </a:rPr>
              <a:t> beginners to sit/play with HS band at game.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188C437-0A12-3E4A-B959-FB613AA65816}" type="slidenum">
              <a:rPr lang="en-US" smtClean="0"/>
              <a:pPr>
                <a:defRPr/>
              </a:pPr>
              <a:t>41</a:t>
            </a:fld>
            <a:endParaRPr lang="en-US"/>
          </a:p>
        </p:txBody>
      </p:sp>
      <p:pic>
        <p:nvPicPr>
          <p:cNvPr id="10" name="Picture 9" descr="_6139050_orig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8800" y="3238500"/>
            <a:ext cx="5029200" cy="33909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289511344"/>
      </p:ext>
    </p:extLst>
  </p:cSld>
  <p:clrMapOvr>
    <a:masterClrMapping/>
  </p:clrMapOvr>
  <p:transition>
    <p:cut thruBlk="1"/>
  </p:transition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-25400" y="0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i="1" dirty="0">
                <a:solidFill>
                  <a:srgbClr val="FFFF00"/>
                </a:solidFill>
                <a:latin typeface="+mn-lt"/>
                <a:ea typeface="ＭＳ Ｐゴシック" charset="-128"/>
                <a:cs typeface="ＭＳ Ｐゴシック" charset="-128"/>
              </a:rPr>
              <a:t>The Partnership Halftime Show:</a:t>
            </a:r>
          </a:p>
          <a:p>
            <a:pPr algn="ctr"/>
            <a:r>
              <a:rPr lang="en-US" sz="3600" i="1" dirty="0">
                <a:solidFill>
                  <a:srgbClr val="FFFF00"/>
                </a:solidFill>
                <a:latin typeface="+mn-lt"/>
                <a:ea typeface="ＭＳ Ｐゴシック" charset="-128"/>
                <a:cs typeface="ＭＳ Ｐゴシック" charset="-128"/>
              </a:rPr>
              <a:t>Pre-game Activities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6200" y="1295400"/>
            <a:ext cx="906780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en-US" sz="3200" dirty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rPr>
              <a:t>HS students </a:t>
            </a:r>
            <a:r>
              <a:rPr lang="en-US" sz="32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rPr>
              <a:t>invite</a:t>
            </a:r>
            <a:r>
              <a:rPr lang="en-US" sz="3200" dirty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rPr>
              <a:t> beginners to join the high school students in a pre-game pizza party. </a:t>
            </a:r>
          </a:p>
          <a:p>
            <a:pPr marL="514350" indent="-514350">
              <a:buAutoNum type="arabicPeriod"/>
            </a:pPr>
            <a:r>
              <a:rPr lang="en-US" sz="3200" dirty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HS students </a:t>
            </a:r>
            <a:r>
              <a:rPr lang="en-US" sz="32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rPr>
              <a:t>invite</a:t>
            </a:r>
            <a:r>
              <a:rPr lang="en-US" sz="3200" dirty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rPr>
              <a:t> beginners to sit/play with HS band at game.</a:t>
            </a:r>
          </a:p>
          <a:p>
            <a:pPr marL="514350" indent="-514350">
              <a:buAutoNum type="arabicPeriod"/>
            </a:pPr>
            <a:r>
              <a:rPr lang="en-US" sz="3200" u="sng" dirty="0">
                <a:solidFill>
                  <a:schemeClr val="bg1"/>
                </a:solidFill>
                <a:latin typeface="+mn-lt"/>
              </a:rPr>
              <a:t>Encourage</a:t>
            </a:r>
            <a:r>
              <a:rPr lang="en-US" sz="3200" dirty="0">
                <a:solidFill>
                  <a:schemeClr val="bg1"/>
                </a:solidFill>
                <a:latin typeface="+mn-lt"/>
              </a:rPr>
              <a:t> high school boosters to host a middle school parent reception and invite </a:t>
            </a:r>
            <a:r>
              <a:rPr lang="en-US" sz="3200" u="sng" dirty="0">
                <a:solidFill>
                  <a:schemeClr val="bg1"/>
                </a:solidFill>
                <a:latin typeface="+mn-lt"/>
              </a:rPr>
              <a:t>both principals </a:t>
            </a:r>
            <a:r>
              <a:rPr lang="en-US" sz="3200" dirty="0">
                <a:solidFill>
                  <a:schemeClr val="bg1"/>
                </a:solidFill>
                <a:latin typeface="+mn-lt"/>
              </a:rPr>
              <a:t>to speak. </a:t>
            </a:r>
          </a:p>
          <a:p>
            <a:pPr marL="514350" indent="-514350">
              <a:buAutoNum type="arabicPeriod"/>
            </a:pPr>
            <a:endParaRPr lang="en-US" sz="3200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188C437-0A12-3E4A-B959-FB613AA65816}" type="slidenum">
              <a:rPr lang="en-US" smtClean="0"/>
              <a:pPr>
                <a:defRPr/>
              </a:pPr>
              <a:t>42</a:t>
            </a:fld>
            <a:endParaRPr lang="en-US"/>
          </a:p>
        </p:txBody>
      </p:sp>
      <p:pic>
        <p:nvPicPr>
          <p:cNvPr id="7" name="Picture 6" descr="Screen Shot 2017-10-04 at 5.35.49 PM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1800" y="4451350"/>
            <a:ext cx="2493180" cy="19050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  <a:reflection blurRad="6350" stA="50000" endA="300" endPos="55000" dir="5400000" sy="-100000" algn="bl" rotWithShape="0"/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28019443"/>
      </p:ext>
    </p:extLst>
  </p:cSld>
  <p:clrMapOvr>
    <a:masterClrMapping/>
  </p:clrMapOvr>
  <p:transition>
    <p:cut thruBlk="1"/>
  </p:transition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-25400" y="0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i="1" dirty="0">
                <a:solidFill>
                  <a:srgbClr val="FFFF00"/>
                </a:solidFill>
                <a:latin typeface="+mn-lt"/>
                <a:ea typeface="ＭＳ Ｐゴシック" charset="-128"/>
                <a:cs typeface="ＭＳ Ｐゴシック" charset="-128"/>
              </a:rPr>
              <a:t>The Partnership Halftime Show:</a:t>
            </a:r>
          </a:p>
          <a:p>
            <a:pPr algn="ctr"/>
            <a:r>
              <a:rPr lang="en-US" sz="3600" i="1" dirty="0">
                <a:solidFill>
                  <a:srgbClr val="FFFF00"/>
                </a:solidFill>
                <a:latin typeface="+mn-lt"/>
                <a:ea typeface="ＭＳ Ｐゴシック" charset="-128"/>
                <a:cs typeface="ＭＳ Ｐゴシック" charset="-128"/>
              </a:rPr>
              <a:t>Pre-game Activities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6200" y="1295400"/>
            <a:ext cx="9067800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en-US" sz="3200" dirty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rPr>
              <a:t>HS students </a:t>
            </a:r>
            <a:r>
              <a:rPr lang="en-US" sz="32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rPr>
              <a:t>invite</a:t>
            </a:r>
            <a:r>
              <a:rPr lang="en-US" sz="3200" dirty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rPr>
              <a:t> beginners to join the high school students in a pre-game pizza party. </a:t>
            </a:r>
          </a:p>
          <a:p>
            <a:pPr marL="514350" indent="-514350">
              <a:buAutoNum type="arabicPeriod"/>
            </a:pPr>
            <a:r>
              <a:rPr lang="en-US" sz="3200" dirty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HS students </a:t>
            </a:r>
            <a:r>
              <a:rPr lang="en-US" sz="32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rPr>
              <a:t>invite</a:t>
            </a:r>
            <a:r>
              <a:rPr lang="en-US" sz="3200" dirty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rPr>
              <a:t> beginners to sit/play with HS band at game.</a:t>
            </a:r>
          </a:p>
          <a:p>
            <a:pPr marL="514350" indent="-514350">
              <a:buFontTx/>
              <a:buAutoNum type="arabicPeriod"/>
            </a:pPr>
            <a:r>
              <a:rPr lang="en-US" sz="3200" dirty="0">
                <a:solidFill>
                  <a:srgbClr val="7F7F7F"/>
                </a:solidFill>
                <a:latin typeface="+mn-lt"/>
              </a:rPr>
              <a:t>Encourage high school boosters to host a middle school parent reception and invite both principals to speak. </a:t>
            </a:r>
          </a:p>
          <a:p>
            <a:pPr marL="514350" indent="-514350"/>
            <a:r>
              <a:rPr lang="en-US" sz="3200" i="1" dirty="0">
                <a:solidFill>
                  <a:schemeClr val="bg1"/>
                </a:solidFill>
                <a:latin typeface="+mn-lt"/>
              </a:rPr>
              <a:t>4.  </a:t>
            </a:r>
            <a:r>
              <a:rPr lang="en-US" sz="3200" i="1" u="sng" dirty="0">
                <a:solidFill>
                  <a:schemeClr val="bg1"/>
                </a:solidFill>
                <a:latin typeface="+mn-lt"/>
              </a:rPr>
              <a:t>Ensure</a:t>
            </a:r>
            <a:r>
              <a:rPr lang="en-US" sz="3200" dirty="0">
                <a:solidFill>
                  <a:schemeClr val="bg1"/>
                </a:solidFill>
                <a:latin typeface="+mn-lt"/>
              </a:rPr>
              <a:t> VIP seating/treatment in the stands for parents.</a:t>
            </a:r>
          </a:p>
          <a:p>
            <a:r>
              <a:rPr lang="en-US" sz="3200" dirty="0">
                <a:solidFill>
                  <a:schemeClr val="bg1"/>
                </a:solidFill>
                <a:latin typeface="+mn-lt"/>
              </a:rPr>
              <a:t> </a:t>
            </a:r>
          </a:p>
          <a:p>
            <a:endParaRPr lang="en-US" sz="3200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188C437-0A12-3E4A-B959-FB613AA65816}" type="slidenum">
              <a:rPr lang="en-US" smtClean="0"/>
              <a:pPr>
                <a:defRPr/>
              </a:pPr>
              <a:t>43</a:t>
            </a:fld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BDD032B-18D2-6646-967F-48E7F78D58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00" y="1124129"/>
            <a:ext cx="9042400" cy="360027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EC42CB1-18D7-784A-A3FF-C6E3E73F887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1200" y="1376339"/>
            <a:ext cx="4654550" cy="3195661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272100315"/>
      </p:ext>
    </p:extLst>
  </p:cSld>
  <p:clrMapOvr>
    <a:masterClrMapping/>
  </p:clrMapOvr>
  <p:transition>
    <p:cut thruBlk="1"/>
  </p:transition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7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76200"/>
            <a:ext cx="9144000" cy="762000"/>
          </a:xfrm>
        </p:spPr>
        <p:txBody>
          <a:bodyPr/>
          <a:lstStyle/>
          <a:p>
            <a:pPr eaLnBrk="1" hangingPunct="1"/>
            <a:r>
              <a:rPr lang="en-US" sz="4000" i="1" u="sng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Engage</a:t>
            </a:r>
            <a:r>
              <a:rPr lang="en-US" sz="40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with Prospective Parents</a:t>
            </a:r>
            <a:endParaRPr lang="en-US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41989" name="Picture 4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304800" y="1600200"/>
            <a:ext cx="3461657" cy="36576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sp>
        <p:nvSpPr>
          <p:cNvPr id="41988" name="Rectangle 3"/>
          <p:cNvSpPr>
            <a:spLocks noGrp="1" noChangeArrowheads="1"/>
          </p:cNvSpPr>
          <p:nvPr>
            <p:ph type="body" sz="half" idx="2"/>
          </p:nvPr>
        </p:nvSpPr>
        <p:spPr>
          <a:xfrm>
            <a:off x="3962400" y="1371600"/>
            <a:ext cx="4953000" cy="5181600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200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  <a:p>
            <a:pPr eaLnBrk="1" hangingPunct="1">
              <a:lnSpc>
                <a:spcPct val="90000"/>
              </a:lnSpc>
              <a:buNone/>
            </a:pPr>
            <a:r>
              <a:rPr lang="en-US" sz="28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Recruitment Info</a:t>
            </a:r>
          </a:p>
          <a:p>
            <a:pPr lvl="1">
              <a:lnSpc>
                <a:spcPct val="90000"/>
              </a:lnSpc>
            </a:pPr>
            <a:r>
              <a:rPr lang="en-US" dirty="0">
                <a:solidFill>
                  <a:schemeClr val="bg1"/>
                </a:solidFill>
              </a:rPr>
              <a:t>Emphasize rewards, benefits</a:t>
            </a:r>
          </a:p>
          <a:p>
            <a:pPr lvl="1">
              <a:lnSpc>
                <a:spcPct val="90000"/>
              </a:lnSpc>
            </a:pPr>
            <a:r>
              <a:rPr lang="en-US" dirty="0">
                <a:solidFill>
                  <a:schemeClr val="bg1"/>
                </a:solidFill>
              </a:rPr>
              <a:t>Maintain accessibility to parents and don’t give up!</a:t>
            </a:r>
          </a:p>
          <a:p>
            <a:pPr lvl="1" eaLnBrk="1" hangingPunct="1">
              <a:lnSpc>
                <a:spcPct val="90000"/>
              </a:lnSpc>
              <a:buNone/>
            </a:pPr>
            <a:endParaRPr lang="en-US" sz="1200" dirty="0">
              <a:solidFill>
                <a:schemeClr val="bg1"/>
              </a:solidFill>
            </a:endParaRPr>
          </a:p>
          <a:p>
            <a:pPr lvl="1" eaLnBrk="1" hangingPunct="1">
              <a:lnSpc>
                <a:spcPct val="90000"/>
              </a:lnSpc>
            </a:pPr>
            <a:endParaRPr lang="en-US" sz="1400" dirty="0">
              <a:solidFill>
                <a:schemeClr val="bg1"/>
              </a:solidFill>
            </a:endParaRPr>
          </a:p>
          <a:p>
            <a:pPr eaLnBrk="1" hangingPunct="1">
              <a:lnSpc>
                <a:spcPct val="90000"/>
              </a:lnSpc>
              <a:spcBef>
                <a:spcPct val="0"/>
              </a:spcBef>
              <a:buNone/>
            </a:pPr>
            <a:r>
              <a:rPr lang="en-US" sz="28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Initial Meeting: Involve</a:t>
            </a:r>
          </a:p>
          <a:p>
            <a:pPr lvl="1" eaLnBrk="1" hangingPunct="1">
              <a:lnSpc>
                <a:spcPct val="90000"/>
              </a:lnSpc>
              <a:spcBef>
                <a:spcPct val="0"/>
              </a:spcBef>
            </a:pPr>
            <a:r>
              <a:rPr lang="en-US" dirty="0">
                <a:solidFill>
                  <a:srgbClr val="FFFF00"/>
                </a:solidFill>
              </a:rPr>
              <a:t>Current</a:t>
            </a:r>
            <a:r>
              <a:rPr lang="en-US" dirty="0">
                <a:solidFill>
                  <a:schemeClr val="bg1"/>
                </a:solidFill>
              </a:rPr>
              <a:t> parents</a:t>
            </a:r>
          </a:p>
          <a:p>
            <a:pPr lvl="1">
              <a:lnSpc>
                <a:spcPct val="90000"/>
              </a:lnSpc>
              <a:spcBef>
                <a:spcPct val="0"/>
              </a:spcBef>
            </a:pPr>
            <a:r>
              <a:rPr lang="en-US" dirty="0">
                <a:solidFill>
                  <a:srgbClr val="FFFF00"/>
                </a:solidFill>
              </a:rPr>
              <a:t>Current</a:t>
            </a:r>
            <a:r>
              <a:rPr lang="en-US" dirty="0">
                <a:solidFill>
                  <a:schemeClr val="bg1"/>
                </a:solidFill>
              </a:rPr>
              <a:t> student</a:t>
            </a:r>
          </a:p>
          <a:p>
            <a:pPr lvl="1">
              <a:lnSpc>
                <a:spcPct val="90000"/>
              </a:lnSpc>
              <a:spcBef>
                <a:spcPct val="0"/>
              </a:spcBef>
            </a:pPr>
            <a:r>
              <a:rPr lang="en-US" dirty="0">
                <a:solidFill>
                  <a:srgbClr val="FFFF00"/>
                </a:solidFill>
              </a:rPr>
              <a:t>Current</a:t>
            </a:r>
            <a:r>
              <a:rPr lang="en-US" dirty="0">
                <a:solidFill>
                  <a:schemeClr val="bg1"/>
                </a:solidFill>
              </a:rPr>
              <a:t> administrator</a:t>
            </a:r>
          </a:p>
          <a:p>
            <a:pPr lvl="1" eaLnBrk="1" hangingPunct="1">
              <a:lnSpc>
                <a:spcPct val="90000"/>
              </a:lnSpc>
              <a:spcBef>
                <a:spcPct val="0"/>
              </a:spcBef>
              <a:buNone/>
            </a:pPr>
            <a:endParaRPr lang="en-US" sz="1200" dirty="0">
              <a:solidFill>
                <a:schemeClr val="bg1"/>
              </a:solidFill>
            </a:endParaRPr>
          </a:p>
          <a:p>
            <a:pPr lvl="1" eaLnBrk="1" hangingPunct="1">
              <a:lnSpc>
                <a:spcPct val="90000"/>
              </a:lnSpc>
              <a:spcBef>
                <a:spcPct val="0"/>
              </a:spcBef>
              <a:buNone/>
            </a:pPr>
            <a:endParaRPr lang="en-US" sz="1400" dirty="0">
              <a:solidFill>
                <a:schemeClr val="bg1"/>
              </a:solidFill>
            </a:endParaRPr>
          </a:p>
          <a:p>
            <a:pPr lvl="1" eaLnBrk="1" hangingPunct="1">
              <a:lnSpc>
                <a:spcPct val="90000"/>
              </a:lnSpc>
              <a:spcBef>
                <a:spcPct val="0"/>
              </a:spcBef>
            </a:pPr>
            <a:endParaRPr lang="en-US" dirty="0">
              <a:solidFill>
                <a:schemeClr val="bg1"/>
              </a:solidFill>
            </a:endParaRPr>
          </a:p>
          <a:p>
            <a:pPr eaLnBrk="1" hangingPunct="1">
              <a:lnSpc>
                <a:spcPct val="90000"/>
              </a:lnSpc>
              <a:buFont typeface="Wingdings" charset="2"/>
              <a:buNone/>
            </a:pPr>
            <a:endParaRPr lang="en-US" sz="2800" dirty="0">
              <a:solidFill>
                <a:schemeClr val="bg1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4198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48000" y="6324600"/>
            <a:ext cx="3200400" cy="457200"/>
          </a:xfrm>
          <a:noFill/>
        </p:spPr>
        <p:txBody>
          <a:bodyPr/>
          <a:lstStyle/>
          <a:p>
            <a:r>
              <a:rPr lang="en-US" sz="1600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16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0" y="738426"/>
            <a:ext cx="914400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>
                <a:solidFill>
                  <a:schemeClr val="bg1"/>
                </a:solidFill>
                <a:latin typeface="+mj-lt"/>
                <a:ea typeface="ＭＳ Ｐゴシック" charset="-128"/>
                <a:cs typeface="ＭＳ Ｐゴシック" charset="-128"/>
              </a:rPr>
              <a:t>Best Ambassador is an </a:t>
            </a:r>
            <a:r>
              <a:rPr lang="en-US" sz="3200" i="1" u="sng" dirty="0">
                <a:solidFill>
                  <a:srgbClr val="FFFF00"/>
                </a:solidFill>
                <a:latin typeface="+mj-lt"/>
                <a:ea typeface="ＭＳ Ｐゴシック" charset="-128"/>
                <a:cs typeface="ＭＳ Ｐゴシック" charset="-128"/>
              </a:rPr>
              <a:t>Excited</a:t>
            </a:r>
            <a:r>
              <a:rPr lang="en-US" sz="3200" dirty="0">
                <a:solidFill>
                  <a:srgbClr val="FFFF00"/>
                </a:solidFill>
                <a:latin typeface="+mj-lt"/>
                <a:ea typeface="ＭＳ Ｐゴシック" charset="-128"/>
                <a:cs typeface="ＭＳ Ｐゴシック" charset="-128"/>
              </a:rPr>
              <a:t> Child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-114301" y="-232169"/>
            <a:ext cx="914399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br>
              <a:rPr lang="en-US" sz="4000" b="1" dirty="0">
                <a:solidFill>
                  <a:srgbClr val="CD0000"/>
                </a:solidFill>
                <a:ea typeface="ＭＳ Ｐゴシック" charset="-128"/>
                <a:cs typeface="ＭＳ Ｐゴシック" charset="-128"/>
              </a:rPr>
            </a:br>
            <a:endParaRPr lang="en-US" sz="40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1C1BEEB-22BD-4E42-A9ED-055669C4500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3800" y="0"/>
            <a:ext cx="5410200" cy="6477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26B8744-CA30-9E44-A210-5ACED4EF7162}"/>
              </a:ext>
            </a:extLst>
          </p:cNvPr>
          <p:cNvSpPr txBox="1"/>
          <p:nvPr/>
        </p:nvSpPr>
        <p:spPr>
          <a:xfrm>
            <a:off x="214372" y="275510"/>
            <a:ext cx="428142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i="1" u="sng" dirty="0">
                <a:solidFill>
                  <a:srgbClr val="FFFF00"/>
                </a:solidFill>
                <a:latin typeface="+mn-lt"/>
                <a:ea typeface="ＭＳ Ｐゴシック" charset="-128"/>
                <a:cs typeface="ＭＳ Ｐゴシック" charset="-128"/>
              </a:rPr>
              <a:t>Engage</a:t>
            </a:r>
            <a:r>
              <a:rPr lang="en-US" sz="4000" dirty="0">
                <a:solidFill>
                  <a:srgbClr val="FFFF00"/>
                </a:solidFill>
                <a:latin typeface="+mn-lt"/>
                <a:ea typeface="ＭＳ Ｐゴシック" charset="-128"/>
                <a:cs typeface="ＭＳ Ｐゴシック" charset="-128"/>
              </a:rPr>
              <a:t> with </a:t>
            </a:r>
          </a:p>
          <a:p>
            <a:r>
              <a:rPr lang="en-US" sz="4000" dirty="0">
                <a:solidFill>
                  <a:srgbClr val="FFFF00"/>
                </a:solidFill>
                <a:latin typeface="+mn-lt"/>
                <a:ea typeface="ＭＳ Ｐゴシック" charset="-128"/>
                <a:cs typeface="ＭＳ Ｐゴシック" charset="-128"/>
              </a:rPr>
              <a:t>Prospective Parents</a:t>
            </a:r>
            <a:endParaRPr lang="en-US" sz="4000" dirty="0">
              <a:latin typeface="+mn-lt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B5BC9BB-DF9F-AF4C-80E9-16DFF801C2ED}"/>
              </a:ext>
            </a:extLst>
          </p:cNvPr>
          <p:cNvSpPr txBox="1"/>
          <p:nvPr/>
        </p:nvSpPr>
        <p:spPr>
          <a:xfrm>
            <a:off x="228600" y="2057400"/>
            <a:ext cx="34290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3600" dirty="0">
                <a:solidFill>
                  <a:schemeClr val="bg1"/>
                </a:solidFill>
                <a:latin typeface="+mn-lt"/>
              </a:rPr>
              <a:t>Provide advocacy </a:t>
            </a:r>
          </a:p>
          <a:p>
            <a:pPr algn="r"/>
            <a:r>
              <a:rPr lang="en-US" sz="3600" dirty="0">
                <a:solidFill>
                  <a:schemeClr val="bg1"/>
                </a:solidFill>
                <a:latin typeface="+mn-lt"/>
              </a:rPr>
              <a:t>information </a:t>
            </a:r>
            <a:r>
              <a:rPr lang="en-US" sz="3600" i="1" dirty="0">
                <a:solidFill>
                  <a:schemeClr val="bg1"/>
                </a:solidFill>
                <a:latin typeface="+mn-lt"/>
              </a:rPr>
              <a:t>– </a:t>
            </a:r>
          </a:p>
          <a:p>
            <a:pPr algn="r"/>
            <a:r>
              <a:rPr lang="en-US" sz="3600" i="1" dirty="0">
                <a:solidFill>
                  <a:schemeClr val="bg1"/>
                </a:solidFill>
                <a:latin typeface="+mn-lt"/>
              </a:rPr>
              <a:t>and teasers?</a:t>
            </a:r>
          </a:p>
          <a:p>
            <a:endParaRPr lang="en-US" sz="3600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B2FF501E-85D6-0A4D-8029-A62F0971575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5000" y="1778000"/>
            <a:ext cx="3314699" cy="5842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E20B8B76-435F-E544-8515-31D7B1E9EC5D}"/>
              </a:ext>
            </a:extLst>
          </p:cNvPr>
          <p:cNvSpPr txBox="1"/>
          <p:nvPr/>
        </p:nvSpPr>
        <p:spPr>
          <a:xfrm>
            <a:off x="6096000" y="1778000"/>
            <a:ext cx="293369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rgbClr val="FFFF00"/>
                </a:solidFill>
                <a:latin typeface="+mn-lt"/>
              </a:rPr>
              <a:t>Can </a:t>
            </a:r>
            <a:r>
              <a:rPr lang="en-US" sz="2000" u="sng" dirty="0">
                <a:solidFill>
                  <a:srgbClr val="FFFF00"/>
                </a:solidFill>
                <a:latin typeface="+mn-lt"/>
              </a:rPr>
              <a:t>your</a:t>
            </a:r>
            <a:r>
              <a:rPr lang="en-US" sz="2000" dirty="0">
                <a:solidFill>
                  <a:srgbClr val="FFFF00"/>
                </a:solidFill>
                <a:latin typeface="+mn-lt"/>
              </a:rPr>
              <a:t> child read this?  </a:t>
            </a:r>
          </a:p>
          <a:p>
            <a:r>
              <a:rPr lang="en-US" sz="2000" dirty="0">
                <a:solidFill>
                  <a:srgbClr val="FFFF00"/>
                </a:solidFill>
                <a:latin typeface="+mn-lt"/>
              </a:rPr>
              <a:t>We can help change your</a:t>
            </a:r>
          </a:p>
          <a:p>
            <a:r>
              <a:rPr lang="en-US" sz="2000" dirty="0">
                <a:solidFill>
                  <a:srgbClr val="FFFF00"/>
                </a:solidFill>
                <a:latin typeface="+mn-lt"/>
              </a:rPr>
              <a:t>child’s future!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1216846-5E52-9F44-BC1A-8E05FB9E978D}"/>
              </a:ext>
            </a:extLst>
          </p:cNvPr>
          <p:cNvSpPr txBox="1"/>
          <p:nvPr/>
        </p:nvSpPr>
        <p:spPr>
          <a:xfrm>
            <a:off x="6858000" y="2819400"/>
            <a:ext cx="206601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3200" i="1" dirty="0">
                <a:solidFill>
                  <a:srgbClr val="FFFF00"/>
                </a:solidFill>
                <a:latin typeface="+mn-lt"/>
              </a:rPr>
              <a:t>Sign up for </a:t>
            </a:r>
          </a:p>
          <a:p>
            <a:pPr algn="r"/>
            <a:r>
              <a:rPr lang="en-US" sz="3200" i="1" dirty="0">
                <a:solidFill>
                  <a:srgbClr val="FFFF00"/>
                </a:solidFill>
                <a:latin typeface="+mn-lt"/>
              </a:rPr>
              <a:t>Music!</a:t>
            </a:r>
          </a:p>
        </p:txBody>
      </p:sp>
    </p:spTree>
    <p:extLst>
      <p:ext uri="{BB962C8B-B14F-4D97-AF65-F5344CB8AC3E}">
        <p14:creationId xmlns:p14="http://schemas.microsoft.com/office/powerpoint/2010/main" val="3835714751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-114301" y="-232169"/>
            <a:ext cx="914399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br>
              <a:rPr lang="en-US" sz="4000" b="1" dirty="0">
                <a:solidFill>
                  <a:srgbClr val="CD0000"/>
                </a:solidFill>
                <a:ea typeface="ＭＳ Ｐゴシック" charset="-128"/>
                <a:cs typeface="ＭＳ Ｐゴシック" charset="-128"/>
              </a:rPr>
            </a:br>
            <a:endParaRPr lang="en-US" sz="40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2FFED72-E9D5-B647-8E1A-26ECF6585E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2036" y="1475839"/>
            <a:ext cx="7019925" cy="467995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502BBD6-FE72-5242-A91D-5103CB641524}"/>
              </a:ext>
            </a:extLst>
          </p:cNvPr>
          <p:cNvSpPr txBox="1"/>
          <p:nvPr/>
        </p:nvSpPr>
        <p:spPr>
          <a:xfrm>
            <a:off x="0" y="152400"/>
            <a:ext cx="914399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 defTabSz="9144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3600" kern="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ＭＳ Ｐゴシック" charset="-128"/>
                <a:cs typeface="ＭＳ Ｐゴシック" charset="-128"/>
              </a:rPr>
              <a:t>Students don’t quit </a:t>
            </a:r>
            <a:r>
              <a:rPr lang="en-US" sz="3600" kern="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ＭＳ Ｐゴシック" charset="-128"/>
                <a:cs typeface="ＭＳ Ｐゴシック" charset="-128"/>
              </a:rPr>
              <a:t>if their parents</a:t>
            </a:r>
          </a:p>
          <a:p>
            <a:pPr lvl="0" algn="ctr" defTabSz="9144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3600" kern="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ＭＳ Ｐゴシック" charset="-128"/>
                <a:cs typeface="ＭＳ Ｐゴシック" charset="-128"/>
              </a:rPr>
              <a:t>remain involved </a:t>
            </a:r>
            <a:r>
              <a:rPr lang="en-US" sz="3600" u="sng" kern="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ＭＳ Ｐゴシック" charset="-128"/>
                <a:cs typeface="ＭＳ Ｐゴシック" charset="-128"/>
              </a:rPr>
              <a:t>ACTIVELY</a:t>
            </a:r>
            <a:r>
              <a:rPr lang="en-US" sz="3600" kern="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ＭＳ Ｐゴシック" charset="-128"/>
                <a:cs typeface="ＭＳ Ｐゴシック" charset="-128"/>
              </a:rPr>
              <a:t> </a:t>
            </a:r>
            <a:r>
              <a:rPr lang="en-US" sz="3600" kern="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ＭＳ Ｐゴシック" charset="-128"/>
                <a:cs typeface="ＭＳ Ｐゴシック" charset="-128"/>
              </a:rPr>
              <a:t>in the program!</a:t>
            </a:r>
          </a:p>
          <a:p>
            <a:pPr algn="ctr"/>
            <a:endParaRPr lang="en-US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C0C4EF6-855E-4A47-8DD1-4EF158D9261E}"/>
              </a:ext>
            </a:extLst>
          </p:cNvPr>
          <p:cNvSpPr txBox="1"/>
          <p:nvPr/>
        </p:nvSpPr>
        <p:spPr>
          <a:xfrm>
            <a:off x="555565" y="1251306"/>
            <a:ext cx="807079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600" dirty="0">
                <a:solidFill>
                  <a:schemeClr val="bg1"/>
                </a:solidFill>
                <a:latin typeface="+mn-lt"/>
              </a:rPr>
              <a:t>Lean on your parents—They </a:t>
            </a:r>
            <a:r>
              <a:rPr lang="en-US" sz="3600" u="sng" dirty="0">
                <a:solidFill>
                  <a:srgbClr val="FFFF00"/>
                </a:solidFill>
                <a:latin typeface="+mn-lt"/>
              </a:rPr>
              <a:t>want</a:t>
            </a:r>
            <a:r>
              <a:rPr lang="en-US" sz="3600" dirty="0">
                <a:solidFill>
                  <a:schemeClr val="bg1"/>
                </a:solidFill>
                <a:latin typeface="+mn-lt"/>
              </a:rPr>
              <a:t> to help!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AE36DC3-1739-034D-A8D6-95DA0D8BB5CE}"/>
              </a:ext>
            </a:extLst>
          </p:cNvPr>
          <p:cNvSpPr txBox="1"/>
          <p:nvPr/>
        </p:nvSpPr>
        <p:spPr>
          <a:xfrm>
            <a:off x="1878240" y="2057673"/>
            <a:ext cx="54254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600" dirty="0">
                <a:solidFill>
                  <a:srgbClr val="FFFF00"/>
                </a:solidFill>
                <a:latin typeface="+mn-lt"/>
              </a:rPr>
              <a:t>Ideas to Get Them Involved:</a:t>
            </a:r>
          </a:p>
        </p:txBody>
      </p:sp>
    </p:spTree>
    <p:extLst>
      <p:ext uri="{BB962C8B-B14F-4D97-AF65-F5344CB8AC3E}">
        <p14:creationId xmlns:p14="http://schemas.microsoft.com/office/powerpoint/2010/main" val="2834577013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0"/>
            <a:ext cx="9144000" cy="12192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4000" i="1" u="sng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Teac</a:t>
            </a:r>
            <a:r>
              <a:rPr lang="en-US" sz="4000" i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h </a:t>
            </a:r>
            <a:r>
              <a:rPr lang="en-US" sz="40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the Parents Too. . .</a:t>
            </a:r>
            <a:br>
              <a:rPr lang="en-US" sz="40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</a:br>
            <a:r>
              <a:rPr lang="en-US" sz="40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They don’t know what NORMAL is!</a:t>
            </a:r>
            <a:endParaRPr lang="en-US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0" y="990600"/>
            <a:ext cx="4267200" cy="1981200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  <a:buFont typeface="Wingdings" charset="2"/>
              <a:buNone/>
            </a:pPr>
            <a:endParaRPr lang="en-US" sz="2800" dirty="0">
              <a:solidFill>
                <a:srgbClr val="FFFFFF"/>
              </a:solidFill>
              <a:ea typeface="ＭＳ Ｐゴシック" charset="-128"/>
              <a:cs typeface="ＭＳ Ｐゴシック" charset="-128"/>
            </a:endParaRPr>
          </a:p>
          <a:p>
            <a:pPr lvl="1" eaLnBrk="1" hangingPunct="1">
              <a:lnSpc>
                <a:spcPct val="90000"/>
              </a:lnSpc>
              <a:buNone/>
            </a:pPr>
            <a:r>
              <a:rPr lang="en-US" dirty="0">
                <a:solidFill>
                  <a:srgbClr val="FFFFFF"/>
                </a:solidFill>
              </a:rPr>
              <a:t>Teach PARENTS how to </a:t>
            </a:r>
            <a:r>
              <a:rPr lang="en-US" u="sng" dirty="0">
                <a:solidFill>
                  <a:srgbClr val="FFFF00"/>
                </a:solidFill>
              </a:rPr>
              <a:t>support </a:t>
            </a:r>
            <a:r>
              <a:rPr lang="en-US" dirty="0">
                <a:solidFill>
                  <a:srgbClr val="FFFFFF"/>
                </a:solidFill>
              </a:rPr>
              <a:t>their child’s practicing</a:t>
            </a:r>
          </a:p>
        </p:txBody>
      </p:sp>
      <p:pic>
        <p:nvPicPr>
          <p:cNvPr id="44036" name="Picture 1029" descr="Picture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24400" y="1676400"/>
            <a:ext cx="4030372" cy="2971800"/>
          </a:xfrm>
          <a:prstGeom prst="rect">
            <a:avLst/>
          </a:prstGeom>
          <a:ln>
            <a:noFill/>
          </a:ln>
          <a:effectLst>
            <a:reflection stA="66000" endPos="75000" dist="12700" dir="5400000" sy="-100000" algn="bl" rotWithShape="0"/>
            <a:softEdge rad="112500"/>
          </a:effectLst>
        </p:spPr>
      </p:pic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0"/>
            <a:ext cx="9144000" cy="12192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4000" i="1" u="sng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Teac</a:t>
            </a:r>
            <a:r>
              <a:rPr lang="en-US" sz="4000" i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h </a:t>
            </a:r>
            <a:r>
              <a:rPr lang="en-US" sz="40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the Parents Too. . .</a:t>
            </a:r>
            <a:br>
              <a:rPr lang="en-US" sz="40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</a:br>
            <a:r>
              <a:rPr lang="en-US" sz="40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They don’t know what NORMAL is!</a:t>
            </a:r>
            <a:endParaRPr lang="en-US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0" y="990600"/>
            <a:ext cx="4267200" cy="1981200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  <a:buFont typeface="Wingdings" charset="2"/>
              <a:buNone/>
            </a:pPr>
            <a:endParaRPr lang="en-US" sz="2800" dirty="0">
              <a:solidFill>
                <a:srgbClr val="FFFFFF"/>
              </a:solidFill>
              <a:ea typeface="ＭＳ Ｐゴシック" charset="-128"/>
              <a:cs typeface="ＭＳ Ｐゴシック" charset="-128"/>
            </a:endParaRPr>
          </a:p>
          <a:p>
            <a:pPr lvl="1" eaLnBrk="1" hangingPunct="1">
              <a:lnSpc>
                <a:spcPct val="90000"/>
              </a:lnSpc>
              <a:buNone/>
            </a:pPr>
            <a:r>
              <a:rPr lang="en-US" dirty="0">
                <a:solidFill>
                  <a:srgbClr val="FFFFFF"/>
                </a:solidFill>
              </a:rPr>
              <a:t>Teach PARENTS how to </a:t>
            </a:r>
            <a:r>
              <a:rPr lang="en-US" u="sng" dirty="0">
                <a:solidFill>
                  <a:srgbClr val="FFFF00"/>
                </a:solidFill>
              </a:rPr>
              <a:t>support </a:t>
            </a:r>
            <a:r>
              <a:rPr lang="en-US" dirty="0">
                <a:solidFill>
                  <a:srgbClr val="FFFFFF"/>
                </a:solidFill>
              </a:rPr>
              <a:t>their child’s practicing</a:t>
            </a:r>
          </a:p>
        </p:txBody>
      </p:sp>
      <p:pic>
        <p:nvPicPr>
          <p:cNvPr id="44036" name="Picture 1029" descr="Picture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24400" y="1676400"/>
            <a:ext cx="4030372" cy="2971800"/>
          </a:xfrm>
          <a:prstGeom prst="rect">
            <a:avLst/>
          </a:prstGeom>
          <a:ln>
            <a:noFill/>
          </a:ln>
          <a:effectLst>
            <a:reflection stA="66000" endPos="75000" dist="12700" dir="5400000" sy="-100000" algn="bl" rotWithShape="0"/>
            <a:softEdge rad="112500"/>
          </a:effectLst>
        </p:spPr>
      </p:pic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0" y="3048000"/>
            <a:ext cx="42672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928687" marR="0" lvl="1" indent="-457200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tabLst/>
              <a:defRPr/>
            </a:pP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ＭＳ Ｐゴシック" pitchFamily="-112" charset="-128"/>
              </a:rPr>
              <a:t>Give PARENTS ideas of how to </a:t>
            </a:r>
            <a:r>
              <a:rPr kumimoji="0" lang="en-US" sz="2800" i="0" u="sng" strike="noStrike" kern="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ＭＳ Ｐゴシック" pitchFamily="-112" charset="-128"/>
              </a:rPr>
              <a:t>motivate </a:t>
            </a: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ＭＳ Ｐゴシック" pitchFamily="-112" charset="-128"/>
              </a:rPr>
              <a:t>their </a:t>
            </a:r>
            <a:r>
              <a:rPr kumimoji="0" lang="en-US" sz="280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ＭＳ Ｐゴシック" pitchFamily="-112" charset="-128"/>
              </a:rPr>
              <a:t>children</a:t>
            </a:r>
            <a:endParaRPr kumimoji="0" lang="en-US" sz="2800" i="0" u="sng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ＭＳ Ｐゴシック" pitchFamily="-112" charset="-128"/>
            </a:endParaRPr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0"/>
            <a:ext cx="9144000" cy="12192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4000" i="1" u="sng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Teac</a:t>
            </a:r>
            <a:r>
              <a:rPr lang="en-US" sz="4000" i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h </a:t>
            </a:r>
            <a:r>
              <a:rPr lang="en-US" sz="40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the Parents Too. . .</a:t>
            </a:r>
            <a:br>
              <a:rPr lang="en-US" sz="40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</a:br>
            <a:r>
              <a:rPr lang="en-US" sz="40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They don’t know what NORMAL is!</a:t>
            </a:r>
            <a:endParaRPr lang="en-US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0" y="990600"/>
            <a:ext cx="4267200" cy="1981200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  <a:buFont typeface="Wingdings" charset="2"/>
              <a:buNone/>
            </a:pPr>
            <a:endParaRPr lang="en-US" sz="2800" dirty="0">
              <a:solidFill>
                <a:srgbClr val="FFFFFF"/>
              </a:solidFill>
              <a:ea typeface="ＭＳ Ｐゴシック" charset="-128"/>
              <a:cs typeface="ＭＳ Ｐゴシック" charset="-128"/>
            </a:endParaRPr>
          </a:p>
          <a:p>
            <a:pPr lvl="1" eaLnBrk="1" hangingPunct="1">
              <a:lnSpc>
                <a:spcPct val="90000"/>
              </a:lnSpc>
              <a:buNone/>
            </a:pPr>
            <a:r>
              <a:rPr lang="en-US" dirty="0">
                <a:solidFill>
                  <a:srgbClr val="FFFFFF"/>
                </a:solidFill>
              </a:rPr>
              <a:t>Teach PARENTS how to </a:t>
            </a:r>
            <a:r>
              <a:rPr lang="en-US" u="sng" dirty="0">
                <a:solidFill>
                  <a:srgbClr val="FFFF00"/>
                </a:solidFill>
              </a:rPr>
              <a:t>support </a:t>
            </a:r>
            <a:r>
              <a:rPr lang="en-US" dirty="0">
                <a:solidFill>
                  <a:srgbClr val="FFFFFF"/>
                </a:solidFill>
              </a:rPr>
              <a:t>their child’s practicing</a:t>
            </a:r>
          </a:p>
        </p:txBody>
      </p:sp>
      <p:pic>
        <p:nvPicPr>
          <p:cNvPr id="44036" name="Picture 1029" descr="Picture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24400" y="1676400"/>
            <a:ext cx="4030372" cy="2971800"/>
          </a:xfrm>
          <a:prstGeom prst="rect">
            <a:avLst/>
          </a:prstGeom>
          <a:ln>
            <a:noFill/>
          </a:ln>
          <a:effectLst>
            <a:reflection stA="66000" endPos="75000" dist="12700" dir="5400000" sy="-100000" algn="bl" rotWithShape="0"/>
            <a:softEdge rad="112500"/>
          </a:effectLst>
        </p:spPr>
      </p:pic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0" y="3048000"/>
            <a:ext cx="42672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928687" marR="0" lvl="1" indent="-457200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tabLst/>
              <a:defRPr/>
            </a:pP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ＭＳ Ｐゴシック" pitchFamily="-112" charset="-128"/>
              </a:rPr>
              <a:t>Give PARENTS ideas of how to </a:t>
            </a:r>
            <a:r>
              <a:rPr kumimoji="0" lang="en-US" sz="2800" i="0" u="sng" strike="noStrike" kern="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ＭＳ Ｐゴシック" pitchFamily="-112" charset="-128"/>
              </a:rPr>
              <a:t>motivate </a:t>
            </a: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ＭＳ Ｐゴシック" pitchFamily="-112" charset="-128"/>
              </a:rPr>
              <a:t>their </a:t>
            </a:r>
            <a:r>
              <a:rPr kumimoji="0" lang="en-US" sz="280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ＭＳ Ｐゴシック" pitchFamily="-112" charset="-128"/>
              </a:rPr>
              <a:t>children</a:t>
            </a:r>
            <a:endParaRPr kumimoji="0" lang="en-US" sz="2800" i="0" u="sng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ＭＳ Ｐゴシック" pitchFamily="-112" charset="-128"/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0" y="4191000"/>
            <a:ext cx="46482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469900" marR="0" lvl="0" indent="-469900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0000"/>
              <a:tabLst/>
              <a:defRPr/>
            </a:pPr>
            <a:endParaRPr kumimoji="0" lang="en-US" sz="28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+mn-lt"/>
              <a:ea typeface="ＭＳ Ｐゴシック" charset="-128"/>
              <a:cs typeface="ＭＳ Ｐゴシック" charset="-128"/>
            </a:endParaRPr>
          </a:p>
          <a:p>
            <a:pPr marL="908050" marR="0" lvl="1" indent="-436563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tabLst/>
              <a:defRPr/>
            </a:pP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ＭＳ Ｐゴシック" pitchFamily="-112" charset="-128"/>
              </a:rPr>
              <a:t>Encourage PARENTS to play an active role in the learning process and to become </a:t>
            </a:r>
            <a:r>
              <a:rPr kumimoji="0" lang="en-US" sz="2800" i="0" u="sng" strike="noStrike" kern="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ＭＳ Ｐゴシック" pitchFamily="-112" charset="-128"/>
              </a:rPr>
              <a:t>involved</a:t>
            </a:r>
            <a:endParaRPr kumimoji="0" lang="en-US" sz="2800" i="0" u="none" strike="noStrike" kern="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+mn-lt"/>
              <a:ea typeface="ＭＳ Ｐゴシック" pitchFamily="-112" charset="-128"/>
            </a:endParaRPr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0"/>
            <a:ext cx="9144000" cy="12192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4000" i="1" u="sng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Teac</a:t>
            </a:r>
            <a:r>
              <a:rPr lang="en-US" sz="4000" i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h </a:t>
            </a:r>
            <a:r>
              <a:rPr lang="en-US" sz="40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the Parents Too. . .</a:t>
            </a:r>
            <a:br>
              <a:rPr lang="en-US" sz="40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</a:br>
            <a:r>
              <a:rPr lang="en-US" sz="40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They don’t know what NORMAL is!</a:t>
            </a:r>
            <a:endParaRPr lang="en-US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8349893-C58D-0844-99D8-5C21BCC972F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4220" y="1524000"/>
            <a:ext cx="6515560" cy="35814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BEB53A7-1A50-C340-BB0C-B3B61DB05A4A}"/>
              </a:ext>
            </a:extLst>
          </p:cNvPr>
          <p:cNvSpPr txBox="1"/>
          <p:nvPr/>
        </p:nvSpPr>
        <p:spPr>
          <a:xfrm>
            <a:off x="533400" y="5562600"/>
            <a:ext cx="8077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+mn-lt"/>
              </a:rPr>
              <a:t>https://</a:t>
            </a:r>
            <a:r>
              <a:rPr lang="en-US" dirty="0" err="1">
                <a:solidFill>
                  <a:schemeClr val="bg1"/>
                </a:solidFill>
                <a:latin typeface="+mn-lt"/>
              </a:rPr>
              <a:t>www.schoolmusiconline.com</a:t>
            </a:r>
            <a:r>
              <a:rPr lang="en-US" dirty="0">
                <a:solidFill>
                  <a:schemeClr val="bg1"/>
                </a:solidFill>
                <a:latin typeface="+mn-lt"/>
              </a:rPr>
              <a:t>/central-music-highlights/2017/10/10/tips-for-beginning-band-parents-music-stands</a:t>
            </a:r>
          </a:p>
        </p:txBody>
      </p:sp>
    </p:spTree>
    <p:extLst>
      <p:ext uri="{BB962C8B-B14F-4D97-AF65-F5344CB8AC3E}">
        <p14:creationId xmlns:p14="http://schemas.microsoft.com/office/powerpoint/2010/main" val="91677578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0"/>
            <a:ext cx="9144000" cy="12192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4000" i="1" u="sng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Teac</a:t>
            </a:r>
            <a:r>
              <a:rPr lang="en-US" sz="4000" i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h </a:t>
            </a:r>
            <a:r>
              <a:rPr lang="en-US" sz="40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the Parents Too. . .</a:t>
            </a:r>
            <a:br>
              <a:rPr lang="en-US" sz="40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</a:br>
            <a:r>
              <a:rPr lang="en-US" sz="40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They don’t know what NORMAL is!</a:t>
            </a:r>
            <a:endParaRPr lang="en-US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BEB53A7-1A50-C340-BB0C-B3B61DB05A4A}"/>
              </a:ext>
            </a:extLst>
          </p:cNvPr>
          <p:cNvSpPr txBox="1"/>
          <p:nvPr/>
        </p:nvSpPr>
        <p:spPr>
          <a:xfrm>
            <a:off x="533400" y="5562600"/>
            <a:ext cx="8077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+mn-lt"/>
              </a:rPr>
              <a:t>https://</a:t>
            </a:r>
            <a:r>
              <a:rPr lang="en-US" dirty="0" err="1">
                <a:solidFill>
                  <a:schemeClr val="bg1"/>
                </a:solidFill>
                <a:latin typeface="+mn-lt"/>
              </a:rPr>
              <a:t>www.schoolmusiconline.com</a:t>
            </a:r>
            <a:r>
              <a:rPr lang="en-US" dirty="0">
                <a:solidFill>
                  <a:schemeClr val="bg1"/>
                </a:solidFill>
                <a:latin typeface="+mn-lt"/>
              </a:rPr>
              <a:t>/central-music-highlights/2017/10/10/tips-for-beginning-band-parents-music-stands</a:t>
            </a:r>
          </a:p>
        </p:txBody>
      </p:sp>
      <p:pic>
        <p:nvPicPr>
          <p:cNvPr id="3" name="Tips for Beginning Band Parents Reeds.mp4">
            <a:hlinkClick r:id="" action="ppaction://media"/>
            <a:extLst>
              <a:ext uri="{FF2B5EF4-FFF2-40B4-BE49-F238E27FC236}">
                <a16:creationId xmlns:a16="http://schemas.microsoft.com/office/drawing/2014/main" id="{917E6962-49FF-6C40-81F7-91E02975CC6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14400" y="1333500"/>
            <a:ext cx="7315200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0368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78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0"/>
            <a:ext cx="9144000" cy="1295400"/>
          </a:xfrm>
        </p:spPr>
        <p:txBody>
          <a:bodyPr>
            <a:noAutofit/>
          </a:bodyPr>
          <a:lstStyle/>
          <a:p>
            <a:pPr eaLnBrk="1" hangingPunct="1"/>
            <a:r>
              <a:rPr lang="en-US" sz="4000" i="1" u="sng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Engage</a:t>
            </a:r>
            <a:r>
              <a:rPr lang="en-US" sz="40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Parent Support…</a:t>
            </a:r>
            <a:r>
              <a:rPr lang="en-US" sz="4000" i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Directly</a:t>
            </a:r>
            <a:r>
              <a:rPr lang="en-US" sz="40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!</a:t>
            </a:r>
            <a:br>
              <a:rPr lang="en-US" sz="40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</a:br>
            <a:r>
              <a:rPr lang="en-US" sz="4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The Parent Band – REALLY FUN!</a:t>
            </a:r>
          </a:p>
        </p:txBody>
      </p:sp>
      <p:pic>
        <p:nvPicPr>
          <p:cNvPr id="4" name="Picture 3" descr="Screen Shot 2018-10-18 at 9.45.56 P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00" y="1524000"/>
            <a:ext cx="9042400" cy="5105400"/>
          </a:xfrm>
          <a:prstGeom prst="rect">
            <a:avLst/>
          </a:prstGeom>
        </p:spPr>
      </p:pic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0"/>
            <a:ext cx="9144000" cy="1295400"/>
          </a:xfrm>
        </p:spPr>
        <p:txBody>
          <a:bodyPr>
            <a:noAutofit/>
          </a:bodyPr>
          <a:lstStyle/>
          <a:p>
            <a:pPr eaLnBrk="1" hangingPunct="1"/>
            <a:r>
              <a:rPr lang="en-US" sz="4000" i="1" u="sng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Engage</a:t>
            </a:r>
            <a:r>
              <a:rPr lang="en-US" sz="40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Parent Support…</a:t>
            </a:r>
            <a:r>
              <a:rPr lang="en-US" sz="4000" i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Directly</a:t>
            </a:r>
            <a:r>
              <a:rPr lang="en-US" sz="40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!</a:t>
            </a:r>
            <a:br>
              <a:rPr lang="en-US" sz="40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</a:br>
            <a:r>
              <a:rPr lang="en-US" sz="4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The Parent Band – REALLY FUN!</a:t>
            </a:r>
          </a:p>
        </p:txBody>
      </p:sp>
      <p:pic>
        <p:nvPicPr>
          <p:cNvPr id="3" name="PPT Slide 45 The Parent Band.mp4">
            <a:hlinkClick r:id="" action="ppaction://media"/>
            <a:extLst>
              <a:ext uri="{FF2B5EF4-FFF2-40B4-BE49-F238E27FC236}">
                <a16:creationId xmlns:a16="http://schemas.microsoft.com/office/drawing/2014/main" id="{D699D478-85CA-F246-8AC0-27014A21FCB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1447800"/>
            <a:ext cx="9144000" cy="51435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719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3" name="Rectangle 2050"/>
          <p:cNvSpPr>
            <a:spLocks noGrp="1" noChangeArrowheads="1"/>
          </p:cNvSpPr>
          <p:nvPr>
            <p:ph type="title" sz="quarter"/>
          </p:nvPr>
        </p:nvSpPr>
        <p:spPr>
          <a:xfrm>
            <a:off x="0" y="76200"/>
            <a:ext cx="9144000" cy="762000"/>
          </a:xfrm>
        </p:spPr>
        <p:txBody>
          <a:bodyPr/>
          <a:lstStyle/>
          <a:p>
            <a:pPr eaLnBrk="1" hangingPunct="1"/>
            <a:r>
              <a:rPr lang="en-US" sz="40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II. RETAINING</a:t>
            </a:r>
            <a:endParaRPr lang="en-US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12292" name="Picture 2051" descr="3-DSC_0024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152400" y="1295400"/>
            <a:ext cx="3186113" cy="2074863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sp>
        <p:nvSpPr>
          <p:cNvPr id="46082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0" y="6356350"/>
            <a:ext cx="3276600" cy="365125"/>
          </a:xfrm>
          <a:noFill/>
        </p:spPr>
        <p:txBody>
          <a:bodyPr/>
          <a:lstStyle/>
          <a:p>
            <a:r>
              <a:rPr lang="en-US" sz="1600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1600" dirty="0">
              <a:solidFill>
                <a:srgbClr val="FFFFFF"/>
              </a:solidFill>
              <a:latin typeface="+mn-lt"/>
            </a:endParaRPr>
          </a:p>
        </p:txBody>
      </p:sp>
      <p:pic>
        <p:nvPicPr>
          <p:cNvPr id="12295" name="Picture 7" descr="HS Musicians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05200" y="1981200"/>
            <a:ext cx="1771650" cy="31242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pic>
        <p:nvPicPr>
          <p:cNvPr id="12296" name="Picture 4" descr="DSC_021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990600" y="3733800"/>
            <a:ext cx="1692275" cy="22098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pic>
        <p:nvPicPr>
          <p:cNvPr id="12297" name="Picture 13" descr="Picture 3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269162" y="3581400"/>
            <a:ext cx="1570038" cy="23622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pic>
        <p:nvPicPr>
          <p:cNvPr id="12298" name="Picture 10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410200" y="1219200"/>
            <a:ext cx="1889125" cy="22860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4" dur="2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5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5" dur="2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22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9" dur="2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0" dur="2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22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22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22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22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22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600" decel="100000"/>
                                        <p:tgtEl>
                                          <p:spTgt spid="122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600" decel="100000" fill="hold"/>
                                        <p:tgtEl>
                                          <p:spTgt spid="122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00" decel="100000" fill="hold"/>
                                        <p:tgtEl>
                                          <p:spTgt spid="122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00" decel="100000" fill="hold"/>
                                        <p:tgtEl>
                                          <p:spTgt spid="122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22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22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3" name="Rectangle 2050"/>
          <p:cNvSpPr>
            <a:spLocks noGrp="1" noChangeArrowheads="1"/>
          </p:cNvSpPr>
          <p:nvPr>
            <p:ph type="title" sz="quarter"/>
          </p:nvPr>
        </p:nvSpPr>
        <p:spPr>
          <a:xfrm>
            <a:off x="0" y="76200"/>
            <a:ext cx="9144000" cy="13716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4000" i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  </a:t>
            </a:r>
            <a:r>
              <a:rPr lang="en-US" sz="4444" i="1" u="sng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Keeping </a:t>
            </a:r>
            <a:r>
              <a:rPr lang="en-US" sz="4444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Your New Recruits</a:t>
            </a:r>
            <a:br>
              <a:rPr lang="en-US" sz="40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</a:br>
            <a:r>
              <a:rPr lang="en-US" sz="40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 </a:t>
            </a:r>
            <a:r>
              <a:rPr lang="en-US" sz="4444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Why Do Kids Stay?  Let’s Ask </a:t>
            </a:r>
            <a:r>
              <a:rPr lang="en-US" sz="4444" i="1" u="sng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THEM</a:t>
            </a:r>
            <a:r>
              <a:rPr lang="en-US" sz="4444" i="1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!</a:t>
            </a:r>
          </a:p>
        </p:txBody>
      </p:sp>
      <p:sp>
        <p:nvSpPr>
          <p:cNvPr id="46082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0" y="6356350"/>
            <a:ext cx="3276600" cy="365125"/>
          </a:xfrm>
          <a:noFill/>
        </p:spPr>
        <p:txBody>
          <a:bodyPr/>
          <a:lstStyle/>
          <a:p>
            <a:r>
              <a:rPr lang="en-US" sz="1600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1600" dirty="0">
              <a:solidFill>
                <a:srgbClr val="FFFFFF"/>
              </a:solidFill>
              <a:latin typeface="+mn-lt"/>
            </a:endParaRPr>
          </a:p>
        </p:txBody>
      </p:sp>
      <p:pic>
        <p:nvPicPr>
          <p:cNvPr id="8" name="Picture 7" descr="Screen Shot 2018-10-18 at 9.48.38 P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76400" y="1600200"/>
            <a:ext cx="5940425" cy="5095837"/>
          </a:xfrm>
          <a:prstGeom prst="rect">
            <a:avLst/>
          </a:prstGeom>
        </p:spPr>
      </p:pic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3" name="Rectangle 2050"/>
          <p:cNvSpPr>
            <a:spLocks noGrp="1" noChangeArrowheads="1"/>
          </p:cNvSpPr>
          <p:nvPr>
            <p:ph type="title" sz="quarter"/>
          </p:nvPr>
        </p:nvSpPr>
        <p:spPr>
          <a:xfrm>
            <a:off x="0" y="76200"/>
            <a:ext cx="9144000" cy="13716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4000" i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  </a:t>
            </a:r>
            <a:r>
              <a:rPr lang="en-US" sz="4444" i="1" u="sng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Keeping </a:t>
            </a:r>
            <a:r>
              <a:rPr lang="en-US" sz="4444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Your New Recruits</a:t>
            </a:r>
            <a:br>
              <a:rPr lang="en-US" sz="40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</a:br>
            <a:r>
              <a:rPr lang="en-US" sz="40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 </a:t>
            </a:r>
            <a:r>
              <a:rPr lang="en-US" sz="4444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Why Do Kids Stay?  Let’s Ask </a:t>
            </a:r>
            <a:r>
              <a:rPr lang="en-US" sz="4444" i="1" u="sng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THEM</a:t>
            </a:r>
            <a:r>
              <a:rPr lang="en-US" sz="4444" i="1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!</a:t>
            </a:r>
          </a:p>
        </p:txBody>
      </p:sp>
      <p:sp>
        <p:nvSpPr>
          <p:cNvPr id="46082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0" y="6356350"/>
            <a:ext cx="3276600" cy="365125"/>
          </a:xfrm>
          <a:noFill/>
        </p:spPr>
        <p:txBody>
          <a:bodyPr/>
          <a:lstStyle/>
          <a:p>
            <a:r>
              <a:rPr lang="en-US" sz="1600" dirty="0" err="1">
                <a:solidFill>
                  <a:srgbClr val="FFFFFF"/>
                </a:solidFill>
                <a:latin typeface="+mn-lt"/>
              </a:rPr>
              <a:t>www.musicachievementcouncil.org</a:t>
            </a:r>
            <a:endParaRPr lang="en-US" sz="1600" dirty="0">
              <a:solidFill>
                <a:srgbClr val="FFFFFF"/>
              </a:solidFill>
              <a:latin typeface="+mn-lt"/>
            </a:endParaRPr>
          </a:p>
        </p:txBody>
      </p:sp>
      <p:pic>
        <p:nvPicPr>
          <p:cNvPr id="3" name="PPT Slide 48 Why Kids Stay in Band.mp4">
            <a:hlinkClick r:id="" action="ppaction://media"/>
            <a:extLst>
              <a:ext uri="{FF2B5EF4-FFF2-40B4-BE49-F238E27FC236}">
                <a16:creationId xmlns:a16="http://schemas.microsoft.com/office/drawing/2014/main" id="{7A036DD2-7F66-4D4E-B523-97988F69296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055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0" y="106833"/>
            <a:ext cx="9144000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3600" kern="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ＭＳ Ｐゴシック" charset="-128"/>
                <a:cs typeface="ＭＳ Ｐゴシック" charset="-128"/>
              </a:rPr>
              <a:t>Consider More Effective Scheduling Models</a:t>
            </a:r>
          </a:p>
          <a:p>
            <a:pPr algn="ctr"/>
            <a:endParaRPr lang="en-US" sz="3200" dirty="0"/>
          </a:p>
        </p:txBody>
      </p:sp>
      <p:pic>
        <p:nvPicPr>
          <p:cNvPr id="10" name="Picture 9" descr="DAUD24y_1024x1024_Up_down_arrow_lar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2953" y="866520"/>
            <a:ext cx="5863555" cy="5970703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1514040" y="1918780"/>
            <a:ext cx="63858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HS Band Director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490300" y="5018421"/>
            <a:ext cx="63858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Beginning ES/MS Band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1220" y="842780"/>
            <a:ext cx="870037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Vertical Alignment</a:t>
            </a:r>
          </a:p>
        </p:txBody>
      </p:sp>
      <p:sp>
        <p:nvSpPr>
          <p:cNvPr id="19" name="Down Arrow 18"/>
          <p:cNvSpPr/>
          <p:nvPr/>
        </p:nvSpPr>
        <p:spPr>
          <a:xfrm>
            <a:off x="4411336" y="2661763"/>
            <a:ext cx="484632" cy="2356658"/>
          </a:xfrm>
          <a:prstGeom prst="downArrow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TextBox 20"/>
          <p:cNvSpPr txBox="1"/>
          <p:nvPr/>
        </p:nvSpPr>
        <p:spPr>
          <a:xfrm>
            <a:off x="3819274" y="3216820"/>
            <a:ext cx="1638189" cy="175432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also</a:t>
            </a:r>
          </a:p>
          <a:p>
            <a:pPr algn="ctr"/>
            <a:r>
              <a:rPr lang="en-US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teaches</a:t>
            </a:r>
          </a:p>
          <a:p>
            <a:endParaRPr lang="en-US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9" name="Picture 8" descr="2000px-Flag_of_Texas.svg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62600" y="3124200"/>
            <a:ext cx="2102643" cy="1401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349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0" y="106833"/>
            <a:ext cx="9144000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3600" kern="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ＭＳ Ｐゴシック" charset="-128"/>
                <a:cs typeface="ＭＳ Ｐゴシック" charset="-128"/>
              </a:rPr>
              <a:t>Consider More Effective Scheduling Models</a:t>
            </a:r>
          </a:p>
          <a:p>
            <a:pPr algn="ctr"/>
            <a:endParaRPr lang="en-US" sz="3200" dirty="0"/>
          </a:p>
        </p:txBody>
      </p:sp>
      <p:pic>
        <p:nvPicPr>
          <p:cNvPr id="10" name="Picture 9" descr="DAUD24y_1024x1024_Up_down_arrow_lar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2953" y="866520"/>
            <a:ext cx="5863555" cy="5970703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1514040" y="1918780"/>
            <a:ext cx="63858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HS Band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490300" y="5018421"/>
            <a:ext cx="638581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Beginning ES/MS Band</a:t>
            </a:r>
          </a:p>
          <a:p>
            <a:pPr algn="ctr"/>
            <a:r>
              <a:rPr lang="en-US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Director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1220" y="842780"/>
            <a:ext cx="870037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Vertical Alignment</a:t>
            </a:r>
          </a:p>
        </p:txBody>
      </p:sp>
      <p:sp>
        <p:nvSpPr>
          <p:cNvPr id="19" name="Down Arrow 18"/>
          <p:cNvSpPr/>
          <p:nvPr/>
        </p:nvSpPr>
        <p:spPr>
          <a:xfrm flipV="1">
            <a:off x="4411336" y="2666999"/>
            <a:ext cx="484632" cy="2438399"/>
          </a:xfrm>
          <a:prstGeom prst="downArrow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TextBox 20"/>
          <p:cNvSpPr txBox="1"/>
          <p:nvPr/>
        </p:nvSpPr>
        <p:spPr>
          <a:xfrm>
            <a:off x="3819274" y="3216820"/>
            <a:ext cx="1638189" cy="175432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also</a:t>
            </a:r>
          </a:p>
          <a:p>
            <a:pPr algn="ctr"/>
            <a:r>
              <a:rPr lang="en-US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teaches</a:t>
            </a:r>
          </a:p>
          <a:p>
            <a:endParaRPr lang="en-US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9" name="Picture 8" descr="2000px-Flag_of_Texas.svg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62600" y="3124200"/>
            <a:ext cx="2133600" cy="1422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349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3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0"/>
            <a:ext cx="9144000" cy="9906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Common Reasons for Drop-outs?</a:t>
            </a:r>
          </a:p>
        </p:txBody>
      </p:sp>
      <p:pic>
        <p:nvPicPr>
          <p:cNvPr id="92165" name="Picture 5" descr="Disappointed Child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1219200"/>
            <a:ext cx="2133600" cy="2133600"/>
          </a:xfrm>
          <a:prstGeom prst="rect">
            <a:avLst/>
          </a:prstGeom>
          <a:ln>
            <a:noFill/>
          </a:ln>
          <a:effectLst>
            <a:reflection stA="57000" endPos="75000" dist="12700" dir="5400000" sy="-100000" algn="bl" rotWithShape="0"/>
            <a:softEdge rad="112500"/>
          </a:effectLst>
        </p:spPr>
      </p:pic>
      <p:sp>
        <p:nvSpPr>
          <p:cNvPr id="11" name="Rectangle 3"/>
          <p:cNvSpPr>
            <a:spLocks noChangeArrowheads="1"/>
          </p:cNvSpPr>
          <p:nvPr/>
        </p:nvSpPr>
        <p:spPr bwMode="auto">
          <a:xfrm>
            <a:off x="228600" y="762000"/>
            <a:ext cx="3505200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endParaRPr lang="en-US" sz="2800" dirty="0">
              <a:solidFill>
                <a:srgbClr val="FFFFFF"/>
              </a:solidFill>
              <a:latin typeface="+mn-lt"/>
            </a:endParaRPr>
          </a:p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r>
              <a:rPr lang="en-US" sz="3200" dirty="0">
                <a:solidFill>
                  <a:srgbClr val="FFFFFF"/>
                </a:solidFill>
                <a:latin typeface="+mn-lt"/>
              </a:rPr>
              <a:t>The first disappointment</a:t>
            </a:r>
          </a:p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Wingdings" charset="2"/>
              <a:buChar char="o"/>
            </a:pPr>
            <a:endParaRPr lang="en-US" sz="2800" dirty="0">
              <a:solidFill>
                <a:srgbClr val="FFFFFF"/>
              </a:solidFill>
              <a:latin typeface="+mn-lt"/>
            </a:endParaRPr>
          </a:p>
        </p:txBody>
      </p:sp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3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0"/>
            <a:ext cx="9144000" cy="990600"/>
          </a:xfrm>
        </p:spPr>
        <p:txBody>
          <a:bodyPr>
            <a:normAutofit/>
          </a:bodyPr>
          <a:lstStyle/>
          <a:p>
            <a:pPr eaLnBrk="1" hangingPunct="1"/>
            <a:r>
              <a:rPr lang="en-US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Common Reasons for Drop-outs?</a:t>
            </a:r>
          </a:p>
        </p:txBody>
      </p:sp>
      <p:pic>
        <p:nvPicPr>
          <p:cNvPr id="92165" name="Picture 5" descr="Disappointed Child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1219200"/>
            <a:ext cx="2133600" cy="21336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pic>
        <p:nvPicPr>
          <p:cNvPr id="92171" name="Picture 11" descr="bored-baby-128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781800" y="1066800"/>
            <a:ext cx="2114550" cy="22860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sp>
        <p:nvSpPr>
          <p:cNvPr id="2" name="Rectangle 3"/>
          <p:cNvSpPr>
            <a:spLocks noChangeArrowheads="1"/>
          </p:cNvSpPr>
          <p:nvPr/>
        </p:nvSpPr>
        <p:spPr bwMode="auto">
          <a:xfrm>
            <a:off x="228600" y="1981200"/>
            <a:ext cx="28194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endParaRPr lang="en-US" sz="2800" dirty="0">
              <a:solidFill>
                <a:srgbClr val="FFFFFF"/>
              </a:solidFill>
              <a:latin typeface="+mn-lt"/>
            </a:endParaRPr>
          </a:p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r>
              <a:rPr lang="en-US" sz="3200" dirty="0">
                <a:solidFill>
                  <a:srgbClr val="FFFFFF"/>
                </a:solidFill>
                <a:latin typeface="+mn-lt"/>
              </a:rPr>
              <a:t>Lost interest</a:t>
            </a:r>
          </a:p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Wingdings" charset="2"/>
              <a:buChar char="o"/>
            </a:pPr>
            <a:endParaRPr lang="en-US" sz="28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11" name="Rectangle 3"/>
          <p:cNvSpPr>
            <a:spLocks noChangeArrowheads="1"/>
          </p:cNvSpPr>
          <p:nvPr/>
        </p:nvSpPr>
        <p:spPr bwMode="auto">
          <a:xfrm>
            <a:off x="228600" y="762000"/>
            <a:ext cx="3505200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endParaRPr lang="en-US" sz="2800" dirty="0">
              <a:solidFill>
                <a:srgbClr val="FFFFFF"/>
              </a:solidFill>
              <a:latin typeface="+mn-lt"/>
            </a:endParaRPr>
          </a:p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r>
              <a:rPr lang="en-US" sz="3200" dirty="0">
                <a:solidFill>
                  <a:srgbClr val="FFFFFF"/>
                </a:solidFill>
                <a:latin typeface="+mn-lt"/>
              </a:rPr>
              <a:t>The first disappointment</a:t>
            </a:r>
          </a:p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Wingdings" charset="2"/>
              <a:buChar char="o"/>
            </a:pPr>
            <a:endParaRPr lang="en-US" sz="2800" dirty="0">
              <a:solidFill>
                <a:srgbClr val="FFFFFF"/>
              </a:solidFill>
              <a:latin typeface="+mn-lt"/>
            </a:endParaRPr>
          </a:p>
        </p:txBody>
      </p:sp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3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0"/>
            <a:ext cx="9144000" cy="990600"/>
          </a:xfrm>
        </p:spPr>
        <p:txBody>
          <a:bodyPr>
            <a:normAutofit/>
          </a:bodyPr>
          <a:lstStyle/>
          <a:p>
            <a:pPr eaLnBrk="1" hangingPunct="1"/>
            <a:r>
              <a:rPr lang="en-US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Common Reasons for Drop-outs?</a:t>
            </a:r>
          </a:p>
        </p:txBody>
      </p:sp>
      <p:pic>
        <p:nvPicPr>
          <p:cNvPr id="92165" name="Picture 5" descr="Disappointed Child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1219200"/>
            <a:ext cx="2133600" cy="2133600"/>
          </a:xfrm>
          <a:prstGeom prst="rect">
            <a:avLst/>
          </a:prstGeom>
          <a:ln>
            <a:noFill/>
          </a:ln>
          <a:effectLst>
            <a:reflection stA="50000" endPos="32000" dist="12700" dir="5400000" sy="-100000" algn="bl" rotWithShape="0"/>
            <a:softEdge rad="112500"/>
          </a:effectLst>
        </p:spPr>
      </p:pic>
      <p:pic>
        <p:nvPicPr>
          <p:cNvPr id="92168" name="Picture 8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886200" y="3581400"/>
            <a:ext cx="1752600" cy="22860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pic>
        <p:nvPicPr>
          <p:cNvPr id="92171" name="Picture 11" descr="bored-baby-1284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781800" y="1066800"/>
            <a:ext cx="2114550" cy="2286000"/>
          </a:xfrm>
          <a:prstGeom prst="rect">
            <a:avLst/>
          </a:prstGeom>
          <a:ln>
            <a:noFill/>
          </a:ln>
          <a:effectLst>
            <a:reflection stA="50000" endPos="32000" dist="12700" dir="5400000" sy="-100000" algn="bl" rotWithShape="0"/>
            <a:softEdge rad="112500"/>
          </a:effectLst>
        </p:spPr>
      </p:pic>
      <p:sp>
        <p:nvSpPr>
          <p:cNvPr id="2" name="Rectangle 3"/>
          <p:cNvSpPr>
            <a:spLocks noChangeArrowheads="1"/>
          </p:cNvSpPr>
          <p:nvPr/>
        </p:nvSpPr>
        <p:spPr bwMode="auto">
          <a:xfrm>
            <a:off x="228600" y="1981200"/>
            <a:ext cx="28194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endParaRPr lang="en-US" sz="2800" dirty="0">
              <a:solidFill>
                <a:srgbClr val="FFFFFF"/>
              </a:solidFill>
              <a:latin typeface="+mn-lt"/>
            </a:endParaRPr>
          </a:p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r>
              <a:rPr lang="en-US" sz="3200" dirty="0">
                <a:solidFill>
                  <a:srgbClr val="FFFFFF"/>
                </a:solidFill>
                <a:latin typeface="+mn-lt"/>
              </a:rPr>
              <a:t>Lost interest</a:t>
            </a:r>
          </a:p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Wingdings" charset="2"/>
              <a:buChar char="o"/>
            </a:pPr>
            <a:endParaRPr lang="en-US" sz="28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228600" y="2743200"/>
            <a:ext cx="38862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endParaRPr lang="en-US" sz="3200" dirty="0">
              <a:solidFill>
                <a:srgbClr val="FFFFFF"/>
              </a:solidFill>
              <a:latin typeface="+mn-lt"/>
            </a:endParaRPr>
          </a:p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r>
              <a:rPr lang="en-US" sz="3200" dirty="0">
                <a:solidFill>
                  <a:srgbClr val="FFFFFF"/>
                </a:solidFill>
                <a:latin typeface="+mn-lt"/>
              </a:rPr>
              <a:t>Didn’t like the teacher</a:t>
            </a:r>
          </a:p>
        </p:txBody>
      </p:sp>
      <p:sp>
        <p:nvSpPr>
          <p:cNvPr id="11" name="Rectangle 3"/>
          <p:cNvSpPr>
            <a:spLocks noChangeArrowheads="1"/>
          </p:cNvSpPr>
          <p:nvPr/>
        </p:nvSpPr>
        <p:spPr bwMode="auto">
          <a:xfrm>
            <a:off x="228600" y="762000"/>
            <a:ext cx="3505200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endParaRPr lang="en-US" sz="2800" dirty="0">
              <a:solidFill>
                <a:srgbClr val="FFFFFF"/>
              </a:solidFill>
              <a:latin typeface="+mn-lt"/>
            </a:endParaRPr>
          </a:p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r>
              <a:rPr lang="en-US" sz="3200" dirty="0">
                <a:solidFill>
                  <a:srgbClr val="FFFFFF"/>
                </a:solidFill>
                <a:latin typeface="+mn-lt"/>
              </a:rPr>
              <a:t>The first disappointment</a:t>
            </a:r>
          </a:p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Wingdings" charset="2"/>
              <a:buChar char="o"/>
            </a:pPr>
            <a:endParaRPr lang="en-US" sz="2800" dirty="0">
              <a:solidFill>
                <a:srgbClr val="FFFFFF"/>
              </a:solidFill>
              <a:latin typeface="+mn-lt"/>
            </a:endParaRPr>
          </a:p>
        </p:txBody>
      </p:sp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3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0"/>
            <a:ext cx="9144000" cy="990600"/>
          </a:xfrm>
        </p:spPr>
        <p:txBody>
          <a:bodyPr/>
          <a:lstStyle/>
          <a:p>
            <a:pPr eaLnBrk="1" hangingPunct="1"/>
            <a:r>
              <a:rPr lang="en-US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Common Reasons for Drop-outs?</a:t>
            </a:r>
          </a:p>
        </p:txBody>
      </p:sp>
      <p:pic>
        <p:nvPicPr>
          <p:cNvPr id="92165" name="Picture 5" descr="Disappointed Child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1219200"/>
            <a:ext cx="2133600" cy="21336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2168" name="Picture 8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886200" y="3581400"/>
            <a:ext cx="1752600" cy="22860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pic>
        <p:nvPicPr>
          <p:cNvPr id="92169" name="Picture 9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019800" y="3657600"/>
            <a:ext cx="2743200" cy="20574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pic>
        <p:nvPicPr>
          <p:cNvPr id="92171" name="Picture 11" descr="bored-baby-1284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781800" y="1066800"/>
            <a:ext cx="2114550" cy="2286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Rectangle 3"/>
          <p:cNvSpPr>
            <a:spLocks noChangeArrowheads="1"/>
          </p:cNvSpPr>
          <p:nvPr/>
        </p:nvSpPr>
        <p:spPr bwMode="auto">
          <a:xfrm>
            <a:off x="228600" y="1981200"/>
            <a:ext cx="28194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endParaRPr lang="en-US" sz="2800" dirty="0">
              <a:solidFill>
                <a:srgbClr val="FFFFFF"/>
              </a:solidFill>
              <a:latin typeface="+mn-lt"/>
            </a:endParaRPr>
          </a:p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r>
              <a:rPr lang="en-US" sz="3200" dirty="0">
                <a:solidFill>
                  <a:srgbClr val="FFFFFF"/>
                </a:solidFill>
                <a:latin typeface="+mn-lt"/>
              </a:rPr>
              <a:t>Lost interest</a:t>
            </a:r>
          </a:p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Wingdings" charset="2"/>
              <a:buChar char="o"/>
            </a:pPr>
            <a:endParaRPr lang="en-US" sz="28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228600" y="2743200"/>
            <a:ext cx="38862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endParaRPr lang="en-US" sz="3200" dirty="0">
              <a:solidFill>
                <a:srgbClr val="FFFFFF"/>
              </a:solidFill>
              <a:latin typeface="+mn-lt"/>
            </a:endParaRPr>
          </a:p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r>
              <a:rPr lang="en-US" sz="3200" dirty="0">
                <a:solidFill>
                  <a:srgbClr val="FFFFFF"/>
                </a:solidFill>
                <a:latin typeface="+mn-lt"/>
              </a:rPr>
              <a:t>Didn’t like the teacher</a:t>
            </a: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228600" y="4114800"/>
            <a:ext cx="23622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Wingdings" charset="2"/>
              <a:buNone/>
            </a:pPr>
            <a:endParaRPr lang="en-US" sz="2800" dirty="0">
              <a:latin typeface="Times New Roman" charset="0"/>
            </a:endParaRPr>
          </a:p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r>
              <a:rPr lang="en-US" sz="3200" dirty="0">
                <a:solidFill>
                  <a:srgbClr val="FFFFFF"/>
                </a:solidFill>
                <a:latin typeface="+mn-lt"/>
              </a:rPr>
              <a:t>Conflicts</a:t>
            </a:r>
          </a:p>
        </p:txBody>
      </p:sp>
      <p:sp>
        <p:nvSpPr>
          <p:cNvPr id="11" name="Rectangle 3"/>
          <p:cNvSpPr>
            <a:spLocks noChangeArrowheads="1"/>
          </p:cNvSpPr>
          <p:nvPr/>
        </p:nvSpPr>
        <p:spPr bwMode="auto">
          <a:xfrm>
            <a:off x="228600" y="762000"/>
            <a:ext cx="3505200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endParaRPr lang="en-US" sz="2800" dirty="0">
              <a:solidFill>
                <a:srgbClr val="FFFFFF"/>
              </a:solidFill>
              <a:latin typeface="+mn-lt"/>
            </a:endParaRPr>
          </a:p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Arial"/>
              <a:buChar char="•"/>
            </a:pPr>
            <a:r>
              <a:rPr lang="en-US" sz="3200" dirty="0">
                <a:solidFill>
                  <a:srgbClr val="FFFFFF"/>
                </a:solidFill>
                <a:latin typeface="+mn-lt"/>
              </a:rPr>
              <a:t>The first disappointment</a:t>
            </a:r>
          </a:p>
          <a:p>
            <a:pPr marL="469900" indent="-469900">
              <a:spcBef>
                <a:spcPct val="20000"/>
              </a:spcBef>
              <a:buClr>
                <a:schemeClr val="bg2"/>
              </a:buClr>
              <a:buSzPct val="70000"/>
              <a:buFont typeface="Wingdings" charset="2"/>
              <a:buChar char="o"/>
            </a:pPr>
            <a:endParaRPr lang="en-US" sz="2800" dirty="0">
              <a:solidFill>
                <a:srgbClr val="FFFFFF"/>
              </a:solidFill>
              <a:latin typeface="+mn-lt"/>
            </a:endParaRPr>
          </a:p>
        </p:txBody>
      </p:sp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1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76200"/>
            <a:ext cx="9144000" cy="1447800"/>
          </a:xfrm>
        </p:spPr>
        <p:txBody>
          <a:bodyPr>
            <a:normAutofit/>
          </a:bodyPr>
          <a:lstStyle/>
          <a:p>
            <a:pPr eaLnBrk="1" hangingPunct="1"/>
            <a:r>
              <a:rPr lang="en-US" sz="40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What Can You Do?</a:t>
            </a:r>
            <a:br>
              <a:rPr lang="en-US" sz="40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</a:br>
            <a:endParaRPr lang="en-US" sz="4000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58373" name="Picture 4" descr="DSC_0044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619125" y="1066800"/>
            <a:ext cx="3114675" cy="4302125"/>
          </a:xfrm>
          <a:prstGeom prst="rect">
            <a:avLst/>
          </a:prstGeom>
          <a:ln>
            <a:noFill/>
          </a:ln>
          <a:effectLst>
            <a:reflection blurRad="12700" stA="53000" endPos="30000" dist="5000" dir="5400000" sy="-100000" algn="bl" rotWithShape="0"/>
          </a:effectLst>
          <a:scene3d>
            <a:camera prst="isometricOffAxis1Right">
              <a:rot lat="1080000" lon="2004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sp>
        <p:nvSpPr>
          <p:cNvPr id="58372" name="Rectangle 3"/>
          <p:cNvSpPr>
            <a:spLocks noGrp="1" noChangeArrowheads="1"/>
          </p:cNvSpPr>
          <p:nvPr>
            <p:ph type="body" sz="half" idx="2"/>
          </p:nvPr>
        </p:nvSpPr>
        <p:spPr>
          <a:xfrm>
            <a:off x="4114800" y="1066800"/>
            <a:ext cx="4572000" cy="4495800"/>
          </a:xfrm>
        </p:spPr>
        <p:txBody>
          <a:bodyPr/>
          <a:lstStyle/>
          <a:p>
            <a:pPr eaLnBrk="1" hangingPunct="1"/>
            <a:r>
              <a:rPr lang="en-US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Talk to the student</a:t>
            </a:r>
          </a:p>
          <a:p>
            <a:pPr lvl="1" eaLnBrk="1" hangingPunct="1"/>
            <a:r>
              <a:rPr lang="en-US" dirty="0">
                <a:solidFill>
                  <a:srgbClr val="FFFFFF"/>
                </a:solidFill>
              </a:rPr>
              <a:t>Probe for real reason they want to quit</a:t>
            </a:r>
          </a:p>
          <a:p>
            <a:pPr eaLnBrk="1" hangingPunct="1"/>
            <a:r>
              <a:rPr lang="en-US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Check their instrument</a:t>
            </a:r>
          </a:p>
          <a:p>
            <a:pPr eaLnBrk="1" hangingPunct="1"/>
            <a:r>
              <a:rPr lang="en-US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Talk with the parents</a:t>
            </a:r>
          </a:p>
          <a:p>
            <a:pPr eaLnBrk="1" hangingPunct="1"/>
            <a:r>
              <a:rPr lang="en-US" i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Iowa Bandmasters </a:t>
            </a:r>
            <a:r>
              <a:rPr lang="en-US" i="1" dirty="0" err="1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Assn</a:t>
            </a:r>
            <a:r>
              <a:rPr lang="en-US" i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Exit Survey</a:t>
            </a:r>
          </a:p>
        </p:txBody>
      </p:sp>
      <p:sp>
        <p:nvSpPr>
          <p:cNvPr id="58370" name="Footer Placeholder 5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US" dirty="0" err="1">
                <a:solidFill>
                  <a:srgbClr val="FFFFFF"/>
                </a:solidFill>
                <a:latin typeface="Arial" charset="0"/>
              </a:rPr>
              <a:t>www.musicachievementcouncil.org</a:t>
            </a:r>
            <a:endParaRPr lang="en-US" dirty="0">
              <a:solidFill>
                <a:srgbClr val="FFFFFF"/>
              </a:solidFill>
              <a:latin typeface="Arial" charset="0"/>
            </a:endParaRPr>
          </a:p>
        </p:txBody>
      </p:sp>
    </p:spTree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Footer Placeholder 5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US" dirty="0" err="1">
                <a:solidFill>
                  <a:srgbClr val="FFFFFF"/>
                </a:solidFill>
                <a:latin typeface="Arial" charset="0"/>
              </a:rPr>
              <a:t>www.musicachievementcouncil.org</a:t>
            </a:r>
            <a:endParaRPr lang="en-US" dirty="0">
              <a:solidFill>
                <a:srgbClr val="FFFFFF"/>
              </a:solidFill>
              <a:latin typeface="Arial" charset="0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7840437-9B77-5E40-AA98-3720B082659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2600" y="0"/>
            <a:ext cx="5486400" cy="6890479"/>
          </a:xfrm>
        </p:spPr>
      </p:pic>
    </p:spTree>
    <p:extLst>
      <p:ext uri="{BB962C8B-B14F-4D97-AF65-F5344CB8AC3E}">
        <p14:creationId xmlns:p14="http://schemas.microsoft.com/office/powerpoint/2010/main" val="2489500509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3B6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FD8760F9-F652-8F44-B477-379AF1D1F7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749" y="3657600"/>
            <a:ext cx="8401051" cy="27432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1471F48-3338-0C4C-830E-03E7991927F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38200" y="3615035"/>
            <a:ext cx="6858000" cy="34290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47F8943C-9BE3-BD44-A5DD-55D8C397687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2600" y="1268480"/>
            <a:ext cx="5462955" cy="2693920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92F03578-82B7-C748-8499-D7A6A3BF424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2400" y="433754"/>
            <a:ext cx="4724400" cy="1760714"/>
          </a:xfrm>
          <a:prstGeom prst="rect">
            <a:avLst/>
          </a:prstGeom>
          <a:effectLst>
            <a:softEdge rad="304800"/>
          </a:effectLst>
          <a:scene3d>
            <a:camera prst="orthographicFront">
              <a:rot lat="0" lon="0" rev="1200000"/>
            </a:camera>
            <a:lightRig rig="threePt" dir="t"/>
          </a:scene3d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1A9FF64-2FA6-AD49-B15E-82785D7A17C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72400" y="218280"/>
            <a:ext cx="1092200" cy="2378177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7C87E9B-FED1-0D43-B55E-AF20E4478A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188C437-0A12-3E4A-B959-FB613AA65816}" type="slidenum">
              <a:rPr lang="en-US" smtClean="0">
                <a:solidFill>
                  <a:srgbClr val="790A14"/>
                </a:solidFill>
              </a:rPr>
              <a:pPr>
                <a:defRPr/>
              </a:pPr>
              <a:t>65</a:t>
            </a:fld>
            <a:endParaRPr lang="en-US" dirty="0">
              <a:solidFill>
                <a:srgbClr val="790A14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0" y="6248400"/>
            <a:ext cx="9144000" cy="609600"/>
          </a:xfrm>
        </p:spPr>
        <p:txBody>
          <a:bodyPr/>
          <a:lstStyle/>
          <a:p>
            <a:r>
              <a:rPr lang="en-US" sz="1800" dirty="0" err="1">
                <a:solidFill>
                  <a:srgbClr val="800000"/>
                </a:solidFill>
                <a:latin typeface="+mn-lt"/>
              </a:rPr>
              <a:t>nammfoundation.org/fpndoc</a:t>
            </a:r>
            <a:endParaRPr lang="en-US" sz="1800" dirty="0">
              <a:solidFill>
                <a:srgbClr val="800000"/>
              </a:solidFill>
              <a:latin typeface="+mn-lt"/>
            </a:endParaRPr>
          </a:p>
          <a:p>
            <a:r>
              <a:rPr lang="en-US" sz="1800" dirty="0" err="1">
                <a:solidFill>
                  <a:srgbClr val="800000"/>
                </a:solidFill>
                <a:latin typeface="+mn-lt"/>
              </a:rPr>
              <a:t>MusicEdConsultants.net</a:t>
            </a:r>
            <a:r>
              <a:rPr lang="en-US" sz="1800" dirty="0">
                <a:solidFill>
                  <a:srgbClr val="800000"/>
                </a:solidFill>
                <a:latin typeface="+mn-lt"/>
              </a:rPr>
              <a:t>/</a:t>
            </a:r>
            <a:r>
              <a:rPr lang="en-US" sz="1800" dirty="0" err="1">
                <a:solidFill>
                  <a:srgbClr val="800000"/>
                </a:solidFill>
                <a:latin typeface="+mn-lt"/>
              </a:rPr>
              <a:t>FPCelebration</a:t>
            </a:r>
            <a:endParaRPr lang="en-US" sz="1800" dirty="0">
              <a:solidFill>
                <a:srgbClr val="800000"/>
              </a:solidFill>
              <a:latin typeface="+mn-lt"/>
            </a:endParaRPr>
          </a:p>
          <a:p>
            <a:endParaRPr lang="en-US" sz="1000" dirty="0">
              <a:solidFill>
                <a:srgbClr val="80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B615194-6B24-4041-9BBC-57963F08A491}"/>
              </a:ext>
            </a:extLst>
          </p:cNvPr>
          <p:cNvSpPr txBox="1"/>
          <p:nvPr/>
        </p:nvSpPr>
        <p:spPr>
          <a:xfrm>
            <a:off x="1143000" y="2743200"/>
            <a:ext cx="78739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>
                <a:latin typeface="+mn-lt"/>
              </a:rPr>
              <a:t>III.</a:t>
            </a:r>
          </a:p>
        </p:txBody>
      </p:sp>
    </p:spTree>
    <p:extLst>
      <p:ext uri="{BB962C8B-B14F-4D97-AF65-F5344CB8AC3E}">
        <p14:creationId xmlns:p14="http://schemas.microsoft.com/office/powerpoint/2010/main" val="487813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3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0" y="18871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i="1" dirty="0">
                <a:solidFill>
                  <a:srgbClr val="FFFF00"/>
                </a:solidFill>
                <a:latin typeface="+mn-lt"/>
                <a:ea typeface="ＭＳ Ｐゴシック" charset="-128"/>
                <a:cs typeface="ＭＳ Ｐゴシック" charset="-128"/>
              </a:rPr>
              <a:t>First Performance</a:t>
            </a:r>
          </a:p>
          <a:p>
            <a:pPr algn="ctr"/>
            <a:r>
              <a:rPr lang="en-US" sz="3600" i="1" dirty="0">
                <a:solidFill>
                  <a:srgbClr val="FFFF00"/>
                </a:solidFill>
                <a:latin typeface="+mn-lt"/>
                <a:ea typeface="ＭＳ Ｐゴシック" charset="-128"/>
                <a:cs typeface="ＭＳ Ｐゴシック" charset="-128"/>
              </a:rPr>
              <a:t>National Day of Celebration</a:t>
            </a:r>
            <a:endParaRPr lang="en-US" sz="3600" dirty="0">
              <a:solidFill>
                <a:srgbClr val="FFFF00"/>
              </a:solidFill>
              <a:latin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53200" y="6400800"/>
            <a:ext cx="2133600" cy="365125"/>
          </a:xfrm>
        </p:spPr>
        <p:txBody>
          <a:bodyPr/>
          <a:lstStyle/>
          <a:p>
            <a:pPr>
              <a:defRPr/>
            </a:pPr>
            <a:fld id="{F188C437-0A12-3E4A-B959-FB613AA65816}" type="slidenum">
              <a:rPr lang="en-US" smtClean="0"/>
              <a:pPr>
                <a:defRPr/>
              </a:pPr>
              <a:t>66</a:t>
            </a:fld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12700" y="115318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i="1" dirty="0">
                <a:solidFill>
                  <a:schemeClr val="bg1"/>
                </a:solidFill>
                <a:latin typeface="+mn-lt"/>
                <a:ea typeface="ＭＳ Ｐゴシック" charset="-128"/>
                <a:cs typeface="ＭＳ Ｐゴシック" charset="-128"/>
              </a:rPr>
              <a:t>3</a:t>
            </a:r>
            <a:r>
              <a:rPr lang="en-US" sz="3600" i="1" baseline="30000" dirty="0">
                <a:solidFill>
                  <a:schemeClr val="bg1"/>
                </a:solidFill>
                <a:latin typeface="+mn-lt"/>
                <a:ea typeface="ＭＳ Ｐゴシック" charset="-128"/>
                <a:cs typeface="ＭＳ Ｐゴシック" charset="-128"/>
              </a:rPr>
              <a:t>rd</a:t>
            </a:r>
            <a:r>
              <a:rPr lang="en-US" sz="3600" i="1" dirty="0">
                <a:solidFill>
                  <a:schemeClr val="bg1"/>
                </a:solidFill>
                <a:latin typeface="+mn-lt"/>
                <a:ea typeface="ＭＳ Ｐゴシック" charset="-128"/>
                <a:cs typeface="ＭＳ Ｐゴシック" charset="-128"/>
              </a:rPr>
              <a:t> Thursday of November Annually</a:t>
            </a:r>
            <a:endParaRPr lang="en-US" sz="3600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7" name="Picture 6" descr="Screen Shot 2018-10-18 at 7.55.12 P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2057400"/>
            <a:ext cx="7391400" cy="4139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1310726"/>
      </p:ext>
    </p:extLst>
  </p:cSld>
  <p:clrMapOvr>
    <a:masterClrMapping/>
  </p:clrMapOvr>
  <p:transition>
    <p:cut thruBlk="1"/>
  </p:transition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0" y="18871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i="1" dirty="0">
                <a:solidFill>
                  <a:srgbClr val="FFFF00"/>
                </a:solidFill>
                <a:latin typeface="+mn-lt"/>
                <a:ea typeface="ＭＳ Ｐゴシック" charset="-128"/>
                <a:cs typeface="ＭＳ Ｐゴシック" charset="-128"/>
              </a:rPr>
              <a:t>First Performance</a:t>
            </a:r>
          </a:p>
          <a:p>
            <a:pPr algn="ctr"/>
            <a:r>
              <a:rPr lang="en-US" sz="3600" i="1" dirty="0">
                <a:solidFill>
                  <a:srgbClr val="FFFF00"/>
                </a:solidFill>
                <a:latin typeface="+mn-lt"/>
                <a:ea typeface="ＭＳ Ｐゴシック" charset="-128"/>
                <a:cs typeface="ＭＳ Ｐゴシック" charset="-128"/>
              </a:rPr>
              <a:t>National Day of Celebration</a:t>
            </a:r>
            <a:endParaRPr lang="en-US" sz="3600" dirty="0">
              <a:solidFill>
                <a:srgbClr val="FFFF00"/>
              </a:solidFill>
              <a:latin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53200" y="6400800"/>
            <a:ext cx="2133600" cy="365125"/>
          </a:xfrm>
        </p:spPr>
        <p:txBody>
          <a:bodyPr/>
          <a:lstStyle/>
          <a:p>
            <a:pPr>
              <a:defRPr/>
            </a:pPr>
            <a:fld id="{F188C437-0A12-3E4A-B959-FB613AA65816}" type="slidenum">
              <a:rPr lang="en-US" smtClean="0"/>
              <a:pPr>
                <a:defRPr/>
              </a:pPr>
              <a:t>67</a:t>
            </a:fld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12700" y="115318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i="1" dirty="0">
                <a:solidFill>
                  <a:schemeClr val="bg1"/>
                </a:solidFill>
                <a:latin typeface="+mn-lt"/>
                <a:ea typeface="ＭＳ Ｐゴシック" charset="-128"/>
                <a:cs typeface="ＭＳ Ｐゴシック" charset="-128"/>
              </a:rPr>
              <a:t>3</a:t>
            </a:r>
            <a:r>
              <a:rPr lang="en-US" sz="3600" i="1" baseline="30000" dirty="0">
                <a:solidFill>
                  <a:schemeClr val="bg1"/>
                </a:solidFill>
                <a:latin typeface="+mn-lt"/>
                <a:ea typeface="ＭＳ Ｐゴシック" charset="-128"/>
                <a:cs typeface="ＭＳ Ｐゴシック" charset="-128"/>
              </a:rPr>
              <a:t>rd</a:t>
            </a:r>
            <a:r>
              <a:rPr lang="en-US" sz="3600" i="1" dirty="0">
                <a:solidFill>
                  <a:schemeClr val="bg1"/>
                </a:solidFill>
                <a:latin typeface="+mn-lt"/>
                <a:ea typeface="ＭＳ Ｐゴシック" charset="-128"/>
                <a:cs typeface="ＭＳ Ｐゴシック" charset="-128"/>
              </a:rPr>
              <a:t> Thursday of November Annually</a:t>
            </a:r>
            <a:endParaRPr lang="en-US" sz="3600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2" name="PPT Slide 56 First Performance Concert.mov">
            <a:hlinkClick r:id="" action="ppaction://media"/>
            <a:extLst>
              <a:ext uri="{FF2B5EF4-FFF2-40B4-BE49-F238E27FC236}">
                <a16:creationId xmlns:a16="http://schemas.microsoft.com/office/drawing/2014/main" id="{310BE592-BDA3-4347-9B4B-B8352BF2763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-12700" y="1744317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1310726"/>
      </p:ext>
    </p:extLst>
  </p:cSld>
  <p:clrMapOvr>
    <a:masterClrMapping/>
  </p:clrMapOvr>
  <p:transition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965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7C87E9B-FED1-0D43-B55E-AF20E4478A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188C437-0A12-3E4A-B959-FB613AA65816}" type="slidenum">
              <a:rPr lang="en-US" smtClean="0">
                <a:solidFill>
                  <a:srgbClr val="790A14"/>
                </a:solidFill>
              </a:rPr>
              <a:pPr>
                <a:defRPr/>
              </a:pPr>
              <a:t>68</a:t>
            </a:fld>
            <a:endParaRPr lang="en-US" dirty="0">
              <a:solidFill>
                <a:srgbClr val="790A14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0" y="6324600"/>
            <a:ext cx="9144000" cy="609600"/>
          </a:xfrm>
        </p:spPr>
        <p:txBody>
          <a:bodyPr/>
          <a:lstStyle/>
          <a:p>
            <a:r>
              <a:rPr lang="en-US" sz="1800" dirty="0" err="1">
                <a:solidFill>
                  <a:srgbClr val="FFFFFF"/>
                </a:solidFill>
                <a:latin typeface="+mn-lt"/>
              </a:rPr>
              <a:t>nammfoundation.org/fpndoc</a:t>
            </a:r>
            <a:endParaRPr lang="en-US" sz="1800" dirty="0">
              <a:solidFill>
                <a:srgbClr val="FFFFFF"/>
              </a:solidFill>
              <a:latin typeface="+mn-lt"/>
            </a:endParaRPr>
          </a:p>
          <a:p>
            <a:r>
              <a:rPr lang="en-US" sz="1800" dirty="0" err="1">
                <a:solidFill>
                  <a:srgbClr val="FFFFFF"/>
                </a:solidFill>
                <a:latin typeface="+mn-lt"/>
              </a:rPr>
              <a:t>MusicEdConsultants.net/FPCelebration</a:t>
            </a:r>
            <a:endParaRPr lang="en-US" sz="1800" dirty="0">
              <a:solidFill>
                <a:srgbClr val="FFFFFF"/>
              </a:solidFill>
              <a:latin typeface="+mn-lt"/>
            </a:endParaRPr>
          </a:p>
          <a:p>
            <a:endParaRPr lang="en-US" sz="1000" dirty="0">
              <a:solidFill>
                <a:srgbClr val="800000"/>
              </a:solidFill>
            </a:endParaRPr>
          </a:p>
        </p:txBody>
      </p:sp>
      <p:pic>
        <p:nvPicPr>
          <p:cNvPr id="10" name="Picture 9" descr="rec fest 2015-7-photos 640x427.jpg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3400" y="710446"/>
            <a:ext cx="8001000" cy="533816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87813881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7C87E9B-FED1-0D43-B55E-AF20E4478A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188C437-0A12-3E4A-B959-FB613AA65816}" type="slidenum">
              <a:rPr lang="en-US" smtClean="0">
                <a:solidFill>
                  <a:srgbClr val="790A14"/>
                </a:solidFill>
              </a:rPr>
              <a:pPr>
                <a:defRPr/>
              </a:pPr>
              <a:t>69</a:t>
            </a:fld>
            <a:endParaRPr lang="en-US" dirty="0">
              <a:solidFill>
                <a:srgbClr val="790A14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0" y="6324600"/>
            <a:ext cx="9144000" cy="609600"/>
          </a:xfrm>
        </p:spPr>
        <p:txBody>
          <a:bodyPr/>
          <a:lstStyle/>
          <a:p>
            <a:r>
              <a:rPr lang="en-US" sz="1800" dirty="0" err="1">
                <a:solidFill>
                  <a:srgbClr val="FFFFFF"/>
                </a:solidFill>
                <a:latin typeface="+mn-lt"/>
              </a:rPr>
              <a:t>nammfoundation.org/fpndoc</a:t>
            </a:r>
            <a:endParaRPr lang="en-US" sz="1800" dirty="0">
              <a:solidFill>
                <a:srgbClr val="FFFFFF"/>
              </a:solidFill>
              <a:latin typeface="+mn-lt"/>
            </a:endParaRPr>
          </a:p>
          <a:p>
            <a:r>
              <a:rPr lang="en-US" sz="1800" dirty="0" err="1">
                <a:solidFill>
                  <a:srgbClr val="FFFFFF"/>
                </a:solidFill>
                <a:latin typeface="+mn-lt"/>
              </a:rPr>
              <a:t>MusicEdConsultants.net/FPCelebration</a:t>
            </a:r>
            <a:endParaRPr lang="en-US" sz="1800" dirty="0">
              <a:solidFill>
                <a:srgbClr val="FFFFFF"/>
              </a:solidFill>
              <a:latin typeface="+mn-lt"/>
            </a:endParaRPr>
          </a:p>
          <a:p>
            <a:endParaRPr lang="en-US" sz="1000" dirty="0">
              <a:solidFill>
                <a:srgbClr val="800000"/>
              </a:solidFill>
            </a:endParaRPr>
          </a:p>
        </p:txBody>
      </p:sp>
      <p:pic>
        <p:nvPicPr>
          <p:cNvPr id="10" name="Picture 9" descr="rec fest 2015-7-photos 640x427.jpg"/>
          <p:cNvPicPr>
            <a:picLocks noChangeAspect="1"/>
          </p:cNvPicPr>
          <p:nvPr/>
        </p:nvPicPr>
        <p:blipFill>
          <a:blip r:embed="rId3">
            <a:alphaModFix amt="43000"/>
          </a:blip>
          <a:stretch>
            <a:fillRect/>
          </a:stretch>
        </p:blipFill>
        <p:spPr>
          <a:xfrm>
            <a:off x="533400" y="710446"/>
            <a:ext cx="8001000" cy="533816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1" name="TextBox 10"/>
          <p:cNvSpPr txBox="1"/>
          <p:nvPr/>
        </p:nvSpPr>
        <p:spPr>
          <a:xfrm>
            <a:off x="304800" y="228600"/>
            <a:ext cx="8839200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>
                <a:solidFill>
                  <a:srgbClr val="FFFF00"/>
                </a:solidFill>
                <a:latin typeface="+mn-lt"/>
              </a:rPr>
              <a:t>The Results:</a:t>
            </a:r>
          </a:p>
          <a:p>
            <a:pPr lvl="1">
              <a:buFont typeface="Arial"/>
              <a:buChar char="•"/>
            </a:pPr>
            <a:r>
              <a:rPr lang="en-US" sz="4400" dirty="0">
                <a:solidFill>
                  <a:schemeClr val="bg1"/>
                </a:solidFill>
                <a:latin typeface="+mn-lt"/>
              </a:rPr>
              <a:t>  </a:t>
            </a:r>
            <a:r>
              <a:rPr lang="en-US" sz="4000" dirty="0">
                <a:solidFill>
                  <a:schemeClr val="bg1"/>
                </a:solidFill>
                <a:latin typeface="+mn-lt"/>
              </a:rPr>
              <a:t>Reduces Beginner Dropout</a:t>
            </a:r>
          </a:p>
          <a:p>
            <a:pPr lvl="1">
              <a:buFont typeface="Arial"/>
              <a:buChar char="•"/>
            </a:pPr>
            <a:r>
              <a:rPr lang="en-US" sz="4000" dirty="0">
                <a:solidFill>
                  <a:schemeClr val="bg1"/>
                </a:solidFill>
                <a:latin typeface="+mn-lt"/>
              </a:rPr>
              <a:t>  Provides Short-Range Achievement  </a:t>
            </a:r>
          </a:p>
          <a:p>
            <a:pPr lvl="1"/>
            <a:r>
              <a:rPr lang="en-US" sz="4000" dirty="0">
                <a:solidFill>
                  <a:schemeClr val="bg1"/>
                </a:solidFill>
                <a:latin typeface="+mn-lt"/>
              </a:rPr>
              <a:t>    Goals</a:t>
            </a:r>
          </a:p>
          <a:p>
            <a:pPr lvl="1">
              <a:buFont typeface="Arial"/>
              <a:buChar char="•"/>
            </a:pPr>
            <a:r>
              <a:rPr lang="en-US" sz="4000" dirty="0">
                <a:solidFill>
                  <a:schemeClr val="bg1"/>
                </a:solidFill>
                <a:latin typeface="+mn-lt"/>
              </a:rPr>
              <a:t>  Encourages Engagement with    </a:t>
            </a:r>
          </a:p>
          <a:p>
            <a:pPr lvl="1"/>
            <a:r>
              <a:rPr lang="en-US" sz="4000" dirty="0">
                <a:solidFill>
                  <a:schemeClr val="bg1"/>
                </a:solidFill>
                <a:latin typeface="+mn-lt"/>
              </a:rPr>
              <a:t>   Parents</a:t>
            </a:r>
          </a:p>
          <a:p>
            <a:pPr lvl="1">
              <a:buFont typeface="Arial"/>
              <a:buChar char="•"/>
            </a:pPr>
            <a:r>
              <a:rPr lang="en-US" sz="4000" dirty="0">
                <a:solidFill>
                  <a:schemeClr val="bg1"/>
                </a:solidFill>
                <a:latin typeface="+mn-lt"/>
              </a:rPr>
              <a:t>  Strengthens Administrative Support</a:t>
            </a:r>
          </a:p>
          <a:p>
            <a:pPr lvl="1">
              <a:buFont typeface="Arial"/>
              <a:buChar char="•"/>
            </a:pPr>
            <a:r>
              <a:rPr lang="en-US" sz="4000" dirty="0">
                <a:solidFill>
                  <a:schemeClr val="bg1"/>
                </a:solidFill>
                <a:latin typeface="+mn-lt"/>
              </a:rPr>
              <a:t>  Celebrates Musical Accomplishments </a:t>
            </a:r>
          </a:p>
          <a:p>
            <a:pPr lvl="1"/>
            <a:r>
              <a:rPr lang="en-US" sz="4000" dirty="0">
                <a:solidFill>
                  <a:schemeClr val="bg1"/>
                </a:solidFill>
                <a:latin typeface="+mn-lt"/>
              </a:rPr>
              <a:t>   of Beginners</a:t>
            </a:r>
            <a:br>
              <a:rPr lang="en-US" sz="4000" dirty="0">
                <a:solidFill>
                  <a:schemeClr val="bg1"/>
                </a:solidFill>
                <a:latin typeface="+mn-lt"/>
              </a:rPr>
            </a:br>
            <a:endParaRPr lang="en-US" sz="4000" dirty="0">
              <a:solidFill>
                <a:schemeClr val="bg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87813881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491FE74-AD99-234C-AAB2-EBF98255DFC2}" type="slidenum">
              <a:rPr lang="en-US" smtClean="0"/>
              <a:pPr>
                <a:defRPr/>
              </a:pPr>
              <a:t>70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E71D55A-D378-D54C-A4D4-837E6F8F83DC}"/>
              </a:ext>
            </a:extLst>
          </p:cNvPr>
          <p:cNvSpPr txBox="1"/>
          <p:nvPr/>
        </p:nvSpPr>
        <p:spPr>
          <a:xfrm>
            <a:off x="0" y="11870"/>
            <a:ext cx="91313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solidFill>
                  <a:srgbClr val="FFFF00"/>
                </a:solidFill>
                <a:latin typeface="+mn-lt"/>
              </a:rPr>
              <a:t>What’s Included?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E71D55A-D378-D54C-A4D4-837E6F8F83DC}"/>
              </a:ext>
            </a:extLst>
          </p:cNvPr>
          <p:cNvSpPr txBox="1"/>
          <p:nvPr/>
        </p:nvSpPr>
        <p:spPr>
          <a:xfrm>
            <a:off x="0" y="76200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solidFill>
                  <a:schemeClr val="bg1"/>
                </a:solidFill>
                <a:effectLst/>
                <a:latin typeface="+mn-lt"/>
              </a:rPr>
              <a:t>  a. Director Letter with Full Set of Instructions</a:t>
            </a:r>
          </a:p>
        </p:txBody>
      </p:sp>
      <p:pic>
        <p:nvPicPr>
          <p:cNvPr id="11" name="Picture 10" descr="Letter to Director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06642" y="1610562"/>
            <a:ext cx="3995738" cy="5171237"/>
          </a:xfrm>
          <a:prstGeom prst="rect">
            <a:avLst/>
          </a:prstGeom>
        </p:spPr>
      </p:pic>
      <p:pic>
        <p:nvPicPr>
          <p:cNvPr id="12" name="Picture 11" descr="Letter to Director copy1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3400" y="1600200"/>
            <a:ext cx="4003745" cy="518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0625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491FE74-AD99-234C-AAB2-EBF98255DFC2}" type="slidenum">
              <a:rPr lang="en-US" smtClean="0"/>
              <a:pPr>
                <a:defRPr/>
              </a:pPr>
              <a:t>71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E71D55A-D378-D54C-A4D4-837E6F8F83DC}"/>
              </a:ext>
            </a:extLst>
          </p:cNvPr>
          <p:cNvSpPr txBox="1"/>
          <p:nvPr/>
        </p:nvSpPr>
        <p:spPr>
          <a:xfrm>
            <a:off x="0" y="11870"/>
            <a:ext cx="91313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solidFill>
                  <a:srgbClr val="FFFF00"/>
                </a:solidFill>
                <a:latin typeface="+mn-lt"/>
              </a:rPr>
              <a:t>What’s Included?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E71D55A-D378-D54C-A4D4-837E6F8F83DC}"/>
              </a:ext>
            </a:extLst>
          </p:cNvPr>
          <p:cNvSpPr txBox="1"/>
          <p:nvPr/>
        </p:nvSpPr>
        <p:spPr>
          <a:xfrm>
            <a:off x="0" y="76200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solidFill>
                  <a:schemeClr val="bg1"/>
                </a:solidFill>
                <a:latin typeface="+mn-lt"/>
              </a:rPr>
              <a:t>  </a:t>
            </a:r>
            <a:r>
              <a:rPr lang="en-US" sz="3600" dirty="0" err="1">
                <a:solidFill>
                  <a:schemeClr val="bg1"/>
                </a:solidFill>
                <a:latin typeface="+mn-lt"/>
              </a:rPr>
              <a:t>b</a:t>
            </a:r>
            <a:r>
              <a:rPr lang="en-US" sz="3600" dirty="0">
                <a:solidFill>
                  <a:schemeClr val="bg1"/>
                </a:solidFill>
                <a:latin typeface="+mn-lt"/>
              </a:rPr>
              <a:t>. Customizable Letter of Invitation to Parents </a:t>
            </a:r>
          </a:p>
        </p:txBody>
      </p:sp>
      <p:pic>
        <p:nvPicPr>
          <p:cNvPr id="7" name="Picture 6" descr="ParentLetter copy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42976" y="1447800"/>
            <a:ext cx="4062624" cy="5257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0625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491FE74-AD99-234C-AAB2-EBF98255DFC2}" type="slidenum">
              <a:rPr lang="en-US" smtClean="0"/>
              <a:pPr>
                <a:defRPr/>
              </a:pPr>
              <a:t>72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E71D55A-D378-D54C-A4D4-837E6F8F83DC}"/>
              </a:ext>
            </a:extLst>
          </p:cNvPr>
          <p:cNvSpPr txBox="1"/>
          <p:nvPr/>
        </p:nvSpPr>
        <p:spPr>
          <a:xfrm>
            <a:off x="0" y="11870"/>
            <a:ext cx="91313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solidFill>
                  <a:srgbClr val="FFFF00"/>
                </a:solidFill>
                <a:latin typeface="+mn-lt"/>
              </a:rPr>
              <a:t>What’s Included?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E71D55A-D378-D54C-A4D4-837E6F8F83DC}"/>
              </a:ext>
            </a:extLst>
          </p:cNvPr>
          <p:cNvSpPr txBox="1"/>
          <p:nvPr/>
        </p:nvSpPr>
        <p:spPr>
          <a:xfrm>
            <a:off x="0" y="76200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solidFill>
                  <a:srgbClr val="FFFFFF"/>
                </a:solidFill>
                <a:latin typeface="+mn-lt"/>
              </a:rPr>
              <a:t>  </a:t>
            </a:r>
            <a:r>
              <a:rPr lang="en-US" sz="3600" dirty="0" err="1">
                <a:solidFill>
                  <a:srgbClr val="FFFFFF"/>
                </a:solidFill>
                <a:latin typeface="+mn-lt"/>
              </a:rPr>
              <a:t>c</a:t>
            </a:r>
            <a:r>
              <a:rPr lang="en-US" sz="3600" dirty="0">
                <a:solidFill>
                  <a:srgbClr val="FFFFFF"/>
                </a:solidFill>
                <a:latin typeface="+mn-lt"/>
              </a:rPr>
              <a:t>. Customizable Letter of Invitation to Principal</a:t>
            </a:r>
          </a:p>
        </p:txBody>
      </p:sp>
      <p:pic>
        <p:nvPicPr>
          <p:cNvPr id="6" name="Picture 5" descr="PrincipalLetter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84097" y="1447800"/>
            <a:ext cx="4121503" cy="533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0625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491FE74-AD99-234C-AAB2-EBF98255DFC2}" type="slidenum">
              <a:rPr lang="en-US" smtClean="0"/>
              <a:pPr>
                <a:defRPr/>
              </a:pPr>
              <a:t>73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E71D55A-D378-D54C-A4D4-837E6F8F83DC}"/>
              </a:ext>
            </a:extLst>
          </p:cNvPr>
          <p:cNvSpPr txBox="1"/>
          <p:nvPr/>
        </p:nvSpPr>
        <p:spPr>
          <a:xfrm>
            <a:off x="0" y="11870"/>
            <a:ext cx="91313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solidFill>
                  <a:srgbClr val="FFFF00"/>
                </a:solidFill>
                <a:latin typeface="+mn-lt"/>
              </a:rPr>
              <a:t>What’s Included?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E71D55A-D378-D54C-A4D4-837E6F8F83DC}"/>
              </a:ext>
            </a:extLst>
          </p:cNvPr>
          <p:cNvSpPr txBox="1"/>
          <p:nvPr/>
        </p:nvSpPr>
        <p:spPr>
          <a:xfrm>
            <a:off x="0" y="76200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solidFill>
                  <a:schemeClr val="bg1"/>
                </a:solidFill>
                <a:latin typeface="+mn-lt"/>
              </a:rPr>
              <a:t>  </a:t>
            </a:r>
            <a:r>
              <a:rPr lang="en-US" sz="3600" dirty="0" err="1">
                <a:solidFill>
                  <a:schemeClr val="bg1"/>
                </a:solidFill>
                <a:latin typeface="+mn-lt"/>
              </a:rPr>
              <a:t>d</a:t>
            </a:r>
            <a:r>
              <a:rPr lang="en-US" sz="3600" dirty="0">
                <a:solidFill>
                  <a:schemeClr val="bg1"/>
                </a:solidFill>
                <a:latin typeface="+mn-lt"/>
              </a:rPr>
              <a:t>. Customizable Script to </a:t>
            </a:r>
            <a:r>
              <a:rPr lang="en-US" sz="3600" i="1" u="sng" dirty="0">
                <a:solidFill>
                  <a:schemeClr val="bg1"/>
                </a:solidFill>
                <a:latin typeface="+mn-lt"/>
              </a:rPr>
              <a:t>Make It Your Own</a:t>
            </a:r>
            <a:r>
              <a:rPr lang="en-US" sz="3600" dirty="0">
                <a:solidFill>
                  <a:schemeClr val="bg1"/>
                </a:solidFill>
                <a:latin typeface="+mn-lt"/>
              </a:rPr>
              <a:t>!</a:t>
            </a:r>
          </a:p>
        </p:txBody>
      </p:sp>
      <p:pic>
        <p:nvPicPr>
          <p:cNvPr id="7" name="Picture 6" descr="Script 1 copy 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4624" y="2241514"/>
            <a:ext cx="3505731" cy="4537075"/>
          </a:xfrm>
          <a:prstGeom prst="rect">
            <a:avLst/>
          </a:prstGeom>
        </p:spPr>
      </p:pic>
      <p:pic>
        <p:nvPicPr>
          <p:cNvPr id="8" name="Picture 7" descr="Script 1 copy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95600" y="1905000"/>
            <a:ext cx="3505200" cy="4536388"/>
          </a:xfrm>
          <a:prstGeom prst="rect">
            <a:avLst/>
          </a:prstGeom>
        </p:spPr>
      </p:pic>
      <p:pic>
        <p:nvPicPr>
          <p:cNvPr id="9" name="Picture 8" descr="Script 1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025" y="1484433"/>
            <a:ext cx="3444399" cy="445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0625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491FE74-AD99-234C-AAB2-EBF98255DFC2}" type="slidenum">
              <a:rPr lang="en-US" smtClean="0"/>
              <a:pPr>
                <a:defRPr/>
              </a:pPr>
              <a:t>74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E71D55A-D378-D54C-A4D4-837E6F8F83DC}"/>
              </a:ext>
            </a:extLst>
          </p:cNvPr>
          <p:cNvSpPr txBox="1"/>
          <p:nvPr/>
        </p:nvSpPr>
        <p:spPr>
          <a:xfrm>
            <a:off x="0" y="11870"/>
            <a:ext cx="91313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solidFill>
                  <a:srgbClr val="FFFF00"/>
                </a:solidFill>
                <a:latin typeface="+mn-lt"/>
              </a:rPr>
              <a:t>What’s Included?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E71D55A-D378-D54C-A4D4-837E6F8F83DC}"/>
              </a:ext>
            </a:extLst>
          </p:cNvPr>
          <p:cNvSpPr txBox="1"/>
          <p:nvPr/>
        </p:nvSpPr>
        <p:spPr>
          <a:xfrm>
            <a:off x="0" y="76200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solidFill>
                  <a:schemeClr val="bg1"/>
                </a:solidFill>
                <a:latin typeface="+mn-lt"/>
              </a:rPr>
              <a:t>  </a:t>
            </a:r>
            <a:r>
              <a:rPr lang="en-US" sz="3600" dirty="0" err="1">
                <a:solidFill>
                  <a:schemeClr val="bg1"/>
                </a:solidFill>
                <a:latin typeface="+mn-lt"/>
              </a:rPr>
              <a:t>e</a:t>
            </a:r>
            <a:r>
              <a:rPr lang="en-US" sz="3600" dirty="0">
                <a:solidFill>
                  <a:schemeClr val="bg1"/>
                </a:solidFill>
                <a:latin typeface="+mn-lt"/>
              </a:rPr>
              <a:t>. Press Release Template</a:t>
            </a:r>
          </a:p>
        </p:txBody>
      </p:sp>
      <p:pic>
        <p:nvPicPr>
          <p:cNvPr id="6" name="Picture 5" descr="Screen Shot 2018-09-18 at 9.03.55 A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8400" y="1447800"/>
            <a:ext cx="4396191" cy="518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0625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491FE74-AD99-234C-AAB2-EBF98255DFC2}" type="slidenum">
              <a:rPr lang="en-US" smtClean="0"/>
              <a:pPr>
                <a:defRPr/>
              </a:pPr>
              <a:t>75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E71D55A-D378-D54C-A4D4-837E6F8F83DC}"/>
              </a:ext>
            </a:extLst>
          </p:cNvPr>
          <p:cNvSpPr txBox="1"/>
          <p:nvPr/>
        </p:nvSpPr>
        <p:spPr>
          <a:xfrm>
            <a:off x="0" y="11870"/>
            <a:ext cx="91313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solidFill>
                  <a:srgbClr val="FFFF00"/>
                </a:solidFill>
                <a:latin typeface="+mn-lt"/>
              </a:rPr>
              <a:t>What’s Included?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E71D55A-D378-D54C-A4D4-837E6F8F83DC}"/>
              </a:ext>
            </a:extLst>
          </p:cNvPr>
          <p:cNvSpPr txBox="1"/>
          <p:nvPr/>
        </p:nvSpPr>
        <p:spPr>
          <a:xfrm>
            <a:off x="0" y="76200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solidFill>
                  <a:schemeClr val="bg1"/>
                </a:solidFill>
                <a:latin typeface="+mn-lt"/>
              </a:rPr>
              <a:t>  </a:t>
            </a:r>
            <a:r>
              <a:rPr lang="en-US" sz="3600" dirty="0" err="1">
                <a:solidFill>
                  <a:schemeClr val="bg1"/>
                </a:solidFill>
                <a:latin typeface="+mn-lt"/>
              </a:rPr>
              <a:t>f</a:t>
            </a:r>
            <a:r>
              <a:rPr lang="en-US" sz="3600" dirty="0">
                <a:solidFill>
                  <a:schemeClr val="bg1"/>
                </a:solidFill>
                <a:latin typeface="+mn-lt"/>
              </a:rPr>
              <a:t>. Certificate of </a:t>
            </a:r>
            <a:r>
              <a:rPr lang="en-US" sz="3600" i="1" u="sng" dirty="0">
                <a:solidFill>
                  <a:schemeClr val="bg1"/>
                </a:solidFill>
                <a:latin typeface="+mn-lt"/>
              </a:rPr>
              <a:t>Advancement</a:t>
            </a:r>
          </a:p>
        </p:txBody>
      </p:sp>
      <p:pic>
        <p:nvPicPr>
          <p:cNvPr id="11" name="Picture 10" descr="Certificate of Advancement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76639" y="1530160"/>
            <a:ext cx="6019561" cy="4651970"/>
          </a:xfrm>
          <a:prstGeom prst="rect">
            <a:avLst/>
          </a:prstGeom>
        </p:spPr>
      </p:pic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0" y="6356350"/>
            <a:ext cx="9144000" cy="365125"/>
          </a:xfrm>
        </p:spPr>
        <p:txBody>
          <a:bodyPr/>
          <a:lstStyle/>
          <a:p>
            <a:r>
              <a:rPr lang="en-US" sz="1800" dirty="0" err="1">
                <a:solidFill>
                  <a:srgbClr val="FFFFFF"/>
                </a:solidFill>
                <a:latin typeface="+mn-lt"/>
              </a:rPr>
              <a:t>nammfoundation.org/fpndoc</a:t>
            </a:r>
            <a:endParaRPr lang="en-US" sz="1800" dirty="0">
              <a:solidFill>
                <a:srgbClr val="FFFFFF"/>
              </a:solidFill>
              <a:latin typeface="+mn-lt"/>
            </a:endParaRPr>
          </a:p>
          <a:p>
            <a:r>
              <a:rPr lang="en-US" sz="1800" dirty="0" err="1">
                <a:solidFill>
                  <a:srgbClr val="FFFFFF"/>
                </a:solidFill>
                <a:latin typeface="+mn-lt"/>
              </a:rPr>
              <a:t>MusicEdConsultants.net</a:t>
            </a:r>
            <a:r>
              <a:rPr lang="en-US" sz="1800" dirty="0">
                <a:solidFill>
                  <a:srgbClr val="FFFFFF"/>
                </a:solidFill>
                <a:latin typeface="+mn-lt"/>
              </a:rPr>
              <a:t>/</a:t>
            </a:r>
            <a:r>
              <a:rPr lang="en-US" sz="1800" dirty="0" err="1">
                <a:solidFill>
                  <a:srgbClr val="FFFFFF"/>
                </a:solidFill>
                <a:latin typeface="+mn-lt"/>
              </a:rPr>
              <a:t>FPCelebration</a:t>
            </a:r>
            <a:endParaRPr lang="en-US" sz="1800" dirty="0">
              <a:solidFill>
                <a:srgbClr val="FFFFFF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280625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491FE74-AD99-234C-AAB2-EBF98255DFC2}" type="slidenum">
              <a:rPr lang="en-US" smtClean="0"/>
              <a:pPr>
                <a:defRPr/>
              </a:pPr>
              <a:t>76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E71D55A-D378-D54C-A4D4-837E6F8F83DC}"/>
              </a:ext>
            </a:extLst>
          </p:cNvPr>
          <p:cNvSpPr txBox="1"/>
          <p:nvPr/>
        </p:nvSpPr>
        <p:spPr>
          <a:xfrm>
            <a:off x="0" y="11870"/>
            <a:ext cx="91313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solidFill>
                  <a:srgbClr val="FFFF00"/>
                </a:solidFill>
                <a:latin typeface="+mn-lt"/>
              </a:rPr>
              <a:t>What’s Included?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E71D55A-D378-D54C-A4D4-837E6F8F83DC}"/>
              </a:ext>
            </a:extLst>
          </p:cNvPr>
          <p:cNvSpPr txBox="1"/>
          <p:nvPr/>
        </p:nvSpPr>
        <p:spPr>
          <a:xfrm>
            <a:off x="0" y="76200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solidFill>
                  <a:schemeClr val="bg1"/>
                </a:solidFill>
                <a:latin typeface="+mn-lt"/>
              </a:rPr>
              <a:t>  </a:t>
            </a:r>
            <a:r>
              <a:rPr lang="en-US" sz="3600" dirty="0" err="1">
                <a:solidFill>
                  <a:schemeClr val="bg1"/>
                </a:solidFill>
                <a:latin typeface="+mn-lt"/>
              </a:rPr>
              <a:t>g</a:t>
            </a:r>
            <a:r>
              <a:rPr lang="en-US" sz="3600" dirty="0">
                <a:solidFill>
                  <a:schemeClr val="bg1"/>
                </a:solidFill>
                <a:latin typeface="+mn-lt"/>
              </a:rPr>
              <a:t>. Ideas to Enhance the Experience</a:t>
            </a:r>
          </a:p>
        </p:txBody>
      </p:sp>
      <p:pic>
        <p:nvPicPr>
          <p:cNvPr id="8" name="Picture 7" descr="Ideas to Enhance the Experience copy.jp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0935" y="1447800"/>
            <a:ext cx="4018465" cy="495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0625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491FE74-AD99-234C-AAB2-EBF98255DFC2}" type="slidenum">
              <a:rPr lang="en-US" smtClean="0"/>
              <a:pPr>
                <a:defRPr/>
              </a:pPr>
              <a:t>77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E71D55A-D378-D54C-A4D4-837E6F8F83DC}"/>
              </a:ext>
            </a:extLst>
          </p:cNvPr>
          <p:cNvSpPr txBox="1"/>
          <p:nvPr/>
        </p:nvSpPr>
        <p:spPr>
          <a:xfrm>
            <a:off x="0" y="11870"/>
            <a:ext cx="91313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solidFill>
                  <a:srgbClr val="FFFF00"/>
                </a:solidFill>
                <a:latin typeface="+mn-lt"/>
              </a:rPr>
              <a:t>What’s Included?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E71D55A-D378-D54C-A4D4-837E6F8F83DC}"/>
              </a:ext>
            </a:extLst>
          </p:cNvPr>
          <p:cNvSpPr txBox="1"/>
          <p:nvPr/>
        </p:nvSpPr>
        <p:spPr>
          <a:xfrm>
            <a:off x="0" y="762000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solidFill>
                  <a:schemeClr val="bg1"/>
                </a:solidFill>
                <a:latin typeface="+mn-lt"/>
              </a:rPr>
              <a:t>  </a:t>
            </a:r>
            <a:r>
              <a:rPr lang="en-US" sz="3600" dirty="0" err="1">
                <a:solidFill>
                  <a:schemeClr val="bg1"/>
                </a:solidFill>
                <a:latin typeface="+mn-lt"/>
              </a:rPr>
              <a:t>h</a:t>
            </a:r>
            <a:r>
              <a:rPr lang="en-US" sz="3600" dirty="0">
                <a:solidFill>
                  <a:schemeClr val="bg1"/>
                </a:solidFill>
                <a:latin typeface="+mn-lt"/>
              </a:rPr>
              <a:t>. Certificate of Music Ed </a:t>
            </a:r>
            <a:r>
              <a:rPr lang="en-US" sz="3600" i="1" u="sng" dirty="0">
                <a:solidFill>
                  <a:schemeClr val="bg1"/>
                </a:solidFill>
                <a:latin typeface="+mn-lt"/>
              </a:rPr>
              <a:t>Leadership </a:t>
            </a:r>
            <a:r>
              <a:rPr lang="en-US" sz="3600" dirty="0">
                <a:solidFill>
                  <a:schemeClr val="bg1"/>
                </a:solidFill>
                <a:latin typeface="+mn-lt"/>
              </a:rPr>
              <a:t>for</a:t>
            </a:r>
          </a:p>
          <a:p>
            <a:pPr algn="ctr"/>
            <a:r>
              <a:rPr lang="en-US" sz="3600" dirty="0">
                <a:solidFill>
                  <a:schemeClr val="bg1"/>
                </a:solidFill>
                <a:latin typeface="+mn-lt"/>
              </a:rPr>
              <a:t>High School Student Participants</a:t>
            </a:r>
          </a:p>
        </p:txBody>
      </p:sp>
      <p:pic>
        <p:nvPicPr>
          <p:cNvPr id="7" name="Picture 6" descr="Certificate of Leadership copy.jp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81200" y="1981200"/>
            <a:ext cx="5389138" cy="4164772"/>
          </a:xfrm>
          <a:prstGeom prst="rect">
            <a:avLst/>
          </a:prstGeom>
        </p:spPr>
      </p:pic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76200" y="6324600"/>
            <a:ext cx="9144000" cy="365125"/>
          </a:xfrm>
        </p:spPr>
        <p:txBody>
          <a:bodyPr/>
          <a:lstStyle/>
          <a:p>
            <a:r>
              <a:rPr lang="en-US" sz="1800" dirty="0" err="1">
                <a:solidFill>
                  <a:srgbClr val="FFFFFF"/>
                </a:solidFill>
                <a:latin typeface="+mn-lt"/>
              </a:rPr>
              <a:t>nammfoundation.org/fpndoc</a:t>
            </a:r>
            <a:endParaRPr lang="en-US" sz="1800" dirty="0">
              <a:solidFill>
                <a:srgbClr val="FFFFFF"/>
              </a:solidFill>
              <a:latin typeface="+mn-lt"/>
            </a:endParaRPr>
          </a:p>
          <a:p>
            <a:r>
              <a:rPr lang="en-US" sz="1800" dirty="0" err="1">
                <a:solidFill>
                  <a:srgbClr val="FFFFFF"/>
                </a:solidFill>
                <a:latin typeface="+mn-lt"/>
              </a:rPr>
              <a:t>MusicEdConsultants.net</a:t>
            </a:r>
            <a:r>
              <a:rPr lang="en-US" sz="1800" dirty="0">
                <a:solidFill>
                  <a:srgbClr val="FFFFFF"/>
                </a:solidFill>
                <a:latin typeface="+mn-lt"/>
              </a:rPr>
              <a:t>/</a:t>
            </a:r>
            <a:r>
              <a:rPr lang="en-US" sz="1800" dirty="0" err="1">
                <a:solidFill>
                  <a:srgbClr val="FFFFFF"/>
                </a:solidFill>
                <a:latin typeface="+mn-lt"/>
              </a:rPr>
              <a:t>FPCelebration</a:t>
            </a:r>
            <a:endParaRPr lang="en-US" sz="1800" dirty="0">
              <a:solidFill>
                <a:srgbClr val="FFFFFF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280625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491FE74-AD99-234C-AAB2-EBF98255DFC2}" type="slidenum">
              <a:rPr lang="en-US" smtClean="0"/>
              <a:pPr>
                <a:defRPr/>
              </a:pPr>
              <a:t>78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E71D55A-D378-D54C-A4D4-837E6F8F83DC}"/>
              </a:ext>
            </a:extLst>
          </p:cNvPr>
          <p:cNvSpPr txBox="1"/>
          <p:nvPr/>
        </p:nvSpPr>
        <p:spPr>
          <a:xfrm>
            <a:off x="0" y="11870"/>
            <a:ext cx="91313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solidFill>
                  <a:srgbClr val="FFFF00"/>
                </a:solidFill>
                <a:latin typeface="+mn-lt"/>
              </a:rPr>
              <a:t>What’s Included?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E71D55A-D378-D54C-A4D4-837E6F8F83DC}"/>
              </a:ext>
            </a:extLst>
          </p:cNvPr>
          <p:cNvSpPr txBox="1"/>
          <p:nvPr/>
        </p:nvSpPr>
        <p:spPr>
          <a:xfrm>
            <a:off x="0" y="76200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solidFill>
                  <a:schemeClr val="bg1"/>
                </a:solidFill>
                <a:latin typeface="+mn-lt"/>
              </a:rPr>
              <a:t>  </a:t>
            </a:r>
            <a:r>
              <a:rPr lang="en-US" sz="3600" dirty="0" err="1">
                <a:solidFill>
                  <a:schemeClr val="bg1"/>
                </a:solidFill>
                <a:latin typeface="+mn-lt"/>
              </a:rPr>
              <a:t>i</a:t>
            </a:r>
            <a:r>
              <a:rPr lang="en-US" sz="3600" dirty="0">
                <a:solidFill>
                  <a:schemeClr val="bg1"/>
                </a:solidFill>
                <a:latin typeface="+mn-lt"/>
              </a:rPr>
              <a:t>. #</a:t>
            </a:r>
            <a:r>
              <a:rPr lang="en-US" sz="3600" dirty="0" err="1">
                <a:solidFill>
                  <a:schemeClr val="bg1"/>
                </a:solidFill>
                <a:latin typeface="+mn-lt"/>
              </a:rPr>
              <a:t>FPCelebration</a:t>
            </a:r>
            <a:r>
              <a:rPr lang="en-US" sz="3600" dirty="0">
                <a:solidFill>
                  <a:schemeClr val="bg1"/>
                </a:solidFill>
                <a:latin typeface="+mn-lt"/>
              </a:rPr>
              <a:t> Toolkit</a:t>
            </a:r>
          </a:p>
        </p:txBody>
      </p:sp>
      <p:pic>
        <p:nvPicPr>
          <p:cNvPr id="6" name="Picture 5" descr="FPNDoC Kit copy 2.jp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200" y="1524001"/>
            <a:ext cx="3733800" cy="4626100"/>
          </a:xfrm>
          <a:prstGeom prst="rect">
            <a:avLst/>
          </a:prstGeom>
        </p:spPr>
      </p:pic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76200" y="6248400"/>
            <a:ext cx="9144000" cy="365125"/>
          </a:xfrm>
        </p:spPr>
        <p:txBody>
          <a:bodyPr/>
          <a:lstStyle/>
          <a:p>
            <a:r>
              <a:rPr lang="en-US" sz="1800" dirty="0" err="1">
                <a:solidFill>
                  <a:srgbClr val="FFFFFF"/>
                </a:solidFill>
                <a:latin typeface="+mn-lt"/>
              </a:rPr>
              <a:t>nammfoundation.org/fpndoc</a:t>
            </a:r>
            <a:endParaRPr lang="en-US" sz="1800" dirty="0">
              <a:solidFill>
                <a:srgbClr val="FFFFFF"/>
              </a:solidFill>
              <a:latin typeface="+mn-lt"/>
            </a:endParaRPr>
          </a:p>
          <a:p>
            <a:r>
              <a:rPr lang="en-US" sz="1800" dirty="0" err="1">
                <a:solidFill>
                  <a:srgbClr val="FFFFFF"/>
                </a:solidFill>
                <a:latin typeface="+mn-lt"/>
              </a:rPr>
              <a:t>MusicEdConsultants.net/FPCelebration</a:t>
            </a:r>
            <a:endParaRPr lang="en-US" sz="1800" dirty="0">
              <a:solidFill>
                <a:srgbClr val="FFFFFF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280625107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D383345F-457B-9E49-9C7E-A4AC235D2E0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59221" y="0"/>
            <a:ext cx="2860579" cy="383483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3691811-9622-EA45-98B1-6C153ED3E41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7300" y="914400"/>
            <a:ext cx="2806700" cy="372029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4C5E53C-2B54-8741-BBC3-A7E0B002447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05000" y="1828800"/>
            <a:ext cx="2819400" cy="376751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DA03189-51A3-1040-AAC1-03CBCC147EC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5400" y="2870201"/>
            <a:ext cx="2590800" cy="345439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E81FF6C-0100-4C4A-B6F6-9D143F7E89F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0" y="3567881"/>
            <a:ext cx="2514600" cy="3366319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7B27BB3-6DAC-1448-BE97-47969E82EE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188C437-0A12-3E4A-B959-FB613AA65816}" type="slidenum">
              <a:rPr lang="en-US" smtClean="0"/>
              <a:pPr>
                <a:defRPr/>
              </a:pPr>
              <a:t>79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303628" y="223354"/>
            <a:ext cx="1767215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Music</a:t>
            </a:r>
          </a:p>
          <a:p>
            <a:r>
              <a:rPr lang="en-US" sz="36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Material</a:t>
            </a:r>
          </a:p>
          <a:p>
            <a:r>
              <a:rPr lang="en-US" sz="36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To Use:</a:t>
            </a:r>
          </a:p>
        </p:txBody>
      </p:sp>
      <p:pic>
        <p:nvPicPr>
          <p:cNvPr id="15" name="Picture 14" descr="band_0.gif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00800" y="438150"/>
            <a:ext cx="2528888" cy="3371850"/>
          </a:xfrm>
          <a:prstGeom prst="rect">
            <a:avLst/>
          </a:prstGeom>
        </p:spPr>
      </p:pic>
      <p:sp>
        <p:nvSpPr>
          <p:cNvPr id="17" name="TextBox 16"/>
          <p:cNvSpPr txBox="1"/>
          <p:nvPr/>
        </p:nvSpPr>
        <p:spPr>
          <a:xfrm>
            <a:off x="4267200" y="3989725"/>
            <a:ext cx="4724400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36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Available for </a:t>
            </a:r>
          </a:p>
          <a:p>
            <a:pPr algn="r"/>
            <a:r>
              <a:rPr lang="en-US" sz="36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Band or Orchestra at</a:t>
            </a:r>
          </a:p>
          <a:p>
            <a:pPr algn="r"/>
            <a:r>
              <a:rPr lang="en-US" sz="36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Local Music Dealers </a:t>
            </a:r>
          </a:p>
          <a:p>
            <a:pPr algn="r"/>
            <a:r>
              <a:rPr lang="en-US" sz="36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or online via</a:t>
            </a:r>
          </a:p>
          <a:p>
            <a:pPr algn="r"/>
            <a:r>
              <a:rPr lang="en-US" sz="36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Hal Leonard</a:t>
            </a:r>
          </a:p>
          <a:p>
            <a:pPr algn="r"/>
            <a:endParaRPr lang="en-US" sz="3600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137519408"/>
      </p:ext>
    </p:extLst>
  </p:cSld>
  <p:clrMapOvr>
    <a:masterClrMapping/>
  </p:clrMapOvr>
  <p:transition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0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0"/>
                            </p:stCondLst>
                            <p:childTnLst>
                              <p:par>
                                <p:cTn id="20" presetID="54" presetClass="entr" presetSubtype="0" ac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6000"/>
                            </p:stCondLst>
                            <p:childTnLst>
                              <p:par>
                                <p:cTn id="28" presetID="54" presetClass="entr" presetSubtype="0" ac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9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76200"/>
            <a:ext cx="9144000" cy="762000"/>
          </a:xfrm>
        </p:spPr>
        <p:txBody>
          <a:bodyPr/>
          <a:lstStyle/>
          <a:p>
            <a:pPr algn="ctr" eaLnBrk="1" hangingPunct="1"/>
            <a:r>
              <a:rPr lang="en-US" sz="40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Why Does this Program Work?</a:t>
            </a:r>
          </a:p>
        </p:txBody>
      </p:sp>
      <p:sp>
        <p:nvSpPr>
          <p:cNvPr id="70660" name="Rectangle 3"/>
          <p:cNvSpPr>
            <a:spLocks noGrp="1" noChangeArrowheads="1"/>
          </p:cNvSpPr>
          <p:nvPr>
            <p:ph idx="1"/>
          </p:nvPr>
        </p:nvSpPr>
        <p:spPr>
          <a:xfrm>
            <a:off x="381000" y="1143000"/>
            <a:ext cx="7162800" cy="3429000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The </a:t>
            </a:r>
            <a:r>
              <a:rPr lang="en-US" u="sng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timing</a:t>
            </a:r>
            <a:r>
              <a:rPr lang="en-US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of the performance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3200" dirty="0">
                <a:solidFill>
                  <a:schemeClr val="bg1"/>
                </a:solidFill>
              </a:rPr>
              <a:t>Parents want to hear their kids </a:t>
            </a:r>
          </a:p>
          <a:p>
            <a:pPr lvl="1" eaLnBrk="1" hangingPunct="1">
              <a:lnSpc>
                <a:spcPct val="90000"/>
              </a:lnSpc>
              <a:buNone/>
            </a:pPr>
            <a:r>
              <a:rPr lang="en-US" sz="3200" dirty="0">
                <a:solidFill>
                  <a:schemeClr val="bg1"/>
                </a:solidFill>
              </a:rPr>
              <a:t>	play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3200" dirty="0">
                <a:solidFill>
                  <a:schemeClr val="bg1"/>
                </a:solidFill>
              </a:rPr>
              <a:t>Student interest soars and they </a:t>
            </a:r>
          </a:p>
          <a:p>
            <a:pPr lvl="1" eaLnBrk="1" hangingPunct="1">
              <a:lnSpc>
                <a:spcPct val="90000"/>
              </a:lnSpc>
              <a:buNone/>
            </a:pPr>
            <a:r>
              <a:rPr lang="en-US" sz="3200" dirty="0">
                <a:solidFill>
                  <a:schemeClr val="bg1"/>
                </a:solidFill>
              </a:rPr>
              <a:t>	learn to love performing</a:t>
            </a:r>
          </a:p>
          <a:p>
            <a:pPr lvl="1" eaLnBrk="1" hangingPunct="1">
              <a:lnSpc>
                <a:spcPct val="90000"/>
              </a:lnSpc>
              <a:buNone/>
            </a:pPr>
            <a:endParaRPr lang="en-US" dirty="0">
              <a:solidFill>
                <a:schemeClr val="bg1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en-US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Students </a:t>
            </a:r>
            <a:r>
              <a:rPr lang="en-US" u="sng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practice</a:t>
            </a:r>
            <a:r>
              <a:rPr lang="en-US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more prior to a performance</a:t>
            </a:r>
          </a:p>
        </p:txBody>
      </p:sp>
      <p:sp>
        <p:nvSpPr>
          <p:cNvPr id="7065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0" y="6248400"/>
            <a:ext cx="9144000" cy="365125"/>
          </a:xfrm>
          <a:noFill/>
        </p:spPr>
        <p:txBody>
          <a:bodyPr/>
          <a:lstStyle/>
          <a:p>
            <a:r>
              <a:rPr lang="en-US" sz="1800" dirty="0" err="1">
                <a:solidFill>
                  <a:srgbClr val="FFFFFF"/>
                </a:solidFill>
                <a:latin typeface="+mn-lt"/>
              </a:rPr>
              <a:t>nammfoundation.org/fpndoc</a:t>
            </a:r>
            <a:endParaRPr lang="en-US" sz="1800" dirty="0">
              <a:solidFill>
                <a:srgbClr val="FFFFFF"/>
              </a:solidFill>
              <a:latin typeface="+mn-lt"/>
            </a:endParaRPr>
          </a:p>
          <a:p>
            <a:r>
              <a:rPr lang="en-US" sz="1800" dirty="0" err="1">
                <a:solidFill>
                  <a:srgbClr val="FFFFFF"/>
                </a:solidFill>
                <a:latin typeface="+mn-lt"/>
              </a:rPr>
              <a:t>MusicEdConsultants.net/FPCelebration</a:t>
            </a:r>
            <a:endParaRPr lang="en-US" sz="18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>
          <a:xfrm>
            <a:off x="304800" y="5334000"/>
            <a:ext cx="8610600" cy="1447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lvl="0" indent="-342900" defTabSz="457200" fontAlgn="auto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Font typeface="Arial"/>
              <a:buChar char="•"/>
            </a:pPr>
            <a:r>
              <a:rPr lang="en-US" sz="3200" dirty="0">
                <a:solidFill>
                  <a:schemeClr val="bg1"/>
                </a:solidFill>
                <a:latin typeface="+mn-lt"/>
                <a:ea typeface="ＭＳ Ｐゴシック" charset="-128"/>
                <a:cs typeface="ＭＳ Ｐゴシック" charset="-128"/>
              </a:rPr>
              <a:t>The audience will be </a:t>
            </a:r>
            <a:r>
              <a:rPr lang="en-US" sz="3200" u="sng" dirty="0">
                <a:solidFill>
                  <a:srgbClr val="FFFF00"/>
                </a:solidFill>
                <a:latin typeface="+mn-lt"/>
                <a:ea typeface="ＭＳ Ｐゴシック" charset="-128"/>
                <a:cs typeface="ＭＳ Ｐゴシック" charset="-128"/>
              </a:rPr>
              <a:t>large</a:t>
            </a:r>
            <a:r>
              <a:rPr lang="en-US" sz="3200" dirty="0">
                <a:solidFill>
                  <a:schemeClr val="bg1"/>
                </a:solidFill>
                <a:latin typeface="+mn-lt"/>
                <a:ea typeface="ＭＳ Ｐゴシック" charset="-128"/>
                <a:cs typeface="ＭＳ Ｐゴシック" charset="-128"/>
              </a:rPr>
              <a:t> and </a:t>
            </a:r>
            <a:r>
              <a:rPr lang="en-US" sz="3200" u="sng" dirty="0">
                <a:solidFill>
                  <a:srgbClr val="FFFF00"/>
                </a:solidFill>
                <a:latin typeface="+mn-lt"/>
                <a:ea typeface="ＭＳ Ｐゴシック" charset="-128"/>
                <a:cs typeface="ＭＳ Ｐゴシック" charset="-128"/>
              </a:rPr>
              <a:t>enthusiastic</a:t>
            </a:r>
            <a:r>
              <a:rPr lang="en-US" sz="3200" dirty="0">
                <a:solidFill>
                  <a:schemeClr val="bg1"/>
                </a:solidFill>
                <a:latin typeface="+mn-lt"/>
                <a:ea typeface="ＭＳ Ｐゴシック" charset="-128"/>
                <a:cs typeface="ＭＳ Ｐゴシック" charset="-128"/>
              </a:rPr>
              <a:t>! </a:t>
            </a:r>
            <a:endParaRPr kumimoji="0" lang="en-US" sz="3200" i="0" u="sng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8" name="Picture 7" descr="band_0.gi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8000" y="1600200"/>
            <a:ext cx="1714500" cy="2286000"/>
          </a:xfrm>
          <a:prstGeom prst="rect">
            <a:avLst/>
          </a:prstGeom>
          <a:noFill/>
          <a:ln>
            <a:noFill/>
          </a:ln>
          <a:effectLst>
            <a:reflection stA="50000" endPos="75000" dist="12700" dir="5400000" sy="-100000" algn="bl" rotWithShape="0"/>
          </a:effectLst>
        </p:spPr>
      </p:pic>
    </p:spTree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5" name="Rectangle 2"/>
          <p:cNvSpPr>
            <a:spLocks noGrp="1" noChangeArrowheads="1"/>
          </p:cNvSpPr>
          <p:nvPr>
            <p:ph idx="1"/>
          </p:nvPr>
        </p:nvSpPr>
        <p:spPr>
          <a:xfrm>
            <a:off x="2133600" y="1066800"/>
            <a:ext cx="6324600" cy="5486400"/>
          </a:xfrm>
        </p:spPr>
        <p:txBody>
          <a:bodyPr>
            <a:noAutofit/>
          </a:bodyPr>
          <a:lstStyle/>
          <a:p>
            <a:pPr eaLnBrk="1" hangingPunct="1">
              <a:spcAft>
                <a:spcPts val="1200"/>
              </a:spcAft>
            </a:pPr>
            <a:r>
              <a:rPr lang="en-US" sz="4000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Administrators get involved! Many schools have the principal serve as the narrator -- </a:t>
            </a:r>
            <a:r>
              <a:rPr lang="en-US" sz="4000" i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GREAT PR!</a:t>
            </a:r>
            <a:endParaRPr lang="en-US" sz="4000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  <a:p>
            <a:pPr eaLnBrk="1" hangingPunct="1"/>
            <a:r>
              <a:rPr lang="en-US" sz="4000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The sound of </a:t>
            </a:r>
          </a:p>
          <a:p>
            <a:pPr eaLnBrk="1" hangingPunct="1">
              <a:buFont typeface="Wingdings" charset="2"/>
              <a:buNone/>
            </a:pPr>
            <a:r>
              <a:rPr lang="en-US" sz="4000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    </a:t>
            </a:r>
            <a:r>
              <a:rPr lang="en-US" sz="40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applause</a:t>
            </a:r>
            <a:r>
              <a:rPr lang="en-US" sz="4000" b="1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4000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is </a:t>
            </a:r>
          </a:p>
          <a:p>
            <a:pPr eaLnBrk="1" hangingPunct="1">
              <a:buFont typeface="Wingdings" charset="2"/>
              <a:buNone/>
            </a:pPr>
            <a:r>
              <a:rPr lang="en-US" sz="4000" dirty="0">
                <a:solidFill>
                  <a:srgbClr val="FFFFFF"/>
                </a:solidFill>
                <a:ea typeface="ＭＳ Ｐゴシック" charset="-128"/>
                <a:cs typeface="ＭＳ Ｐゴシック" charset="-128"/>
              </a:rPr>
              <a:t>    infectious</a:t>
            </a:r>
          </a:p>
        </p:txBody>
      </p:sp>
      <p:sp>
        <p:nvSpPr>
          <p:cNvPr id="74756" name="Text Box 5"/>
          <p:cNvSpPr txBox="1">
            <a:spLocks noChangeArrowheads="1"/>
          </p:cNvSpPr>
          <p:nvPr/>
        </p:nvSpPr>
        <p:spPr bwMode="auto">
          <a:xfrm>
            <a:off x="0" y="76200"/>
            <a:ext cx="91440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4000" dirty="0">
                <a:solidFill>
                  <a:srgbClr val="FFFF00"/>
                </a:solidFill>
                <a:latin typeface="+mn-lt"/>
                <a:ea typeface="ＭＳ Ｐゴシック" charset="-128"/>
                <a:cs typeface="ＭＳ Ｐゴシック" charset="-128"/>
              </a:rPr>
              <a:t>Why Does this Program Work?</a:t>
            </a:r>
            <a:endParaRPr lang="en-US" sz="4000" dirty="0">
              <a:solidFill>
                <a:srgbClr val="FFFF00"/>
              </a:solidFill>
              <a:latin typeface="+mn-lt"/>
            </a:endParaRPr>
          </a:p>
        </p:txBody>
      </p:sp>
      <p:pic>
        <p:nvPicPr>
          <p:cNvPr id="74757" name="Picture 8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57800" y="4141033"/>
            <a:ext cx="3505893" cy="2107367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  <a:reflection stA="50000" endPos="75000" dist="12700" dir="5400000" sy="-100000" algn="bl" rotWithShape="0"/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pic>
        <p:nvPicPr>
          <p:cNvPr id="70662" name="Picture 1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06400" y="1447800"/>
            <a:ext cx="1498600" cy="2247900"/>
          </a:xfrm>
          <a:prstGeom prst="rect">
            <a:avLst/>
          </a:prstGeom>
          <a:ln>
            <a:noFill/>
          </a:ln>
          <a:effectLst>
            <a:reflection stA="50000" endPos="75000" dist="12700" dir="5400000" sy="-100000" algn="bl" rotWithShape="0"/>
            <a:softEdge rad="112500"/>
          </a:effec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491FE74-AD99-234C-AAB2-EBF98255DFC2}" type="slidenum">
              <a:rPr lang="en-US" smtClean="0"/>
              <a:pPr>
                <a:defRPr/>
              </a:pPr>
              <a:t>81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6562260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3" name="Rectangle 2"/>
          <p:cNvSpPr>
            <a:spLocks noGrp="1" noChangeArrowheads="1"/>
          </p:cNvSpPr>
          <p:nvPr>
            <p:ph type="title"/>
          </p:nvPr>
        </p:nvSpPr>
        <p:spPr>
          <a:xfrm>
            <a:off x="12700" y="-152400"/>
            <a:ext cx="9144000" cy="1524000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US" sz="32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Response from F.P. </a:t>
            </a:r>
            <a:r>
              <a:rPr lang="en-US" sz="3200" u="sng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LIVE</a:t>
            </a:r>
            <a:r>
              <a:rPr lang="en-US" sz="32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32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at the 2017 Midwest Clinic</a:t>
            </a:r>
            <a:br>
              <a:rPr lang="en-US" sz="3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</a:br>
            <a:endParaRPr lang="en-US" sz="3600" dirty="0">
              <a:solidFill>
                <a:srgbClr val="FF00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491FE74-AD99-234C-AAB2-EBF98255DFC2}" type="slidenum">
              <a:rPr lang="en-US" smtClean="0"/>
              <a:pPr>
                <a:defRPr/>
              </a:pPr>
              <a:t>82</a:t>
            </a:fld>
            <a:endParaRPr lang="en-US"/>
          </a:p>
        </p:txBody>
      </p:sp>
      <p:pic>
        <p:nvPicPr>
          <p:cNvPr id="3" name="Picture 2" descr="Word Cloud Question Only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400" y="762000"/>
            <a:ext cx="8077200" cy="55102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6032112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3" name="Rectangle 2"/>
          <p:cNvSpPr>
            <a:spLocks noGrp="1" noChangeArrowheads="1"/>
          </p:cNvSpPr>
          <p:nvPr>
            <p:ph type="title"/>
          </p:nvPr>
        </p:nvSpPr>
        <p:spPr>
          <a:xfrm>
            <a:off x="12700" y="-152400"/>
            <a:ext cx="9144000" cy="1524000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Response from F.P. </a:t>
            </a:r>
            <a:r>
              <a:rPr lang="en-US" sz="3200" u="sng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LIVE</a:t>
            </a:r>
            <a:r>
              <a:rPr lang="en-US" sz="32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32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at the 2017 Midwest Clinic</a:t>
            </a:r>
            <a:br>
              <a:rPr lang="en-US" sz="32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</a:br>
            <a:endParaRPr lang="en-US" sz="3200" dirty="0">
              <a:solidFill>
                <a:srgbClr val="FF00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491FE74-AD99-234C-AAB2-EBF98255DFC2}" type="slidenum">
              <a:rPr lang="en-US" smtClean="0"/>
              <a:pPr>
                <a:defRPr/>
              </a:pPr>
              <a:t>83</a:t>
            </a:fld>
            <a:endParaRPr lang="en-US"/>
          </a:p>
        </p:txBody>
      </p:sp>
      <p:pic>
        <p:nvPicPr>
          <p:cNvPr id="3" name="Picture 2" descr="Word Cloud Question Only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400" y="762000"/>
            <a:ext cx="8077200" cy="5510253"/>
          </a:xfrm>
          <a:prstGeom prst="rect">
            <a:avLst/>
          </a:prstGeom>
        </p:spPr>
      </p:pic>
      <p:pic>
        <p:nvPicPr>
          <p:cNvPr id="6" name="Picture 5" descr="Screen Shot 2018-01-12 at 2.54.40 PM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" y="1905000"/>
            <a:ext cx="7924800" cy="43257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598237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3" name="Rectangle 2"/>
          <p:cNvSpPr>
            <a:spLocks noGrp="1" noChangeArrowheads="1"/>
          </p:cNvSpPr>
          <p:nvPr>
            <p:ph type="title"/>
          </p:nvPr>
        </p:nvSpPr>
        <p:spPr>
          <a:xfrm>
            <a:off x="12700" y="-152400"/>
            <a:ext cx="9144000" cy="1524000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Response from F.P. </a:t>
            </a:r>
            <a:r>
              <a:rPr lang="en-US" sz="3200" u="sng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LIVE</a:t>
            </a:r>
            <a:r>
              <a:rPr lang="en-US" sz="32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32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at the 2017 Midwest Clinic</a:t>
            </a:r>
            <a:br>
              <a:rPr lang="en-US" sz="3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</a:br>
            <a:endParaRPr lang="en-US" sz="3200" dirty="0">
              <a:solidFill>
                <a:srgbClr val="FF00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491FE74-AD99-234C-AAB2-EBF98255DFC2}" type="slidenum">
              <a:rPr lang="en-US" smtClean="0"/>
              <a:pPr>
                <a:defRPr/>
              </a:pPr>
              <a:t>84</a:t>
            </a:fld>
            <a:endParaRPr lang="en-US"/>
          </a:p>
        </p:txBody>
      </p:sp>
      <p:pic>
        <p:nvPicPr>
          <p:cNvPr id="3" name="Picture 2" descr="Word Cloud Question Only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400" y="762000"/>
            <a:ext cx="8077200" cy="5510253"/>
          </a:xfrm>
          <a:prstGeom prst="rect">
            <a:avLst/>
          </a:prstGeom>
        </p:spPr>
      </p:pic>
      <p:pic>
        <p:nvPicPr>
          <p:cNvPr id="4" name="Picture 3" descr="More likely to encourage your child RESPONSE Question only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081" y="735465"/>
            <a:ext cx="9001719" cy="6047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4219496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3" name="Rectangle 2"/>
          <p:cNvSpPr>
            <a:spLocks noGrp="1" noChangeArrowheads="1"/>
          </p:cNvSpPr>
          <p:nvPr>
            <p:ph type="title"/>
          </p:nvPr>
        </p:nvSpPr>
        <p:spPr>
          <a:xfrm>
            <a:off x="12700" y="-152400"/>
            <a:ext cx="9144000" cy="1524000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Response from F.P. </a:t>
            </a:r>
            <a:r>
              <a:rPr lang="en-US" sz="3200" u="sng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LIVE</a:t>
            </a:r>
            <a:r>
              <a:rPr lang="en-US" sz="3200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32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at the 2017 Midwest Clinic</a:t>
            </a:r>
            <a:br>
              <a:rPr lang="en-US" sz="3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</a:br>
            <a:endParaRPr lang="en-US" sz="3200" dirty="0">
              <a:solidFill>
                <a:srgbClr val="FF00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491FE74-AD99-234C-AAB2-EBF98255DFC2}" type="slidenum">
              <a:rPr lang="en-US" smtClean="0"/>
              <a:pPr>
                <a:defRPr/>
              </a:pPr>
              <a:t>85</a:t>
            </a:fld>
            <a:endParaRPr lang="en-US"/>
          </a:p>
        </p:txBody>
      </p:sp>
      <p:pic>
        <p:nvPicPr>
          <p:cNvPr id="3" name="Picture 2" descr="Word Cloud Question Only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400" y="762000"/>
            <a:ext cx="8077200" cy="5510253"/>
          </a:xfrm>
          <a:prstGeom prst="rect">
            <a:avLst/>
          </a:prstGeom>
        </p:spPr>
      </p:pic>
      <p:pic>
        <p:nvPicPr>
          <p:cNvPr id="4" name="Picture 3" descr="More likely to encourage your child RESPONSE Question only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081" y="735465"/>
            <a:ext cx="9001719" cy="6047512"/>
          </a:xfrm>
          <a:prstGeom prst="rect">
            <a:avLst/>
          </a:prstGeom>
        </p:spPr>
      </p:pic>
      <p:pic>
        <p:nvPicPr>
          <p:cNvPr id="6" name="Picture 5" descr="Screen Shot 2018-01-12 at 2.51.27 PM.png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41" y="1905000"/>
            <a:ext cx="8941020" cy="426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4119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3" name="Rectangle 2"/>
          <p:cNvSpPr>
            <a:spLocks noGrp="1" noChangeArrowheads="1"/>
          </p:cNvSpPr>
          <p:nvPr>
            <p:ph type="title"/>
          </p:nvPr>
        </p:nvSpPr>
        <p:spPr>
          <a:xfrm>
            <a:off x="310662" y="-76200"/>
            <a:ext cx="8047892" cy="1524000"/>
          </a:xfrm>
        </p:spPr>
        <p:txBody>
          <a:bodyPr>
            <a:noAutofit/>
          </a:bodyPr>
          <a:lstStyle/>
          <a:p>
            <a:pPr algn="l"/>
            <a:r>
              <a:rPr lang="en-US" sz="32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Response from Mario Moody, Director</a:t>
            </a:r>
            <a:br>
              <a:rPr lang="en-US" sz="3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</a:br>
            <a:endParaRPr lang="en-US" sz="3200" dirty="0">
              <a:solidFill>
                <a:srgbClr val="FF00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491FE74-AD99-234C-AAB2-EBF98255DFC2}" type="slidenum">
              <a:rPr lang="en-US" smtClean="0"/>
              <a:pPr>
                <a:defRPr/>
              </a:pPr>
              <a:t>86</a:t>
            </a:fld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412215F-5F8E-294A-AA35-5B16E9592B4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3188727" y="1602812"/>
            <a:ext cx="3200398" cy="2128374"/>
          </a:xfrm>
          <a:prstGeom prst="rect">
            <a:avLst/>
          </a:prstGeom>
          <a:effectLst>
            <a:softEdge rad="101600"/>
          </a:effec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6782A55-7B9E-1E41-A6A9-6DDA94282C7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6289309" y="1940292"/>
            <a:ext cx="2940548" cy="1955565"/>
          </a:xfrm>
          <a:prstGeom prst="rect">
            <a:avLst/>
          </a:prstGeom>
          <a:effectLst>
            <a:softEdge rad="101600"/>
          </a:effec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9716C819-7F2C-654A-A775-A24575153CD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00" y="1473591"/>
            <a:ext cx="2931629" cy="4406900"/>
          </a:xfrm>
          <a:prstGeom prst="rect">
            <a:avLst/>
          </a:prstGeom>
          <a:effectLst>
            <a:softEdge rad="101600"/>
          </a:effectLst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5B58925-55A0-C94A-814A-677999F755D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3393559"/>
            <a:ext cx="3399692" cy="3083441"/>
          </a:xfrm>
          <a:prstGeom prst="rect">
            <a:avLst/>
          </a:prstGeom>
          <a:effectLst>
            <a:softEdge rad="101600"/>
          </a:effectLst>
        </p:spPr>
      </p:pic>
    </p:spTree>
    <p:extLst>
      <p:ext uri="{BB962C8B-B14F-4D97-AF65-F5344CB8AC3E}">
        <p14:creationId xmlns:p14="http://schemas.microsoft.com/office/powerpoint/2010/main" val="2059948341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3" name="Rectangle 2"/>
          <p:cNvSpPr>
            <a:spLocks noGrp="1" noChangeArrowheads="1"/>
          </p:cNvSpPr>
          <p:nvPr>
            <p:ph type="title"/>
          </p:nvPr>
        </p:nvSpPr>
        <p:spPr>
          <a:xfrm>
            <a:off x="310662" y="-76200"/>
            <a:ext cx="8047892" cy="1524000"/>
          </a:xfrm>
        </p:spPr>
        <p:txBody>
          <a:bodyPr>
            <a:noAutofit/>
          </a:bodyPr>
          <a:lstStyle/>
          <a:p>
            <a:pPr algn="l"/>
            <a:r>
              <a:rPr lang="en-US" sz="32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Response from Mario Moody, Director</a:t>
            </a:r>
            <a:br>
              <a:rPr lang="en-US" sz="36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</a:br>
            <a:endParaRPr lang="en-US" sz="3200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ＭＳ Ｐゴシック" charset="-128"/>
              <a:cs typeface="ＭＳ Ｐゴシック" charset="-128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491FE74-AD99-234C-AAB2-EBF98255DFC2}" type="slidenum">
              <a:rPr lang="en-US" smtClean="0"/>
              <a:pPr>
                <a:defRPr/>
              </a:pPr>
              <a:t>87</a:t>
            </a:fld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412215F-5F8E-294A-AA35-5B16E9592B4F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3188727" y="1602812"/>
            <a:ext cx="3200398" cy="2128374"/>
          </a:xfrm>
          <a:prstGeom prst="rect">
            <a:avLst/>
          </a:prstGeom>
          <a:effectLst>
            <a:softEdge rad="101600"/>
          </a:effec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6782A55-7B9E-1E41-A6A9-6DDA94282C75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6289309" y="1940292"/>
            <a:ext cx="2940548" cy="1955565"/>
          </a:xfrm>
          <a:prstGeom prst="rect">
            <a:avLst/>
          </a:prstGeom>
          <a:effectLst>
            <a:softEdge rad="101600"/>
          </a:effec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9716C819-7F2C-654A-A775-A24575153CD3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662" y="1493248"/>
            <a:ext cx="2931629" cy="4406900"/>
          </a:xfrm>
          <a:prstGeom prst="rect">
            <a:avLst/>
          </a:prstGeom>
          <a:effectLst>
            <a:softEdge rad="101600"/>
          </a:effectLst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5B58925-55A0-C94A-814A-677999F755D6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3393559"/>
            <a:ext cx="3399692" cy="3083441"/>
          </a:xfrm>
          <a:prstGeom prst="rect">
            <a:avLst/>
          </a:prstGeom>
          <a:effectLst>
            <a:softEdge rad="101600"/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E236889-7042-414F-955C-079704E091F5}"/>
              </a:ext>
            </a:extLst>
          </p:cNvPr>
          <p:cNvSpPr txBox="1"/>
          <p:nvPr/>
        </p:nvSpPr>
        <p:spPr>
          <a:xfrm>
            <a:off x="1322363" y="123795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C82A35B-36C8-C04B-8C4C-6E8FCB9CA262}"/>
              </a:ext>
            </a:extLst>
          </p:cNvPr>
          <p:cNvSpPr txBox="1"/>
          <p:nvPr/>
        </p:nvSpPr>
        <p:spPr>
          <a:xfrm>
            <a:off x="336452" y="939760"/>
            <a:ext cx="8502748" cy="5016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The experience of having our 1st year students perform after only 8 weeks has had a profound impact not only on </a:t>
            </a:r>
            <a:r>
              <a:rPr lang="en-US" sz="3200" i="1" u="sng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their</a:t>
            </a:r>
            <a:r>
              <a:rPr lang="en-US" sz="3200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 confidence and expectations for themselves moving forward, it has challenged </a:t>
            </a:r>
            <a:r>
              <a:rPr lang="en-US" sz="3200" i="1" u="sng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me</a:t>
            </a:r>
            <a:r>
              <a:rPr lang="en-US" sz="3200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 to continually grow by making myself vulnerable and aware of how it feels to be a “beginner."  I can relate better to any feelings of apprehension they may feel plus our rehearsals are more effective because my students truly understand that every practice counts.</a:t>
            </a:r>
            <a:endParaRPr lang="en-US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648657020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3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152400"/>
            <a:ext cx="8047892" cy="1524000"/>
          </a:xfrm>
        </p:spPr>
        <p:txBody>
          <a:bodyPr>
            <a:noAutofit/>
          </a:bodyPr>
          <a:lstStyle/>
          <a:p>
            <a:r>
              <a:rPr lang="en-US" sz="54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It’s all </a:t>
            </a:r>
            <a:r>
              <a:rPr lang="en-US" sz="5400" u="sng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FREE </a:t>
            </a:r>
            <a:r>
              <a:rPr lang="en-US" sz="54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to Download!</a:t>
            </a:r>
            <a:endParaRPr lang="en-US" sz="54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ＭＳ Ｐゴシック" charset="-128"/>
              <a:cs typeface="ＭＳ Ｐゴシック" charset="-128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491FE74-AD99-234C-AAB2-EBF98255DFC2}" type="slidenum">
              <a:rPr lang="en-US" smtClean="0"/>
              <a:pPr>
                <a:defRPr/>
              </a:pPr>
              <a:t>88</a:t>
            </a:fld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412215F-5F8E-294A-AA35-5B16E9592B4F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3188727" y="1602812"/>
            <a:ext cx="3200398" cy="2128374"/>
          </a:xfrm>
          <a:prstGeom prst="rect">
            <a:avLst/>
          </a:prstGeom>
          <a:effectLst>
            <a:softEdge rad="101600"/>
          </a:effec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6782A55-7B9E-1E41-A6A9-6DDA94282C75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2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6289309" y="1940292"/>
            <a:ext cx="2940548" cy="1955565"/>
          </a:xfrm>
          <a:prstGeom prst="rect">
            <a:avLst/>
          </a:prstGeom>
          <a:effectLst>
            <a:softEdge rad="101600"/>
          </a:effec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9716C819-7F2C-654A-A775-A24575153CD3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2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662" y="1493248"/>
            <a:ext cx="2931629" cy="4406900"/>
          </a:xfrm>
          <a:prstGeom prst="rect">
            <a:avLst/>
          </a:prstGeom>
          <a:effectLst>
            <a:softEdge rad="101600"/>
          </a:effectLst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5B58925-55A0-C94A-814A-677999F755D6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2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3393559"/>
            <a:ext cx="3399692" cy="3083441"/>
          </a:xfrm>
          <a:prstGeom prst="rect">
            <a:avLst/>
          </a:prstGeom>
          <a:effectLst>
            <a:softEdge rad="101600"/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E236889-7042-414F-955C-079704E091F5}"/>
              </a:ext>
            </a:extLst>
          </p:cNvPr>
          <p:cNvSpPr txBox="1"/>
          <p:nvPr/>
        </p:nvSpPr>
        <p:spPr>
          <a:xfrm>
            <a:off x="1322363" y="123795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0" y="1676400"/>
            <a:ext cx="91440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dirty="0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ＭＳ Ｐゴシック" charset="-128"/>
                <a:cs typeface="ＭＳ Ｐゴシック" charset="-128"/>
              </a:rPr>
              <a:t>www.</a:t>
            </a:r>
            <a:r>
              <a:rPr lang="en-US" sz="4400" dirty="0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nammfoundation.org/fpndoc</a:t>
            </a:r>
            <a:endParaRPr lang="en-US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11" name="Picture 10" descr="iPhone Graphic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10000" y="2819400"/>
            <a:ext cx="1337621" cy="1665280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0" y="5029200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ＭＳ Ｐゴシック" charset="-128"/>
                <a:cs typeface="ＭＳ Ｐゴシック" charset="-128"/>
              </a:rPr>
              <a:t>Share Your Student Success Stories on Video</a:t>
            </a:r>
            <a:br>
              <a:rPr lang="en-US" sz="36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ＭＳ Ｐゴシック" charset="-128"/>
                <a:cs typeface="ＭＳ Ｐゴシック" charset="-128"/>
              </a:rPr>
            </a:br>
            <a:r>
              <a:rPr lang="en-US" sz="36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http://</a:t>
            </a:r>
            <a:r>
              <a:rPr lang="en-US" sz="3600" dirty="0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bit.ly/BegMus</a:t>
            </a:r>
            <a:endParaRPr lang="en-US" sz="3600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648657020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green-music-note-hi.png"/>
          <p:cNvPicPr>
            <a:picLocks noChangeAspect="1"/>
          </p:cNvPicPr>
          <p:nvPr/>
        </p:nvPicPr>
        <p:blipFill>
          <a:blip r:embed="rId3">
            <a:alphaModFix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9200" y="4724400"/>
            <a:ext cx="902127" cy="10668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0" y="0"/>
            <a:ext cx="91440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dirty="0">
                <a:solidFill>
                  <a:srgbClr val="CCFF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Your </a:t>
            </a:r>
            <a:r>
              <a:rPr lang="en-US" sz="7200" u="sng" dirty="0">
                <a:solidFill>
                  <a:srgbClr val="CCFF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Enthusiasm</a:t>
            </a:r>
            <a:r>
              <a:rPr lang="en-US" sz="7200" dirty="0">
                <a:solidFill>
                  <a:srgbClr val="CCFF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 is what Matters!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188C437-0A12-3E4A-B959-FB613AA65816}" type="slidenum">
              <a:rPr lang="en-US" smtClean="0"/>
              <a:pPr>
                <a:defRPr/>
              </a:pPr>
              <a:t>89</a:t>
            </a:fld>
            <a:endParaRPr lang="en-US"/>
          </a:p>
        </p:txBody>
      </p:sp>
      <p:pic>
        <p:nvPicPr>
          <p:cNvPr id="6" name="Picture 5" descr="Enthusiasm-is-key-for-success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08412" y="2438400"/>
            <a:ext cx="4625788" cy="32766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Picture 7" descr="Happy Music Not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3600" y="1905000"/>
            <a:ext cx="1791837" cy="2349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6496220"/>
      </p:ext>
    </p:extLst>
  </p:cSld>
  <p:clrMapOvr>
    <a:masterClrMapping/>
  </p:clrMapOvr>
  <p:transition>
    <p:cut thruBlk="1"/>
  </p:transition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9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304800"/>
            <a:ext cx="9144000" cy="1066800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US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  <a:t>Additional M.A.C. Resources</a:t>
            </a:r>
            <a:br>
              <a:rPr lang="en-US" dirty="0">
                <a:solidFill>
                  <a:srgbClr val="FFFF00"/>
                </a:solidFill>
                <a:ea typeface="ＭＳ Ｐゴシック" charset="-128"/>
                <a:cs typeface="ＭＳ Ｐゴシック" charset="-128"/>
              </a:rPr>
            </a:br>
            <a:endParaRPr lang="en-US" sz="3556" i="1" dirty="0">
              <a:solidFill>
                <a:srgbClr val="FFFF00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80900" name="Rectangle 4"/>
          <p:cNvSpPr>
            <a:spLocks noChangeArrowheads="1"/>
          </p:cNvSpPr>
          <p:nvPr/>
        </p:nvSpPr>
        <p:spPr bwMode="auto">
          <a:xfrm>
            <a:off x="1368425" y="2909888"/>
            <a:ext cx="184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8" name="Picture 17" descr="RecruitmentCOVER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5536" y="2057400"/>
            <a:ext cx="2296265" cy="2971799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  <a:reflection stA="50000" endPos="75000" dist="12700" dir="5400000" sy="-100000" algn="bl" rotWithShape="0"/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23" name="Picture 22" descr="Bridging the Gap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0400" y="2590800"/>
            <a:ext cx="2706228" cy="32766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  <a:reflection stA="50000" endPos="75000" dist="12700" dir="5400000" sy="-100000" algn="bl" rotWithShape="0"/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pic>
        <p:nvPicPr>
          <p:cNvPr id="24" name="Picture 23" descr="SuccessCOVER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65562" y="3169421"/>
            <a:ext cx="2496838" cy="3231379"/>
          </a:xfrm>
          <a:prstGeom prst="rect">
            <a:avLst/>
          </a:prstGeom>
          <a:effectLst>
            <a:reflection stA="50000" endPos="75000" dist="12700" dir="5400000" sy="-100000" algn="bl" rotWithShape="0"/>
          </a:effectLst>
          <a:scene3d>
            <a:camera prst="isometricOffAxis2Left">
              <a:rot lat="1080000" lon="1560000" rev="0"/>
            </a:camera>
            <a:lightRig rig="threePt" dir="t"/>
          </a:scene3d>
        </p:spPr>
      </p:pic>
      <p:pic>
        <p:nvPicPr>
          <p:cNvPr id="25" name="Picture 2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62182" y="2030145"/>
            <a:ext cx="2224618" cy="2922855"/>
          </a:xfrm>
          <a:prstGeom prst="rect">
            <a:avLst/>
          </a:prstGeom>
          <a:effectLst>
            <a:reflection stA="50000" endPos="75000" dist="12700" dir="5400000" sy="-100000" algn="bl" rotWithShape="0"/>
          </a:effectLst>
          <a:scene3d>
            <a:camera prst="isometricOffAxis1Right">
              <a:rot lat="1080000" lon="20040000" rev="0"/>
            </a:camera>
            <a:lightRig rig="threePt" dir="t"/>
          </a:scene3d>
        </p:spPr>
      </p:pic>
      <p:pic>
        <p:nvPicPr>
          <p:cNvPr id="26" name="Picture 2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6076" y="3457365"/>
            <a:ext cx="2299124" cy="3020747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  <a:reflection stA="50000" endPos="75000" dist="12700" dir="5400000" sy="-100000" algn="bl" rotWithShape="0"/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sp>
        <p:nvSpPr>
          <p:cNvPr id="10" name="TextBox 9"/>
          <p:cNvSpPr txBox="1"/>
          <p:nvPr/>
        </p:nvSpPr>
        <p:spPr>
          <a:xfrm>
            <a:off x="304800" y="990600"/>
            <a:ext cx="88265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 err="1">
                <a:solidFill>
                  <a:srgbClr val="FFFFFF"/>
                </a:solidFill>
                <a:latin typeface="+mn-lt"/>
                <a:cs typeface="Times New Roman"/>
              </a:rPr>
              <a:t>www.MusicAchievementCouncil.org</a:t>
            </a:r>
            <a:endParaRPr lang="en-US" sz="4000" dirty="0">
              <a:solidFill>
                <a:srgbClr val="FFFFFF"/>
              </a:solidFill>
              <a:latin typeface="+mn-lt"/>
              <a:cs typeface="Times New Roman"/>
            </a:endParaRPr>
          </a:p>
        </p:txBody>
      </p:sp>
      <p:pic>
        <p:nvPicPr>
          <p:cNvPr id="3" name="Picture 2" descr="Flashdrive.png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00" y="76200"/>
            <a:ext cx="1524000" cy="1004888"/>
          </a:xfrm>
          <a:prstGeom prst="rect">
            <a:avLst/>
          </a:prstGeom>
        </p:spPr>
      </p:pic>
    </p:spTree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3" name="Picture 8" descr="Hal Leonard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" y="4081463"/>
            <a:ext cx="1611313" cy="947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 xmlns:mv="urn:schemas-microsoft-com:mac:vml" xmlns:mc="http://schemas.openxmlformats.org/markup-compatibility/2006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xmlns:mv="urn:schemas-microsoft-com:mac:vml" xmlns:mc="http://schemas.openxmlformats.org/markup-compatibility/2006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34" name="Picture 10" descr="Yamaha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5800" y="5148263"/>
            <a:ext cx="3352800" cy="900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 xmlns:mv="urn:schemas-microsoft-com:mac:vml" xmlns:mc="http://schemas.openxmlformats.org/markup-compatibility/2006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xmlns:mv="urn:schemas-microsoft-com:mac:vml" xmlns:mc="http://schemas.openxmlformats.org/markup-compatibility/2006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35" name="Picture 12" descr="large-logo-black_w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5800" y="1590675"/>
            <a:ext cx="10668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 xmlns:mv="urn:schemas-microsoft-com:mac:vml" xmlns:mc="http://schemas.openxmlformats.org/markup-compatibility/2006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xmlns:mv="urn:schemas-microsoft-com:mac:vml" xmlns:mc="http://schemas.openxmlformats.org/markup-compatibility/2006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36" name="Picture 13" descr="Dansrlogo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1400" y="2938463"/>
            <a:ext cx="19050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 xmlns:mv="urn:schemas-microsoft-com:mac:vml" xmlns:mc="http://schemas.openxmlformats.org/markup-compatibility/2006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xmlns:mv="urn:schemas-microsoft-com:mac:vml" xmlns:mc="http://schemas.openxmlformats.org/markup-compatibility/2006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38" name="Picture 15" descr="Alfred-logo-600 pixels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0" y="1524000"/>
            <a:ext cx="1143000" cy="1096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 xmlns:mv="urn:schemas-microsoft-com:mac:vml" xmlns:mc="http://schemas.openxmlformats.org/markup-compatibility/2006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xmlns:mv="urn:schemas-microsoft-com:mac:vml" xmlns:mc="http://schemas.openxmlformats.org/markup-compatibility/2006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39" name="Picture 1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5600" y="1524000"/>
            <a:ext cx="990600" cy="1189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 xmlns:mv="urn:schemas-microsoft-com:mac:vml" xmlns:mc="http://schemas.openxmlformats.org/markup-compatibility/2006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xmlns:mv="urn:schemas-microsoft-com:mac:vml" xmlns:mc="http://schemas.openxmlformats.org/markup-compatibility/2006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40" name="Picture 17" descr="LOGO Trevor James Flutes_logo.jpg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" y="5224463"/>
            <a:ext cx="1674812" cy="957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 xmlns:mv="urn:schemas-microsoft-com:mac:vml" xmlns:mc="http://schemas.openxmlformats.org/markup-compatibility/2006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xmlns:mv="urn:schemas-microsoft-com:mac:vml" xmlns:mc="http://schemas.openxmlformats.org/markup-compatibility/2006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4041" name="Rectangle 22"/>
          <p:cNvSpPr>
            <a:spLocks noGrp="1" noChangeArrowheads="1"/>
          </p:cNvSpPr>
          <p:nvPr/>
        </p:nvSpPr>
        <p:spPr bwMode="auto">
          <a:xfrm>
            <a:off x="0" y="304800"/>
            <a:ext cx="9144000" cy="77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 xmlns:mv="urn:schemas-microsoft-com:mac:vml" xmlns:mc="http://schemas.openxmlformats.org/markup-compatibility/2006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xmlns:mv="urn:schemas-microsoft-com:mac:vml" xmlns:mc="http://schemas.openxmlformats.org/markup-compatibility/2006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/>
          <a:p>
            <a:pPr algn="ctr"/>
            <a:r>
              <a:rPr lang="en-US" sz="4000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Thanks to our Sustaining Sponsors!</a:t>
            </a:r>
          </a:p>
        </p:txBody>
      </p:sp>
      <p:pic>
        <p:nvPicPr>
          <p:cNvPr id="44047" name="Picture 25" descr="Screen Shot 2016-10-12 at 9.33.57 PM.png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7200" y="4081463"/>
            <a:ext cx="3886200" cy="709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 xmlns:mv="urn:schemas-microsoft-com:mac:vml" xmlns:mc="http://schemas.openxmlformats.org/markup-compatibility/2006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xmlns:mv="urn:schemas-microsoft-com:mac:vml" xmlns:mc="http://schemas.openxmlformats.org/markup-compatibility/2006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49" name="Picture 3" descr="ConnSelmer_Logo_2012.jpg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200" y="1643063"/>
            <a:ext cx="2590800" cy="893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 xmlns:mv="urn:schemas-microsoft-com:mac:vml" xmlns:mc="http://schemas.openxmlformats.org/markup-compatibility/2006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xmlns:mv="urn:schemas-microsoft-com:mac:vml" xmlns:mc="http://schemas.openxmlformats.org/markup-compatibility/2006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50" name="Picture 4" descr="Screen Shot 2017-04-20 at 2.54.40 PM.png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9463" y="2938463"/>
            <a:ext cx="3208337" cy="871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 xmlns:mv="urn:schemas-microsoft-com:mac:vml" xmlns:mc="http://schemas.openxmlformats.org/markup-compatibility/2006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xmlns:mv="urn:schemas-microsoft-com:mac:vml" xmlns:mc="http://schemas.openxmlformats.org/markup-compatibility/2006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51" name="Picture 7" descr="logo_daddario_4color_on_white.jpg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" y="2938463"/>
            <a:ext cx="3200400" cy="865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 xmlns:mv="urn:schemas-microsoft-com:mac:vml" xmlns:mc="http://schemas.openxmlformats.org/markup-compatibility/2006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xmlns:mv="urn:schemas-microsoft-com:mac:vml" xmlns:mc="http://schemas.openxmlformats.org/markup-compatibility/2006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3C31446-40F8-2646-B289-6D25502A1C78}" type="slidenum">
              <a:rPr lang="en-US" smtClean="0"/>
              <a:pPr>
                <a:defRPr/>
              </a:pPr>
              <a:t>91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8049539"/>
      </p:ext>
    </p:extLst>
  </p:cSld>
  <p:clrMapOvr>
    <a:masterClrMapping/>
  </p:clrMapOvr>
  <p:transition spd="slow" advClick="0" advTm="90000">
    <p:fade/>
  </p:transition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3" name="Rectangle 2"/>
          <p:cNvSpPr>
            <a:spLocks noGrp="1" noChangeArrowheads="1"/>
          </p:cNvSpPr>
          <p:nvPr>
            <p:ph type="title"/>
          </p:nvPr>
        </p:nvSpPr>
        <p:spPr>
          <a:xfrm>
            <a:off x="12700" y="990600"/>
            <a:ext cx="9131300" cy="6781800"/>
          </a:xfrm>
        </p:spPr>
        <p:txBody>
          <a:bodyPr>
            <a:noAutofit/>
          </a:bodyPr>
          <a:lstStyle/>
          <a:p>
            <a:br>
              <a:rPr lang="en-US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</a:br>
            <a:br>
              <a:rPr lang="en-US" sz="3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</a:br>
            <a:br>
              <a:rPr lang="en-US" sz="3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</a:br>
            <a:br>
              <a:rPr lang="en-US" sz="3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</a:br>
            <a:br>
              <a:rPr lang="en-US" sz="3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</a:br>
            <a:r>
              <a:rPr lang="en-US" sz="3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Complimentary Recruitment and Retention Materials</a:t>
            </a:r>
            <a:br>
              <a:rPr lang="en-US" sz="3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</a:br>
            <a:r>
              <a:rPr lang="en-US" sz="3200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MusicAchievementCouncil.org</a:t>
            </a:r>
            <a:endParaRPr lang="en-US" sz="32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ＭＳ Ｐゴシック" charset="-128"/>
              <a:cs typeface="ＭＳ Ｐゴシック" charset="-128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491FE74-AD99-234C-AAB2-EBF98255DFC2}" type="slidenum">
              <a:rPr lang="en-US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defRPr/>
              </a:pPr>
              <a:t>92</a:t>
            </a:fld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09600" y="76200"/>
            <a:ext cx="793899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This PPT and Videos will be Posted at: </a:t>
            </a:r>
          </a:p>
          <a:p>
            <a:pPr algn="ctr"/>
            <a:r>
              <a:rPr lang="en-US" sz="3200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MusicEdConsultants.net</a:t>
            </a:r>
            <a:r>
              <a:rPr lang="en-US" sz="3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/conference-materials</a:t>
            </a:r>
          </a:p>
          <a:p>
            <a:endParaRPr lang="en-US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615462" y="1014046"/>
            <a:ext cx="7249651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br>
              <a:rPr lang="en-US" sz="4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ＭＳ Ｐゴシック" charset="-128"/>
                <a:cs typeface="ＭＳ Ｐゴシック" charset="-128"/>
              </a:rPr>
            </a:br>
            <a:r>
              <a:rPr lang="en-US" sz="4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ＭＳ Ｐゴシック" charset="-128"/>
                <a:cs typeface="ＭＳ Ｐゴシック" charset="-128"/>
              </a:rPr>
              <a:t>Contact Information</a:t>
            </a:r>
            <a:br>
              <a:rPr lang="en-US" sz="4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ＭＳ Ｐゴシック" charset="-128"/>
                <a:cs typeface="ＭＳ Ｐゴシック" charset="-128"/>
              </a:rPr>
            </a:br>
            <a:r>
              <a:rPr lang="en-US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ＭＳ Ｐゴシック" charset="-128"/>
                <a:cs typeface="ＭＳ Ｐゴシック" charset="-128"/>
              </a:rPr>
              <a:t>Marcia Neel</a:t>
            </a:r>
            <a:br>
              <a:rPr lang="en-US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ＭＳ Ｐゴシック" charset="-128"/>
                <a:cs typeface="ＭＳ Ｐゴシック" charset="-128"/>
              </a:rPr>
            </a:br>
            <a:r>
              <a:rPr lang="en-US" sz="40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ＭＳ Ｐゴシック" charset="-128"/>
                <a:cs typeface="ＭＳ Ｐゴシック" charset="-128"/>
              </a:rPr>
              <a:t>marcia@musicedconsultants.net</a:t>
            </a:r>
            <a:br>
              <a:rPr lang="en-US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ＭＳ Ｐゴシック" charset="-128"/>
                <a:cs typeface="ＭＳ Ｐゴシック" charset="-128"/>
              </a:rPr>
            </a:br>
            <a:r>
              <a:rPr lang="en-US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ＭＳ Ｐゴシック" charset="-128"/>
                <a:cs typeface="ＭＳ Ｐゴシック" charset="-128"/>
              </a:rPr>
              <a:t>@</a:t>
            </a:r>
            <a:r>
              <a:rPr lang="en-US" sz="40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ＭＳ Ｐゴシック" charset="-128"/>
                <a:cs typeface="ＭＳ Ｐゴシック" charset="-128"/>
              </a:rPr>
              <a:t>MusicEdConsult</a:t>
            </a:r>
            <a:r>
              <a:rPr lang="en-US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ＭＳ Ｐゴシック" charset="-128"/>
                <a:cs typeface="ＭＳ Ｐゴシック" charset="-128"/>
              </a:rPr>
              <a:t> on Twitter</a:t>
            </a:r>
            <a:br>
              <a:rPr lang="en-US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ＭＳ Ｐゴシック" charset="-128"/>
                <a:cs typeface="ＭＳ Ｐゴシック" charset="-128"/>
              </a:rPr>
            </a:br>
            <a:r>
              <a:rPr lang="en-US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ＭＳ Ｐゴシック" charset="-128"/>
                <a:cs typeface="ＭＳ Ｐゴシック" charset="-128"/>
              </a:rPr>
              <a:t>702.361.3553</a:t>
            </a:r>
            <a:endParaRPr lang="en-US" sz="4000" dirty="0">
              <a:latin typeface="+mn-lt"/>
            </a:endParaRPr>
          </a:p>
        </p:txBody>
      </p:sp>
      <p:pic>
        <p:nvPicPr>
          <p:cNvPr id="13" name="Picture 12" descr="iPhone Graphic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0000" y="1295400"/>
            <a:ext cx="1044384" cy="1300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72866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2941</Words>
  <Application>Microsoft Macintosh PowerPoint</Application>
  <PresentationFormat>On-screen Show (4:3)</PresentationFormat>
  <Paragraphs>617</Paragraphs>
  <Slides>92</Slides>
  <Notes>90</Notes>
  <HiddenSlides>0</HiddenSlides>
  <MMClips>5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92</vt:i4>
      </vt:variant>
    </vt:vector>
  </HeadingPairs>
  <TitlesOfParts>
    <vt:vector size="100" baseType="lpstr">
      <vt:lpstr>Arial</vt:lpstr>
      <vt:lpstr>Calibri</vt:lpstr>
      <vt:lpstr>Helvetica</vt:lpstr>
      <vt:lpstr>High Tower Text</vt:lpstr>
      <vt:lpstr>Times</vt:lpstr>
      <vt:lpstr>Times New Roman</vt:lpstr>
      <vt:lpstr>Wingdings</vt:lpstr>
      <vt:lpstr>Office Theme</vt:lpstr>
      <vt:lpstr>DID YOU KNOW . . .</vt:lpstr>
      <vt:lpstr>DID YOU KNOW . . .</vt:lpstr>
      <vt:lpstr>DID YOU KNOW . . .</vt:lpstr>
      <vt:lpstr>THE MESSAGE IS. . .</vt:lpstr>
      <vt:lpstr>THE MESSAGE IS. . .</vt:lpstr>
      <vt:lpstr>THE MESSAGE IS. . .</vt:lpstr>
      <vt:lpstr>DID YOU KNOW . . .</vt:lpstr>
      <vt:lpstr>DID YOU KNOW . . .</vt:lpstr>
      <vt:lpstr>DID YOU KNOW . . .</vt:lpstr>
      <vt:lpstr>DID YOU KNOW . . .</vt:lpstr>
      <vt:lpstr>DID YOU KNOW . . .</vt:lpstr>
      <vt:lpstr>DID YOU KNOW . . .</vt:lpstr>
      <vt:lpstr>DID YOU KNOW . . .</vt:lpstr>
      <vt:lpstr>DID YOU KNOW . . .</vt:lpstr>
      <vt:lpstr>DID YOU KNOW . . .</vt:lpstr>
      <vt:lpstr>DID YOU KNOW . . .</vt:lpstr>
      <vt:lpstr>DID YOU KNOW . . .</vt:lpstr>
      <vt:lpstr>DID YOU KNOW . . .</vt:lpstr>
      <vt:lpstr>DID YOU KNOW . . .</vt:lpstr>
      <vt:lpstr>DID YOU KNOW . . .</vt:lpstr>
      <vt:lpstr>DID YOU KNOW . . .</vt:lpstr>
      <vt:lpstr>DID YOU KNOW . . .</vt:lpstr>
      <vt:lpstr>DID YOU KNOW . . .</vt:lpstr>
      <vt:lpstr>WHAT WAS LEARNED?</vt:lpstr>
      <vt:lpstr>FAMOUS QUOTES. . .</vt:lpstr>
      <vt:lpstr>FAMOUS QUOTES. . .</vt:lpstr>
      <vt:lpstr>Marcia Neel           Master Educator</vt:lpstr>
      <vt:lpstr>PowerPoint Presentation</vt:lpstr>
      <vt:lpstr>Today’s Session</vt:lpstr>
      <vt:lpstr>I. RECRUITING</vt:lpstr>
      <vt:lpstr>The Four (4) Fundamental Beliefs of  Effective Recruiters</vt:lpstr>
      <vt:lpstr>Key Steps in Recruiting:  Attracting Students. . .</vt:lpstr>
      <vt:lpstr>Key Steps in Recruiting Recruiting is a YEAR-ROUND process including: </vt:lpstr>
      <vt:lpstr>Follow-up idea #1 from:  Jeff Scott &amp; Emily Wilkinson, ALMEA </vt:lpstr>
      <vt:lpstr>Follow-up idea #2 from:  Aubry White, TXMEA </vt:lpstr>
      <vt:lpstr>Follow-up idea #3 from:  Chris Crone, PAMEA </vt:lpstr>
      <vt:lpstr>Follow-up Idea #4</vt:lpstr>
      <vt:lpstr>Key Steps in Recruiting:      Engage Students Early. . .2-Note Show!</vt:lpstr>
      <vt:lpstr>Key Steps in Recruiting:      Engage Students Early. . .2-Note Show!</vt:lpstr>
      <vt:lpstr>PowerPoint Presentation</vt:lpstr>
      <vt:lpstr>PowerPoint Presentation</vt:lpstr>
      <vt:lpstr>PowerPoint Presentation</vt:lpstr>
      <vt:lpstr>PowerPoint Presentation</vt:lpstr>
      <vt:lpstr>Engage with Prospective Parents</vt:lpstr>
      <vt:lpstr>PowerPoint Presentation</vt:lpstr>
      <vt:lpstr>PowerPoint Presentation</vt:lpstr>
      <vt:lpstr>Teach the Parents Too. . . They don’t know what NORMAL is!</vt:lpstr>
      <vt:lpstr>Teach the Parents Too. . . They don’t know what NORMAL is!</vt:lpstr>
      <vt:lpstr>Teach the Parents Too. . . They don’t know what NORMAL is!</vt:lpstr>
      <vt:lpstr>Teach the Parents Too. . . They don’t know what NORMAL is!</vt:lpstr>
      <vt:lpstr>Teach the Parents Too. . . They don’t know what NORMAL is!</vt:lpstr>
      <vt:lpstr>Engage Parent Support…Directly! The Parent Band – REALLY FUN!</vt:lpstr>
      <vt:lpstr>Engage Parent Support…Directly! The Parent Band – REALLY FUN!</vt:lpstr>
      <vt:lpstr>II. RETAINING</vt:lpstr>
      <vt:lpstr>   Keeping Your New Recruits   Why Do Kids Stay?  Let’s Ask THEM!</vt:lpstr>
      <vt:lpstr>   Keeping Your New Recruits   Why Do Kids Stay?  Let’s Ask THEM!</vt:lpstr>
      <vt:lpstr>PowerPoint Presentation</vt:lpstr>
      <vt:lpstr>PowerPoint Presentation</vt:lpstr>
      <vt:lpstr>Common Reasons for Drop-outs?</vt:lpstr>
      <vt:lpstr>Common Reasons for Drop-outs?</vt:lpstr>
      <vt:lpstr>Common Reasons for Drop-outs?</vt:lpstr>
      <vt:lpstr>Common Reasons for Drop-outs?</vt:lpstr>
      <vt:lpstr>What Can You Do?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Why Does this Program Work?</vt:lpstr>
      <vt:lpstr>PowerPoint Presentation</vt:lpstr>
      <vt:lpstr>Response from F.P. LIVE at the 2017 Midwest Clinic </vt:lpstr>
      <vt:lpstr>Response from F.P. LIVE at the 2017 Midwest Clinic </vt:lpstr>
      <vt:lpstr>Response from F.P. LIVE at the 2017 Midwest Clinic </vt:lpstr>
      <vt:lpstr>Response from F.P. LIVE at the 2017 Midwest Clinic </vt:lpstr>
      <vt:lpstr>Response from Mario Moody, Director </vt:lpstr>
      <vt:lpstr>Response from Mario Moody, Director </vt:lpstr>
      <vt:lpstr>It’s all FREE to Download!</vt:lpstr>
      <vt:lpstr>PowerPoint Presentation</vt:lpstr>
      <vt:lpstr>Additional M.A.C. Resources </vt:lpstr>
      <vt:lpstr>PowerPoint Presentation</vt:lpstr>
      <vt:lpstr>     Complimentary Recruitment and Retention Materials MusicAchievementCouncil.org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DID YOU KNOW . . .</dc:title>
  <dc:creator>Marcia Neel</dc:creator>
  <cp:lastModifiedBy>Marcia Neel</cp:lastModifiedBy>
  <cp:revision>7</cp:revision>
  <dcterms:created xsi:type="dcterms:W3CDTF">2019-03-25T02:09:11Z</dcterms:created>
  <dcterms:modified xsi:type="dcterms:W3CDTF">2019-03-25T16:58:01Z</dcterms:modified>
</cp:coreProperties>
</file>