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62"/>
  </p:notesMasterIdLst>
  <p:handoutMasterIdLst>
    <p:handoutMasterId r:id="rId63"/>
  </p:handoutMasterIdLst>
  <p:sldIdLst>
    <p:sldId id="534" r:id="rId2"/>
    <p:sldId id="418" r:id="rId3"/>
    <p:sldId id="590" r:id="rId4"/>
    <p:sldId id="345" r:id="rId5"/>
    <p:sldId id="373" r:id="rId6"/>
    <p:sldId id="374" r:id="rId7"/>
    <p:sldId id="592" r:id="rId8"/>
    <p:sldId id="555" r:id="rId9"/>
    <p:sldId id="556" r:id="rId10"/>
    <p:sldId id="557" r:id="rId11"/>
    <p:sldId id="558" r:id="rId12"/>
    <p:sldId id="431" r:id="rId13"/>
    <p:sldId id="442" r:id="rId14"/>
    <p:sldId id="401" r:id="rId15"/>
    <p:sldId id="445" r:id="rId16"/>
    <p:sldId id="545" r:id="rId17"/>
    <p:sldId id="546" r:id="rId18"/>
    <p:sldId id="412" r:id="rId19"/>
    <p:sldId id="597" r:id="rId20"/>
    <p:sldId id="353" r:id="rId21"/>
    <p:sldId id="413" r:id="rId22"/>
    <p:sldId id="593" r:id="rId23"/>
    <p:sldId id="376" r:id="rId24"/>
    <p:sldId id="525" r:id="rId25"/>
    <p:sldId id="526" r:id="rId26"/>
    <p:sldId id="527" r:id="rId27"/>
    <p:sldId id="357" r:id="rId28"/>
    <p:sldId id="563" r:id="rId29"/>
    <p:sldId id="603" r:id="rId30"/>
    <p:sldId id="575" r:id="rId31"/>
    <p:sldId id="604" r:id="rId32"/>
    <p:sldId id="568" r:id="rId33"/>
    <p:sldId id="569" r:id="rId34"/>
    <p:sldId id="578" r:id="rId35"/>
    <p:sldId id="559" r:id="rId36"/>
    <p:sldId id="594" r:id="rId37"/>
    <p:sldId id="579" r:id="rId38"/>
    <p:sldId id="595" r:id="rId39"/>
    <p:sldId id="581" r:id="rId40"/>
    <p:sldId id="582" r:id="rId41"/>
    <p:sldId id="583" r:id="rId42"/>
    <p:sldId id="584" r:id="rId43"/>
    <p:sldId id="585" r:id="rId44"/>
    <p:sldId id="586" r:id="rId45"/>
    <p:sldId id="587" r:id="rId46"/>
    <p:sldId id="588" r:id="rId47"/>
    <p:sldId id="589" r:id="rId48"/>
    <p:sldId id="362" r:id="rId49"/>
    <p:sldId id="560" r:id="rId50"/>
    <p:sldId id="580" r:id="rId51"/>
    <p:sldId id="564" r:id="rId52"/>
    <p:sldId id="565" r:id="rId53"/>
    <p:sldId id="566" r:id="rId54"/>
    <p:sldId id="567" r:id="rId55"/>
    <p:sldId id="600" r:id="rId56"/>
    <p:sldId id="601" r:id="rId57"/>
    <p:sldId id="573" r:id="rId58"/>
    <p:sldId id="419" r:id="rId59"/>
    <p:sldId id="549" r:id="rId60"/>
    <p:sldId id="602" r:id="rId61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65C"/>
    <a:srgbClr val="FFCC66"/>
    <a:srgbClr val="FFDC77"/>
    <a:srgbClr val="006901"/>
    <a:srgbClr val="0077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2" autoAdjust="0"/>
    <p:restoredTop sz="95179" autoAdjust="0"/>
  </p:normalViewPr>
  <p:slideViewPr>
    <p:cSldViewPr>
      <p:cViewPr varScale="1">
        <p:scale>
          <a:sx n="91" d="100"/>
          <a:sy n="91" d="100"/>
        </p:scale>
        <p:origin x="8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11/16/18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11/16/18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1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CFF4-B237-0E4C-BE91-19C18C04C462}" type="slidenum">
              <a:rPr lang="en-US">
                <a:latin typeface="Times" charset="0"/>
              </a:rPr>
              <a:pPr/>
              <a:t>3</a:t>
            </a:fld>
            <a:endParaRPr lang="en-US">
              <a:latin typeface="Times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4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5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6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7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12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13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14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15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16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17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18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19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20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21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22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23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24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25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26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69866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68090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45781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6447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64987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09939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7318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503232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58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59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73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11/16/18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11/16/18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jp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jp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jpe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gif"/><Relationship Id="rId3" Type="http://schemas.openxmlformats.org/officeDocument/2006/relationships/image" Target="../media/image67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jpeg"/><Relationship Id="rId5" Type="http://schemas.openxmlformats.org/officeDocument/2006/relationships/image" Target="../media/image69.tiff"/><Relationship Id="rId4" Type="http://schemas.openxmlformats.org/officeDocument/2006/relationships/image" Target="../media/image6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t.co/a1NM0gdEV7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png"/><Relationship Id="rId2" Type="http://schemas.openxmlformats.org/officeDocument/2006/relationships/video" Target="file:////Users/marcianeel/Desktop/Elton%20John.mp4" TargetMode="External"/><Relationship Id="rId1" Type="http://schemas.microsoft.com/office/2007/relationships/media" Target="file:////Users/marcianeel/Desktop/Elton%20John.mp4" TargetMode="External"/><Relationship Id="rId6" Type="http://schemas.openxmlformats.org/officeDocument/2006/relationships/image" Target="../media/image6.png"/><Relationship Id="rId5" Type="http://schemas.openxmlformats.org/officeDocument/2006/relationships/hyperlink" Target="https://t.co/a1NM0gdEV7" TargetMode="Externa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8.png"/><Relationship Id="rId4" Type="http://schemas.microsoft.com/office/2007/relationships/hdphoto" Target="../media/hdphoto1.wdp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jpe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3" Type="http://schemas.openxmlformats.org/officeDocument/2006/relationships/image" Target="../media/image85.png"/><Relationship Id="rId7" Type="http://schemas.openxmlformats.org/officeDocument/2006/relationships/image" Target="../media/image89.jpeg"/><Relationship Id="rId12" Type="http://schemas.openxmlformats.org/officeDocument/2006/relationships/image" Target="../media/image9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11" Type="http://schemas.openxmlformats.org/officeDocument/2006/relationships/image" Target="../media/image93.png"/><Relationship Id="rId5" Type="http://schemas.openxmlformats.org/officeDocument/2006/relationships/image" Target="../media/image87.jpeg"/><Relationship Id="rId15" Type="http://schemas.openxmlformats.org/officeDocument/2006/relationships/image" Target="../media/image6.png"/><Relationship Id="rId10" Type="http://schemas.openxmlformats.org/officeDocument/2006/relationships/image" Target="../media/image92.jpe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0" y="1163598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30101"/>
                </a:solidFill>
                <a:latin typeface="+mn-lt"/>
              </a:rPr>
              <a:t>Marcia Neel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48107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30101"/>
                </a:solidFill>
                <a:latin typeface="+mn-lt"/>
              </a:rPr>
              <a:t>November 17, 2018     8:00 AM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</a:t>
            </a:r>
          </a:p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Even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36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0" y="57150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MusicEdConsultants.net</a:t>
            </a:r>
            <a:r>
              <a:rPr lang="en-US" sz="2800" i="1" dirty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-29308" y="5410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solidFill>
                  <a:srgbClr val="000000"/>
                </a:solidFill>
                <a:latin typeface="+mn-lt"/>
              </a:rPr>
              <a:t>Posted Online at: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pic>
        <p:nvPicPr>
          <p:cNvPr id="2" name="Picture 1" descr="MAC logo color Transp Full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319" y="3581400"/>
            <a:ext cx="3490281" cy="1051200"/>
          </a:xfrm>
          <a:prstGeom prst="rect">
            <a:avLst/>
          </a:prstGeom>
        </p:spPr>
      </p:pic>
      <p:pic>
        <p:nvPicPr>
          <p:cNvPr id="3" name="Picture 2" descr="NASMD Logo:Green on White Transparent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495630"/>
            <a:ext cx="1905000" cy="556259"/>
          </a:xfrm>
          <a:prstGeom prst="rect">
            <a:avLst/>
          </a:prstGeom>
        </p:spPr>
      </p:pic>
      <p:pic>
        <p:nvPicPr>
          <p:cNvPr id="15" name="Picture 14" descr="NAMM Foundation-Bl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2304663"/>
            <a:ext cx="2828561" cy="823426"/>
          </a:xfrm>
          <a:prstGeom prst="rect">
            <a:avLst/>
          </a:prstGeom>
        </p:spPr>
      </p:pic>
      <p:sp>
        <p:nvSpPr>
          <p:cNvPr id="12" name="Rectangle 1030">
            <a:extLst>
              <a:ext uri="{FF2B5EF4-FFF2-40B4-BE49-F238E27FC236}">
                <a16:creationId xmlns:a16="http://schemas.microsoft.com/office/drawing/2014/main" id="{17E85356-1BAC-C143-8EEE-2C296F5D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3000"/>
            <a:ext cx="9144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 err="1">
                <a:latin typeface="+mn-lt"/>
              </a:rPr>
              <a:t>marcia@musicedconsultants.net</a:t>
            </a:r>
            <a:r>
              <a:rPr lang="en-US" sz="2000" i="1" dirty="0">
                <a:latin typeface="+mn-lt"/>
              </a:rPr>
              <a:t>           @</a:t>
            </a:r>
            <a:r>
              <a:rPr lang="en-US" sz="2000" i="1" dirty="0" err="1">
                <a:latin typeface="+mn-lt"/>
              </a:rPr>
              <a:t>MusicEdConsult</a:t>
            </a:r>
            <a:r>
              <a:rPr lang="en-US" sz="2000" i="1" dirty="0">
                <a:latin typeface="+mn-lt"/>
              </a:rPr>
              <a:t> on Twitter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D6A80-5EC8-6345-BDD8-5DB8C9978B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1905000"/>
            <a:ext cx="2298700" cy="1532467"/>
          </a:xfrm>
          <a:prstGeom prst="rect">
            <a:avLst/>
          </a:prstGeom>
          <a:effectLst>
            <a:outerShdw blurRad="1270000" dist="38100" dir="2700000">
              <a:srgbClr val="000000">
                <a:alpha val="63000"/>
              </a:srgbClr>
            </a:outerShdw>
          </a:effectLst>
        </p:spPr>
      </p:pic>
      <p:pic>
        <p:nvPicPr>
          <p:cNvPr id="13" name="Picture 12" descr="JW Pepper-logo cop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800" y="3642000"/>
            <a:ext cx="2366663" cy="990600"/>
          </a:xfrm>
          <a:prstGeom prst="rect">
            <a:avLst/>
          </a:prstGeom>
        </p:spPr>
      </p:pic>
      <p:pic>
        <p:nvPicPr>
          <p:cNvPr id="14" name="Picture 13" descr="iPhone Graphi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4800" y="838200"/>
            <a:ext cx="1044384" cy="130021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Today’s Session</a:t>
            </a:r>
            <a:endParaRPr lang="en-US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-2753" r="-2753"/>
          <a:stretch>
            <a:fillRect/>
          </a:stretch>
        </p:blipFill>
        <p:spPr>
          <a:xfrm>
            <a:off x="533400" y="1219200"/>
            <a:ext cx="4038600" cy="43021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371600"/>
            <a:ext cx="3733800" cy="4876800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Recruiting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Retaining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First Performance National Day of Celebration</a:t>
            </a:r>
          </a:p>
          <a:p>
            <a:pPr eaLnBrk="1" hangingPunct="1">
              <a:buClr>
                <a:schemeClr val="accent2"/>
              </a:buClr>
              <a:buNone/>
            </a:pPr>
            <a:endParaRPr lang="en-US" b="1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028" descr="DSC_0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412426">
            <a:off x="448858" y="1708390"/>
            <a:ext cx="4038600" cy="259873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24963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371600"/>
            <a:ext cx="4648200" cy="4953000"/>
          </a:xfrm>
          <a:effectLst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will have an equal opportunity to succeed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will be interested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is eagerly welcome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is an integral part of their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total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education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want to play because it looks like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76600" cy="365125"/>
          </a:xfrm>
          <a:noFill/>
          <a:effectLst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The Five (5) Fundamental Beliefs of </a:t>
            </a:r>
            <a:b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</a:b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</a:rPr>
              <a:t>Effective Recruiters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524000"/>
            <a:ext cx="4038600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 student interest through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the benefits of music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Recruiting is a </a:t>
            </a:r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process including:</a:t>
            </a:r>
            <a:b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5715000" cy="441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demos/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petting zoos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with feeder programs/teachers </a:t>
            </a:r>
            <a:r>
              <a:rPr lang="en-US" sz="2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(Exchange Days)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Mass Concerts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including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2800" b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Follow-ups –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9812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676400"/>
            <a:ext cx="2171700" cy="32634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Students Early. 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8-10-18 at 7.46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24000"/>
            <a:ext cx="7647614" cy="44577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Students Early. 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PT Slide 33 Elementary Band at HS Hafltime Show">
            <a:hlinkClick r:id="" action="ppaction://media"/>
            <a:extLst>
              <a:ext uri="{FF2B5EF4-FFF2-40B4-BE49-F238E27FC236}">
                <a16:creationId xmlns:a16="http://schemas.microsoft.com/office/drawing/2014/main" id="{9957669D-A490-9246-B546-6AD1E71E6522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00" y="1447800"/>
            <a:ext cx="7980045" cy="449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Have beginners join the high school students       in a pre-game pizza party.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9764323"/>
      </p:ext>
    </p:extLst>
  </p:cSld>
  <p:clrMapOvr>
    <a:masterClrMapping/>
  </p:clrMapOvr>
  <p:transition>
    <p:cut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91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Have beginners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Have beginners sit/play with HS band at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895600"/>
            <a:ext cx="5029200" cy="37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511344"/>
      </p:ext>
    </p:extLst>
  </p:cSld>
  <p:clrMapOvr>
    <a:masterClrMapping/>
  </p:clrMapOvr>
  <p:transition>
    <p:cut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Have beginners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Have beginners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Have high school boosters host a middle school parent reception and invite principals to speak. </a:t>
            </a:r>
          </a:p>
          <a:p>
            <a:pPr marL="514350" indent="-514350">
              <a:buAutoNum type="arabicPeriod"/>
            </a:pP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047" y="419100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019443"/>
      </p:ext>
    </p:extLst>
  </p:cSld>
  <p:clrMapOvr>
    <a:masterClrMapping/>
  </p:clrMapOvr>
  <p:transition>
    <p:cut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83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Have beginners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Have beginners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FFFF00"/>
                </a:solidFill>
                <a:latin typeface="+mn-lt"/>
              </a:rPr>
              <a:t>Have high school boosters host a middle school parent reception and invite principals to speak. 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Provide VIP seating in the stands for parents.</a:t>
            </a:r>
          </a:p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8" name="Picture 7" descr="VIP-sec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549782"/>
            <a:ext cx="2744320" cy="1546218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272100315"/>
      </p:ext>
    </p:extLst>
  </p:cSld>
  <p:clrMapOvr>
    <a:masterClrMapping/>
  </p:clrMapOvr>
  <p:transition>
    <p:cut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#1 from: </a:t>
            </a:r>
            <a:b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Jeff Scott &amp; Emily Wilkinson, ALMEA</a:t>
            </a:r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24000"/>
            <a:ext cx="9144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Giving a “Golden Invitation” to band makes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</a:rPr>
              <a:t>them feel special!”</a:t>
            </a: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752600"/>
            <a:ext cx="2336800" cy="261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#2 from: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dirty="0">
                <a:solidFill>
                  <a:srgbClr val="FFFF00"/>
                </a:solidFill>
              </a:rPr>
              <a:t>three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had success on</a:t>
            </a:r>
          </a:p>
          <a:p>
            <a:r>
              <a:rPr lang="en-US" sz="2800" dirty="0">
                <a:solidFill>
                  <a:srgbClr val="FFFFFF"/>
                </a:solidFill>
              </a:rPr>
              <a:t>“Watch </a:t>
            </a:r>
            <a:r>
              <a:rPr lang="en-US" sz="2800" dirty="0">
                <a:solidFill>
                  <a:srgbClr val="FFFF00"/>
                </a:solidFill>
              </a:rPr>
              <a:t>numbers go through the roof!</a:t>
            </a:r>
            <a:r>
              <a:rPr lang="en-US" sz="2800" dirty="0">
                <a:solidFill>
                  <a:srgbClr val="FFFFFF"/>
                </a:solidFill>
              </a:rPr>
              <a:t>”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295400"/>
            <a:ext cx="4953000" cy="5181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endParaRPr lang="en-US" sz="1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benefits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RSVP form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FFFF00"/>
                </a:solidFill>
              </a:rPr>
              <a:t>Provide advocacy information</a:t>
            </a:r>
            <a:endParaRPr lang="en-US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Meeting: Involve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Current parents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Current student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Current administrator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3820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Child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1910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4" name="Picture 3" descr="Screen Shot 2018-10-18 at 9.45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524000"/>
            <a:ext cx="9042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3" name="PPT Slide 45 The Parent Band">
            <a:hlinkClick r:id="" action="ppaction://media"/>
            <a:extLst>
              <a:ext uri="{FF2B5EF4-FFF2-40B4-BE49-F238E27FC236}">
                <a16:creationId xmlns:a16="http://schemas.microsoft.com/office/drawing/2014/main" id="{EFACEF3D-8F0C-D946-874B-968573231B50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240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Screen Shot 2018-10-18 at 9.48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600200"/>
            <a:ext cx="5940425" cy="509583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3" name="PPT Slide 48 Why Kids Stay in Band">
            <a:hlinkClick r:id="" action="ppaction://media"/>
            <a:extLst>
              <a:ext uri="{FF2B5EF4-FFF2-40B4-BE49-F238E27FC236}">
                <a16:creationId xmlns:a16="http://schemas.microsoft.com/office/drawing/2014/main" id="{B3899C07-A97A-EF4C-8AD7-36CDDCAD629F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8050" y="1423987"/>
            <a:ext cx="7245350" cy="5434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7000" endPos="75000" dist="12700" dir="5400000" sy="-100000" algn="bl" rotWithShape="0"/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657600"/>
            <a:ext cx="2743200" cy="2057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4114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None/>
            </a:pPr>
            <a:endParaRPr lang="en-US" sz="2800" dirty="0">
              <a:latin typeface="Times New Roman" charset="0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Conflicts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Can You Do?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8373" name="Picture 4" descr="DSC_0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9125" y="1066800"/>
            <a:ext cx="3114675" cy="4302125"/>
          </a:xfrm>
          <a:prstGeom prst="rect">
            <a:avLst/>
          </a:prstGeom>
          <a:ln>
            <a:noFill/>
          </a:ln>
          <a:effectLst>
            <a:reflection blurRad="12700" stA="53000" endPos="30000" dist="50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83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66800"/>
            <a:ext cx="4572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to the student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Probe for real reason they want to quit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Check their instrument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with the parents</a:t>
            </a:r>
          </a:p>
          <a:p>
            <a:pPr eaLnBrk="1" hangingPunct="1"/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Iowa Bandmasters </a:t>
            </a:r>
            <a:r>
              <a:rPr lang="en-US" i="1" dirty="0" err="1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Assn</a:t>
            </a:r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Exit Survey</a:t>
            </a:r>
          </a:p>
        </p:txBody>
      </p:sp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3878"/>
            <a:ext cx="675937" cy="799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27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What Can You Do?</a:t>
            </a:r>
          </a:p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Help Them </a:t>
            </a:r>
            <a:r>
              <a:rPr lang="en-US" sz="4000" u="sng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Reflect</a:t>
            </a:r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 on the Benefits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8" name="Picture 7" descr="d6527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276600"/>
            <a:ext cx="3282950" cy="3282950"/>
          </a:xfrm>
          <a:prstGeom prst="rect">
            <a:avLst/>
          </a:prstGeom>
        </p:spPr>
      </p:pic>
      <p:pic>
        <p:nvPicPr>
          <p:cNvPr id="9" name="Picture 8" descr="image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60982"/>
            <a:ext cx="5181600" cy="46350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0600" y="2480608"/>
            <a:ext cx="3657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+mn-lt"/>
              </a:rPr>
              <a:t>What am I really getting out of all of this?</a:t>
            </a:r>
          </a:p>
        </p:txBody>
      </p:sp>
    </p:spTree>
    <p:extLst>
      <p:ext uri="{BB962C8B-B14F-4D97-AF65-F5344CB8AC3E}">
        <p14:creationId xmlns:p14="http://schemas.microsoft.com/office/powerpoint/2010/main" val="2393659216"/>
      </p:ext>
    </p:extLst>
  </p:cSld>
  <p:clrMapOvr>
    <a:masterClrMapping/>
  </p:clrMapOvr>
  <p:transition>
    <p:cut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3878"/>
            <a:ext cx="675937" cy="799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27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What Can You Do?</a:t>
            </a:r>
          </a:p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Help Them </a:t>
            </a:r>
            <a:r>
              <a:rPr lang="en-US" sz="4000" u="sng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Reflect</a:t>
            </a:r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 on the Benefits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400" y="5562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Music Makes a Difference Because. . .</a:t>
            </a:r>
          </a:p>
        </p:txBody>
      </p:sp>
      <p:pic>
        <p:nvPicPr>
          <p:cNvPr id="7" name="Picture 6" descr="1647646_2_orig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37" y="1752600"/>
            <a:ext cx="7315200" cy="358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35592"/>
      </p:ext>
    </p:extLst>
  </p:cSld>
  <p:clrMapOvr>
    <a:masterClrMapping/>
  </p:clrMapOvr>
  <p:transition>
    <p:cut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3878"/>
            <a:ext cx="675937" cy="799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27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What Can You Do?</a:t>
            </a:r>
          </a:p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Help Them </a:t>
            </a:r>
            <a:r>
              <a:rPr lang="en-US" sz="4000" u="sng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Reflect</a:t>
            </a:r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 on the Benefits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6" name="Picture 5" descr="ossining_band_students-1505140146-674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00200"/>
            <a:ext cx="5181600" cy="3886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400" y="5715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Making New Friends!</a:t>
            </a:r>
          </a:p>
        </p:txBody>
      </p:sp>
    </p:spTree>
    <p:extLst>
      <p:ext uri="{BB962C8B-B14F-4D97-AF65-F5344CB8AC3E}">
        <p14:creationId xmlns:p14="http://schemas.microsoft.com/office/powerpoint/2010/main" val="165890458"/>
      </p:ext>
    </p:extLst>
  </p:cSld>
  <p:clrMapOvr>
    <a:masterClrMapping/>
  </p:clrMapOvr>
  <p:transition>
    <p:cut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3878"/>
            <a:ext cx="675937" cy="799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27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What Can You Do?</a:t>
            </a:r>
          </a:p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Help Them </a:t>
            </a:r>
            <a:r>
              <a:rPr lang="en-US" sz="4000" u="sng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Reflect</a:t>
            </a:r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 on the Benefits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400" y="58306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The Joy of Music-Making!</a:t>
            </a:r>
          </a:p>
        </p:txBody>
      </p:sp>
      <p:pic>
        <p:nvPicPr>
          <p:cNvPr id="4" name="Picture 3" descr="Black Female Bass Play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629475"/>
            <a:ext cx="3962400" cy="408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38103"/>
      </p:ext>
    </p:extLst>
  </p:cSld>
  <p:clrMapOvr>
    <a:masterClrMapping/>
  </p:clrMapOvr>
  <p:transition>
    <p:cut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3878"/>
            <a:ext cx="675937" cy="799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127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What Can You Do?</a:t>
            </a:r>
          </a:p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Help Them </a:t>
            </a:r>
            <a:r>
              <a:rPr lang="en-US" sz="4000" u="sng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Reflect</a:t>
            </a:r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 on the Benefits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400" y="56782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It’s Fun!</a:t>
            </a:r>
          </a:p>
        </p:txBody>
      </p:sp>
      <p:pic>
        <p:nvPicPr>
          <p:cNvPr id="7" name="Picture 6" descr="Kid playing bugle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14" y="1676400"/>
            <a:ext cx="607218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65695"/>
      </p:ext>
    </p:extLst>
  </p:cSld>
  <p:clrMapOvr>
    <a:masterClrMapping/>
  </p:clrMapOvr>
  <p:transition>
    <p:cut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3878"/>
            <a:ext cx="675937" cy="799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524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What Can You Do?</a:t>
            </a:r>
          </a:p>
          <a:p>
            <a:pPr algn="ctr"/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Help Them </a:t>
            </a:r>
            <a:r>
              <a:rPr lang="en-US" sz="4000" u="sng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Reflect</a:t>
            </a:r>
            <a:r>
              <a:rPr lang="en-US" sz="4000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 on the Benefits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71881"/>
            <a:ext cx="7150100" cy="40669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7544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It Gives Us a Unified Purpose!</a:t>
            </a:r>
          </a:p>
        </p:txBody>
      </p:sp>
    </p:spTree>
    <p:extLst>
      <p:ext uri="{BB962C8B-B14F-4D97-AF65-F5344CB8AC3E}">
        <p14:creationId xmlns:p14="http://schemas.microsoft.com/office/powerpoint/2010/main" val="2267897073"/>
      </p:ext>
    </p:extLst>
  </p:cSld>
  <p:clrMapOvr>
    <a:masterClrMapping/>
  </p:clrMapOvr>
  <p:transition>
    <p:cut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8760F9-F652-8F44-B477-379AF1D1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3657600"/>
            <a:ext cx="840105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471F48-3338-0C4C-830E-03E799192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3615035"/>
            <a:ext cx="6858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8943C-9BE3-BD44-A5DD-55D8C397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04" y="1268480"/>
            <a:ext cx="4758539" cy="234655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F03578-82B7-C748-8499-D7A6A3BF4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6" y="533400"/>
            <a:ext cx="4724400" cy="1760714"/>
          </a:xfrm>
          <a:prstGeom prst="rect">
            <a:avLst/>
          </a:prstGeom>
          <a:effectLst>
            <a:softEdge rad="3048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A9FF64-2FA6-AD49-B15E-82785D7A1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8280"/>
            <a:ext cx="1092200" cy="23781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34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800000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800000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7391400" cy="41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PT Slide 56 First Performance Concert">
            <a:hlinkClick r:id="" action="ppaction://media"/>
            <a:extLst>
              <a:ext uri="{FF2B5EF4-FFF2-40B4-BE49-F238E27FC236}">
                <a16:creationId xmlns:a16="http://schemas.microsoft.com/office/drawing/2014/main" id="{ED325F2D-97E6-724C-9BC0-14C0A5B7BB0C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200" y="1905000"/>
            <a:ext cx="812800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37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38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/>
                <a:latin typeface="+mn-lt"/>
              </a:rPr>
              <a:t>  1. Director Letter with Full Set of Instructions</a:t>
            </a:r>
          </a:p>
        </p:txBody>
      </p:sp>
      <p:pic>
        <p:nvPicPr>
          <p:cNvPr id="11" name="Picture 10" descr="Letter to Directo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42" y="1610562"/>
            <a:ext cx="3995738" cy="5171237"/>
          </a:xfrm>
          <a:prstGeom prst="rect">
            <a:avLst/>
          </a:prstGeom>
        </p:spPr>
      </p:pic>
      <p:pic>
        <p:nvPicPr>
          <p:cNvPr id="12" name="Picture 11" descr="Letter to Director cop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600200"/>
            <a:ext cx="400374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2. Customizable Letter of Invitation to Parents </a:t>
            </a:r>
          </a:p>
        </p:txBody>
      </p:sp>
      <p:pic>
        <p:nvPicPr>
          <p:cNvPr id="7" name="Picture 6" descr="ParentLette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76" y="1447800"/>
            <a:ext cx="40626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+mn-lt"/>
              </a:rPr>
              <a:t>  3. Customizable Letter of Invitation to Principal</a:t>
            </a:r>
          </a:p>
        </p:txBody>
      </p:sp>
      <p:pic>
        <p:nvPicPr>
          <p:cNvPr id="6" name="Picture 5" descr="Principal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097" y="1447800"/>
            <a:ext cx="412150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4. Customizable Script to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Make It Your Own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7" name="Picture 6" descr="Script 1 copy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4" y="2241514"/>
            <a:ext cx="3505731" cy="4537075"/>
          </a:xfrm>
          <a:prstGeom prst="rect">
            <a:avLst/>
          </a:prstGeom>
        </p:spPr>
      </p:pic>
      <p:pic>
        <p:nvPicPr>
          <p:cNvPr id="8" name="Picture 7" descr="Script 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905000"/>
            <a:ext cx="3505200" cy="4536388"/>
          </a:xfrm>
          <a:prstGeom prst="rect">
            <a:avLst/>
          </a:prstGeom>
        </p:spPr>
      </p:pic>
      <p:pic>
        <p:nvPicPr>
          <p:cNvPr id="9" name="Picture 8" descr="Script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25" y="1484433"/>
            <a:ext cx="344439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5. Certificate of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Advancement</a:t>
            </a:r>
          </a:p>
        </p:txBody>
      </p:sp>
      <p:pic>
        <p:nvPicPr>
          <p:cNvPr id="11" name="Picture 10" descr="Certificate of Adva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9" y="1530160"/>
            <a:ext cx="6019561" cy="46519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6. Press Release Template</a:t>
            </a:r>
          </a:p>
        </p:txBody>
      </p:sp>
      <p:pic>
        <p:nvPicPr>
          <p:cNvPr id="6" name="Picture 5" descr="Screen Shot 2018-09-18 at 9.03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439619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7. Ideas to Enhance the Experience</a:t>
            </a:r>
          </a:p>
        </p:txBody>
      </p:sp>
      <p:pic>
        <p:nvPicPr>
          <p:cNvPr id="8" name="Picture 7" descr="Ideas to Enhance the Experience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35" y="1447800"/>
            <a:ext cx="401846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8. Certificate of Music Ed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5389138" cy="41647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3246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9. 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524001"/>
            <a:ext cx="3733800" cy="46261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2484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this Program Work?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7162800" cy="34290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Parents want to hear their kids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Student interest soars and they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learn to love performing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performance</a:t>
            </a: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365125"/>
          </a:xfrm>
          <a:noFill/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5334000"/>
            <a:ext cx="86106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large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and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enthusiastic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! </a:t>
            </a:r>
            <a:endParaRPr kumimoji="0" lang="en-US" sz="320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band_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600200"/>
            <a:ext cx="1714500" cy="2286000"/>
          </a:xfrm>
          <a:prstGeom prst="rect">
            <a:avLst/>
          </a:prstGeom>
          <a:noFill/>
          <a:ln>
            <a:noFill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xfrm>
            <a:off x="2133600" y="1066800"/>
            <a:ext cx="6324600" cy="5486400"/>
          </a:xfrm>
        </p:spPr>
        <p:txBody>
          <a:bodyPr>
            <a:no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Administrators get involved! Many schools have the principal serve as the narrator -- 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GREAT PR!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sound of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applause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is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infectious</a:t>
            </a: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Why Does this Program Work?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141033"/>
            <a:ext cx="3505893" cy="21073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0662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1447800"/>
            <a:ext cx="1498600" cy="22479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622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83345F-457B-9E49-9C7E-A4AC235D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21" y="0"/>
            <a:ext cx="2860579" cy="3834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691811-9622-EA45-98B1-6C153ED3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914400"/>
            <a:ext cx="2806700" cy="372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5E53C-2B54-8741-BBC3-A7E0B0024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828800"/>
            <a:ext cx="2819400" cy="3767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03189-51A3-1040-AAC1-03CBCC147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70201"/>
            <a:ext cx="2590800" cy="3454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F6C-0100-4C4A-B6F6-9D143F7E8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567881"/>
            <a:ext cx="2514600" cy="336631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B27BB3-6DAC-1448-BE97-47969E82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3628" y="223354"/>
            <a:ext cx="17672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+mn-lt"/>
              </a:rPr>
              <a:t>Music</a:t>
            </a:r>
          </a:p>
          <a:p>
            <a:r>
              <a:rPr lang="en-US" sz="3600" dirty="0">
                <a:solidFill>
                  <a:srgbClr val="FFFFFF"/>
                </a:solidFill>
                <a:latin typeface="+mn-lt"/>
              </a:rPr>
              <a:t>Material</a:t>
            </a:r>
          </a:p>
          <a:p>
            <a:r>
              <a:rPr lang="en-US" sz="3600" dirty="0">
                <a:solidFill>
                  <a:srgbClr val="FFFFFF"/>
                </a:solidFill>
                <a:latin typeface="+mn-lt"/>
              </a:rPr>
              <a:t>To Use:</a:t>
            </a:r>
          </a:p>
        </p:txBody>
      </p:sp>
      <p:pic>
        <p:nvPicPr>
          <p:cNvPr id="15" name="Picture 14" descr="band_0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38150"/>
            <a:ext cx="2528888" cy="33718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67200" y="3989725"/>
            <a:ext cx="4724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rgbClr val="FFFFFF"/>
                </a:solidFill>
                <a:latin typeface="+mn-lt"/>
              </a:rPr>
              <a:t>Available for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latin typeface="+mn-lt"/>
              </a:rPr>
              <a:t>Band or Orchestra at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latin typeface="+mn-lt"/>
              </a:rPr>
              <a:t>Local Music Dealers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latin typeface="+mn-lt"/>
              </a:rPr>
              <a:t>or online via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latin typeface="+mn-lt"/>
              </a:rPr>
              <a:t>Hal Leonard</a:t>
            </a:r>
          </a:p>
          <a:p>
            <a:pPr algn="r"/>
            <a:endParaRPr lang="en-US" sz="36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751940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77597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Share Video Clips with Your Colleagues:</a:t>
            </a:r>
            <a:b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 Here: </a:t>
            </a:r>
            <a:r>
              <a:rPr lang="en-US" sz="3200" dirty="0">
                <a:solidFill>
                  <a:schemeClr val="bg1"/>
                </a:solidFill>
                <a:hlinkClick r:id="rId3" tooltip="http://bit.ly/2EXajT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http://bit.ly/2EXajTm</a:t>
            </a:r>
            <a:endParaRPr lang="en-US" sz="32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pic>
        <p:nvPicPr>
          <p:cNvPr id="7" name="Picture 6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616" y="152400"/>
            <a:ext cx="1044384" cy="1300213"/>
          </a:xfrm>
          <a:prstGeom prst="rect">
            <a:avLst/>
          </a:prstGeom>
        </p:spPr>
      </p:pic>
      <p:pic>
        <p:nvPicPr>
          <p:cNvPr id="9" name="Picture 8" descr="Screen Shot 2018-11-16 at 5.59.43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63" y="1600200"/>
            <a:ext cx="8157237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77597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Share Video Clips with Your Colleagues:</a:t>
            </a:r>
            <a:b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 Here: </a:t>
            </a:r>
            <a:r>
              <a:rPr lang="en-US" sz="3200" dirty="0">
                <a:solidFill>
                  <a:schemeClr val="bg1"/>
                </a:solidFill>
                <a:hlinkClick r:id="rId5" tooltip="http://bit.ly/2EXajT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http://bit.ly/2EXajTm</a:t>
            </a: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pic>
        <p:nvPicPr>
          <p:cNvPr id="7" name="Picture 6" descr="iPhone Graph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9616" y="152400"/>
            <a:ext cx="1044384" cy="1300213"/>
          </a:xfrm>
          <a:prstGeom prst="rect">
            <a:avLst/>
          </a:prstGeom>
        </p:spPr>
      </p:pic>
      <p:pic>
        <p:nvPicPr>
          <p:cNvPr id="9" name="Picture 8" descr="Screen Shot 2018-11-16 at 5.59.43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163" y="1600200"/>
            <a:ext cx="8157237" cy="4724400"/>
          </a:xfrm>
          <a:prstGeom prst="rect">
            <a:avLst/>
          </a:prstGeom>
        </p:spPr>
      </p:pic>
      <p:pic>
        <p:nvPicPr>
          <p:cNvPr id="6" name="Elton John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4801" y="1524000"/>
            <a:ext cx="8245286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753878"/>
            <a:ext cx="675937" cy="799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FF66"/>
                </a:solidFill>
                <a:latin typeface="+mj-lt"/>
              </a:rPr>
              <a:t>Your Enthusiasm Matters!</a:t>
            </a:r>
          </a:p>
        </p:txBody>
      </p:sp>
      <p:pic>
        <p:nvPicPr>
          <p:cNvPr id="4" name="Picture 3" descr="Jack_Black_School_of_Rock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313126"/>
            <a:ext cx="4419600" cy="427817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96220"/>
      </p:ext>
    </p:extLst>
  </p:cSld>
  <p:clrMapOvr>
    <a:masterClrMapping/>
  </p:clrMapOvr>
  <p:transition>
    <p:cut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Additional 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5908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562" y="3169421"/>
            <a:ext cx="2496838" cy="323137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2030145"/>
            <a:ext cx="2224618" cy="292285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6076" y="3457365"/>
            <a:ext cx="2299124" cy="3020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www.MusicAchievementCouncil.org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  <p:pic>
        <p:nvPicPr>
          <p:cNvPr id="3" name="Picture 2" descr="Flashdriv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524000" cy="1004888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" y="4529137"/>
            <a:ext cx="17637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638800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81212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0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4" descr="VIC FIRTH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638800"/>
            <a:ext cx="35036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14537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14537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4529137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457200" y="1127125"/>
            <a:ext cx="8610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Thanks to our Sustaining Sponsors!</a:t>
            </a: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638674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33600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429000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16" name="Rectangle 22">
            <a:extLst>
              <a:ext uri="{FF2B5EF4-FFF2-40B4-BE49-F238E27FC236}">
                <a16:creationId xmlns:a16="http://schemas.microsoft.com/office/drawing/2014/main" id="{BA86ECD4-F615-0446-A992-B49FFABC2F2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-17442" y="177957"/>
            <a:ext cx="9144000" cy="104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endParaRPr lang="en-US" sz="3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Materials/Videos are Posted at </a:t>
            </a:r>
            <a:r>
              <a:rPr lang="en-US" sz="32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</p:txBody>
      </p:sp>
      <p:pic>
        <p:nvPicPr>
          <p:cNvPr id="18" name="Picture 17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53784" y="14478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49539"/>
      </p:ext>
    </p:extLst>
  </p:cSld>
  <p:clrMapOvr>
    <a:masterClrMapping/>
  </p:clrMapOvr>
  <p:transition spd="slow" advClick="0" advTm="9000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304800"/>
            <a:ext cx="9131300" cy="67818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@</a:t>
            </a:r>
            <a:r>
              <a:rPr lang="en-US" sz="3200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702.361.3553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Complimentary Recruitment and Retention Materials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7" name="Picture 6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762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86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8661</TotalTime>
  <Words>1695</Words>
  <Application>Microsoft Macintosh PowerPoint</Application>
  <PresentationFormat>On-screen Show (4:3)</PresentationFormat>
  <Paragraphs>399</Paragraphs>
  <Slides>60</Slides>
  <Notes>60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ＭＳ Ｐゴシック</vt:lpstr>
      <vt:lpstr>Arial</vt:lpstr>
      <vt:lpstr>Calibri</vt:lpstr>
      <vt:lpstr>Times</vt:lpstr>
      <vt:lpstr>Times New Roman</vt:lpstr>
      <vt:lpstr>Wingdings</vt:lpstr>
      <vt:lpstr>Office Theme</vt:lpstr>
      <vt:lpstr>PowerPoint Presentation</vt:lpstr>
      <vt:lpstr>Today’s Session</vt:lpstr>
      <vt:lpstr>The Five (5) Fundamental Beliefs of  Effective Recruiters</vt:lpstr>
      <vt:lpstr>Key Steps in Recruiting:  Attracting Students. . .</vt:lpstr>
      <vt:lpstr>Key Steps in Recruiting Recruiting is a YEAR-ROUND process including: </vt:lpstr>
      <vt:lpstr>Key Steps in Recruiting:      Engage Students Early. . .</vt:lpstr>
      <vt:lpstr>Key Steps in Recruiting:      Engage Students Early. . .</vt:lpstr>
      <vt:lpstr>PowerPoint Presentation</vt:lpstr>
      <vt:lpstr>PowerPoint Presentation</vt:lpstr>
      <vt:lpstr>PowerPoint Presentation</vt:lpstr>
      <vt:lpstr>PowerPoint Presentation</vt:lpstr>
      <vt:lpstr>Follow-up idea #1 from:  Jeff Scott &amp; Emily Wilkinson, ALMEA </vt:lpstr>
      <vt:lpstr>Follow-up idea #2 from:  Chris Crone, PAMEA </vt:lpstr>
      <vt:lpstr>Engage with Parents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Engage Parent Support…Directly! The Parent Band – REALLY FUN!</vt:lpstr>
      <vt:lpstr>Keeping Your New Recruits</vt:lpstr>
      <vt:lpstr>   Keeping Your New Recruits   Why Do Kids Stay?  Let’s Ask THEM!</vt:lpstr>
      <vt:lpstr>   Keeping Your New Recruits   Why Do Kids Stay?  Let’s Ask THEM!</vt:lpstr>
      <vt:lpstr>Common Reasons for Drop-outs?</vt:lpstr>
      <vt:lpstr>Common Reasons for Drop-outs?</vt:lpstr>
      <vt:lpstr>Common Reasons for Drop-outs?</vt:lpstr>
      <vt:lpstr>Common Reasons for Drop-outs?</vt:lpstr>
      <vt:lpstr>What Can You Do?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Does this Program Work?</vt:lpstr>
      <vt:lpstr>PowerPoint Presentation</vt:lpstr>
      <vt:lpstr>PowerPoint Presentation</vt:lpstr>
      <vt:lpstr>Response from F.P. LIVE at the 2017 Midwest Clinic </vt:lpstr>
      <vt:lpstr>Response from F.P. LIVE at the 2017 Midwest Clinic </vt:lpstr>
      <vt:lpstr>Response from F.P. LIVE at the 2017 Midwest Clinic </vt:lpstr>
      <vt:lpstr>Response from F.P. LIVE at the 2017 Midwest Clinic </vt:lpstr>
      <vt:lpstr>Share Video Clips with Your Colleagues: Info Here: http://bit.ly/2EXajTm</vt:lpstr>
      <vt:lpstr>Share Video Clips with Your Colleagues: Info Here: http://bit.ly/2EXajTm</vt:lpstr>
      <vt:lpstr>PowerPoint Presentation</vt:lpstr>
      <vt:lpstr>Additional M.A.C. Resources </vt:lpstr>
      <vt:lpstr>PowerPoint Presentation</vt:lpstr>
      <vt:lpstr>Contact Information  Marcia Neel marcia@musicedconsultants.net @MusicEdConsult on Twitter 702.361.3553  Complimentary Recruitment and Retention Materials www.musicachievementcouncil.org</vt:lpstr>
    </vt:vector>
  </TitlesOfParts>
  <Company>Music Achievement Council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1774</cp:revision>
  <dcterms:created xsi:type="dcterms:W3CDTF">2018-11-16T11:47:04Z</dcterms:created>
  <dcterms:modified xsi:type="dcterms:W3CDTF">2018-11-16T22:28:00Z</dcterms:modified>
</cp:coreProperties>
</file>