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69" r:id="rId1"/>
  </p:sldMasterIdLst>
  <p:notesMasterIdLst>
    <p:notesMasterId r:id="rId92"/>
  </p:notesMasterIdLst>
  <p:handoutMasterIdLst>
    <p:handoutMasterId r:id="rId93"/>
  </p:handoutMasterIdLst>
  <p:sldIdLst>
    <p:sldId id="598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70" r:id="rId13"/>
    <p:sldId id="511" r:id="rId14"/>
    <p:sldId id="512" r:id="rId15"/>
    <p:sldId id="513" r:id="rId16"/>
    <p:sldId id="514" r:id="rId17"/>
    <p:sldId id="515" r:id="rId18"/>
    <p:sldId id="516" r:id="rId19"/>
    <p:sldId id="517" r:id="rId20"/>
    <p:sldId id="518" r:id="rId21"/>
    <p:sldId id="519" r:id="rId22"/>
    <p:sldId id="520" r:id="rId23"/>
    <p:sldId id="521" r:id="rId24"/>
    <p:sldId id="522" r:id="rId25"/>
    <p:sldId id="523" r:id="rId26"/>
    <p:sldId id="524" r:id="rId27"/>
    <p:sldId id="610" r:id="rId28"/>
    <p:sldId id="418" r:id="rId29"/>
    <p:sldId id="627" r:id="rId30"/>
    <p:sldId id="615" r:id="rId31"/>
    <p:sldId id="345" r:id="rId32"/>
    <p:sldId id="373" r:id="rId33"/>
    <p:sldId id="442" r:id="rId34"/>
    <p:sldId id="374" r:id="rId35"/>
    <p:sldId id="592" r:id="rId36"/>
    <p:sldId id="555" r:id="rId37"/>
    <p:sldId id="556" r:id="rId38"/>
    <p:sldId id="557" r:id="rId39"/>
    <p:sldId id="558" r:id="rId40"/>
    <p:sldId id="401" r:id="rId41"/>
    <p:sldId id="445" r:id="rId42"/>
    <p:sldId id="545" r:id="rId43"/>
    <p:sldId id="546" r:id="rId44"/>
    <p:sldId id="633" r:id="rId45"/>
    <p:sldId id="635" r:id="rId46"/>
    <p:sldId id="412" r:id="rId47"/>
    <p:sldId id="597" r:id="rId48"/>
    <p:sldId id="353" r:id="rId49"/>
    <p:sldId id="413" r:id="rId50"/>
    <p:sldId id="593" r:id="rId51"/>
    <p:sldId id="617" r:id="rId52"/>
    <p:sldId id="618" r:id="rId53"/>
    <p:sldId id="376" r:id="rId54"/>
    <p:sldId id="525" r:id="rId55"/>
    <p:sldId id="526" r:id="rId56"/>
    <p:sldId id="527" r:id="rId57"/>
    <p:sldId id="357" r:id="rId58"/>
    <p:sldId id="632" r:id="rId59"/>
    <p:sldId id="578" r:id="rId60"/>
    <p:sldId id="559" r:id="rId61"/>
    <p:sldId id="594" r:id="rId62"/>
    <p:sldId id="579" r:id="rId63"/>
    <p:sldId id="595" r:id="rId64"/>
    <p:sldId id="581" r:id="rId65"/>
    <p:sldId id="582" r:id="rId66"/>
    <p:sldId id="583" r:id="rId67"/>
    <p:sldId id="584" r:id="rId68"/>
    <p:sldId id="586" r:id="rId69"/>
    <p:sldId id="585" r:id="rId70"/>
    <p:sldId id="587" r:id="rId71"/>
    <p:sldId id="588" r:id="rId72"/>
    <p:sldId id="589" r:id="rId73"/>
    <p:sldId id="619" r:id="rId74"/>
    <p:sldId id="362" r:id="rId75"/>
    <p:sldId id="560" r:id="rId76"/>
    <p:sldId id="564" r:id="rId77"/>
    <p:sldId id="565" r:id="rId78"/>
    <p:sldId id="566" r:id="rId79"/>
    <p:sldId id="567" r:id="rId80"/>
    <p:sldId id="611" r:id="rId81"/>
    <p:sldId id="636" r:id="rId82"/>
    <p:sldId id="621" r:id="rId83"/>
    <p:sldId id="628" r:id="rId84"/>
    <p:sldId id="629" r:id="rId85"/>
    <p:sldId id="630" r:id="rId86"/>
    <p:sldId id="631" r:id="rId87"/>
    <p:sldId id="626" r:id="rId88"/>
    <p:sldId id="419" r:id="rId89"/>
    <p:sldId id="637" r:id="rId90"/>
    <p:sldId id="623" r:id="rId91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01"/>
    <a:srgbClr val="E3B65C"/>
    <a:srgbClr val="FFCC66"/>
    <a:srgbClr val="FFDC77"/>
    <a:srgbClr val="006901"/>
    <a:srgbClr val="003F00"/>
    <a:srgbClr val="C30101"/>
    <a:srgbClr val="0000FF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28" autoAdjust="0"/>
    <p:restoredTop sz="94866" autoAdjust="0"/>
  </p:normalViewPr>
  <p:slideViewPr>
    <p:cSldViewPr>
      <p:cViewPr varScale="1">
        <p:scale>
          <a:sx n="85" d="100"/>
          <a:sy n="85" d="100"/>
        </p:scale>
        <p:origin x="832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0722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96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08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8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853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934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369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36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200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97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47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178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750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102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35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68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121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3510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394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399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386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33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92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0339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103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906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20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7342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34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41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42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43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35202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926582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47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91611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53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54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55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56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000501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37866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973188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77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78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314135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81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205276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82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53508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503232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88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687504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90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573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427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%20West%20Chester%20PPT%20Videos/PPT%20Slide%2033%20Elementary%20Band%20at%20HS%20Hafltime%20Show.MOV" TargetMode="External"/><Relationship Id="rId1" Type="http://schemas.microsoft.com/office/2007/relationships/media" Target="file:////Users/marcianeel/Desktop/%20West%20Chester%20PPT%20Videos/PPT%20Slide%2033%20Elementary%20Band%20at%20HS%20Hafltime%20Show.MOV" TargetMode="External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%20West%20Chester%20PPT%20Videos/Tips%20for%20Beginning%20Band%20Parents%20Reeds.mp4" TargetMode="External"/><Relationship Id="rId1" Type="http://schemas.microsoft.com/office/2007/relationships/media" Target="file:////Users/marcianeel/Desktop/%20West%20Chester%20PPT%20Videos/Tips%20for%20Beginning%20Band%20Parents%20Reeds.mp4" TargetMode="External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/Users/marcianeel/Desktop/%20West%20Chester%20PPT%20Videos/PPT%20Slide%2045%20The%20Parent%20Band.mp4" TargetMode="External"/><Relationship Id="rId1" Type="http://schemas.microsoft.com/office/2007/relationships/media" Target="file:////Users/marcianeel/Desktop/%20West%20Chester%20PPT%20Videos/PPT%20Slide%2045%20The%20Parent%20Band.mp4" TargetMode="External"/><Relationship Id="rId5" Type="http://schemas.openxmlformats.org/officeDocument/2006/relationships/image" Target="../media/image48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file:////Users/marcianeel/Desktop/%20West%20Chester%20PPT%20Videos/PPT%20Slide%2048%20Why%20Kids%20Stay%20in%20Band.mp4" TargetMode="External"/><Relationship Id="rId1" Type="http://schemas.microsoft.com/office/2007/relationships/media" Target="file:////Users/marcianeel/Desktop/%20West%20Chester%20PPT%20Videos/PPT%20Slide%2048%20Why%20Kids%20Stay%20in%20Band.mp4" TargetMode="External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%20West%20Chester%20PPT%20Videos/PPT%20Slide%2056%20First%20Performance%20Concert.mov" TargetMode="External"/><Relationship Id="rId1" Type="http://schemas.microsoft.com/office/2007/relationships/media" Target="file:////Users/marcianeel/Desktop/%20West%20Chester%20PPT%20Videos/PPT%20Slide%2056%20First%20Performance%20Concert.mov" TargetMode="External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gif"/><Relationship Id="rId3" Type="http://schemas.openxmlformats.org/officeDocument/2006/relationships/image" Target="../media/image84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7.jpeg"/><Relationship Id="rId5" Type="http://schemas.openxmlformats.org/officeDocument/2006/relationships/image" Target="../media/image86.tiff"/><Relationship Id="rId4" Type="http://schemas.openxmlformats.org/officeDocument/2006/relationships/image" Target="../media/image8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%20West%20Chester%20PPT%20Videos/PPT%20Slide%2053%20There%20Is%20A%20Place.mp4" TargetMode="External"/><Relationship Id="rId1" Type="http://schemas.microsoft.com/office/2007/relationships/media" Target="file:////Users/marcianeel/Desktop/%20West%20Chester%20PPT%20Videos/PPT%20Slide%2053%20There%20Is%20A%20Place.mp4" TargetMode="External"/><Relationship Id="rId5" Type="http://schemas.openxmlformats.org/officeDocument/2006/relationships/image" Target="../media/image102.png"/><Relationship Id="rId4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microsoft.com/office/2007/relationships/hdphoto" Target="../media/hdphoto1.wdp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0.jpeg"/><Relationship Id="rId4" Type="http://schemas.openxmlformats.org/officeDocument/2006/relationships/image" Target="../media/image106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9.tiff"/><Relationship Id="rId5" Type="http://schemas.openxmlformats.org/officeDocument/2006/relationships/image" Target="../media/image108.tiff"/><Relationship Id="rId4" Type="http://schemas.microsoft.com/office/2007/relationships/hdphoto" Target="../media/hdphoto1.wdp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36418" y="1167245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+mn-lt"/>
              </a:rPr>
              <a:t>Engaged students are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2.5 times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more likely to say that they get excellent grades and do well in school, and they are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4.5 times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more likely to be hopeful about the future than their actively disengaged peers.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4F6003-44FC-2841-9D56-AEC5274B1359}"/>
              </a:ext>
            </a:extLst>
          </p:cNvPr>
          <p:cNvSpPr txBox="1"/>
          <p:nvPr/>
        </p:nvSpPr>
        <p:spPr>
          <a:xfrm>
            <a:off x="4343400" y="4239161"/>
            <a:ext cx="37609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Gallup, Oct 2018</a:t>
            </a:r>
          </a:p>
          <a:p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9186151"/>
      </p:ext>
    </p:extLst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2919785"/>
      </p:ext>
    </p:extLst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99016896"/>
      </p:ext>
    </p:extLst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95238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54887186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08856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8365881"/>
      </p:ext>
    </p:extLst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08190940"/>
      </p:ext>
    </p:extLst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  <a:latin typeface="+mn-lt"/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879062500"/>
      </p:ext>
    </p:extLst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>
                <a:solidFill>
                  <a:srgbClr val="FFFFFF"/>
                </a:solidFill>
                <a:latin typeface="+mn-lt"/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  <a:latin typeface="+mn-lt"/>
              </a:rPr>
              <a:t>Middle School and High School</a:t>
            </a: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31199998"/>
      </p:ext>
    </p:extLst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914400"/>
            <a:ext cx="2362200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2819400"/>
            <a:ext cx="25146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370861063"/>
      </p:ext>
    </p:extLst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3522983"/>
      </p:ext>
    </p:extLst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312335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268741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2147943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Most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75226335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+mn-lt"/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  <a:latin typeface="+mn-lt"/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  <a:latin typeface="+mn-lt"/>
              </a:rPr>
              <a:t>materials.html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00943"/>
      </p:ext>
    </p:extLst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4883167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ATTENDANCE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  <p:extLst>
      <p:ext uri="{BB962C8B-B14F-4D97-AF65-F5344CB8AC3E}">
        <p14:creationId xmlns:p14="http://schemas.microsoft.com/office/powerpoint/2010/main" val="186537699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DISCIPLINE REPORTS FELL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  <p:extLst>
      <p:ext uri="{BB962C8B-B14F-4D97-AF65-F5344CB8AC3E}">
        <p14:creationId xmlns:p14="http://schemas.microsoft.com/office/powerpoint/2010/main" val="1478943859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GPAs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  <p:extLst>
      <p:ext uri="{BB962C8B-B14F-4D97-AF65-F5344CB8AC3E}">
        <p14:creationId xmlns:p14="http://schemas.microsoft.com/office/powerpoint/2010/main" val="351968602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GRADUATION RATES ROSE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  <p:extLst>
      <p:ext uri="{BB962C8B-B14F-4D97-AF65-F5344CB8AC3E}">
        <p14:creationId xmlns:p14="http://schemas.microsoft.com/office/powerpoint/2010/main" val="73511148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u="sng" dirty="0">
                <a:solidFill>
                  <a:srgbClr val="FFFF00"/>
                </a:solidFill>
                <a:latin typeface="+mn-lt"/>
              </a:rPr>
              <a:t>ACT SCORES ROSE</a:t>
            </a:r>
            <a:r>
              <a:rPr lang="en-US" sz="4000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  <p:extLst>
      <p:ext uri="{BB962C8B-B14F-4D97-AF65-F5344CB8AC3E}">
        <p14:creationId xmlns:p14="http://schemas.microsoft.com/office/powerpoint/2010/main" val="2049953352"/>
      </p:ext>
    </p:extLst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POSITIVE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>
                <a:solidFill>
                  <a:srgbClr val="FFFFFF"/>
                </a:solidFill>
                <a:latin typeface="+mn-lt"/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28851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27645769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9220377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0" y="1163598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30101"/>
                </a:solidFill>
                <a:latin typeface="+mn-lt"/>
              </a:rPr>
              <a:t>Marcia Neel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3600" i="1" u="sng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3600" i="1" dirty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36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-8526" y="5190833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MusicEdConsultants.net</a:t>
            </a:r>
            <a:r>
              <a:rPr lang="en-US" sz="2800" i="1" dirty="0">
                <a:solidFill>
                  <a:srgbClr val="C30101"/>
                </a:solidFill>
                <a:latin typeface="+mn-lt"/>
              </a:rPr>
              <a:t>/conference-</a:t>
            </a:r>
            <a:r>
              <a:rPr lang="en-US" sz="2800" i="1" dirty="0" err="1">
                <a:solidFill>
                  <a:srgbClr val="C30101"/>
                </a:solidFill>
                <a:latin typeface="+mn-lt"/>
              </a:rPr>
              <a:t>materials.html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-29308" y="4847933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>
                <a:solidFill>
                  <a:srgbClr val="000000"/>
                </a:solidFill>
                <a:latin typeface="+mn-lt"/>
              </a:rPr>
              <a:t>Posted Online at: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uLnTx/>
              <a:uFillTx/>
              <a:latin typeface="+mn-lt"/>
            </a:endParaRPr>
          </a:p>
        </p:txBody>
      </p:sp>
      <p:sp>
        <p:nvSpPr>
          <p:cNvPr id="12" name="Rectangle 1030">
            <a:extLst>
              <a:ext uri="{FF2B5EF4-FFF2-40B4-BE49-F238E27FC236}">
                <a16:creationId xmlns:a16="http://schemas.microsoft.com/office/drawing/2014/main" id="{17E85356-1BAC-C143-8EEE-2C296F5D9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37011"/>
            <a:ext cx="9144000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i="1" dirty="0" err="1">
                <a:latin typeface="+mn-lt"/>
              </a:rPr>
              <a:t>marcia@musicedconsultants.net</a:t>
            </a:r>
            <a:r>
              <a:rPr lang="en-US" sz="2000" i="1" dirty="0">
                <a:latin typeface="+mn-lt"/>
              </a:rPr>
              <a:t>           @</a:t>
            </a:r>
            <a:r>
              <a:rPr lang="en-US" sz="2000" i="1" dirty="0" err="1">
                <a:latin typeface="+mn-lt"/>
              </a:rPr>
              <a:t>MusicEdConsult</a:t>
            </a:r>
            <a:r>
              <a:rPr lang="en-US" sz="2000" i="1" dirty="0">
                <a:latin typeface="+mn-lt"/>
              </a:rPr>
              <a:t> on Twitter</a:t>
            </a:r>
            <a:endParaRPr kumimoji="0" lang="en-US" sz="200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pic>
        <p:nvPicPr>
          <p:cNvPr id="14" name="Picture 13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0" y="990600"/>
            <a:ext cx="1044384" cy="1300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3C91BD-644A-C24D-B171-1FBEE62D9F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4442" y="3059430"/>
            <a:ext cx="2476500" cy="13978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AAB679-2719-0241-AF28-D131AA857C2B}"/>
              </a:ext>
            </a:extLst>
          </p:cNvPr>
          <p:cNvSpPr txBox="1"/>
          <p:nvPr/>
        </p:nvSpPr>
        <p:spPr>
          <a:xfrm>
            <a:off x="1208803" y="2256569"/>
            <a:ext cx="6726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2019 Marching Band Workshop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7003736"/>
      </p:ext>
    </p:extLst>
  </p:cSld>
  <p:clrMapOvr>
    <a:masterClrMapping/>
  </p:clrMapOvr>
  <p:transition>
    <p:cut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876800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National Day of Celebration</a:t>
            </a:r>
          </a:p>
          <a:p>
            <a:pPr eaLnBrk="1" hangingPunct="1">
              <a:buClr>
                <a:schemeClr val="accent2"/>
              </a:buClr>
              <a:buNone/>
            </a:pP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I. RECRUITING</a:t>
            </a: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Picture 6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251611"/>
            <a:ext cx="6629400" cy="4691989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>
    <p:cut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160743" y="2241791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981200"/>
            <a:ext cx="4648200" cy="4267200"/>
          </a:xfrm>
          <a:effectLst/>
        </p:spPr>
        <p:txBody>
          <a:bodyPr>
            <a:no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1.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interested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welcomed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3. Music is an integral part of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student’s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education.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4.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students want to play because it looks like </a:t>
            </a:r>
            <a:r>
              <a:rPr lang="en-US" sz="28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fun!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Four (4) Fundamental Beliefs of 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Effective Recruiters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90FC6C-CFC5-0548-97D8-C95B3E1D0457}"/>
              </a:ext>
            </a:extLst>
          </p:cNvPr>
          <p:cNvSpPr txBox="1"/>
          <p:nvPr/>
        </p:nvSpPr>
        <p:spPr>
          <a:xfrm>
            <a:off x="0" y="1191683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It’s All About </a:t>
            </a:r>
            <a:r>
              <a:rPr lang="en-US" sz="3600" i="1" u="sng" dirty="0">
                <a:solidFill>
                  <a:srgbClr val="FFFF00"/>
                </a:solidFill>
                <a:latin typeface="+mn-lt"/>
              </a:rPr>
              <a:t>Equity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8573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6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36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6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05128" y="1295400"/>
            <a:ext cx="4038600" cy="4826489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fosters student interest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the benefits of music makes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smarter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Building and nurturing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teachers contributes </a:t>
            </a:r>
            <a:r>
              <a:rPr lang="en-US" sz="2800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positively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to overall school climate.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b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600200"/>
            <a:ext cx="6244408" cy="4419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/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petting zoos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your current students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with feeder programs/teachers </a:t>
            </a:r>
            <a:r>
              <a:rPr lang="en-US" sz="2800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(Exchange Days)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Mass Concerts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 </a:t>
            </a:r>
            <a:r>
              <a:rPr lang="en-US" sz="2800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including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2800" b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Follow-ups – 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9812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0090" y="2012576"/>
            <a:ext cx="1563208" cy="23490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3C6A98-25F8-F843-AD94-C8E6D4C80B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098" y="2122328"/>
            <a:ext cx="1600200" cy="27432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70D8ADF-BDC9-BC42-AAA1-C788DC1C13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074939"/>
            <a:ext cx="2005780" cy="283797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500" dist="508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Follow-up idea #2 from: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733800" y="1219200"/>
            <a:ext cx="5105400" cy="5257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r>
              <a:rPr lang="en-US" sz="2800" dirty="0">
                <a:solidFill>
                  <a:srgbClr val="FFFFFF"/>
                </a:solidFill>
              </a:rPr>
              <a:t>Have each 4th grader touch, hold, and play </a:t>
            </a:r>
            <a:r>
              <a:rPr lang="en-US" sz="2800" dirty="0">
                <a:solidFill>
                  <a:srgbClr val="FFFF00"/>
                </a:solidFill>
              </a:rPr>
              <a:t>three   instruments </a:t>
            </a:r>
            <a:r>
              <a:rPr lang="en-US" sz="2800" dirty="0">
                <a:solidFill>
                  <a:srgbClr val="FFFFFF"/>
                </a:solidFill>
              </a:rPr>
              <a:t>of choice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Send a </a:t>
            </a:r>
            <a:r>
              <a:rPr lang="en-US" sz="2800" dirty="0">
                <a:solidFill>
                  <a:srgbClr val="FFFF00"/>
                </a:solidFill>
              </a:rPr>
              <a:t>personal letter </a:t>
            </a:r>
            <a:r>
              <a:rPr lang="en-US" sz="2800" dirty="0">
                <a:solidFill>
                  <a:srgbClr val="FFFFFF"/>
                </a:solidFill>
              </a:rPr>
              <a:t>home letting parents know which instrument their child experienced successfully </a:t>
            </a:r>
          </a:p>
          <a:p>
            <a:r>
              <a:rPr lang="en-US" sz="2800" dirty="0">
                <a:solidFill>
                  <a:srgbClr val="FFFFFF"/>
                </a:solidFill>
              </a:rPr>
              <a:t>“Watch </a:t>
            </a:r>
            <a:r>
              <a:rPr lang="en-US" sz="2800" dirty="0">
                <a:solidFill>
                  <a:srgbClr val="FFFF00"/>
                </a:solidFill>
              </a:rPr>
              <a:t>numbers go through the roof!</a:t>
            </a:r>
            <a:r>
              <a:rPr lang="en-US" sz="2800" dirty="0">
                <a:solidFill>
                  <a:srgbClr val="FFFFFF"/>
                </a:solidFill>
              </a:rPr>
              <a:t>”</a:t>
            </a: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002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8862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 descr="Screen Shot 2019-07-21 at 9.16.4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676400"/>
            <a:ext cx="8053431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	   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Engage Students Early. . .2-Note Show!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33 Elementary Band at HS Hafltime Show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9600" y="1600200"/>
            <a:ext cx="81153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beginners to join the high school students in a pre-game pizza party.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6" name="Picture 5" descr="bandcamp-2016-1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641600"/>
            <a:ext cx="5029200" cy="3352800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79764323"/>
      </p:ext>
    </p:extLst>
  </p:cSld>
  <p:clrMapOvr>
    <a:masterClrMapping/>
  </p:clrMapOvr>
  <p:transition>
    <p:cut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u="sng" dirty="0">
                <a:solidFill>
                  <a:schemeClr val="bg1"/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beginners to sit/play with HS band at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pic>
        <p:nvPicPr>
          <p:cNvPr id="10" name="Picture 9" descr="_6139050_or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238500"/>
            <a:ext cx="5029200" cy="339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89511344"/>
      </p:ext>
    </p:extLst>
  </p:cSld>
  <p:clrMapOvr>
    <a:masterClrMapping/>
  </p:clrMapOvr>
  <p:transition>
    <p:cut thruBlk="1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AutoNum type="arabicPeriod"/>
            </a:pPr>
            <a:r>
              <a:rPr lang="en-US" sz="3200" u="sng" dirty="0">
                <a:solidFill>
                  <a:schemeClr val="bg1"/>
                </a:solidFill>
                <a:latin typeface="+mn-lt"/>
              </a:rPr>
              <a:t>Encourage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high school boosters to host a middle school parent reception and invite </a:t>
            </a:r>
            <a:r>
              <a:rPr lang="en-US" sz="3200" u="sng" dirty="0">
                <a:solidFill>
                  <a:schemeClr val="bg1"/>
                </a:solidFill>
                <a:latin typeface="+mn-lt"/>
              </a:rPr>
              <a:t>both principals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to speak. </a:t>
            </a:r>
          </a:p>
          <a:p>
            <a:pPr marL="514350" indent="-514350">
              <a:buAutoNum type="arabicPeriod"/>
            </a:pPr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pic>
        <p:nvPicPr>
          <p:cNvPr id="7" name="Picture 6" descr="Screen Shot 2017-10-04 at 5.35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4451350"/>
            <a:ext cx="249318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8019443"/>
      </p:ext>
    </p:extLst>
  </p:cSld>
  <p:clrMapOvr>
    <a:masterClrMapping/>
  </p:clrMapOvr>
  <p:transition>
    <p:cut thruBlk="1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25400" y="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Partnership Halftime Show: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Pre-game Activities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295400"/>
            <a:ext cx="9067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join the high school students in a pre-game pizza party. </a:t>
            </a:r>
          </a:p>
          <a:p>
            <a:pPr marL="514350" indent="-514350">
              <a:buAutoNum type="arabicPeriod"/>
            </a:pP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students </a:t>
            </a:r>
            <a:r>
              <a:rPr lang="en-US" sz="3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invite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 beginners to sit/play with HS band at game.</a:t>
            </a:r>
          </a:p>
          <a:p>
            <a:pPr marL="514350" indent="-514350">
              <a:buFontTx/>
              <a:buAutoNum type="arabicPeriod"/>
            </a:pPr>
            <a:r>
              <a:rPr lang="en-US" sz="3200" dirty="0">
                <a:solidFill>
                  <a:srgbClr val="7F7F7F"/>
                </a:solidFill>
                <a:latin typeface="+mn-lt"/>
              </a:rPr>
              <a:t>Encourage high school boosters to host a middle school parent reception and invite both principals to speak. </a:t>
            </a:r>
          </a:p>
          <a:p>
            <a:pPr marL="514350" indent="-514350"/>
            <a:r>
              <a:rPr lang="en-US" sz="3200" i="1" dirty="0">
                <a:solidFill>
                  <a:schemeClr val="bg1"/>
                </a:solidFill>
                <a:latin typeface="+mn-lt"/>
              </a:rPr>
              <a:t>4.  </a:t>
            </a:r>
            <a:r>
              <a:rPr lang="en-US" sz="3200" i="1" u="sng" dirty="0">
                <a:solidFill>
                  <a:schemeClr val="bg1"/>
                </a:solidFill>
                <a:latin typeface="+mn-lt"/>
              </a:rPr>
              <a:t>Ensure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VIP seating/treatment in the stands for parents.</a:t>
            </a:r>
          </a:p>
          <a:p>
            <a:r>
              <a:rPr lang="en-US" sz="32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DD032B-18D2-6646-967F-48E7F78D58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124129"/>
            <a:ext cx="9042400" cy="3600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C42CB1-18D7-784A-A3FF-C6E3E73F88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376339"/>
            <a:ext cx="4654550" cy="319566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2100315"/>
      </p:ext>
    </p:extLst>
  </p:cSld>
  <p:clrMapOvr>
    <a:masterClrMapping/>
  </p:clrMapOvr>
  <p:transition>
    <p:cut thruBlk="1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with Prospective Parents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6002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371600"/>
            <a:ext cx="4953000" cy="51816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None/>
            </a:pPr>
            <a:endParaRPr lang="en-US" sz="1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Info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benefits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Maintain accessibility to parents and don’t give up!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Meeting: Involve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parents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student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Current</a:t>
            </a:r>
            <a:r>
              <a:rPr lang="en-US" dirty="0">
                <a:solidFill>
                  <a:schemeClr val="bg1"/>
                </a:solidFill>
              </a:rPr>
              <a:t> administrator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2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7384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3200" i="1" u="sng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Excited</a:t>
            </a:r>
            <a:r>
              <a:rPr lang="en-US" sz="320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Child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981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</a:rPr>
              <a:t>Teach PARENTS how to </a:t>
            </a:r>
            <a:r>
              <a:rPr lang="en-US" u="sng" dirty="0">
                <a:solidFill>
                  <a:srgbClr val="FFFF00"/>
                </a:solidFill>
              </a:rPr>
              <a:t>support </a:t>
            </a:r>
            <a:r>
              <a:rPr lang="en-US" dirty="0">
                <a:solidFill>
                  <a:srgbClr val="FFFFFF"/>
                </a:solidFill>
              </a:rPr>
              <a:t>their child’s 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3048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their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children</a:t>
            </a:r>
            <a:endParaRPr kumimoji="0" lang="en-US" sz="2800" i="0" u="sng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41910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i="0" u="sng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49893-C58D-0844-99D8-5C21BCC97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220" y="1524000"/>
            <a:ext cx="6515560" cy="3581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EB53A7-1A50-C340-BB0C-B3B61DB05A4A}"/>
              </a:ext>
            </a:extLst>
          </p:cNvPr>
          <p:cNvSpPr txBox="1"/>
          <p:nvPr/>
        </p:nvSpPr>
        <p:spPr>
          <a:xfrm>
            <a:off x="533400" y="5562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www.schoolmusiconline.com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/central-music-highlights/2017/10/10/tips-for-beginning-band-parents-music-stands</a:t>
            </a:r>
          </a:p>
        </p:txBody>
      </p:sp>
    </p:spTree>
    <p:extLst>
      <p:ext uri="{BB962C8B-B14F-4D97-AF65-F5344CB8AC3E}">
        <p14:creationId xmlns:p14="http://schemas.microsoft.com/office/powerpoint/2010/main" val="916775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B53A7-1A50-C340-BB0C-B3B61DB05A4A}"/>
              </a:ext>
            </a:extLst>
          </p:cNvPr>
          <p:cNvSpPr txBox="1"/>
          <p:nvPr/>
        </p:nvSpPr>
        <p:spPr>
          <a:xfrm>
            <a:off x="533400" y="55626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www.schoolmusiconline.com</a:t>
            </a:r>
            <a:r>
              <a:rPr lang="en-US" dirty="0">
                <a:solidFill>
                  <a:schemeClr val="bg1"/>
                </a:solidFill>
                <a:latin typeface="+mn-lt"/>
              </a:rPr>
              <a:t>/central-music-highlights/2017/10/10/tips-for-beginning-band-parents-music-stands</a:t>
            </a:r>
          </a:p>
        </p:txBody>
      </p:sp>
      <p:pic>
        <p:nvPicPr>
          <p:cNvPr id="6" name="Tips for Beginning Band Parents Reeds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7732" y="1295400"/>
            <a:ext cx="9211732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368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78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4" name="Picture 3" descr="Screen Shot 2018-10-18 at 9.45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524000"/>
            <a:ext cx="90424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Support…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</a:p>
        </p:txBody>
      </p:sp>
      <p:pic>
        <p:nvPicPr>
          <p:cNvPr id="5" name="PPT Slide 45 The Parent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859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1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II. RETAINING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Screen Shot 2018-10-18 at 9.48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600200"/>
            <a:ext cx="5940425" cy="5095837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New Recruits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PT Slide 48 Why Kids Stay in Ban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5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 Director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>
            <a:off x="4411336" y="2661763"/>
            <a:ext cx="484632" cy="2356658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02643" cy="140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06833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Consider More Effective Scheduling Models</a:t>
            </a:r>
          </a:p>
          <a:p>
            <a:pPr algn="ctr"/>
            <a:endParaRPr lang="en-US" sz="3200" dirty="0"/>
          </a:p>
        </p:txBody>
      </p:sp>
      <p:pic>
        <p:nvPicPr>
          <p:cNvPr id="10" name="Picture 9" descr="DAUD24y_1024x1024_Up_down_arrow_lar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953" y="866520"/>
            <a:ext cx="5863555" cy="59707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14040" y="1918780"/>
            <a:ext cx="63858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HS Band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90300" y="5018421"/>
            <a:ext cx="63858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Beginning ES/MS Band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Director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20" y="842780"/>
            <a:ext cx="87003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Vertical Alignment</a:t>
            </a:r>
          </a:p>
        </p:txBody>
      </p:sp>
      <p:sp>
        <p:nvSpPr>
          <p:cNvPr id="19" name="Down Arrow 18"/>
          <p:cNvSpPr/>
          <p:nvPr/>
        </p:nvSpPr>
        <p:spPr>
          <a:xfrm flipV="1">
            <a:off x="4411336" y="2666999"/>
            <a:ext cx="484632" cy="2438399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819274" y="3216820"/>
            <a:ext cx="1638189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also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teaches</a:t>
            </a: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9" name="Picture 8" descr="2000px-Flag_of_Texas.sv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3124200"/>
            <a:ext cx="21336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Common Reasons for Drop-outs?</a:t>
            </a: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Didn’t like the teacher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Do?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parents</a:t>
            </a:r>
          </a:p>
          <a:p>
            <a:pPr eaLnBrk="1" hangingPunct="1"/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Iowa Bandmasters </a:t>
            </a:r>
            <a:r>
              <a:rPr lang="en-US" i="1" dirty="0" err="1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Assn</a:t>
            </a:r>
            <a:r>
              <a:rPr lang="en-US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Exit Survey</a:t>
            </a: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7840437-9B77-5E40-AA98-3720B08265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0"/>
            <a:ext cx="5486400" cy="6890479"/>
          </a:xfrm>
        </p:spPr>
      </p:pic>
    </p:spTree>
    <p:extLst>
      <p:ext uri="{BB962C8B-B14F-4D97-AF65-F5344CB8AC3E}">
        <p14:creationId xmlns:p14="http://schemas.microsoft.com/office/powerpoint/2010/main" val="248950050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B6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D8760F9-F652-8F44-B477-379AF1D1F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9" y="3657600"/>
            <a:ext cx="8401051" cy="2743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471F48-3338-0C4C-830E-03E799192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3615035"/>
            <a:ext cx="6858000" cy="3429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7F8943C-9BE3-BD44-A5DD-55D8C3976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68480"/>
            <a:ext cx="5462955" cy="269392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2F03578-82B7-C748-8499-D7A6A3BF42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196" y="381000"/>
            <a:ext cx="4724400" cy="1760714"/>
          </a:xfrm>
          <a:prstGeom prst="rect">
            <a:avLst/>
          </a:prstGeom>
          <a:effectLst>
            <a:softEdge rad="3048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A9FF64-2FA6-AD49-B15E-82785D7A17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218280"/>
            <a:ext cx="1092200" cy="23781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59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800000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800000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800000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800000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15194-6B24-4041-9BBC-57963F08A491}"/>
              </a:ext>
            </a:extLst>
          </p:cNvPr>
          <p:cNvSpPr txBox="1"/>
          <p:nvPr/>
        </p:nvSpPr>
        <p:spPr>
          <a:xfrm>
            <a:off x="1143000" y="2743200"/>
            <a:ext cx="7873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+mn-lt"/>
              </a:rPr>
              <a:t>III.</a:t>
            </a: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3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icture 6" descr="Screen Shot 2018-10-18 at 7.55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057400"/>
            <a:ext cx="7391400" cy="413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8871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First Performance</a:t>
            </a:r>
          </a:p>
          <a:p>
            <a:pPr algn="ctr"/>
            <a:r>
              <a:rPr lang="en-US" sz="3600" i="1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National Day of Celebration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00" y="115318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3</a:t>
            </a:r>
            <a:r>
              <a:rPr lang="en-US" sz="3600" i="1" baseline="300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rd</a:t>
            </a:r>
            <a:r>
              <a:rPr lang="en-US" sz="3600" i="1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Thursday of November Annually</a:t>
            </a:r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7" name="PPT Slide 56 First Performance Concert.mov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8288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072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62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C87E9B-FED1-0D43-B55E-AF20E4478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>
                <a:solidFill>
                  <a:srgbClr val="790A14"/>
                </a:solidFill>
              </a:rPr>
              <a:pPr>
                <a:defRPr/>
              </a:pPr>
              <a:t>63</a:t>
            </a:fld>
            <a:endParaRPr lang="en-US" dirty="0">
              <a:solidFill>
                <a:srgbClr val="790A14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324600"/>
            <a:ext cx="9144000" cy="609600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endParaRPr lang="en-US" sz="1000" dirty="0">
              <a:solidFill>
                <a:srgbClr val="800000"/>
              </a:solidFill>
            </a:endParaRPr>
          </a:p>
        </p:txBody>
      </p:sp>
      <p:pic>
        <p:nvPicPr>
          <p:cNvPr id="10" name="Picture 9" descr="rec fest 2015-7-photos 640x427.jpg"/>
          <p:cNvPicPr>
            <a:picLocks noChangeAspect="1"/>
          </p:cNvPicPr>
          <p:nvPr/>
        </p:nvPicPr>
        <p:blipFill>
          <a:blip r:embed="rId3">
            <a:alphaModFix amt="43000"/>
          </a:blip>
          <a:stretch>
            <a:fillRect/>
          </a:stretch>
        </p:blipFill>
        <p:spPr>
          <a:xfrm>
            <a:off x="533400" y="710446"/>
            <a:ext cx="8001000" cy="5338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839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n-lt"/>
              </a:rPr>
              <a:t>The Results:</a:t>
            </a:r>
          </a:p>
          <a:p>
            <a:pPr lvl="1">
              <a:buFont typeface="Arial"/>
              <a:buChar char="•"/>
            </a:pPr>
            <a:r>
              <a:rPr lang="en-US" sz="44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Reduces Beginner Dropout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Provides Short-Range Achievement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 Goals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Encourages Engagement with   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Parents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Strengthens Administrative Support</a:t>
            </a:r>
          </a:p>
          <a:p>
            <a:pPr lvl="1">
              <a:buFont typeface="Arial"/>
              <a:buChar char="•"/>
            </a:pPr>
            <a:r>
              <a:rPr lang="en-US" sz="4000" dirty="0">
                <a:solidFill>
                  <a:schemeClr val="bg1"/>
                </a:solidFill>
                <a:latin typeface="+mn-lt"/>
              </a:rPr>
              <a:t>  Celebrates Musical Accomplishments </a:t>
            </a:r>
          </a:p>
          <a:p>
            <a:pPr lvl="1"/>
            <a:r>
              <a:rPr lang="en-US" sz="4000" dirty="0">
                <a:solidFill>
                  <a:schemeClr val="bg1"/>
                </a:solidFill>
                <a:latin typeface="+mn-lt"/>
              </a:rPr>
              <a:t>   of Beginners</a:t>
            </a:r>
            <a:br>
              <a:rPr lang="en-US" sz="4000" dirty="0">
                <a:solidFill>
                  <a:schemeClr val="bg1"/>
                </a:solidFill>
                <a:latin typeface="+mn-lt"/>
              </a:rPr>
            </a:br>
            <a:endParaRPr lang="en-US" sz="4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7813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/>
                <a:latin typeface="+mn-lt"/>
              </a:rPr>
              <a:t>  a. Director Letter with Full Set of Instructions</a:t>
            </a:r>
          </a:p>
        </p:txBody>
      </p:sp>
      <p:pic>
        <p:nvPicPr>
          <p:cNvPr id="11" name="Picture 10" descr="Letter to Director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642" y="1610562"/>
            <a:ext cx="3995738" cy="5171237"/>
          </a:xfrm>
          <a:prstGeom prst="rect">
            <a:avLst/>
          </a:prstGeom>
        </p:spPr>
      </p:pic>
      <p:pic>
        <p:nvPicPr>
          <p:cNvPr id="12" name="Picture 11" descr="Letter to Director copy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600200"/>
            <a:ext cx="400374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b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Letter of Invitation to Parents </a:t>
            </a:r>
          </a:p>
        </p:txBody>
      </p:sp>
      <p:pic>
        <p:nvPicPr>
          <p:cNvPr id="7" name="Picture 6" descr="ParentLetter cop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2976" y="1447800"/>
            <a:ext cx="4062624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rgbClr val="FFFFFF"/>
                </a:solidFill>
                <a:latin typeface="+mn-lt"/>
              </a:rPr>
              <a:t>c</a:t>
            </a:r>
            <a:r>
              <a:rPr lang="en-US" sz="3600" dirty="0">
                <a:solidFill>
                  <a:srgbClr val="FFFFFF"/>
                </a:solidFill>
                <a:latin typeface="+mn-lt"/>
              </a:rPr>
              <a:t>. Customizable Letter of Invitation to Principal</a:t>
            </a:r>
          </a:p>
        </p:txBody>
      </p:sp>
      <p:pic>
        <p:nvPicPr>
          <p:cNvPr id="6" name="Picture 5" descr="PrincipalLet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097" y="1447800"/>
            <a:ext cx="412150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d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Customizable Script to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Make It Your Own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!</a:t>
            </a:r>
          </a:p>
        </p:txBody>
      </p:sp>
      <p:pic>
        <p:nvPicPr>
          <p:cNvPr id="7" name="Picture 6" descr="Script 1 copy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4" y="2241514"/>
            <a:ext cx="3505731" cy="4537075"/>
          </a:xfrm>
          <a:prstGeom prst="rect">
            <a:avLst/>
          </a:prstGeom>
        </p:spPr>
      </p:pic>
      <p:pic>
        <p:nvPicPr>
          <p:cNvPr id="8" name="Picture 7" descr="Script 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1905000"/>
            <a:ext cx="3505200" cy="4536388"/>
          </a:xfrm>
          <a:prstGeom prst="rect">
            <a:avLst/>
          </a:prstGeom>
        </p:spPr>
      </p:pic>
      <p:pic>
        <p:nvPicPr>
          <p:cNvPr id="9" name="Picture 8" descr="Script 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25" y="1484433"/>
            <a:ext cx="3444399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e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Press Release Template</a:t>
            </a:r>
          </a:p>
        </p:txBody>
      </p:sp>
      <p:pic>
        <p:nvPicPr>
          <p:cNvPr id="6" name="Picture 5" descr="Screen Shot 2018-09-18 at 9.03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1447800"/>
            <a:ext cx="439619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Advancement</a:t>
            </a:r>
          </a:p>
        </p:txBody>
      </p:sp>
      <p:pic>
        <p:nvPicPr>
          <p:cNvPr id="11" name="Picture 10" descr="Certificate of Advanceme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639" y="1530160"/>
            <a:ext cx="6019561" cy="465197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0" y="635635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g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Ideas to Enhance the Experience</a:t>
            </a:r>
          </a:p>
        </p:txBody>
      </p:sp>
      <p:pic>
        <p:nvPicPr>
          <p:cNvPr id="8" name="Picture 7" descr="Ideas to Enhance the Experience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935" y="1447800"/>
            <a:ext cx="4018465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h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Certificate of Music Ed </a:t>
            </a:r>
            <a:r>
              <a:rPr lang="en-US" sz="3600" i="1" u="sng" dirty="0">
                <a:solidFill>
                  <a:schemeClr val="bg1"/>
                </a:solidFill>
                <a:latin typeface="+mn-lt"/>
              </a:rPr>
              <a:t>Leadership 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for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High School Student Participants</a:t>
            </a:r>
          </a:p>
        </p:txBody>
      </p:sp>
      <p:pic>
        <p:nvPicPr>
          <p:cNvPr id="7" name="Picture 6" descr="Certificate of Leadership copy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981200"/>
            <a:ext cx="5389138" cy="4164772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3246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</a:t>
            </a:r>
            <a:r>
              <a:rPr lang="en-US" sz="1800" dirty="0">
                <a:solidFill>
                  <a:srgbClr val="FFFFFF"/>
                </a:solidFill>
                <a:latin typeface="+mn-lt"/>
              </a:rPr>
              <a:t>/</a:t>
            </a:r>
            <a:r>
              <a:rPr lang="en-US" sz="1800" dirty="0" err="1">
                <a:solidFill>
                  <a:srgbClr val="FFFFFF"/>
                </a:solidFill>
                <a:latin typeface="+mn-lt"/>
              </a:rPr>
              <a:t>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11870"/>
            <a:ext cx="913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latin typeface="+mn-lt"/>
              </a:rPr>
              <a:t>What’s Included?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1D55A-D378-D54C-A4D4-837E6F8F83DC}"/>
              </a:ext>
            </a:extLst>
          </p:cNvPr>
          <p:cNvSpPr txBox="1"/>
          <p:nvPr/>
        </p:nvSpPr>
        <p:spPr>
          <a:xfrm>
            <a:off x="0" y="7620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  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i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. #</a:t>
            </a:r>
            <a:r>
              <a:rPr lang="en-US" sz="3600" dirty="0" err="1">
                <a:solidFill>
                  <a:schemeClr val="bg1"/>
                </a:solidFill>
                <a:latin typeface="+mn-lt"/>
              </a:rPr>
              <a:t>FPCelebration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Toolkit</a:t>
            </a:r>
          </a:p>
        </p:txBody>
      </p:sp>
      <p:pic>
        <p:nvPicPr>
          <p:cNvPr id="6" name="Picture 5" descr="FPNDoC Kit copy 2.j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524001"/>
            <a:ext cx="3733800" cy="4626100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76200" y="6248400"/>
            <a:ext cx="9144000" cy="365125"/>
          </a:xfrm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062510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383345F-457B-9E49-9C7E-A4AC235D2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21" y="0"/>
            <a:ext cx="2860579" cy="38348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691811-9622-EA45-98B1-6C153ED3E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300" y="914400"/>
            <a:ext cx="2806700" cy="37202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5E53C-2B54-8741-BBC3-A7E0B00244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5000" y="1828800"/>
            <a:ext cx="2819400" cy="37675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A03189-51A3-1040-AAC1-03CBCC147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870201"/>
            <a:ext cx="2590800" cy="3454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81FF6C-0100-4C4A-B6F6-9D143F7E8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567881"/>
            <a:ext cx="2514600" cy="336631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B27BB3-6DAC-1448-BE97-47969E82E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3628" y="223354"/>
            <a:ext cx="1767215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</a:t>
            </a:r>
          </a:p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Material</a:t>
            </a:r>
          </a:p>
          <a:p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To Use:</a:t>
            </a:r>
          </a:p>
        </p:txBody>
      </p:sp>
      <p:pic>
        <p:nvPicPr>
          <p:cNvPr id="15" name="Picture 14" descr="band_0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438150"/>
            <a:ext cx="2528888" cy="33718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267200" y="3989725"/>
            <a:ext cx="4724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Available for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Band or Orchestra at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Local Music Dealers 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or online via</a:t>
            </a:r>
          </a:p>
          <a:p>
            <a:pPr algn="r"/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Hal Leonard</a:t>
            </a:r>
          </a:p>
          <a:p>
            <a:pPr algn="r"/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519408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this Program Work?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7162800" cy="34290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Parents want to hear their kids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Student interest soars and they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>
                <a:solidFill>
                  <a:schemeClr val="bg1"/>
                </a:solidFill>
              </a:rPr>
              <a:t>	learn to love performing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dirty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performance</a:t>
            </a: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248400"/>
            <a:ext cx="9144000" cy="365125"/>
          </a:xfrm>
          <a:noFill/>
        </p:spPr>
        <p:txBody>
          <a:bodyPr/>
          <a:lstStyle/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nammfoundation.org/fpndoc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  <a:p>
            <a:r>
              <a:rPr lang="en-US" sz="1800" dirty="0" err="1">
                <a:solidFill>
                  <a:srgbClr val="FFFFFF"/>
                </a:solidFill>
                <a:latin typeface="+mn-lt"/>
              </a:rPr>
              <a:t>MusicEdConsultants.net/FPCelebration</a:t>
            </a:r>
            <a:endParaRPr lang="en-US" sz="1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04800" y="5334000"/>
            <a:ext cx="86106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large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 and </a:t>
            </a:r>
            <a:r>
              <a:rPr lang="en-US" sz="3200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enthusiastic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! </a:t>
            </a:r>
            <a:endParaRPr kumimoji="0" lang="en-US" sz="3200" i="0" u="sng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7" descr="band_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600200"/>
            <a:ext cx="1714500" cy="2286000"/>
          </a:xfrm>
          <a:prstGeom prst="rect">
            <a:avLst/>
          </a:prstGeom>
          <a:noFill/>
          <a:ln>
            <a:noFill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2133600" y="1066800"/>
            <a:ext cx="6324600" cy="5486400"/>
          </a:xfrm>
        </p:spPr>
        <p:txBody>
          <a:bodyPr>
            <a:no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Administrators get involved! Many schools have the principal serve as the narrator -- </a:t>
            </a:r>
            <a:r>
              <a:rPr lang="en-US" sz="4000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infectious</a:t>
            </a: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Why Does this Program Work?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4141033"/>
            <a:ext cx="3505893" cy="21073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4478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6226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76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03211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77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6" name="Picture 5" descr="Screen Shot 2018-01-12 at 2.54.40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7924800" cy="432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982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78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194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-152400"/>
            <a:ext cx="9144000" cy="1524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F.P. </a:t>
            </a:r>
            <a:r>
              <a:rPr lang="en-US" sz="32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LIVE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at the 2017 Midwest Clinic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pic>
        <p:nvPicPr>
          <p:cNvPr id="3" name="Picture 2" descr="Word Cloud Question Onl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762000"/>
            <a:ext cx="8077200" cy="5510253"/>
          </a:xfrm>
          <a:prstGeom prst="rect">
            <a:avLst/>
          </a:prstGeom>
        </p:spPr>
      </p:pic>
      <p:pic>
        <p:nvPicPr>
          <p:cNvPr id="4" name="Picture 3" descr="More likely to encourage your child RESPONSE Question on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1" y="735465"/>
            <a:ext cx="9001719" cy="6047512"/>
          </a:xfrm>
          <a:prstGeom prst="rect">
            <a:avLst/>
          </a:prstGeom>
        </p:spPr>
      </p:pic>
      <p:pic>
        <p:nvPicPr>
          <p:cNvPr id="6" name="Picture 5" descr="Screen Shot 2018-01-12 at 2.51.27 P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1" y="1905000"/>
            <a:ext cx="894102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1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-76200"/>
            <a:ext cx="8047892" cy="15240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Mario Moody, Director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2" y="1489657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55705" y="1727222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154" y="3429000"/>
            <a:ext cx="3399692" cy="3083441"/>
          </a:xfrm>
          <a:prstGeom prst="rect">
            <a:avLst/>
          </a:prstGeom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05994834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10662" y="-76200"/>
            <a:ext cx="8047892" cy="1524000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Response from Mario Moody, Director</a:t>
            </a:r>
            <a:br>
              <a:rPr lang="en-US" sz="36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81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002" y="1489657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40714" y="1576060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154" y="3429000"/>
            <a:ext cx="3399692" cy="308344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C63C29-19C9-5840-833A-A3FC31432CF8}"/>
              </a:ext>
            </a:extLst>
          </p:cNvPr>
          <p:cNvSpPr txBox="1"/>
          <p:nvPr/>
        </p:nvSpPr>
        <p:spPr>
          <a:xfrm>
            <a:off x="422223" y="1051089"/>
            <a:ext cx="8733096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experience of having our 1st year students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perform after only 8 weeks has had a profound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impact not only on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their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confidence and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expectations for themselves moving forward,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it has challenged </a:t>
            </a:r>
            <a:r>
              <a:rPr lang="en-US" sz="32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</a:t>
            </a:r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to continually grow by making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myself vulnerable and aware of how it feels to be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 “beginner."  I can relate better to any feelings of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apprehension they may feel plus our rehearsals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are more effective because my students truly </a:t>
            </a:r>
          </a:p>
          <a:p>
            <a:r>
              <a:rPr lang="en-US" sz="32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understand that every practice counts.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3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74236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047892" cy="1524000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It’s all </a:t>
            </a:r>
            <a:r>
              <a:rPr lang="en-US" sz="5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FREE </a:t>
            </a:r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 Download!</a:t>
            </a:r>
            <a:endParaRPr lang="en-U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12215F-5F8E-294A-AA35-5B16E9592B4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0096" y="1462904"/>
            <a:ext cx="3200398" cy="2128374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782A55-7B9E-1E41-A6A9-6DDA94282C7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493331" y="1272776"/>
            <a:ext cx="2940548" cy="1955565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B58925-55A0-C94A-814A-677999F755D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307" y="3148709"/>
            <a:ext cx="3399692" cy="3083441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236889-7042-414F-955C-079704E091F5}"/>
              </a:ext>
            </a:extLst>
          </p:cNvPr>
          <p:cNvSpPr txBox="1"/>
          <p:nvPr/>
        </p:nvSpPr>
        <p:spPr>
          <a:xfrm>
            <a:off x="1322363" y="12379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16764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www.</a:t>
            </a:r>
            <a:r>
              <a:rPr lang="en-US" sz="4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nammfoundation.org/fpndoc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1" name="Picture 10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0000" y="2819400"/>
            <a:ext cx="1337621" cy="16652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50292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Share Your Student Success Stories on Video</a:t>
            </a:r>
            <a:b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3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http://</a:t>
            </a:r>
            <a:r>
              <a:rPr lang="en-US" sz="36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bit.ly/BegMus</a:t>
            </a:r>
            <a:endParaRPr lang="en-US" sz="36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865702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maZMsDh5Eycqwi0l4yP6jl72eJkfbmt4t8yenImKBVvK0kTmF0xjctABnaLJIm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990600"/>
            <a:ext cx="3873500" cy="353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572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offers a path to </a:t>
            </a:r>
            <a:r>
              <a:rPr lang="en-US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S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uccess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478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provides meaningful, lifelong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emories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71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teaches </a:t>
            </a:r>
            <a:r>
              <a:rPr lang="en-US" sz="4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A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daptability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1148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teaches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R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espect 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42417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Music teaches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T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/>
              </a:rPr>
              <a:t>rust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Picture 12" descr="Old-Music-Score-1350x2400-770x433.jpg"/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-50318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184150"/>
            <a:ext cx="388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 is a Place…</a:t>
            </a:r>
          </a:p>
        </p:txBody>
      </p:sp>
      <p:pic>
        <p:nvPicPr>
          <p:cNvPr id="6" name="Picture 5" descr="Screen Shot 2018-10-19 at 5.21.3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3000"/>
            <a:ext cx="9144000" cy="5257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21950" y="172188"/>
            <a:ext cx="5674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where kids are S.M.A.R.T.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 is a Place…where kids are S.M.A.R.T.</a:t>
            </a:r>
          </a:p>
        </p:txBody>
      </p:sp>
      <p:pic>
        <p:nvPicPr>
          <p:cNvPr id="4" name="PPT Slide 53 There Is A Place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43000"/>
            <a:ext cx="9076266" cy="510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Your </a:t>
            </a:r>
            <a:r>
              <a:rPr lang="en-US" sz="7200" u="sng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Enthusiasm</a:t>
            </a:r>
            <a:r>
              <a:rPr lang="en-US" sz="72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is what Matters!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87</a:t>
            </a:fld>
            <a:endParaRPr lang="en-US"/>
          </a:p>
        </p:txBody>
      </p:sp>
      <p:pic>
        <p:nvPicPr>
          <p:cNvPr id="6" name="Picture 5" descr="Enthusiasm-is-key-for-succe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8412" y="2438400"/>
            <a:ext cx="4625788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Happy Music N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1905000"/>
            <a:ext cx="1791837" cy="234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496220"/>
      </p:ext>
    </p:extLst>
  </p:cSld>
  <p:clrMapOvr>
    <a:masterClrMapping/>
  </p:clrMapOvr>
  <p:transition>
    <p:cut thruBlk="1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Additional M.A.C. Resources</a:t>
            </a:r>
            <a:b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36" y="2057400"/>
            <a:ext cx="2296265" cy="2971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2590800"/>
            <a:ext cx="2706228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5562" y="3169421"/>
            <a:ext cx="2496838" cy="323137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2030145"/>
            <a:ext cx="2224618" cy="292285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6076" y="3457365"/>
            <a:ext cx="2299124" cy="30207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04800" y="990600"/>
            <a:ext cx="8826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FFFF"/>
                </a:solidFill>
                <a:latin typeface="+mn-lt"/>
                <a:cs typeface="Times New Roman"/>
              </a:rPr>
              <a:t>www.MusicAchievementCouncil.org</a:t>
            </a:r>
            <a:endParaRPr lang="en-US" sz="4000" dirty="0">
              <a:solidFill>
                <a:srgbClr val="FFFFFF"/>
              </a:solidFill>
              <a:latin typeface="+mn-lt"/>
              <a:cs typeface="Times New Roman"/>
            </a:endParaRPr>
          </a:p>
        </p:txBody>
      </p:sp>
      <p:pic>
        <p:nvPicPr>
          <p:cNvPr id="3" name="Picture 2" descr="Flashdriv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524000" cy="1004888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green-music-note-hi.png"/>
          <p:cNvPicPr>
            <a:picLocks noChangeAspect="1"/>
          </p:cNvPicPr>
          <p:nvPr/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724400"/>
            <a:ext cx="902127" cy="106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What is YOUR Most</a:t>
            </a:r>
          </a:p>
          <a:p>
            <a:pPr algn="ctr"/>
            <a:r>
              <a:rPr lang="en-US" sz="5400" dirty="0">
                <a:solidFill>
                  <a:srgbClr val="CC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Successful Recruiting Tool?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88C437-0A12-3E4A-B959-FB613AA65816}" type="slidenum">
              <a:rPr lang="en-US" smtClean="0"/>
              <a:pPr>
                <a:defRPr/>
              </a:pPr>
              <a:t>89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E4DD9C-EA50-FD4F-B7C7-8277C9A02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5578" y="1981199"/>
            <a:ext cx="2838021" cy="43751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447E2-E921-6B49-A210-A5E1B4741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8814" y="2362200"/>
            <a:ext cx="2557986" cy="255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61187"/>
      </p:ext>
    </p:extLst>
  </p:cSld>
  <p:clrMapOvr>
    <a:masterClrMapping/>
  </p:clrMapOvr>
  <p:transition>
    <p:cut thruBlk="1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9906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MusicAchievementCouncil.org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90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152" y="9906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866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9212</TotalTime>
  <Words>2891</Words>
  <Application>Microsoft Macintosh PowerPoint</Application>
  <PresentationFormat>On-screen Show (4:3)</PresentationFormat>
  <Paragraphs>597</Paragraphs>
  <Slides>90</Slides>
  <Notes>90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6" baseType="lpstr">
      <vt:lpstr>Arial</vt:lpstr>
      <vt:lpstr>Calibri</vt:lpstr>
      <vt:lpstr>Times</vt:lpstr>
      <vt:lpstr>Times New Roman</vt:lpstr>
      <vt:lpstr>Wingdings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PowerPoint Presentation</vt:lpstr>
      <vt:lpstr>Today’s Session</vt:lpstr>
      <vt:lpstr>I. RECRUITING</vt:lpstr>
      <vt:lpstr>The Four (4) Fundamental Beliefs of  Effective Recruiters</vt:lpstr>
      <vt:lpstr>Key Steps in Recruiting:  Attracting Students. . .</vt:lpstr>
      <vt:lpstr>Key Steps in Recruiting Recruiting is a YEAR-ROUND process including: </vt:lpstr>
      <vt:lpstr>Follow-up idea #2 from:  Chris Crone, PAMEA </vt:lpstr>
      <vt:lpstr>Key Steps in Recruiting:      Engage Students Early. . .2-Note Show!</vt:lpstr>
      <vt:lpstr>Key Steps in Recruiting:      Engage Students Early. . .2-Note Show!</vt:lpstr>
      <vt:lpstr>PowerPoint Presentation</vt:lpstr>
      <vt:lpstr>PowerPoint Presentation</vt:lpstr>
      <vt:lpstr>PowerPoint Presentation</vt:lpstr>
      <vt:lpstr>PowerPoint Presentation</vt:lpstr>
      <vt:lpstr>Engage with Prospective Parents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Engage Parent Support…Directly! The Parent Band – REALLY FUN!</vt:lpstr>
      <vt:lpstr>II. RETAINING</vt:lpstr>
      <vt:lpstr>   Keeping Your New Recruits   Why Do Kids Stay?  Let’s Ask THEM!</vt:lpstr>
      <vt:lpstr>   Keeping Your New Recruits   Why Do Kids Stay?  Let’s Ask THEM!</vt:lpstr>
      <vt:lpstr>PowerPoint Presentation</vt:lpstr>
      <vt:lpstr>PowerPoint Presentation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this Program Work?</vt:lpstr>
      <vt:lpstr>PowerPoint Presentation</vt:lpstr>
      <vt:lpstr>Response from F.P. LIVE at the 2017 Midwest Clinic </vt:lpstr>
      <vt:lpstr>Response from F.P. LIVE at the 2017 Midwest Clinic </vt:lpstr>
      <vt:lpstr>Response from F.P. LIVE at the 2017 Midwest Clinic </vt:lpstr>
      <vt:lpstr>Response from F.P. LIVE at the 2017 Midwest Clinic </vt:lpstr>
      <vt:lpstr>Response from Mario Moody, Director </vt:lpstr>
      <vt:lpstr>Response from Mario Moody, Director </vt:lpstr>
      <vt:lpstr>It’s all FREE to Download!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M.A.C. Resources </vt:lpstr>
      <vt:lpstr>PowerPoint Presentation</vt:lpstr>
      <vt:lpstr>     Complimentary Recruitment and Retention Materials MusicAchievementCouncil.org</vt:lpstr>
    </vt:vector>
  </TitlesOfParts>
  <Company>Music Achievement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1989</cp:revision>
  <dcterms:created xsi:type="dcterms:W3CDTF">2019-07-22T01:16:17Z</dcterms:created>
  <dcterms:modified xsi:type="dcterms:W3CDTF">2019-07-22T01:35:54Z</dcterms:modified>
</cp:coreProperties>
</file>