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69" r:id="rId1"/>
  </p:sldMasterIdLst>
  <p:notesMasterIdLst>
    <p:notesMasterId r:id="rId95"/>
  </p:notesMasterIdLst>
  <p:handoutMasterIdLst>
    <p:handoutMasterId r:id="rId96"/>
  </p:handoutMasterIdLst>
  <p:sldIdLst>
    <p:sldId id="598" r:id="rId2"/>
    <p:sldId id="501" r:id="rId3"/>
    <p:sldId id="502" r:id="rId4"/>
    <p:sldId id="503" r:id="rId5"/>
    <p:sldId id="504" r:id="rId6"/>
    <p:sldId id="505" r:id="rId7"/>
    <p:sldId id="506" r:id="rId8"/>
    <p:sldId id="507" r:id="rId9"/>
    <p:sldId id="508" r:id="rId10"/>
    <p:sldId id="509" r:id="rId11"/>
    <p:sldId id="510" r:id="rId12"/>
    <p:sldId id="570" r:id="rId13"/>
    <p:sldId id="511" r:id="rId14"/>
    <p:sldId id="512" r:id="rId15"/>
    <p:sldId id="513" r:id="rId16"/>
    <p:sldId id="514" r:id="rId17"/>
    <p:sldId id="515" r:id="rId18"/>
    <p:sldId id="516" r:id="rId19"/>
    <p:sldId id="517" r:id="rId20"/>
    <p:sldId id="518" r:id="rId21"/>
    <p:sldId id="519" r:id="rId22"/>
    <p:sldId id="520" r:id="rId23"/>
    <p:sldId id="521" r:id="rId24"/>
    <p:sldId id="522" r:id="rId25"/>
    <p:sldId id="523" r:id="rId26"/>
    <p:sldId id="524" r:id="rId27"/>
    <p:sldId id="610" r:id="rId28"/>
    <p:sldId id="418" r:id="rId29"/>
    <p:sldId id="627" r:id="rId30"/>
    <p:sldId id="615" r:id="rId31"/>
    <p:sldId id="345" r:id="rId32"/>
    <p:sldId id="373" r:id="rId33"/>
    <p:sldId id="431" r:id="rId34"/>
    <p:sldId id="442" r:id="rId35"/>
    <p:sldId id="374" r:id="rId36"/>
    <p:sldId id="592" r:id="rId37"/>
    <p:sldId id="555" r:id="rId38"/>
    <p:sldId id="556" r:id="rId39"/>
    <p:sldId id="557" r:id="rId40"/>
    <p:sldId id="558" r:id="rId41"/>
    <p:sldId id="401" r:id="rId42"/>
    <p:sldId id="636" r:id="rId43"/>
    <p:sldId id="616" r:id="rId44"/>
    <p:sldId id="445" r:id="rId45"/>
    <p:sldId id="545" r:id="rId46"/>
    <p:sldId id="546" r:id="rId47"/>
    <p:sldId id="633" r:id="rId48"/>
    <p:sldId id="635" r:id="rId49"/>
    <p:sldId id="412" r:id="rId50"/>
    <p:sldId id="597" r:id="rId51"/>
    <p:sldId id="353" r:id="rId52"/>
    <p:sldId id="413" r:id="rId53"/>
    <p:sldId id="593" r:id="rId54"/>
    <p:sldId id="617" r:id="rId55"/>
    <p:sldId id="618" r:id="rId56"/>
    <p:sldId id="376" r:id="rId57"/>
    <p:sldId id="525" r:id="rId58"/>
    <p:sldId id="526" r:id="rId59"/>
    <p:sldId id="527" r:id="rId60"/>
    <p:sldId id="357" r:id="rId61"/>
    <p:sldId id="632" r:id="rId62"/>
    <p:sldId id="578" r:id="rId63"/>
    <p:sldId id="559" r:id="rId64"/>
    <p:sldId id="594" r:id="rId65"/>
    <p:sldId id="579" r:id="rId66"/>
    <p:sldId id="595" r:id="rId67"/>
    <p:sldId id="581" r:id="rId68"/>
    <p:sldId id="582" r:id="rId69"/>
    <p:sldId id="583" r:id="rId70"/>
    <p:sldId id="584" r:id="rId71"/>
    <p:sldId id="586" r:id="rId72"/>
    <p:sldId id="585" r:id="rId73"/>
    <p:sldId id="587" r:id="rId74"/>
    <p:sldId id="588" r:id="rId75"/>
    <p:sldId id="589" r:id="rId76"/>
    <p:sldId id="619" r:id="rId77"/>
    <p:sldId id="362" r:id="rId78"/>
    <p:sldId id="560" r:id="rId79"/>
    <p:sldId id="564" r:id="rId80"/>
    <p:sldId id="565" r:id="rId81"/>
    <p:sldId id="566" r:id="rId82"/>
    <p:sldId id="567" r:id="rId83"/>
    <p:sldId id="611" r:id="rId84"/>
    <p:sldId id="620" r:id="rId85"/>
    <p:sldId id="621" r:id="rId86"/>
    <p:sldId id="628" r:id="rId87"/>
    <p:sldId id="629" r:id="rId88"/>
    <p:sldId id="630" r:id="rId89"/>
    <p:sldId id="631" r:id="rId90"/>
    <p:sldId id="626" r:id="rId91"/>
    <p:sldId id="419" r:id="rId92"/>
    <p:sldId id="622" r:id="rId93"/>
    <p:sldId id="623" r:id="rId94"/>
  </p:sldIdLst>
  <p:sldSz cx="9144000" cy="6858000" type="screen4x3"/>
  <p:notesSz cx="6858000" cy="9180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91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01"/>
    <a:srgbClr val="E3B65C"/>
    <a:srgbClr val="FFCC66"/>
    <a:srgbClr val="FFDC77"/>
    <a:srgbClr val="006901"/>
    <a:srgbClr val="003F00"/>
    <a:srgbClr val="C30101"/>
    <a:srgbClr val="0000FF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23" autoAdjust="0"/>
    <p:restoredTop sz="95179" autoAdjust="0"/>
  </p:normalViewPr>
  <p:slideViewPr>
    <p:cSldViewPr>
      <p:cViewPr varScale="1">
        <p:scale>
          <a:sx n="91" d="100"/>
          <a:sy n="91" d="100"/>
        </p:scale>
        <p:origin x="96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-2520" y="-104"/>
      </p:cViewPr>
      <p:guideLst>
        <p:guide orient="horz" pos="2891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D8740342-88AF-394B-B732-DDB4ACA69DEA}" type="datetime1">
              <a:rPr lang="en-US"/>
              <a:pPr>
                <a:defRPr/>
              </a:pPr>
              <a:t>3/7/19</a:t>
            </a:fld>
            <a:endParaRPr lang="en-US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CCD0701C-8767-7748-BB28-F52BB2FD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849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75A0A98-2420-AA46-97BE-521E26A34E3C}" type="datetime1">
              <a:rPr lang="en-US"/>
              <a:pPr>
                <a:defRPr/>
              </a:pPr>
              <a:t>3/7/19</a:t>
            </a:fld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5063" y="688975"/>
            <a:ext cx="4591050" cy="3441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60863"/>
            <a:ext cx="5486400" cy="413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39AECCE-B0FE-4E46-839A-6B1EA38F78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0722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09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996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708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87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853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934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3697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8369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2006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9979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6474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117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7502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1102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3358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3686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121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3510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3941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8399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3868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8334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0924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0339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1103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4906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520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DC51DA-B95C-D341-B962-2E8ACE502E8E}" type="slidenum">
              <a:rPr lang="en-US">
                <a:latin typeface="Times" charset="0"/>
              </a:rPr>
              <a:pPr/>
              <a:t>27</a:t>
            </a:fld>
            <a:endParaRPr lang="en-US">
              <a:latin typeface="Times" charset="0"/>
            </a:endParaRPr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73427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867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17CFF4-B237-0E4C-BE91-19C18C04C462}" type="slidenum">
              <a:rPr lang="en-US">
                <a:latin typeface="Times" charset="0"/>
              </a:rPr>
              <a:pPr/>
              <a:t>30</a:t>
            </a:fld>
            <a:endParaRPr lang="en-US">
              <a:latin typeface="Times" charset="0"/>
            </a:endParaRPr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911E31-A891-7145-813C-32B07326DB4A}" type="slidenum">
              <a:rPr lang="en-US">
                <a:latin typeface="Times" charset="0"/>
              </a:rPr>
              <a:pPr/>
              <a:t>31</a:t>
            </a:fld>
            <a:endParaRPr lang="en-US">
              <a:latin typeface="Times" charset="0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827501BC-4349-A844-BA03-C42FA1A8B46F}" type="slidenum">
              <a:rPr lang="en-US" sz="1200"/>
              <a:pPr algn="r" eaLnBrk="0" hangingPunct="0"/>
              <a:t>32</a:t>
            </a:fld>
            <a:endParaRPr lang="en-US" sz="1200"/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33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34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4DA43024-AE97-8043-AC15-2820158D0ECF}" type="slidenum">
              <a:rPr lang="en-US" sz="1200"/>
              <a:pPr algn="r" eaLnBrk="0" hangingPunct="0"/>
              <a:t>35</a:t>
            </a:fld>
            <a:endParaRPr lang="en-US" sz="12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4DA43024-AE97-8043-AC15-2820158D0ECF}" type="slidenum">
              <a:rPr lang="en-US" sz="1200"/>
              <a:pPr algn="r" eaLnBrk="0" hangingPunct="0"/>
              <a:t>36</a:t>
            </a:fld>
            <a:endParaRPr lang="en-US" sz="12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3C524-CB1F-434F-95D0-E437F9425D12}" type="slidenum">
              <a:rPr lang="en-US">
                <a:latin typeface="Times" charset="0"/>
              </a:rPr>
              <a:pPr/>
              <a:t>41</a:t>
            </a:fld>
            <a:endParaRPr lang="en-US">
              <a:latin typeface="Times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507724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971640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44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45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46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47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352024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48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926582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49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50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51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52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53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91611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91611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56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57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58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59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5939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7796D4-2468-D241-AEE4-66E9989D8D25}" type="slidenum">
              <a:rPr lang="en-US">
                <a:latin typeface="Times" charset="0"/>
              </a:rPr>
              <a:pPr/>
              <a:t>60</a:t>
            </a:fld>
            <a:endParaRPr lang="en-US">
              <a:latin typeface="Times" charset="0"/>
            </a:endParaRPr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5939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7796D4-2468-D241-AEE4-66E9989D8D25}" type="slidenum">
              <a:rPr lang="en-US">
                <a:latin typeface="Times" charset="0"/>
              </a:rPr>
              <a:pPr/>
              <a:t>61</a:t>
            </a:fld>
            <a:endParaRPr lang="en-US">
              <a:latin typeface="Times" charset="0"/>
            </a:endParaRPr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000501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67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68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69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70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71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72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73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74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75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973188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79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80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81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82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83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314135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84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3508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85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35087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86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87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CE2F66-0E2D-C347-9299-CA6A137D763D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88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CE2F66-0E2D-C347-9299-CA6A137D763D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89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90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5032323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E7496D20-6913-8746-A50C-2AFCED1F8986}" type="slidenum">
              <a:rPr lang="en-US" sz="1200"/>
              <a:pPr algn="r" eaLnBrk="0" hangingPunct="0"/>
              <a:t>91</a:t>
            </a:fld>
            <a:endParaRPr lang="en-US" sz="1200"/>
          </a:p>
        </p:txBody>
      </p:sp>
      <p:sp>
        <p:nvSpPr>
          <p:cNvPr id="8192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192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www.musiceducationconsultants.net/mmea2010</a:t>
            </a:r>
          </a:p>
        </p:txBody>
      </p:sp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719894"/>
            <a:ext cx="2971800" cy="45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251D576B-EBAE-6D4A-9A22-7DB474151642}" type="slidenum">
              <a:rPr lang="en-US" sz="1200"/>
              <a:pPr algn="r"/>
              <a:t>92</a:t>
            </a:fld>
            <a:endParaRPr lang="en-US" sz="12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93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5737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2CC2A0-207B-324C-9854-DFDA1863FDE1}" type="datetime1">
              <a:rPr lang="en-US" smtClean="0"/>
              <a:pPr>
                <a:defRPr/>
              </a:pPr>
              <a:t>3/7/19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AEA901-911E-8F4B-ADE6-4DAAFA38A1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0166F8-CE87-8B43-BAE2-65CDED238B66}" type="datetime1">
              <a:rPr lang="en-US" smtClean="0"/>
              <a:pPr>
                <a:defRPr/>
              </a:pPr>
              <a:t>3/7/19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144613-3C06-4C49-AAF4-D49BC73B3724}" type="datetime1">
              <a:rPr lang="en-US" smtClean="0"/>
              <a:pPr>
                <a:defRPr/>
              </a:pPr>
              <a:t>3/7/19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2BA3FF-04C3-304C-AFAC-535F33ABC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AF616D-1AB2-584A-ABDC-F8AFEBF9E4D3}" type="datetime1">
              <a:rPr lang="en-US" smtClean="0"/>
              <a:pPr>
                <a:defRPr/>
              </a:pPr>
              <a:t>3/7/19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A3C15-6233-A445-AFD5-FCAA310809E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FD230F-A3F0-5041-8E23-129B9FF44FF8}" type="datetime1">
              <a:rPr lang="en-US" smtClean="0"/>
              <a:pPr>
                <a:defRPr/>
              </a:pPr>
              <a:t>3/7/19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15CF69-2477-6646-8D09-BB92A8E738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AF37C9-2858-2148-A578-424EB224237F}" type="datetime1">
              <a:rPr lang="en-US" smtClean="0"/>
              <a:pPr>
                <a:defRPr/>
              </a:pPr>
              <a:t>3/7/19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FBA6AC-771E-6B4B-A2B5-C6E1E0B157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818DE9-B5AB-A045-89EF-2CB70DA3856F}" type="datetime1">
              <a:rPr lang="en-US" smtClean="0"/>
              <a:pPr>
                <a:defRPr/>
              </a:pPr>
              <a:t>3/7/19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B258C2-9E0C-F843-94B0-06B40E8DF8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1F48C1-105D-9946-8B5E-4E7A0D78D215}" type="datetime1">
              <a:rPr lang="en-US" smtClean="0"/>
              <a:pPr>
                <a:defRPr/>
              </a:pPr>
              <a:t>3/7/19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5B5DC3-9D3E-EE47-91E6-964F596B2A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6CA918-6897-3547-9585-3256AAB893D3}" type="datetime1">
              <a:rPr lang="en-US" smtClean="0"/>
              <a:pPr>
                <a:defRPr/>
              </a:pPr>
              <a:t>3/7/19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FF567-FC49-4B4E-BB0F-A4A90FB61F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347133-5F69-4640-A4AA-4405A49ED681}" type="datetime1">
              <a:rPr lang="en-US" smtClean="0"/>
              <a:pPr>
                <a:defRPr/>
              </a:pPr>
              <a:t>3/7/19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B298BF-2ED1-C641-8AF2-D62E0FB0FC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128916-3468-0F48-8867-0723C64D51C4}" type="datetime1">
              <a:rPr lang="en-US" smtClean="0"/>
              <a:pPr>
                <a:defRPr/>
              </a:pPr>
              <a:t>3/7/19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830AD8-A0C4-9245-9CC9-F064FDAEB23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D8990-19E4-624D-A52F-29D476C99851}" type="datetime1">
              <a:rPr lang="en-US"/>
              <a:pPr>
                <a:defRPr/>
              </a:pPr>
              <a:t>3/7/19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8C437-0A12-3E4A-B959-FB613AA65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02895-75B7-7F42-B0DA-5DCF2C23CB47}" type="datetime1">
              <a:rPr lang="en-US"/>
              <a:pPr>
                <a:defRPr/>
              </a:pPr>
              <a:t>3/7/19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BABC7-3438-0242-9902-1569626FF7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0037E-6282-DB40-B0DA-163EFCF72F80}" type="datetime1">
              <a:rPr lang="en-US"/>
              <a:pPr>
                <a:defRPr/>
              </a:pPr>
              <a:t>3/7/19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1D5DB-31D2-E845-B1D6-42C544E9CA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427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0232422-39F9-8E4E-9D55-B4F015B40938}" type="datetime1">
              <a:rPr lang="en-US" smtClean="0"/>
              <a:pPr>
                <a:defRPr/>
              </a:pPr>
              <a:t>3/7/19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5C1D2B-DEBA-2D44-B1C4-CDFCB62A14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  <p:sldLayoutId id="2147484081" r:id="rId12"/>
    <p:sldLayoutId id="2147484082" r:id="rId13"/>
    <p:sldLayoutId id="2147484083" r:id="rId14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/Users/marcianeel/Desktop/%20WVMEA%20PPT%20Videos/PPT%20Slide%2033%20Elementary%20Band%20at%20HS%20Hafltime%20Show.MOV" TargetMode="External"/><Relationship Id="rId1" Type="http://schemas.microsoft.com/office/2007/relationships/media" Target="file:////Users/marcianeel/Desktop/%20WVMEA%20PPT%20Videos/PPT%20Slide%2033%20Elementary%20Band%20at%20HS%20Hafltime%20Show.MOV" TargetMode="External"/><Relationship Id="rId5" Type="http://schemas.openxmlformats.org/officeDocument/2006/relationships/image" Target="../media/image42.png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/Users/marcianeel/Desktop/%20WVMEA%20PPT%20Videos/Tips%20for%20Beginning%20Band%20Parents%20Reeds.mp4" TargetMode="External"/><Relationship Id="rId1" Type="http://schemas.microsoft.com/office/2007/relationships/media" Target="file:////Users/marcianeel/Desktop/%20WVMEA%20PPT%20Videos/Tips%20for%20Beginning%20Band%20Parents%20Reeds.mp4" TargetMode="External"/><Relationship Id="rId5" Type="http://schemas.openxmlformats.org/officeDocument/2006/relationships/image" Target="../media/image53.png"/><Relationship Id="rId4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/Users/marcianeel/Desktop/%20WVMEA%20PPT%20Videos/PPT%20Slide%2045%20The%20Parent%20Band.mp4" TargetMode="External"/><Relationship Id="rId1" Type="http://schemas.microsoft.com/office/2007/relationships/media" Target="file:////Users/marcianeel/Desktop/%20WVMEA%20PPT%20Videos/PPT%20Slide%2045%20The%20Parent%20Band.mp4" TargetMode="External"/><Relationship Id="rId5" Type="http://schemas.openxmlformats.org/officeDocument/2006/relationships/image" Target="../media/image55.png"/><Relationship Id="rId4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9.png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2.png"/><Relationship Id="rId4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eg"/><Relationship Id="rId4" Type="http://schemas.openxmlformats.org/officeDocument/2006/relationships/image" Target="../media/image6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76.png"/><Relationship Id="rId4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gif"/><Relationship Id="rId3" Type="http://schemas.openxmlformats.org/officeDocument/2006/relationships/image" Target="../media/image90.png"/><Relationship Id="rId7" Type="http://schemas.openxmlformats.org/officeDocument/2006/relationships/image" Target="../media/image94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3.jpeg"/><Relationship Id="rId5" Type="http://schemas.openxmlformats.org/officeDocument/2006/relationships/image" Target="../media/image92.tiff"/><Relationship Id="rId4" Type="http://schemas.openxmlformats.org/officeDocument/2006/relationships/image" Target="../media/image91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gif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file:////Users/marcianeel/Desktop/%20WVMEA%20PPT%20Videos/PPT%20Slide%2053%20There%20Is%20A%20Place.mp4" TargetMode="External"/><Relationship Id="rId1" Type="http://schemas.microsoft.com/office/2007/relationships/media" Target="file:////Users/marcianeel/Desktop/%20WVMEA%20PPT%20Videos/PPT%20Slide%2053%20There%20Is%20A%20Place.mp4" TargetMode="External"/><Relationship Id="rId5" Type="http://schemas.openxmlformats.org/officeDocument/2006/relationships/image" Target="../media/image109.png"/><Relationship Id="rId4" Type="http://schemas.openxmlformats.org/officeDocument/2006/relationships/notesSlide" Target="../notesSlides/notesSlide89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2.png"/><Relationship Id="rId5" Type="http://schemas.openxmlformats.org/officeDocument/2006/relationships/image" Target="../media/image111.jpeg"/><Relationship Id="rId4" Type="http://schemas.microsoft.com/office/2007/relationships/hdphoto" Target="../media/hdphoto1.wdp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1.jpeg"/><Relationship Id="rId4" Type="http://schemas.openxmlformats.org/officeDocument/2006/relationships/image" Target="../media/image113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5.jpe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12" Type="http://schemas.openxmlformats.org/officeDocument/2006/relationships/image" Target="../media/image124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jpeg"/><Relationship Id="rId11" Type="http://schemas.openxmlformats.org/officeDocument/2006/relationships/image" Target="../media/image123.jpeg"/><Relationship Id="rId5" Type="http://schemas.openxmlformats.org/officeDocument/2006/relationships/image" Target="../media/image117.jpeg"/><Relationship Id="rId10" Type="http://schemas.openxmlformats.org/officeDocument/2006/relationships/image" Target="../media/image122.png"/><Relationship Id="rId4" Type="http://schemas.openxmlformats.org/officeDocument/2006/relationships/image" Target="../media/image116.png"/><Relationship Id="rId9" Type="http://schemas.openxmlformats.org/officeDocument/2006/relationships/image" Target="../media/image121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57200" y="2971800"/>
            <a:ext cx="6172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purpose is </a:t>
            </a:r>
            <a:r>
              <a:rPr lang="en-US" sz="4000" i="1" dirty="0">
                <a:solidFill>
                  <a:srgbClr val="FFFF00"/>
                </a:solidFill>
                <a:latin typeface="+mn-lt"/>
              </a:rPr>
              <a:t>to enable more students to begin and continue in instrumental music programs.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143000"/>
            <a:ext cx="8686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The </a:t>
            </a:r>
            <a:r>
              <a:rPr lang="en-US" sz="4000" i="1" dirty="0">
                <a:solidFill>
                  <a:srgbClr val="FFFF00"/>
                </a:solidFill>
                <a:latin typeface="+mn-lt"/>
              </a:rPr>
              <a:t>Music Achievement Council (MAC)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 is an action-oriented, non-profit organization whose sole</a:t>
            </a:r>
          </a:p>
        </p:txBody>
      </p:sp>
      <p:pic>
        <p:nvPicPr>
          <p:cNvPr id="8" name="Picture 7" descr="MAC Logo Transp Pic On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500" y="2349500"/>
            <a:ext cx="1587500" cy="344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186151"/>
      </p:ext>
    </p:extLst>
  </p:cSld>
  <p:clrMapOvr>
    <a:masterClrMapping/>
  </p:clrMapOvr>
  <p:transition advClick="0" advTm="10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1722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7" name="Content Placeholder 4" descr="07_Img2362_LOW.jpg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733800" y="3505200"/>
            <a:ext cx="4016568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  <a:softEdge rad="127000"/>
          </a:effectLst>
        </p:spPr>
      </p:pic>
      <p:sp>
        <p:nvSpPr>
          <p:cNvPr id="8" name="TextBox 7"/>
          <p:cNvSpPr txBox="1"/>
          <p:nvPr/>
        </p:nvSpPr>
        <p:spPr>
          <a:xfrm>
            <a:off x="457200" y="914400"/>
            <a:ext cx="7954033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u="sng" dirty="0">
                <a:solidFill>
                  <a:srgbClr val="FFFF00"/>
                </a:solidFill>
                <a:latin typeface="+mn-lt"/>
              </a:rPr>
              <a:t>96 percent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000" dirty="0">
                <a:solidFill>
                  <a:srgbClr val="FFFFFF"/>
                </a:solidFill>
                <a:latin typeface="+mn-lt"/>
              </a:rPr>
              <a:t>of public school principals </a:t>
            </a:r>
          </a:p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believe that participating in music</a:t>
            </a:r>
          </a:p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education encourages and motivates</a:t>
            </a:r>
          </a:p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students to stay in school longer.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(Harris Poll) </a:t>
            </a:r>
            <a:endParaRPr lang="en-US" sz="4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2919785"/>
      </p:ext>
    </p:extLst>
  </p:cSld>
  <p:clrMapOvr>
    <a:masterClrMapping/>
  </p:clrMapOvr>
  <p:transition advClick="0" advTm="10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33600" y="990600"/>
            <a:ext cx="6781800" cy="5029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dirty="0">
                <a:solidFill>
                  <a:srgbClr val="FFFFFF"/>
                </a:solidFill>
              </a:rPr>
              <a:t>	An interactive poll confirms that music education at an early age greatly increases the likelihood that a child will grow up to seek higher education and ultimately even earn a higher salary.          </a:t>
            </a:r>
            <a:r>
              <a:rPr lang="en-US" sz="4000" i="1" dirty="0">
                <a:solidFill>
                  <a:srgbClr val="FFFFFF"/>
                </a:solidFill>
              </a:rPr>
              <a:t>(2007 Harris Poll)</a:t>
            </a:r>
          </a:p>
          <a:p>
            <a:pPr>
              <a:buNone/>
            </a:pPr>
            <a:r>
              <a:rPr lang="en-US" sz="4000" i="1" dirty="0">
                <a:solidFill>
                  <a:srgbClr val="FFFFFF"/>
                </a:solidFill>
              </a:rPr>
              <a:t>	</a:t>
            </a:r>
          </a:p>
          <a:p>
            <a:pPr>
              <a:buNone/>
            </a:pPr>
            <a:r>
              <a:rPr lang="en-US" sz="4000" i="1" dirty="0">
                <a:solidFill>
                  <a:srgbClr val="FFFFFF"/>
                </a:solidFill>
              </a:rPr>
              <a:t>	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5" name="Picture 4" descr="trumpetcloseup"/>
          <p:cNvPicPr>
            <a:picLocks noGrp="1"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4337" y="1408624"/>
            <a:ext cx="2404063" cy="3620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399016896"/>
      </p:ext>
    </p:extLst>
  </p:cSld>
  <p:clrMapOvr>
    <a:masterClrMapping/>
  </p:clrMapOvr>
  <p:transition advClick="0" advTm="10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4008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If you want to be a </a:t>
            </a:r>
            <a:r>
              <a:rPr lang="en-US" sz="4400" b="1" i="1" u="sng" dirty="0">
                <a:solidFill>
                  <a:srgbClr val="FFFF00"/>
                </a:solidFill>
              </a:rPr>
              <a:t>CEO</a:t>
            </a:r>
            <a:r>
              <a:rPr lang="en-US" sz="4400" dirty="0">
                <a:solidFill>
                  <a:schemeClr val="bg1"/>
                </a:solidFill>
              </a:rPr>
              <a:t>,</a:t>
            </a:r>
            <a:r>
              <a:rPr lang="en-US" sz="4400" b="1" i="1" u="sng" dirty="0">
                <a:solidFill>
                  <a:srgbClr val="FFCC00"/>
                </a:solidFill>
              </a:rPr>
              <a:t> </a:t>
            </a:r>
            <a:r>
              <a:rPr lang="en-US" sz="4400" dirty="0">
                <a:solidFill>
                  <a:schemeClr val="bg1"/>
                </a:solidFill>
              </a:rPr>
              <a:t>College President,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8800" i="1" dirty="0">
                <a:solidFill>
                  <a:srgbClr val="FFFF00"/>
                </a:solidFill>
                <a:latin typeface="+mn-lt"/>
              </a:rPr>
              <a:t>TAKE MUSIC!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981200"/>
            <a:ext cx="3549753" cy="2362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6952388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9342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If you want to be a </a:t>
            </a:r>
            <a:r>
              <a:rPr lang="en-US" sz="4400" dirty="0">
                <a:solidFill>
                  <a:srgbClr val="FFFFFF"/>
                </a:solidFill>
              </a:rPr>
              <a:t>CEO</a:t>
            </a:r>
            <a:r>
              <a:rPr lang="en-US" sz="4400" i="1" dirty="0">
                <a:solidFill>
                  <a:schemeClr val="bg1"/>
                </a:solidFill>
              </a:rPr>
              <a:t>, </a:t>
            </a:r>
            <a:r>
              <a:rPr lang="en-US" sz="4400" i="1" u="sng" dirty="0">
                <a:solidFill>
                  <a:srgbClr val="FFCC00"/>
                </a:solidFill>
              </a:rPr>
              <a:t> </a:t>
            </a:r>
            <a:r>
              <a:rPr lang="en-US" sz="4400" b="1" i="1" u="sng" dirty="0">
                <a:solidFill>
                  <a:srgbClr val="FFFF00"/>
                </a:solidFill>
              </a:rPr>
              <a:t>College Presiden</a:t>
            </a:r>
            <a:r>
              <a:rPr lang="en-US" sz="4400" i="1" u="sng" dirty="0">
                <a:solidFill>
                  <a:srgbClr val="FFFF00"/>
                </a:solidFill>
              </a:rPr>
              <a:t>t</a:t>
            </a:r>
            <a:r>
              <a:rPr lang="en-US" sz="4400" i="1" dirty="0">
                <a:solidFill>
                  <a:schemeClr val="bg1"/>
                </a:solidFill>
              </a:rPr>
              <a:t>, </a:t>
            </a:r>
            <a:r>
              <a:rPr lang="en-US" sz="4400" dirty="0">
                <a:solidFill>
                  <a:schemeClr val="bg1"/>
                </a:solidFill>
              </a:rPr>
              <a:t>or</a:t>
            </a:r>
            <a:r>
              <a:rPr lang="en-US" sz="4400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44624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8800" i="1" dirty="0">
                <a:solidFill>
                  <a:srgbClr val="FFFF00"/>
                </a:solidFill>
                <a:latin typeface="+mn-lt"/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1219200"/>
            <a:ext cx="2743200" cy="2515304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154887186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6294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If you want to be a </a:t>
            </a:r>
            <a:r>
              <a:rPr lang="en-US" sz="4400" dirty="0">
                <a:solidFill>
                  <a:srgbClr val="FFFFFF"/>
                </a:solidFill>
              </a:rPr>
              <a:t>CEO</a:t>
            </a:r>
            <a:r>
              <a:rPr lang="en-US" sz="4400" dirty="0">
                <a:solidFill>
                  <a:schemeClr val="bg1"/>
                </a:solidFill>
              </a:rPr>
              <a:t>, </a:t>
            </a:r>
            <a:r>
              <a:rPr lang="en-US" sz="4400" dirty="0">
                <a:solidFill>
                  <a:srgbClr val="FFFFFF"/>
                </a:solidFill>
              </a:rPr>
              <a:t>College President,</a:t>
            </a:r>
            <a:r>
              <a:rPr lang="en-US" sz="4400" dirty="0">
                <a:solidFill>
                  <a:schemeClr val="bg1"/>
                </a:solidFill>
              </a:rPr>
              <a:t>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8800" i="1" dirty="0">
                <a:solidFill>
                  <a:srgbClr val="FFFF00"/>
                </a:solidFill>
                <a:latin typeface="+mn-lt"/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>
                <a:solidFill>
                  <a:schemeClr val="bg1"/>
                </a:solidFill>
                <a:latin typeface="+mn-lt"/>
              </a:rPr>
              <a:t>even a </a:t>
            </a:r>
            <a:r>
              <a:rPr lang="en-US" sz="4400" b="1" i="1" u="sng" dirty="0">
                <a:solidFill>
                  <a:srgbClr val="FFFF00"/>
                </a:solidFill>
                <a:latin typeface="+mn-lt"/>
              </a:rPr>
              <a:t>Rock Star</a:t>
            </a:r>
            <a:r>
              <a:rPr lang="en-US" sz="4400" i="1" dirty="0">
                <a:solidFill>
                  <a:schemeClr val="bg1"/>
                </a:solidFill>
                <a:latin typeface="+mn-lt"/>
              </a:rPr>
              <a:t>, </a:t>
            </a:r>
            <a:endParaRPr kumimoji="0" lang="en-US" sz="4400" b="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 descr="Screen Shot 2015-12-04 at 10.04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1828800"/>
            <a:ext cx="513052" cy="1143000"/>
          </a:xfrm>
          <a:prstGeom prst="rect">
            <a:avLst/>
          </a:prstGeom>
        </p:spPr>
      </p:pic>
      <p:pic>
        <p:nvPicPr>
          <p:cNvPr id="13" name="Picture 12" descr="Screen Shot 2015-12-04 at 10.04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0" y="1981200"/>
            <a:ext cx="381000" cy="1143000"/>
          </a:xfrm>
          <a:prstGeom prst="rect">
            <a:avLst/>
          </a:prstGeom>
        </p:spPr>
      </p:pic>
      <p:pic>
        <p:nvPicPr>
          <p:cNvPr id="14" name="Picture 13" descr="Screen Shot 2015-12-04 at 10.04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0" y="3581400"/>
            <a:ext cx="381000" cy="1143000"/>
          </a:xfrm>
          <a:prstGeom prst="rect">
            <a:avLst/>
          </a:prstGeom>
        </p:spPr>
      </p:pic>
      <p:pic>
        <p:nvPicPr>
          <p:cNvPr id="17" name="Picture 16" descr="Rock Sta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00" y="914400"/>
            <a:ext cx="3581400" cy="3472873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  <p:pic>
        <p:nvPicPr>
          <p:cNvPr id="18" name="Picture 17" descr="Black Box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600" y="4340557"/>
            <a:ext cx="1066800" cy="15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508856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971800" y="838200"/>
            <a:ext cx="5943600" cy="48768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000" u="sng" dirty="0">
                <a:solidFill>
                  <a:srgbClr val="FFFF00"/>
                </a:solidFill>
              </a:rPr>
              <a:t>82 percent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>
                <a:solidFill>
                  <a:schemeClr val="bg1"/>
                </a:solidFill>
              </a:rPr>
              <a:t>of Americans who don’t currently play an instrument wish they had learned to play one. </a:t>
            </a:r>
            <a:r>
              <a:rPr lang="en-US" sz="4000" i="1" dirty="0">
                <a:solidFill>
                  <a:schemeClr val="bg1"/>
                </a:solidFill>
              </a:rPr>
              <a:t>(Gallup Poll)</a:t>
            </a:r>
          </a:p>
          <a:p>
            <a:pPr indent="0">
              <a:lnSpc>
                <a:spcPct val="150000"/>
              </a:lnSpc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6" name="Picture 5" descr="DSC_02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94" y="1371600"/>
            <a:ext cx="2671843" cy="41021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8365881"/>
      </p:ext>
    </p:extLst>
  </p:cSld>
  <p:clrMapOvr>
    <a:masterClrMapping/>
  </p:clrMapOvr>
  <p:transition advClick="0" advTm="10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All of today’s session attendees will receive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FREE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 COPIES </a:t>
            </a:r>
            <a:r>
              <a:rPr lang="en-US" sz="4000" dirty="0">
                <a:solidFill>
                  <a:srgbClr val="FFFFFF"/>
                </a:solidFill>
                <a:latin typeface="+mn-lt"/>
              </a:rPr>
              <a:t>of: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200400"/>
            <a:ext cx="480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>
                <a:solidFill>
                  <a:srgbClr val="2AB091"/>
                </a:solidFill>
                <a:effectLst/>
                <a:latin typeface="+mn-lt"/>
              </a:rPr>
              <a:t>A Practical Guide for Recruitment and Retention</a:t>
            </a:r>
          </a:p>
        </p:txBody>
      </p:sp>
      <p:pic>
        <p:nvPicPr>
          <p:cNvPr id="8" name="Picture 7" descr="Recruitment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1066800"/>
            <a:ext cx="3390426" cy="438785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08190940"/>
      </p:ext>
    </p:extLst>
  </p:cSld>
  <p:clrMapOvr>
    <a:masterClrMapping/>
  </p:clrMapOvr>
  <p:transition advClick="0" advTm="10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4953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All of today’s session attendees will receive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FREE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 COPIES </a:t>
            </a:r>
            <a:r>
              <a:rPr lang="en-US" sz="4000" dirty="0">
                <a:solidFill>
                  <a:srgbClr val="FFFFFF"/>
                </a:solidFill>
                <a:latin typeface="+mn-lt"/>
              </a:rPr>
              <a:t>of: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>
                <a:solidFill>
                  <a:srgbClr val="45A3D6"/>
                </a:solidFill>
                <a:latin typeface="+mn-lt"/>
              </a:rPr>
              <a:t>Tips for Success:</a:t>
            </a:r>
          </a:p>
          <a:p>
            <a:pPr algn="ctr"/>
            <a:r>
              <a:rPr lang="en-US" sz="4800" b="1" i="1" dirty="0">
                <a:solidFill>
                  <a:srgbClr val="45A3D6"/>
                </a:solidFill>
                <a:latin typeface="+mn-lt"/>
              </a:rPr>
              <a:t>A Guide for Instrumental Music Teachers</a:t>
            </a:r>
          </a:p>
        </p:txBody>
      </p:sp>
      <p:pic>
        <p:nvPicPr>
          <p:cNvPr id="8" name="Picture 7" descr="Success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357" y="1026211"/>
            <a:ext cx="3311243" cy="4383989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879062500"/>
      </p:ext>
    </p:extLst>
  </p:cSld>
  <p:clrMapOvr>
    <a:masterClrMapping/>
  </p:clrMapOvr>
  <p:transition advClick="0" advTm="10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All of today’s session attendees will receive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FREE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 COPIES </a:t>
            </a:r>
            <a:r>
              <a:rPr lang="en-US" sz="4000" dirty="0">
                <a:solidFill>
                  <a:srgbClr val="FFFFFF"/>
                </a:solidFill>
                <a:latin typeface="+mn-lt"/>
              </a:rPr>
              <a:t>of: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>
                <a:solidFill>
                  <a:srgbClr val="00B000"/>
                </a:solidFill>
                <a:latin typeface="+mn-lt"/>
              </a:rPr>
              <a:t>Bridging the Gap between </a:t>
            </a:r>
          </a:p>
          <a:p>
            <a:pPr algn="ctr"/>
            <a:r>
              <a:rPr lang="en-US" sz="4800" b="1" i="1" dirty="0">
                <a:solidFill>
                  <a:srgbClr val="00B000"/>
                </a:solidFill>
                <a:latin typeface="+mn-lt"/>
              </a:rPr>
              <a:t>Middle School and High School</a:t>
            </a:r>
          </a:p>
        </p:txBody>
      </p:sp>
      <p:pic>
        <p:nvPicPr>
          <p:cNvPr id="9" name="Picture 8" descr="Bridging the Gap Cover:US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219200"/>
            <a:ext cx="3352800" cy="46355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031199998"/>
      </p:ext>
    </p:extLst>
  </p:cSld>
  <p:clrMapOvr>
    <a:masterClrMapping/>
  </p:clrMapOvr>
  <p:transition advClick="0" advTm="10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5562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200" b="1" i="1" dirty="0">
                <a:solidFill>
                  <a:srgbClr val="FFFF00"/>
                </a:solidFill>
                <a:latin typeface="+mn-lt"/>
              </a:rPr>
              <a:t>The First Performance Demo Concert for Band and/or Orchestra 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features sheet music, parts, sample letters, programs and student certificates for beginning ensembles. Students can perform a composition in seven short weeks with the materials provided!</a:t>
            </a:r>
            <a:endParaRPr lang="en-US" sz="3200" i="1" dirty="0">
              <a:solidFill>
                <a:schemeClr val="bg1"/>
              </a:solidFill>
              <a:latin typeface="+mn-lt"/>
            </a:endParaRPr>
          </a:p>
          <a:p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914400"/>
            <a:ext cx="2362200" cy="2953645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/>
          </a:scene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2819400"/>
            <a:ext cx="2514600" cy="2903387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370861063"/>
      </p:ext>
    </p:extLst>
  </p:cSld>
  <p:clrMapOvr>
    <a:masterClrMapping/>
  </p:clrMapOvr>
  <p:transition advClick="0" advTm="10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441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200" b="1" i="1" dirty="0">
                <a:solidFill>
                  <a:srgbClr val="FFFF00"/>
                </a:solidFill>
                <a:latin typeface="+mn-lt"/>
              </a:rPr>
              <a:t>The First Performance </a:t>
            </a:r>
            <a:r>
              <a:rPr lang="en-US" sz="3200" b="1" i="1" u="sng" dirty="0">
                <a:solidFill>
                  <a:srgbClr val="FFFF00"/>
                </a:solidFill>
                <a:latin typeface="+mn-lt"/>
              </a:rPr>
              <a:t>National</a:t>
            </a:r>
            <a:r>
              <a:rPr lang="en-US" sz="3200" b="1" i="1" dirty="0">
                <a:solidFill>
                  <a:srgbClr val="FFFF00"/>
                </a:solidFill>
                <a:latin typeface="+mn-lt"/>
              </a:rPr>
              <a:t> Day of Celebration 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is held on the 3</a:t>
            </a:r>
            <a:r>
              <a:rPr lang="en-US" sz="3200" baseline="30000" dirty="0">
                <a:solidFill>
                  <a:schemeClr val="bg1"/>
                </a:solidFill>
                <a:latin typeface="+mn-lt"/>
              </a:rPr>
              <a:t>rd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Thursday of November annually to recognize the achievements of your </a:t>
            </a:r>
            <a:r>
              <a:rPr lang="en-US" sz="3200" b="1" dirty="0">
                <a:solidFill>
                  <a:srgbClr val="FFFF00"/>
                </a:solidFill>
                <a:latin typeface="+mn-lt"/>
              </a:rPr>
              <a:t>Beginning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instrumental students?</a:t>
            </a:r>
            <a:endParaRPr lang="en-US" sz="3200" i="1" dirty="0">
              <a:solidFill>
                <a:schemeClr val="bg1"/>
              </a:solidFill>
              <a:latin typeface="+mn-lt"/>
            </a:endParaRPr>
          </a:p>
          <a:p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2" name="Picture 1" descr="Screen Shot 2018-01-23 at 7.18.30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773" y="1447800"/>
            <a:ext cx="3931227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0000" endA="300" endPos="90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43522983"/>
      </p:ext>
    </p:extLst>
  </p:cSld>
  <p:clrMapOvr>
    <a:masterClrMapping/>
  </p:clrMapOvr>
  <p:transition advClick="0" advTm="10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1524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Most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Music Achievement Council. </a:t>
            </a:r>
          </a:p>
        </p:txBody>
      </p:sp>
      <p:pic>
        <p:nvPicPr>
          <p:cNvPr id="11" name="Picture 10" descr="Greg Bim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819400"/>
            <a:ext cx="2743200" cy="2743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6418436" y="2362200"/>
            <a:ext cx="219216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  <a:latin typeface="+mn-lt"/>
              </a:rPr>
              <a:t>Greg </a:t>
            </a:r>
            <a:r>
              <a:rPr lang="en-US" sz="3200" b="1" i="1" dirty="0" err="1">
                <a:solidFill>
                  <a:srgbClr val="FFFFFF"/>
                </a:solidFill>
                <a:latin typeface="+mn-lt"/>
              </a:rPr>
              <a:t>Bimm</a:t>
            </a:r>
            <a:endParaRPr lang="en-US" sz="3200" b="1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3123353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1524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Most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Music Achievement Council.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6750" y="2514600"/>
            <a:ext cx="319865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  <a:latin typeface="+mn-lt"/>
              </a:rPr>
              <a:t>Charlie </a:t>
            </a:r>
            <a:r>
              <a:rPr lang="en-US" sz="3200" b="1" i="1" dirty="0" err="1">
                <a:solidFill>
                  <a:srgbClr val="FFFFFF"/>
                </a:solidFill>
                <a:latin typeface="+mn-lt"/>
              </a:rPr>
              <a:t>Menghini</a:t>
            </a:r>
            <a:endParaRPr lang="en-US" sz="3200" b="1" i="1" dirty="0">
              <a:latin typeface="+mn-lt"/>
            </a:endParaRPr>
          </a:p>
        </p:txBody>
      </p:sp>
      <p:pic>
        <p:nvPicPr>
          <p:cNvPr id="14" name="Picture 13" descr="Charlie Menghini-USED THIS O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971800"/>
            <a:ext cx="2159000" cy="305268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6874143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1524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Most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Music Achievement Council.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53727" y="2362200"/>
            <a:ext cx="235687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  <a:latin typeface="+mn-lt"/>
              </a:rPr>
              <a:t>Marcia Neel</a:t>
            </a:r>
            <a:endParaRPr lang="en-US" sz="3200" b="1" i="1" dirty="0">
              <a:latin typeface="+mn-lt"/>
            </a:endParaRPr>
          </a:p>
        </p:txBody>
      </p:sp>
      <p:pic>
        <p:nvPicPr>
          <p:cNvPr id="13" name="Picture 12" descr="For MAC PP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0977" y="3048000"/>
            <a:ext cx="2449623" cy="2209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2147943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1524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Most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Music Achievement Council.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72200" y="2362200"/>
            <a:ext cx="227812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  <a:latin typeface="+mn-lt"/>
              </a:rPr>
              <a:t>Terry Shade</a:t>
            </a:r>
            <a:endParaRPr lang="en-US" sz="3200" b="1" i="1" dirty="0">
              <a:latin typeface="+mn-lt"/>
            </a:endParaRPr>
          </a:p>
        </p:txBody>
      </p:sp>
      <p:pic>
        <p:nvPicPr>
          <p:cNvPr id="11" name="Picture 10" descr="Terry Shade 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2819400"/>
            <a:ext cx="2451100" cy="27813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75226335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Picture 8" descr="3-12"/>
          <p:cNvPicPr>
            <a:picLocks noGrp="1"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066800"/>
            <a:ext cx="7086600" cy="461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  <p:pic>
        <p:nvPicPr>
          <p:cNvPr id="7" name="Picture 6" descr="Research Tells U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429000"/>
            <a:ext cx="2537209" cy="256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600943"/>
      </p:ext>
    </p:extLst>
  </p:cSld>
  <p:clrMapOvr>
    <a:masterClrMapping/>
  </p:clrMapOvr>
  <p:transition advClick="0" advTm="10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947916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  <a:latin typeface="+mn-lt"/>
              </a:rPr>
              <a:t>Music making has been </a:t>
            </a:r>
            <a:r>
              <a:rPr lang="en-US" sz="3600" i="1" u="sng" dirty="0">
                <a:solidFill>
                  <a:srgbClr val="FFFF00"/>
                </a:solidFill>
                <a:latin typeface="+mn-lt"/>
              </a:rPr>
              <a:t>scientifically </a:t>
            </a:r>
            <a:r>
              <a:rPr lang="en-US" sz="3600" i="1" dirty="0">
                <a:solidFill>
                  <a:schemeClr val="bg1"/>
                </a:solidFill>
                <a:latin typeface="+mn-lt"/>
              </a:rPr>
              <a:t>proven to:</a:t>
            </a:r>
          </a:p>
          <a:p>
            <a:endParaRPr lang="en-US" sz="40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1600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Exercise the brain</a:t>
            </a:r>
          </a:p>
          <a:p>
            <a:r>
              <a:rPr lang="en-US" sz="3600" b="1" dirty="0">
                <a:solidFill>
                  <a:srgbClr val="FFC000"/>
                </a:solidFill>
                <a:latin typeface="+mn-lt"/>
              </a:rPr>
              <a:t>   </a:t>
            </a:r>
            <a:endParaRPr lang="en-US" sz="4000" b="1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22098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Inspire creativity</a:t>
            </a:r>
          </a:p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      </a:t>
            </a:r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28194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Increase productivity</a:t>
            </a:r>
          </a:p>
          <a:p>
            <a:r>
              <a:rPr lang="en-US" sz="3600" b="1" dirty="0">
                <a:solidFill>
                  <a:srgbClr val="FFC000"/>
                </a:solidFill>
                <a:latin typeface="+mn-lt"/>
              </a:rPr>
              <a:t>         </a:t>
            </a:r>
            <a:endParaRPr lang="en-US" sz="4000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62200" y="34290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Fight memory loss</a:t>
            </a:r>
          </a:p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           </a:t>
            </a:r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71800" y="40386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Reduce stress</a:t>
            </a:r>
          </a:p>
          <a:p>
            <a:r>
              <a:rPr lang="en-US" sz="3600" b="1" dirty="0">
                <a:solidFill>
                  <a:srgbClr val="FFC000"/>
                </a:solidFill>
                <a:latin typeface="+mn-lt"/>
              </a:rPr>
              <a:t>               </a:t>
            </a:r>
            <a:endParaRPr lang="en-US" sz="4000" b="1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57600" y="4648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Lower blood pressure</a:t>
            </a:r>
          </a:p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                  </a:t>
            </a:r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19600" y="5221069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Build confidence</a:t>
            </a:r>
            <a:endParaRPr lang="en-US" sz="4000" b="1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5824716"/>
            <a:ext cx="7010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Stave off depression</a:t>
            </a:r>
          </a:p>
          <a:p>
            <a:pPr algn="ctr"/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24883167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ATTENDANCE RATES ROSE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87%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Attendance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93%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Attendance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91%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Attendance</a:t>
            </a:r>
          </a:p>
        </p:txBody>
      </p:sp>
    </p:spTree>
    <p:extLst>
      <p:ext uri="{BB962C8B-B14F-4D97-AF65-F5344CB8AC3E}">
        <p14:creationId xmlns:p14="http://schemas.microsoft.com/office/powerpoint/2010/main" val="1865376998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DISCIPLINE REPORTS FELL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4.34</a:t>
            </a:r>
            <a:r>
              <a:rPr lang="en-US" sz="4000" dirty="0">
                <a:solidFill>
                  <a:srgbClr val="FFCC00"/>
                </a:solidFill>
                <a:latin typeface="+mn-lt"/>
              </a:rPr>
              <a:t>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over 4 years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3.23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over 4 years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3.75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over 4 years</a:t>
            </a:r>
          </a:p>
        </p:txBody>
      </p:sp>
    </p:spTree>
    <p:extLst>
      <p:ext uri="{BB962C8B-B14F-4D97-AF65-F5344CB8AC3E}">
        <p14:creationId xmlns:p14="http://schemas.microsoft.com/office/powerpoint/2010/main" val="1478943859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GPAs ROSE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2.51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2.89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Average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2.61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Average</a:t>
            </a:r>
          </a:p>
        </p:txBody>
      </p:sp>
    </p:spTree>
    <p:extLst>
      <p:ext uri="{BB962C8B-B14F-4D97-AF65-F5344CB8AC3E}">
        <p14:creationId xmlns:p14="http://schemas.microsoft.com/office/powerpoint/2010/main" val="3519686028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GRADUATION RATES ROSE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86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60%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91%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Average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81%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Average</a:t>
            </a:r>
          </a:p>
        </p:txBody>
      </p:sp>
    </p:spTree>
    <p:extLst>
      <p:ext uri="{BB962C8B-B14F-4D97-AF65-F5344CB8AC3E}">
        <p14:creationId xmlns:p14="http://schemas.microsoft.com/office/powerpoint/2010/main" val="73511148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ACT SCORES ROSE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83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191000" y="29718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16.95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Eng, </a:t>
            </a:r>
            <a:r>
              <a:rPr lang="en-US" sz="4000" i="1" dirty="0">
                <a:solidFill>
                  <a:srgbClr val="FFFF00"/>
                </a:solidFill>
                <a:latin typeface="+mn-lt"/>
              </a:rPr>
              <a:t>17.20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Math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191000" y="4191000"/>
            <a:ext cx="4953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19.58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Eng, </a:t>
            </a:r>
            <a:r>
              <a:rPr lang="en-US" sz="4000" i="1" dirty="0">
                <a:solidFill>
                  <a:srgbClr val="FFFF00"/>
                </a:solidFill>
                <a:latin typeface="+mn-lt"/>
              </a:rPr>
              <a:t>18.67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Math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191000" y="35814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17.64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Eng, </a:t>
            </a:r>
            <a:r>
              <a:rPr lang="en-US" sz="4000" i="1" dirty="0">
                <a:solidFill>
                  <a:srgbClr val="FFFF00"/>
                </a:solidFill>
                <a:latin typeface="+mn-lt"/>
              </a:rPr>
              <a:t>17.62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Math</a:t>
            </a:r>
          </a:p>
        </p:txBody>
      </p:sp>
    </p:spTree>
    <p:extLst>
      <p:ext uri="{BB962C8B-B14F-4D97-AF65-F5344CB8AC3E}">
        <p14:creationId xmlns:p14="http://schemas.microsoft.com/office/powerpoint/2010/main" val="2049953352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WHAT WAS LEARNED?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066800"/>
            <a:ext cx="8305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i="1" dirty="0">
                <a:solidFill>
                  <a:srgbClr val="FFFFFF"/>
                </a:solidFill>
                <a:latin typeface="+mn-lt"/>
              </a:rPr>
              <a:t>The </a:t>
            </a:r>
            <a:r>
              <a:rPr lang="en-US" sz="4800" dirty="0">
                <a:solidFill>
                  <a:srgbClr val="FFFF00"/>
                </a:solidFill>
                <a:latin typeface="+mn-lt"/>
              </a:rPr>
              <a:t>MORE</a:t>
            </a:r>
            <a:r>
              <a:rPr lang="en-US" sz="4800" i="1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800" i="1" dirty="0">
                <a:solidFill>
                  <a:srgbClr val="FFFFFF"/>
                </a:solidFill>
                <a:latin typeface="+mn-lt"/>
              </a:rPr>
              <a:t>a student participates in </a:t>
            </a:r>
            <a:r>
              <a:rPr lang="en-US" sz="4800" dirty="0">
                <a:solidFill>
                  <a:srgbClr val="FFFF00"/>
                </a:solidFill>
                <a:latin typeface="+mn-lt"/>
              </a:rPr>
              <a:t>MUSIC</a:t>
            </a:r>
            <a:r>
              <a:rPr lang="en-US" sz="4800" i="1" dirty="0">
                <a:solidFill>
                  <a:srgbClr val="FFFFFF"/>
                </a:solidFill>
                <a:latin typeface="+mn-lt"/>
              </a:rPr>
              <a:t>, </a:t>
            </a:r>
          </a:p>
          <a:p>
            <a:pPr algn="ctr"/>
            <a:r>
              <a:rPr lang="en-US" sz="4800" i="1" dirty="0">
                <a:solidFill>
                  <a:srgbClr val="FFFFFF"/>
                </a:solidFill>
                <a:latin typeface="+mn-lt"/>
              </a:rPr>
              <a:t>the more </a:t>
            </a:r>
            <a:r>
              <a:rPr lang="en-US" sz="4800" dirty="0">
                <a:solidFill>
                  <a:srgbClr val="FFFF00"/>
                </a:solidFill>
                <a:latin typeface="+mn-lt"/>
              </a:rPr>
              <a:t>POSITIVE </a:t>
            </a:r>
            <a:r>
              <a:rPr lang="en-US" sz="4800" i="1" dirty="0">
                <a:solidFill>
                  <a:srgbClr val="FFFFFF"/>
                </a:solidFill>
                <a:latin typeface="+mn-lt"/>
              </a:rPr>
              <a:t>these </a:t>
            </a:r>
            <a:r>
              <a:rPr lang="en-US" sz="4800" dirty="0">
                <a:solidFill>
                  <a:srgbClr val="FFFF00"/>
                </a:solidFill>
                <a:latin typeface="+mn-lt"/>
              </a:rPr>
              <a:t>BENEFITS </a:t>
            </a:r>
            <a:r>
              <a:rPr lang="en-US" sz="4800" i="1" dirty="0">
                <a:solidFill>
                  <a:srgbClr val="FFFFFF"/>
                </a:solidFill>
                <a:latin typeface="+mn-lt"/>
              </a:rPr>
              <a:t>become. 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359382"/>
            <a:ext cx="7162800" cy="242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28851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pic>
        <p:nvPicPr>
          <p:cNvPr id="10" name="Content Placeholder 4" descr="07_Img2362_LOW.jpg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151045" y="2895600"/>
            <a:ext cx="5164155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  <p:sp>
        <p:nvSpPr>
          <p:cNvPr id="5" name="TextBox 4"/>
          <p:cNvSpPr txBox="1"/>
          <p:nvPr/>
        </p:nvSpPr>
        <p:spPr>
          <a:xfrm>
            <a:off x="228600" y="914400"/>
            <a:ext cx="868474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Music has the power of producing a </a:t>
            </a:r>
          </a:p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certain effect on the moral character of</a:t>
            </a:r>
          </a:p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of the soul.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	</a:t>
            </a:r>
            <a:endParaRPr lang="en-US" sz="40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6400" y="2133600"/>
            <a:ext cx="26859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. . . Aristotle</a:t>
            </a:r>
            <a:endParaRPr lang="en-US" sz="4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27645769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67200" y="1219200"/>
            <a:ext cx="464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Music furnishes a delightful recreation</a:t>
            </a:r>
          </a:p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for the hours of respite from the cares of the day, and lasts us through life.</a:t>
            </a:r>
          </a:p>
        </p:txBody>
      </p:sp>
      <p:pic>
        <p:nvPicPr>
          <p:cNvPr id="7" name="Picture 6" descr="Screen Shot 2015-12-08 at 5.44.0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143000"/>
            <a:ext cx="3728703" cy="4256088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495800" y="5181600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. . . Thomas Jefferson</a:t>
            </a:r>
            <a:endParaRPr lang="en-US" sz="4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59220377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0" y="1163598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30101"/>
                </a:solidFill>
                <a:latin typeface="+mn-lt"/>
              </a:rPr>
              <a:t>Marcia Neel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48107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C30101"/>
                </a:solidFill>
                <a:latin typeface="+mn-lt"/>
              </a:rPr>
              <a:t>March 7, 2019     3:45 PM     Room 214</a:t>
            </a:r>
          </a:p>
        </p:txBody>
      </p:sp>
      <p:sp>
        <p:nvSpPr>
          <p:cNvPr id="22" name="Rectangle 8"/>
          <p:cNvSpPr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You </a:t>
            </a:r>
            <a:r>
              <a:rPr lang="en-US" sz="3600" i="1" u="sng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CAN</a:t>
            </a:r>
            <a:r>
              <a:rPr lang="en-US" sz="3600" i="1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Successfully Recruit and Retain</a:t>
            </a:r>
          </a:p>
          <a:p>
            <a:pPr algn="ctr"/>
            <a:r>
              <a:rPr lang="en-US" sz="3600" i="1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Even </a:t>
            </a:r>
            <a:r>
              <a:rPr lang="en-US" sz="3600" i="1" u="sng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MORE</a:t>
            </a:r>
            <a:r>
              <a:rPr lang="en-US" sz="3600" i="1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Students!</a:t>
            </a:r>
            <a:endParaRPr lang="en-US" sz="3600" dirty="0">
              <a:solidFill>
                <a:srgbClr val="C30101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24" name="Rectangle 1030"/>
          <p:cNvSpPr txBox="1">
            <a:spLocks noChangeArrowheads="1"/>
          </p:cNvSpPr>
          <p:nvPr/>
        </p:nvSpPr>
        <p:spPr bwMode="auto">
          <a:xfrm>
            <a:off x="0" y="57150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800" i="1" dirty="0" err="1">
                <a:solidFill>
                  <a:srgbClr val="C30101"/>
                </a:solidFill>
                <a:latin typeface="+mn-lt"/>
              </a:rPr>
              <a:t>MusicEdConsultants.net</a:t>
            </a:r>
            <a:r>
              <a:rPr lang="en-US" sz="2800" i="1" dirty="0">
                <a:solidFill>
                  <a:srgbClr val="C30101"/>
                </a:solidFill>
                <a:latin typeface="+mn-lt"/>
              </a:rPr>
              <a:t>/conference-materials</a:t>
            </a:r>
            <a:endParaRPr kumimoji="0" lang="en-US" sz="2800" i="1" u="none" strike="noStrike" kern="1200" cap="none" spc="0" normalizeH="0" baseline="0" noProof="0" dirty="0">
              <a:ln>
                <a:noFill/>
              </a:ln>
              <a:solidFill>
                <a:srgbClr val="C30101"/>
              </a:solidFill>
              <a:uLnTx/>
              <a:uFillTx/>
              <a:latin typeface="+mn-lt"/>
            </a:endParaRPr>
          </a:p>
        </p:txBody>
      </p:sp>
      <p:sp>
        <p:nvSpPr>
          <p:cNvPr id="27" name="Rectangle 1030"/>
          <p:cNvSpPr txBox="1">
            <a:spLocks noChangeArrowheads="1"/>
          </p:cNvSpPr>
          <p:nvPr/>
        </p:nvSpPr>
        <p:spPr bwMode="auto">
          <a:xfrm>
            <a:off x="-29308" y="5410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000" i="1" dirty="0">
                <a:solidFill>
                  <a:srgbClr val="000000"/>
                </a:solidFill>
                <a:latin typeface="+mn-lt"/>
              </a:rPr>
              <a:t>Posted Online at:</a:t>
            </a:r>
            <a:endParaRPr kumimoji="0" lang="en-US" sz="200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uLnTx/>
              <a:uFillTx/>
              <a:latin typeface="+mn-lt"/>
            </a:endParaRPr>
          </a:p>
        </p:txBody>
      </p:sp>
      <p:pic>
        <p:nvPicPr>
          <p:cNvPr id="2" name="Picture 1" descr="MAC logo color Transp Ful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581400"/>
            <a:ext cx="3490281" cy="1051200"/>
          </a:xfrm>
          <a:prstGeom prst="rect">
            <a:avLst/>
          </a:prstGeom>
        </p:spPr>
      </p:pic>
      <p:pic>
        <p:nvPicPr>
          <p:cNvPr id="3" name="Picture 2" descr="NASMD Logo:Green on White Transparent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3072819"/>
            <a:ext cx="1905000" cy="556259"/>
          </a:xfrm>
          <a:prstGeom prst="rect">
            <a:avLst/>
          </a:prstGeom>
        </p:spPr>
      </p:pic>
      <p:pic>
        <p:nvPicPr>
          <p:cNvPr id="15" name="Picture 14" descr="NAMM Foundation-Blu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2971800"/>
            <a:ext cx="2828561" cy="823426"/>
          </a:xfrm>
          <a:prstGeom prst="rect">
            <a:avLst/>
          </a:prstGeom>
        </p:spPr>
      </p:pic>
      <p:sp>
        <p:nvSpPr>
          <p:cNvPr id="12" name="Rectangle 1030">
            <a:extLst>
              <a:ext uri="{FF2B5EF4-FFF2-40B4-BE49-F238E27FC236}">
                <a16:creationId xmlns:a16="http://schemas.microsoft.com/office/drawing/2014/main" id="{17E85356-1BAC-C143-8EEE-2C296F5D97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23000"/>
            <a:ext cx="91440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000" i="1" dirty="0" err="1">
                <a:latin typeface="+mn-lt"/>
              </a:rPr>
              <a:t>marcia@musicedconsultants.net</a:t>
            </a:r>
            <a:r>
              <a:rPr lang="en-US" sz="2000" i="1" dirty="0">
                <a:latin typeface="+mn-lt"/>
              </a:rPr>
              <a:t>           @</a:t>
            </a:r>
            <a:r>
              <a:rPr lang="en-US" sz="2000" i="1" dirty="0" err="1">
                <a:latin typeface="+mn-lt"/>
              </a:rPr>
              <a:t>MusicEdConsult</a:t>
            </a:r>
            <a:r>
              <a:rPr lang="en-US" sz="2000" i="1" dirty="0">
                <a:latin typeface="+mn-lt"/>
              </a:rPr>
              <a:t> on Twitter</a:t>
            </a:r>
            <a:endParaRPr kumimoji="0" lang="en-US" sz="20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pic>
        <p:nvPicPr>
          <p:cNvPr id="14" name="Picture 13" descr="iPhone Graphi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0" y="990600"/>
            <a:ext cx="1044384" cy="1300213"/>
          </a:xfrm>
          <a:prstGeom prst="rect">
            <a:avLst/>
          </a:prstGeom>
        </p:spPr>
      </p:pic>
      <p:pic>
        <p:nvPicPr>
          <p:cNvPr id="13" name="Picture 12" descr="Log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0914" y="1948180"/>
            <a:ext cx="3439886" cy="14046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7003736"/>
      </p:ext>
    </p:extLst>
  </p:cSld>
  <p:clrMapOvr>
    <a:masterClrMapping/>
  </p:clrMapOvr>
  <p:transition>
    <p:cut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Today’s Session</a:t>
            </a:r>
          </a:p>
        </p:txBody>
      </p:sp>
      <p:pic>
        <p:nvPicPr>
          <p:cNvPr id="23557" name="Picture 6" descr="director picture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l="-2753" r="-2753"/>
          <a:stretch>
            <a:fillRect/>
          </a:stretch>
        </p:blipFill>
        <p:spPr>
          <a:xfrm>
            <a:off x="533400" y="1219200"/>
            <a:ext cx="4038600" cy="43021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2119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257800" y="1371600"/>
            <a:ext cx="3733800" cy="4876800"/>
          </a:xfrm>
        </p:spPr>
        <p:txBody>
          <a:bodyPr>
            <a:noAutofit/>
          </a:bodyPr>
          <a:lstStyle/>
          <a:p>
            <a:pPr eaLnBrk="1" hangingPunct="1">
              <a:buClr>
                <a:schemeClr val="accent2"/>
              </a:buClr>
              <a:buFont typeface="Wingdings" charset="2"/>
              <a:buNone/>
            </a:pP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Tips for </a:t>
            </a:r>
            <a:r>
              <a:rPr lang="en-US" b="1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Recruiting</a:t>
            </a:r>
            <a: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 </a:t>
            </a: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Students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q"/>
            </a:pPr>
            <a:endParaRPr lang="en-US" dirty="0">
              <a:solidFill>
                <a:srgbClr val="FFFFFF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Font typeface="Wingdings" charset="2"/>
              <a:buNone/>
            </a:pP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Tips for </a:t>
            </a:r>
            <a:r>
              <a:rPr lang="en-US" b="1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Retaining</a:t>
            </a:r>
            <a: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 </a:t>
            </a: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Students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q"/>
            </a:pPr>
            <a:endParaRPr lang="en-US" dirty="0">
              <a:solidFill>
                <a:srgbClr val="FFFFFF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None/>
            </a:pPr>
            <a:r>
              <a:rPr lang="en-US" b="1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First Performance National Day of Celebration</a:t>
            </a:r>
          </a:p>
          <a:p>
            <a:pPr eaLnBrk="1" hangingPunct="1">
              <a:buClr>
                <a:schemeClr val="accent2"/>
              </a:buClr>
              <a:buNone/>
            </a:pPr>
            <a:endParaRPr lang="en-US" b="1" dirty="0">
              <a:solidFill>
                <a:srgbClr val="FFFF00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I. RECRUITING</a:t>
            </a:r>
          </a:p>
        </p:txBody>
      </p:sp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7" name="Picture 6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1251611"/>
            <a:ext cx="6629400" cy="4691989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ransition>
    <p:cut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3" name="Picture 1028" descr="DSC_0008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1412426">
            <a:off x="160743" y="2241791"/>
            <a:ext cx="4038600" cy="2598738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24963" name="Rectangle 1027"/>
          <p:cNvSpPr>
            <a:spLocks noGrp="1" noChangeArrowheads="1"/>
          </p:cNvSpPr>
          <p:nvPr>
            <p:ph type="body" sz="half" idx="2"/>
          </p:nvPr>
        </p:nvSpPr>
        <p:spPr>
          <a:xfrm>
            <a:off x="4267200" y="1981200"/>
            <a:ext cx="4648200" cy="4267200"/>
          </a:xfrm>
          <a:effectLst/>
        </p:spPr>
        <p:txBody>
          <a:bodyPr>
            <a:noAutofit/>
          </a:bodyPr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1. </a:t>
            </a:r>
            <a:r>
              <a:rPr lang="en-US" sz="28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Every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 will be </a:t>
            </a:r>
            <a:r>
              <a:rPr lang="en-US" sz="2800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interested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and </a:t>
            </a:r>
            <a:r>
              <a:rPr lang="en-US" sz="2800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welcomed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.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2. </a:t>
            </a:r>
            <a:r>
              <a:rPr lang="en-US" sz="28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All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students will have an equal opportunity to succeed.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3. Music is an integral part of </a:t>
            </a:r>
            <a:r>
              <a:rPr lang="en-US" sz="28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every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student’s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total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education.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4. </a:t>
            </a:r>
            <a:r>
              <a:rPr lang="en-US" sz="28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All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students want to play because it looks like </a:t>
            </a:r>
            <a:r>
              <a:rPr lang="en-US" sz="28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fun!</a:t>
            </a:r>
            <a:endParaRPr lang="en-US" sz="2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765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276600" cy="365125"/>
          </a:xfrm>
          <a:noFill/>
          <a:effectLst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The Four (4) Fundamental Beliefs of </a:t>
            </a:r>
            <a:b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Effective Recruiters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90FC6C-CFC5-0548-97D8-C95B3E1D0457}"/>
              </a:ext>
            </a:extLst>
          </p:cNvPr>
          <p:cNvSpPr txBox="1"/>
          <p:nvPr/>
        </p:nvSpPr>
        <p:spPr>
          <a:xfrm>
            <a:off x="0" y="1191683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+mn-lt"/>
              </a:rPr>
              <a:t>It’s All About </a:t>
            </a:r>
            <a:r>
              <a:rPr lang="en-US" sz="3600" i="1" u="sng" dirty="0">
                <a:solidFill>
                  <a:srgbClr val="FFFF00"/>
                </a:solidFill>
                <a:latin typeface="+mn-lt"/>
              </a:rPr>
              <a:t>Equity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4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4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24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4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4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24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4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4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24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4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4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424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96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08573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Recruiting: </a:t>
            </a:r>
            <a:b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6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Attracting 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. . .</a:t>
            </a:r>
            <a:endParaRPr lang="en-US" sz="36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9701" name="Picture 4" descr="4-DSC_003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1286844">
            <a:off x="351087" y="1872573"/>
            <a:ext cx="4445000" cy="2895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3778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905128" y="1295400"/>
            <a:ext cx="4038600" cy="4826489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Visibility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fosters student interest 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Informing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parents of the benefits of music makes </a:t>
            </a:r>
            <a:r>
              <a:rPr lang="en-US" sz="2800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THEM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smarter 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Building and nurturing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support among administration &amp; classroom teachers contributes </a:t>
            </a:r>
            <a:r>
              <a:rPr lang="en-US" sz="2800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positively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to overall school climate.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69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77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77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77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77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59" grpI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>
                <a:solidFill>
                  <a:schemeClr val="bg1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Recruiting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Recruiting is a </a:t>
            </a:r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YEAR-ROUND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process including:</a:t>
            </a:r>
            <a:b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1600200"/>
            <a:ext cx="6244408" cy="44196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Instrument 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demos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/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petting zoos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with your current students</a:t>
            </a:r>
            <a:endParaRPr lang="en-US" sz="2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endParaRPr lang="en-US" sz="2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Regular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visits with feeder programs/teachers </a:t>
            </a:r>
            <a:r>
              <a:rPr lang="en-US" sz="2800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(Exchange Days)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endParaRPr lang="en-US" sz="28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Mass Concerts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with feeder programs </a:t>
            </a:r>
            <a:r>
              <a:rPr lang="en-US" sz="2800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including</a:t>
            </a:r>
            <a:r>
              <a:rPr lang="en-US" sz="28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recorder classes</a:t>
            </a:r>
          </a:p>
          <a:p>
            <a:pPr>
              <a:lnSpc>
                <a:spcPct val="90000"/>
              </a:lnSpc>
              <a:buNone/>
            </a:pPr>
            <a:endParaRPr lang="en-US" sz="2800" b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Follow-ups – 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Show Up for Everything!</a:t>
            </a:r>
            <a:endParaRPr lang="en-US" sz="2800" i="1" u="sng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" name="Picture 8" descr="Screen Shot 2015-04-10 at 8.24.23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981200"/>
            <a:ext cx="2005780" cy="24384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0090" y="2012576"/>
            <a:ext cx="1563208" cy="234908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3C6A98-25F8-F843-AD94-C8E6D4C80B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098" y="2122328"/>
            <a:ext cx="1600200" cy="27432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0D8ADF-BDC9-BC42-AAA1-C788DC1C13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074939"/>
            <a:ext cx="2005780" cy="283797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600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444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Follow-up idea #1 from: </a:t>
            </a:r>
            <a:br>
              <a:rPr lang="en-US" sz="4444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4444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Jeff Scott &amp; Emily Wilkinson, ALMEA</a:t>
            </a:r>
            <a:br>
              <a:rPr lang="en-US" sz="4000" b="1" dirty="0">
                <a:solidFill>
                  <a:srgbClr val="CD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524000"/>
            <a:ext cx="91440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</a:rPr>
              <a:t>“Congratulations!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</a:rPr>
              <a:t>You have been chosen to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</a:rPr>
              <a:t>play (insert instrument)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</a:rPr>
              <a:t>in the (name of school) band!”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sz="3200" dirty="0">
              <a:solidFill>
                <a:srgbClr val="FFFFFF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</a:rPr>
              <a:t>Extending an “Invitation” makes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</a:rPr>
              <a:t>them feel special!”</a:t>
            </a:r>
          </a:p>
        </p:txBody>
      </p:sp>
      <p:pic>
        <p:nvPicPr>
          <p:cNvPr id="9" name="Picture 8" descr="Screen Shot 2015-01-23 at 8.01.3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752600"/>
            <a:ext cx="2336800" cy="2616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50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914825" y="6248400"/>
            <a:ext cx="34859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dirty="0">
              <a:solidFill>
                <a:srgbClr val="FFFFFF"/>
              </a:solidFill>
              <a:latin typeface="+mn-lt"/>
            </a:endParaRPr>
          </a:p>
          <a:p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600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Follow-up idea #2 from: 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Chris Crone, PAMEA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endParaRPr lang="en-US" sz="24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733800" y="1219200"/>
            <a:ext cx="5105400" cy="5257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r>
              <a:rPr lang="en-US" sz="2800" dirty="0">
                <a:solidFill>
                  <a:srgbClr val="FFFFFF"/>
                </a:solidFill>
              </a:rPr>
              <a:t>Have each 4th grader touch, hold, and play </a:t>
            </a:r>
            <a:r>
              <a:rPr lang="en-US" sz="2800" dirty="0">
                <a:solidFill>
                  <a:srgbClr val="FFFF00"/>
                </a:solidFill>
              </a:rPr>
              <a:t>three   instruments </a:t>
            </a:r>
            <a:r>
              <a:rPr lang="en-US" sz="2800" dirty="0">
                <a:solidFill>
                  <a:srgbClr val="FFFFFF"/>
                </a:solidFill>
              </a:rPr>
              <a:t>of choice </a:t>
            </a:r>
          </a:p>
          <a:p>
            <a:r>
              <a:rPr lang="en-US" sz="2800" dirty="0">
                <a:solidFill>
                  <a:srgbClr val="FFFFFF"/>
                </a:solidFill>
              </a:rPr>
              <a:t>Send a </a:t>
            </a:r>
            <a:r>
              <a:rPr lang="en-US" sz="2800" dirty="0">
                <a:solidFill>
                  <a:srgbClr val="FFFF00"/>
                </a:solidFill>
              </a:rPr>
              <a:t>personal letter </a:t>
            </a:r>
            <a:r>
              <a:rPr lang="en-US" sz="2800" dirty="0">
                <a:solidFill>
                  <a:srgbClr val="FFFFFF"/>
                </a:solidFill>
              </a:rPr>
              <a:t>home letting parents know which instrument their child experienced successfully </a:t>
            </a:r>
          </a:p>
          <a:p>
            <a:r>
              <a:rPr lang="en-US" sz="2800" dirty="0">
                <a:solidFill>
                  <a:srgbClr val="FFFFFF"/>
                </a:solidFill>
              </a:rPr>
              <a:t>“Watch </a:t>
            </a:r>
            <a:r>
              <a:rPr lang="en-US" sz="2800" dirty="0">
                <a:solidFill>
                  <a:srgbClr val="FFFF00"/>
                </a:solidFill>
              </a:rPr>
              <a:t>numbers go through the roof!</a:t>
            </a:r>
            <a:r>
              <a:rPr lang="en-US" sz="2800" dirty="0">
                <a:solidFill>
                  <a:srgbClr val="FFFFFF"/>
                </a:solidFill>
              </a:rPr>
              <a:t>”</a:t>
            </a:r>
          </a:p>
        </p:txBody>
      </p:sp>
      <p:pic>
        <p:nvPicPr>
          <p:cNvPr id="5" name="Picture 4" descr="1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600200"/>
            <a:ext cx="2908467" cy="19399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6" name="Picture 5" descr="Students-from-Eduardo-Mata-Elementa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27" y="3886200"/>
            <a:ext cx="3091573" cy="1828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  <a:p>
            <a:pPr algn="ctr"/>
            <a:endParaRPr lang="en-US" sz="16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Key Steps in Recruiting: 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	   </a:t>
            </a:r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Engage Students Early. . .2-Note Show!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icture 4" descr="Screen Shot 2018-10-18 at 7.46.4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524000"/>
            <a:ext cx="7647614" cy="44577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  <a:p>
            <a:pPr algn="ctr"/>
            <a:endParaRPr lang="en-US" sz="16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Key Steps in Recruiting: 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	   </a:t>
            </a:r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Engage Students Early. . .2-Note Show!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PT Slide 33 Elementary Band at HS Hafltime Show.MOV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3400" y="1524000"/>
            <a:ext cx="81153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54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Partnership Halftime Show: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" y="1295400"/>
            <a:ext cx="906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students </a:t>
            </a:r>
            <a:r>
              <a:rPr lang="en-US" sz="3200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invite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beginners to join the high school students in a pre-game pizza party.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pic>
        <p:nvPicPr>
          <p:cNvPr id="6" name="Picture 5" descr="bandcamp-2016-1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641600"/>
            <a:ext cx="5029200" cy="3352800"/>
          </a:xfrm>
          <a:prstGeom prst="rect">
            <a:avLst/>
          </a:prstGeom>
          <a:ln>
            <a:noFill/>
          </a:ln>
          <a:effectLst>
            <a:reflection blurRad="6350" stA="50000" endA="300" endPos="550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9764323"/>
      </p:ext>
    </p:extLst>
  </p:cSld>
  <p:clrMapOvr>
    <a:masterClrMapping/>
  </p:clrMapOvr>
  <p:transition>
    <p:cut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54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Partnership Halftime Show: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" y="1295400"/>
            <a:ext cx="9067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HS students </a:t>
            </a:r>
            <a:r>
              <a:rPr lang="en-US" sz="3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beginners to join the high school students in a pre-game pizza party. </a:t>
            </a:r>
          </a:p>
          <a:p>
            <a:pPr marL="514350" indent="-514350"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students </a:t>
            </a:r>
            <a:r>
              <a:rPr lang="en-US" sz="3200" i="1" u="sng" dirty="0">
                <a:solidFill>
                  <a:schemeClr val="bg1"/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beginners to sit/play with HS band at game.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pic>
        <p:nvPicPr>
          <p:cNvPr id="10" name="Picture 9" descr="_6139050_ori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238500"/>
            <a:ext cx="5029200" cy="3390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9511344"/>
      </p:ext>
    </p:extLst>
  </p:cSld>
  <p:clrMapOvr>
    <a:masterClrMapping/>
  </p:clrMapOvr>
  <p:transition>
    <p:cut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54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Partnership Halftime Show: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" y="1295400"/>
            <a:ext cx="90678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HS students </a:t>
            </a:r>
            <a:r>
              <a:rPr lang="en-US" sz="3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beginners to join the high school students in a pre-game pizza party. </a:t>
            </a:r>
          </a:p>
          <a:p>
            <a:pPr marL="514350" indent="-514350">
              <a:buAutoNum type="arabicPeriod"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students </a:t>
            </a:r>
            <a:r>
              <a:rPr lang="en-US" sz="3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beginners to sit/play with HS band at game.</a:t>
            </a:r>
          </a:p>
          <a:p>
            <a:pPr marL="514350" indent="-514350">
              <a:buAutoNum type="arabicPeriod"/>
            </a:pPr>
            <a:r>
              <a:rPr lang="en-US" sz="3200" u="sng" dirty="0">
                <a:solidFill>
                  <a:schemeClr val="bg1"/>
                </a:solidFill>
                <a:latin typeface="+mn-lt"/>
              </a:rPr>
              <a:t>Encourage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high school boosters to host a middle school parent reception and invite </a:t>
            </a:r>
            <a:r>
              <a:rPr lang="en-US" sz="3200" u="sng" dirty="0">
                <a:solidFill>
                  <a:schemeClr val="bg1"/>
                </a:solidFill>
                <a:latin typeface="+mn-lt"/>
              </a:rPr>
              <a:t>both principals 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to speak. </a:t>
            </a:r>
          </a:p>
          <a:p>
            <a:pPr marL="514350" indent="-514350">
              <a:buAutoNum type="arabicPeriod"/>
            </a:pPr>
            <a:endParaRPr lang="en-US" sz="3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pic>
        <p:nvPicPr>
          <p:cNvPr id="7" name="Picture 6" descr="Screen Shot 2017-10-04 at 5.35.4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4451350"/>
            <a:ext cx="2493180" cy="1905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8019443"/>
      </p:ext>
    </p:extLst>
  </p:cSld>
  <p:clrMapOvr>
    <a:masterClrMapping/>
  </p:clrMapOvr>
  <p:transition>
    <p:cut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54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Partnership Halftime Show: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" y="1295400"/>
            <a:ext cx="90678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HS students </a:t>
            </a:r>
            <a:r>
              <a:rPr lang="en-US" sz="3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beginners to join the high school students in a pre-game pizza party. </a:t>
            </a:r>
          </a:p>
          <a:p>
            <a:pPr marL="514350" indent="-514350">
              <a:buAutoNum type="arabicPeriod"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students </a:t>
            </a:r>
            <a:r>
              <a:rPr lang="en-US" sz="3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beginners to sit/play with HS band at game.</a:t>
            </a:r>
          </a:p>
          <a:p>
            <a:pPr marL="514350" indent="-514350">
              <a:buFontTx/>
              <a:buAutoNum type="arabicPeriod"/>
            </a:pPr>
            <a:r>
              <a:rPr lang="en-US" sz="3200" dirty="0">
                <a:solidFill>
                  <a:srgbClr val="7F7F7F"/>
                </a:solidFill>
                <a:latin typeface="+mn-lt"/>
              </a:rPr>
              <a:t>Encourage high school boosters to host a middle school parent reception and invite both principals to speak. </a:t>
            </a:r>
          </a:p>
          <a:p>
            <a:pPr marL="514350" indent="-514350"/>
            <a:r>
              <a:rPr lang="en-US" sz="3200" i="1" dirty="0">
                <a:solidFill>
                  <a:schemeClr val="bg1"/>
                </a:solidFill>
                <a:latin typeface="+mn-lt"/>
              </a:rPr>
              <a:t>4.  </a:t>
            </a:r>
            <a:r>
              <a:rPr lang="en-US" sz="3200" i="1" u="sng" dirty="0">
                <a:solidFill>
                  <a:schemeClr val="bg1"/>
                </a:solidFill>
                <a:latin typeface="+mn-lt"/>
              </a:rPr>
              <a:t>Ensure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VIP seating/treatment in the stands for parents.</a:t>
            </a:r>
          </a:p>
          <a:p>
            <a:r>
              <a:rPr lang="en-US" sz="3200" dirty="0">
                <a:solidFill>
                  <a:schemeClr val="bg1"/>
                </a:solidFill>
                <a:latin typeface="+mn-lt"/>
              </a:rPr>
              <a:t> </a:t>
            </a:r>
          </a:p>
          <a:p>
            <a:endParaRPr lang="en-US" sz="3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DD032B-18D2-6646-967F-48E7F78D5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124129"/>
            <a:ext cx="9042400" cy="36002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C42CB1-18D7-784A-A3FF-C6E3E73F88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376339"/>
            <a:ext cx="4654550" cy="319566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272100315"/>
      </p:ext>
    </p:extLst>
  </p:cSld>
  <p:clrMapOvr>
    <a:masterClrMapping/>
  </p:clrMapOvr>
  <p:transition>
    <p:cut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with Prospective Parents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1989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04800" y="1600200"/>
            <a:ext cx="3461657" cy="3657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1988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962400" y="1371600"/>
            <a:ext cx="4953000" cy="51816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None/>
            </a:pPr>
            <a:endParaRPr lang="en-US" sz="12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Recruitment Info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Emphasize rewards, benefits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Maintain accessibility to parents and don’t give up!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sz="1200" dirty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</a:pPr>
            <a:endParaRPr lang="en-US" sz="1400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Initial Meeting: Involve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>
                <a:solidFill>
                  <a:srgbClr val="FFFF00"/>
                </a:solidFill>
              </a:rPr>
              <a:t>Current</a:t>
            </a:r>
            <a:r>
              <a:rPr lang="en-US" dirty="0">
                <a:solidFill>
                  <a:schemeClr val="bg1"/>
                </a:solidFill>
              </a:rPr>
              <a:t> parents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dirty="0">
                <a:solidFill>
                  <a:srgbClr val="FFFF00"/>
                </a:solidFill>
              </a:rPr>
              <a:t>Current</a:t>
            </a:r>
            <a:r>
              <a:rPr lang="en-US" dirty="0">
                <a:solidFill>
                  <a:schemeClr val="bg1"/>
                </a:solidFill>
              </a:rPr>
              <a:t> student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dirty="0">
                <a:solidFill>
                  <a:srgbClr val="FFFF00"/>
                </a:solidFill>
              </a:rPr>
              <a:t>Current</a:t>
            </a:r>
            <a:r>
              <a:rPr lang="en-US" dirty="0">
                <a:solidFill>
                  <a:schemeClr val="bg1"/>
                </a:solidFill>
              </a:rPr>
              <a:t> administrator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sz="1200" dirty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sz="1400" dirty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endParaRPr lang="en-US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3200400" cy="457200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738426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Best Ambassador is an </a:t>
            </a:r>
            <a:r>
              <a:rPr lang="en-US" sz="3200" i="1" u="sng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Excited</a:t>
            </a:r>
            <a:r>
              <a:rPr lang="en-US" sz="320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Child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114301" y="-232169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40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C1BEEB-22BD-4E42-A9ED-055669C450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0"/>
            <a:ext cx="5410200" cy="6477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26B8744-CA30-9E44-A210-5ACED4EF7162}"/>
              </a:ext>
            </a:extLst>
          </p:cNvPr>
          <p:cNvSpPr txBox="1"/>
          <p:nvPr/>
        </p:nvSpPr>
        <p:spPr>
          <a:xfrm>
            <a:off x="214372" y="275510"/>
            <a:ext cx="428142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u="sng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Engage</a:t>
            </a:r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 with </a:t>
            </a:r>
          </a:p>
          <a:p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Prospective Parents</a:t>
            </a:r>
            <a:endParaRPr lang="en-US" sz="40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5BC9BB-DF9F-AF4C-80E9-16DFF801C2ED}"/>
              </a:ext>
            </a:extLst>
          </p:cNvPr>
          <p:cNvSpPr txBox="1"/>
          <p:nvPr/>
        </p:nvSpPr>
        <p:spPr>
          <a:xfrm>
            <a:off x="228600" y="2057400"/>
            <a:ext cx="3429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+mn-lt"/>
              </a:rPr>
              <a:t>Provide advocacy </a:t>
            </a:r>
          </a:p>
          <a:p>
            <a:pPr algn="r"/>
            <a:r>
              <a:rPr lang="en-US" sz="3600" dirty="0">
                <a:solidFill>
                  <a:schemeClr val="bg1"/>
                </a:solidFill>
                <a:latin typeface="+mn-lt"/>
              </a:rPr>
              <a:t>information </a:t>
            </a:r>
            <a:r>
              <a:rPr lang="en-US" sz="3600" i="1" dirty="0">
                <a:solidFill>
                  <a:schemeClr val="bg1"/>
                </a:solidFill>
                <a:latin typeface="+mn-lt"/>
              </a:rPr>
              <a:t>– </a:t>
            </a:r>
          </a:p>
          <a:p>
            <a:pPr algn="r"/>
            <a:r>
              <a:rPr lang="en-US" sz="3600" i="1" dirty="0">
                <a:solidFill>
                  <a:schemeClr val="bg1"/>
                </a:solidFill>
                <a:latin typeface="+mn-lt"/>
              </a:rPr>
              <a:t>and teasers?</a:t>
            </a:r>
          </a:p>
          <a:p>
            <a:endParaRPr lang="en-US" sz="3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2FF501E-85D6-0A4D-8029-A62F097157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778000"/>
            <a:ext cx="3314699" cy="5842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20B8B76-435F-E544-8515-31D7B1E9EC5D}"/>
              </a:ext>
            </a:extLst>
          </p:cNvPr>
          <p:cNvSpPr txBox="1"/>
          <p:nvPr/>
        </p:nvSpPr>
        <p:spPr>
          <a:xfrm>
            <a:off x="6096000" y="1778000"/>
            <a:ext cx="29336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+mn-lt"/>
              </a:rPr>
              <a:t>Can </a:t>
            </a:r>
            <a:r>
              <a:rPr lang="en-US" sz="2000" u="sng" dirty="0">
                <a:solidFill>
                  <a:srgbClr val="FFFF00"/>
                </a:solidFill>
                <a:latin typeface="+mn-lt"/>
              </a:rPr>
              <a:t>your</a:t>
            </a:r>
            <a:r>
              <a:rPr lang="en-US" sz="2000" dirty="0">
                <a:solidFill>
                  <a:srgbClr val="FFFF00"/>
                </a:solidFill>
                <a:latin typeface="+mn-lt"/>
              </a:rPr>
              <a:t> child read this?  </a:t>
            </a:r>
          </a:p>
          <a:p>
            <a:r>
              <a:rPr lang="en-US" sz="2000" dirty="0">
                <a:solidFill>
                  <a:srgbClr val="FFFF00"/>
                </a:solidFill>
                <a:latin typeface="+mn-lt"/>
              </a:rPr>
              <a:t>We can help change your</a:t>
            </a:r>
          </a:p>
          <a:p>
            <a:r>
              <a:rPr lang="en-US" sz="2000" dirty="0">
                <a:solidFill>
                  <a:srgbClr val="FFFF00"/>
                </a:solidFill>
                <a:latin typeface="+mn-lt"/>
              </a:rPr>
              <a:t>child’s future!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216846-5E52-9F44-BC1A-8E05FB9E978D}"/>
              </a:ext>
            </a:extLst>
          </p:cNvPr>
          <p:cNvSpPr txBox="1"/>
          <p:nvPr/>
        </p:nvSpPr>
        <p:spPr>
          <a:xfrm>
            <a:off x="6858000" y="2819400"/>
            <a:ext cx="206601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>
                <a:solidFill>
                  <a:srgbClr val="FFFF00"/>
                </a:solidFill>
                <a:latin typeface="+mn-lt"/>
              </a:rPr>
              <a:t>Sign up for </a:t>
            </a:r>
          </a:p>
          <a:p>
            <a:pPr algn="r"/>
            <a:r>
              <a:rPr lang="en-US" sz="3200" i="1" dirty="0">
                <a:solidFill>
                  <a:srgbClr val="FFFF00"/>
                </a:solidFill>
                <a:latin typeface="+mn-lt"/>
              </a:rPr>
              <a:t>Music!</a:t>
            </a:r>
          </a:p>
        </p:txBody>
      </p:sp>
    </p:spTree>
    <p:extLst>
      <p:ext uri="{BB962C8B-B14F-4D97-AF65-F5344CB8AC3E}">
        <p14:creationId xmlns:p14="http://schemas.microsoft.com/office/powerpoint/2010/main" val="38357147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114301" y="-232169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40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FFED72-E9D5-B647-8E1A-26ECF6585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1263650"/>
            <a:ext cx="7019925" cy="46799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02BBD6-FE72-5242-A91D-5103CB641524}"/>
              </a:ext>
            </a:extLst>
          </p:cNvPr>
          <p:cNvSpPr txBox="1"/>
          <p:nvPr/>
        </p:nvSpPr>
        <p:spPr>
          <a:xfrm>
            <a:off x="0" y="152400"/>
            <a:ext cx="9143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Students don’t quit </a:t>
            </a:r>
            <a:r>
              <a:rPr lang="en-US" sz="3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if their parents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remain involved </a:t>
            </a:r>
            <a:r>
              <a:rPr lang="en-US" sz="3600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ACTIVELY</a:t>
            </a:r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 </a:t>
            </a:r>
            <a:r>
              <a:rPr lang="en-US" sz="3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in the program!</a:t>
            </a:r>
          </a:p>
          <a:p>
            <a:pPr algn="ctr"/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0C4EF6-855E-4A47-8DD1-4EF158D9261E}"/>
              </a:ext>
            </a:extLst>
          </p:cNvPr>
          <p:cNvSpPr txBox="1"/>
          <p:nvPr/>
        </p:nvSpPr>
        <p:spPr>
          <a:xfrm>
            <a:off x="555565" y="1251306"/>
            <a:ext cx="80707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Lean on your parents—They </a:t>
            </a:r>
            <a:r>
              <a:rPr lang="en-US" sz="3600" u="sng" dirty="0">
                <a:solidFill>
                  <a:srgbClr val="FFFF00"/>
                </a:solidFill>
                <a:latin typeface="+mn-lt"/>
              </a:rPr>
              <a:t>want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to help!</a:t>
            </a:r>
          </a:p>
        </p:txBody>
      </p:sp>
    </p:spTree>
    <p:extLst>
      <p:ext uri="{BB962C8B-B14F-4D97-AF65-F5344CB8AC3E}">
        <p14:creationId xmlns:p14="http://schemas.microsoft.com/office/powerpoint/2010/main" val="28345770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981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</a:rPr>
              <a:t>Teach PARENTS how to </a:t>
            </a:r>
            <a:r>
              <a:rPr lang="en-US" u="sng" dirty="0">
                <a:solidFill>
                  <a:srgbClr val="FFFF00"/>
                </a:solidFill>
              </a:rPr>
              <a:t>support </a:t>
            </a:r>
            <a:r>
              <a:rPr lang="en-US" dirty="0">
                <a:solidFill>
                  <a:srgbClr val="FFFFFF"/>
                </a:solidFill>
              </a:rPr>
              <a:t>their child’s 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981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</a:rPr>
              <a:t>Teach PARENTS how to </a:t>
            </a:r>
            <a:r>
              <a:rPr lang="en-US" u="sng" dirty="0">
                <a:solidFill>
                  <a:srgbClr val="FFFF00"/>
                </a:solidFill>
              </a:rPr>
              <a:t>support </a:t>
            </a:r>
            <a:r>
              <a:rPr lang="en-US" dirty="0">
                <a:solidFill>
                  <a:srgbClr val="FFFFFF"/>
                </a:solidFill>
              </a:rPr>
              <a:t>their child’s 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3048000"/>
            <a:ext cx="4267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928687" marR="0" lvl="1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Give PARENTS ideas of how to </a:t>
            </a:r>
            <a:r>
              <a:rPr kumimoji="0" lang="en-US" sz="280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motivate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their 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children</a:t>
            </a:r>
            <a:endParaRPr kumimoji="0" lang="en-US" sz="2800" i="0" u="sng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981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</a:rPr>
              <a:t>Teach PARENTS how to </a:t>
            </a:r>
            <a:r>
              <a:rPr lang="en-US" u="sng" dirty="0">
                <a:solidFill>
                  <a:srgbClr val="FFFF00"/>
                </a:solidFill>
              </a:rPr>
              <a:t>support </a:t>
            </a:r>
            <a:r>
              <a:rPr lang="en-US" dirty="0">
                <a:solidFill>
                  <a:srgbClr val="FFFFFF"/>
                </a:solidFill>
              </a:rPr>
              <a:t>their child’s 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3048000"/>
            <a:ext cx="4267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928687" marR="0" lvl="1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Give PARENTS ideas of how to </a:t>
            </a:r>
            <a:r>
              <a:rPr kumimoji="0" lang="en-US" sz="280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motivate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their 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children</a:t>
            </a:r>
            <a:endParaRPr kumimoji="0" lang="en-US" sz="2800" i="0" u="sng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4191000"/>
            <a:ext cx="4648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9900" marR="0" lvl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908050" marR="0" lvl="1" indent="-436563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Encourage PARENTS to play an active role in the learning process and to become </a:t>
            </a:r>
            <a:r>
              <a:rPr kumimoji="0" lang="en-US" sz="280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involved</a:t>
            </a:r>
            <a:endParaRPr kumimoji="0" lang="en-US" sz="280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349893-C58D-0844-99D8-5C21BCC972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220" y="1524000"/>
            <a:ext cx="6515560" cy="3581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EB53A7-1A50-C340-BB0C-B3B61DB05A4A}"/>
              </a:ext>
            </a:extLst>
          </p:cNvPr>
          <p:cNvSpPr txBox="1"/>
          <p:nvPr/>
        </p:nvSpPr>
        <p:spPr>
          <a:xfrm>
            <a:off x="533400" y="55626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https://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www.schoolmusiconline.com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/central-music-highlights/2017/10/10/tips-for-beginning-band-parents-music-stands</a:t>
            </a:r>
          </a:p>
        </p:txBody>
      </p:sp>
    </p:spTree>
    <p:extLst>
      <p:ext uri="{BB962C8B-B14F-4D97-AF65-F5344CB8AC3E}">
        <p14:creationId xmlns:p14="http://schemas.microsoft.com/office/powerpoint/2010/main" val="916775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EB53A7-1A50-C340-BB0C-B3B61DB05A4A}"/>
              </a:ext>
            </a:extLst>
          </p:cNvPr>
          <p:cNvSpPr txBox="1"/>
          <p:nvPr/>
        </p:nvSpPr>
        <p:spPr>
          <a:xfrm>
            <a:off x="533400" y="55626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https://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www.schoolmusiconline.com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/central-music-highlights/2017/10/10/tips-for-beginning-band-parents-music-stands</a:t>
            </a:r>
          </a:p>
        </p:txBody>
      </p:sp>
      <p:pic>
        <p:nvPicPr>
          <p:cNvPr id="5" name="Tips for Beginning Band Parents Reeds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04264"/>
            <a:ext cx="9144000" cy="482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36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7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Parent Support…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Directly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!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Parent Band – REALLY FUN!</a:t>
            </a:r>
          </a:p>
        </p:txBody>
      </p:sp>
      <p:pic>
        <p:nvPicPr>
          <p:cNvPr id="4" name="Picture 3" descr="Screen Shot 2018-10-18 at 9.45.5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" y="1524000"/>
            <a:ext cx="9042400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Parent Support…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Directly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!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Parent Band – REALLY FUN!</a:t>
            </a:r>
          </a:p>
        </p:txBody>
      </p:sp>
      <p:pic>
        <p:nvPicPr>
          <p:cNvPr id="4" name="PPT Slide 45 The Parent Band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2400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1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II. RETAINING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2292" name="Picture 2051" descr="3-DSC_002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52400" y="1295400"/>
            <a:ext cx="3186113" cy="207486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2295" name="Picture 7" descr="HS Musician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1981200"/>
            <a:ext cx="1771650" cy="3124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6" name="Picture 4" descr="DSC_02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3733800"/>
            <a:ext cx="1692275" cy="2209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7" name="Picture 13" descr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69162" y="3581400"/>
            <a:ext cx="1570038" cy="2362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10200" y="1219200"/>
            <a:ext cx="1889125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600" decel="100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</a:t>
            </a:r>
            <a:r>
              <a:rPr lang="en-US" sz="4444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Keeping </a:t>
            </a:r>
            <a:r>
              <a:rPr lang="en-US" sz="4444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Your New Recruits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4444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Why Do Kids Stay?  Let’s Ask </a:t>
            </a:r>
            <a:r>
              <a:rPr lang="en-US" sz="4444" i="1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THEM</a:t>
            </a:r>
            <a:r>
              <a:rPr lang="en-US" sz="4444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!</a:t>
            </a:r>
          </a:p>
        </p:txBody>
      </p:sp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8" name="Picture 7" descr="Screen Shot 2018-10-18 at 9.48.3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600200"/>
            <a:ext cx="5940425" cy="5095837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</a:t>
            </a:r>
            <a:r>
              <a:rPr lang="en-US" sz="4444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Keeping </a:t>
            </a:r>
            <a:r>
              <a:rPr lang="en-US" sz="4444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Your New Recruits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4444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Why Do Kids Stay?  Let’s Ask </a:t>
            </a:r>
            <a:r>
              <a:rPr lang="en-US" sz="4444" i="1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THEM</a:t>
            </a:r>
            <a:r>
              <a:rPr lang="en-US" sz="4444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!</a:t>
            </a:r>
          </a:p>
        </p:txBody>
      </p:sp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3" name="PPT Slide 48 Why Kids Stay in Band">
            <a:hlinkClick r:id="" action="ppaction://media"/>
            <a:extLst>
              <a:ext uri="{FF2B5EF4-FFF2-40B4-BE49-F238E27FC236}">
                <a16:creationId xmlns:a16="http://schemas.microsoft.com/office/drawing/2014/main" id="{B3899C07-A97A-EF4C-8AD7-36CDDCAD629F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8050" y="1423987"/>
            <a:ext cx="7245350" cy="54340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5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06833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Consider More Effective Scheduling Models</a:t>
            </a:r>
          </a:p>
          <a:p>
            <a:pPr algn="ctr"/>
            <a:endParaRPr lang="en-US" sz="3200" dirty="0"/>
          </a:p>
        </p:txBody>
      </p:sp>
      <p:pic>
        <p:nvPicPr>
          <p:cNvPr id="10" name="Picture 9" descr="DAUD24y_1024x1024_Up_down_arrow_lar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2953" y="866520"/>
            <a:ext cx="5863555" cy="59707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14040" y="1918780"/>
            <a:ext cx="6385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Band Director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90300" y="5018421"/>
            <a:ext cx="6385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Beginning ES/MS Band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220" y="842780"/>
            <a:ext cx="8700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Vertical Alignment</a:t>
            </a:r>
          </a:p>
        </p:txBody>
      </p:sp>
      <p:sp>
        <p:nvSpPr>
          <p:cNvPr id="19" name="Down Arrow 18"/>
          <p:cNvSpPr/>
          <p:nvPr/>
        </p:nvSpPr>
        <p:spPr>
          <a:xfrm>
            <a:off x="4411336" y="2661763"/>
            <a:ext cx="484632" cy="2356658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819274" y="3216820"/>
            <a:ext cx="1638189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also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teaches</a:t>
            </a:r>
          </a:p>
          <a:p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9" name="Picture 8" descr="2000px-Flag_of_Texas.sv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3124200"/>
            <a:ext cx="2102643" cy="14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4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06833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Consider More Effective Scheduling Models</a:t>
            </a:r>
          </a:p>
          <a:p>
            <a:pPr algn="ctr"/>
            <a:endParaRPr lang="en-US" sz="3200" dirty="0"/>
          </a:p>
        </p:txBody>
      </p:sp>
      <p:pic>
        <p:nvPicPr>
          <p:cNvPr id="10" name="Picture 9" descr="DAUD24y_1024x1024_Up_down_arrow_lar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2953" y="866520"/>
            <a:ext cx="5863555" cy="59707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14040" y="1918780"/>
            <a:ext cx="6385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Band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90300" y="5018421"/>
            <a:ext cx="63858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Beginning ES/MS Band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Director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220" y="842780"/>
            <a:ext cx="8700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Vertical Alignment</a:t>
            </a:r>
          </a:p>
        </p:txBody>
      </p:sp>
      <p:sp>
        <p:nvSpPr>
          <p:cNvPr id="19" name="Down Arrow 18"/>
          <p:cNvSpPr/>
          <p:nvPr/>
        </p:nvSpPr>
        <p:spPr>
          <a:xfrm flipV="1">
            <a:off x="4411336" y="2666999"/>
            <a:ext cx="484632" cy="2438399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819274" y="3216820"/>
            <a:ext cx="1638189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also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teaches</a:t>
            </a:r>
          </a:p>
          <a:p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9" name="Picture 8" descr="2000px-Flag_of_Texas.sv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3124200"/>
            <a:ext cx="21336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4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Common Reasons for Drop-outs?</a:t>
            </a: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reflection stA="57000" endPos="75000" dist="12700" dir="5400000" sy="-100000" algn="bl" rotWithShape="0"/>
            <a:softEdge rad="112500"/>
          </a:effec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Common Reasons for Drop-outs?</a:t>
            </a: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71" name="Picture 11" descr="bored-baby-128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1066800"/>
            <a:ext cx="2114550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28600" y="1981200"/>
            <a:ext cx="2819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Lost interest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Common Reasons for Drop-outs?</a:t>
            </a: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reflection stA="50000" endPos="32000" dist="12700" dir="5400000" sy="-100000" algn="bl" rotWithShape="0"/>
            <a:softEdge rad="112500"/>
          </a:effectLst>
        </p:spPr>
      </p:pic>
      <p:pic>
        <p:nvPicPr>
          <p:cNvPr id="9216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3581400"/>
            <a:ext cx="1752600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71" name="Picture 11" descr="bored-baby-128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1800" y="1066800"/>
            <a:ext cx="2114550" cy="2286000"/>
          </a:xfrm>
          <a:prstGeom prst="rect">
            <a:avLst/>
          </a:prstGeom>
          <a:ln>
            <a:noFill/>
          </a:ln>
          <a:effectLst>
            <a:reflection stA="50000" endPos="32000" dist="12700" dir="5400000" sy="-100000" algn="bl" rotWithShape="0"/>
            <a:softEdge rad="112500"/>
          </a:effec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28600" y="1981200"/>
            <a:ext cx="2819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Lost interest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28600" y="2743200"/>
            <a:ext cx="388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32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Didn’t like the teacher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Common Reasons for Drop-outs?</a:t>
            </a: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6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3581400"/>
            <a:ext cx="1752600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69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3657600"/>
            <a:ext cx="2743200" cy="20574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71" name="Picture 11" descr="bored-baby-128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1800" y="1066800"/>
            <a:ext cx="211455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28600" y="1981200"/>
            <a:ext cx="2819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Lost interest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28600" y="2743200"/>
            <a:ext cx="388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32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Didn’t like the teacher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8600" y="4114800"/>
            <a:ext cx="2362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None/>
            </a:pPr>
            <a:endParaRPr lang="en-US" sz="2800" dirty="0">
              <a:latin typeface="Times New Roman" charset="0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Conflicts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447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Can You Do?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8373" name="Picture 4" descr="DSC_004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19125" y="1066800"/>
            <a:ext cx="3114675" cy="4302125"/>
          </a:xfrm>
          <a:prstGeom prst="rect">
            <a:avLst/>
          </a:prstGeom>
          <a:ln>
            <a:noFill/>
          </a:ln>
          <a:effectLst>
            <a:reflection blurRad="12700" stA="53000" endPos="30000" dist="50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8372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1066800"/>
            <a:ext cx="4572000" cy="44958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Talk to the student</a:t>
            </a:r>
          </a:p>
          <a:p>
            <a:pPr lvl="1" eaLnBrk="1" hangingPunct="1"/>
            <a:r>
              <a:rPr lang="en-US" dirty="0">
                <a:solidFill>
                  <a:srgbClr val="FFFFFF"/>
                </a:solidFill>
              </a:rPr>
              <a:t>Probe for real reason they want to quit</a:t>
            </a: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Check their instrument</a:t>
            </a: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Talk with the parents</a:t>
            </a:r>
          </a:p>
          <a:p>
            <a:pPr eaLnBrk="1" hangingPunct="1"/>
            <a:r>
              <a:rPr lang="en-US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Iowa Bandmasters </a:t>
            </a:r>
            <a:r>
              <a:rPr lang="en-US" i="1" dirty="0" err="1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Assn</a:t>
            </a:r>
            <a:r>
              <a:rPr lang="en-US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Exit Survey</a:t>
            </a:r>
          </a:p>
        </p:txBody>
      </p:sp>
      <p:sp>
        <p:nvSpPr>
          <p:cNvPr id="5837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err="1">
                <a:solidFill>
                  <a:srgbClr val="FFFFFF"/>
                </a:solidFill>
                <a:latin typeface="Arial" charset="0"/>
              </a:rPr>
              <a:t>www.musicachievementcouncil.org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err="1">
                <a:solidFill>
                  <a:srgbClr val="FFFFFF"/>
                </a:solidFill>
                <a:latin typeface="Arial" charset="0"/>
              </a:rPr>
              <a:t>www.musicachievementcouncil.org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7840437-9B77-5E40-AA98-3720B082659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0"/>
            <a:ext cx="5486400" cy="6890479"/>
          </a:xfrm>
        </p:spPr>
      </p:pic>
    </p:spTree>
    <p:extLst>
      <p:ext uri="{BB962C8B-B14F-4D97-AF65-F5344CB8AC3E}">
        <p14:creationId xmlns:p14="http://schemas.microsoft.com/office/powerpoint/2010/main" val="24895005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B6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D8760F9-F652-8F44-B477-379AF1D1F7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49" y="3657600"/>
            <a:ext cx="8401051" cy="2743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471F48-3338-0C4C-830E-03E7991927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8200" y="3615035"/>
            <a:ext cx="6858000" cy="3429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7F8943C-9BE3-BD44-A5DD-55D8C39768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268480"/>
            <a:ext cx="5462955" cy="269392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2F03578-82B7-C748-8499-D7A6A3BF42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5196" y="381000"/>
            <a:ext cx="4724400" cy="1760714"/>
          </a:xfrm>
          <a:prstGeom prst="rect">
            <a:avLst/>
          </a:prstGeom>
          <a:effectLst>
            <a:softEdge rad="304800"/>
          </a:effectLst>
          <a:scene3d>
            <a:camera prst="orthographicFront">
              <a:rot lat="0" lon="0" rev="1200000"/>
            </a:camera>
            <a:lightRig rig="threePt" dir="t"/>
          </a:scene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A9FF64-2FA6-AD49-B15E-82785D7A17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218280"/>
            <a:ext cx="1092200" cy="237817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C87E9B-FED1-0D43-B55E-AF20E4478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>
                <a:solidFill>
                  <a:srgbClr val="790A14"/>
                </a:solidFill>
              </a:rPr>
              <a:pPr>
                <a:defRPr/>
              </a:pPr>
              <a:t>62</a:t>
            </a:fld>
            <a:endParaRPr lang="en-US" dirty="0">
              <a:solidFill>
                <a:srgbClr val="790A1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2484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800000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800000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800000"/>
                </a:solidFill>
                <a:latin typeface="+mn-lt"/>
              </a:rPr>
              <a:t>MusicEdConsultants.net</a:t>
            </a:r>
            <a:r>
              <a:rPr lang="en-US" sz="1800" dirty="0">
                <a:solidFill>
                  <a:srgbClr val="800000"/>
                </a:solidFill>
                <a:latin typeface="+mn-lt"/>
              </a:rPr>
              <a:t>/</a:t>
            </a:r>
            <a:r>
              <a:rPr lang="en-US" sz="1800" dirty="0" err="1">
                <a:solidFill>
                  <a:srgbClr val="800000"/>
                </a:solidFill>
                <a:latin typeface="+mn-lt"/>
              </a:rPr>
              <a:t>FPCelebration</a:t>
            </a:r>
            <a:endParaRPr lang="en-US" sz="1800" dirty="0">
              <a:solidFill>
                <a:srgbClr val="800000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15194-6B24-4041-9BBC-57963F08A491}"/>
              </a:ext>
            </a:extLst>
          </p:cNvPr>
          <p:cNvSpPr txBox="1"/>
          <p:nvPr/>
        </p:nvSpPr>
        <p:spPr>
          <a:xfrm>
            <a:off x="1143000" y="2743200"/>
            <a:ext cx="7873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+mn-lt"/>
              </a:rPr>
              <a:t>III.</a:t>
            </a:r>
          </a:p>
        </p:txBody>
      </p:sp>
    </p:spTree>
    <p:extLst>
      <p:ext uri="{BB962C8B-B14F-4D97-AF65-F5344CB8AC3E}">
        <p14:creationId xmlns:p14="http://schemas.microsoft.com/office/powerpoint/2010/main" val="487813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3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8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First Performance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National Day of Celebration</a:t>
            </a:r>
            <a:endParaRPr lang="en-US" sz="36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65125"/>
          </a:xfrm>
        </p:spPr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700" y="115318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3</a:t>
            </a:r>
            <a:r>
              <a:rPr lang="en-US" sz="3600" i="1" baseline="300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rd</a:t>
            </a:r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 Thursday of November Annually</a:t>
            </a:r>
            <a:endParaRPr lang="en-US" sz="3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Picture 6" descr="Screen Shot 2018-10-18 at 7.55.1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57400"/>
            <a:ext cx="7391400" cy="413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10726"/>
      </p:ext>
    </p:extLst>
  </p:cSld>
  <p:clrMapOvr>
    <a:masterClrMapping/>
  </p:clrMapOvr>
  <p:transition>
    <p:cut thruBlk="1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8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First Performance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National Day of Celebration</a:t>
            </a:r>
            <a:endParaRPr lang="en-US" sz="36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65125"/>
          </a:xfrm>
        </p:spPr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700" y="115318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3</a:t>
            </a:r>
            <a:r>
              <a:rPr lang="en-US" sz="3600" i="1" baseline="300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rd</a:t>
            </a:r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 Thursday of November Annually</a:t>
            </a:r>
            <a:endParaRPr lang="en-US" sz="3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" name="PPT Slide 56 First Performance Concert">
            <a:hlinkClick r:id="" action="ppaction://media"/>
            <a:extLst>
              <a:ext uri="{FF2B5EF4-FFF2-40B4-BE49-F238E27FC236}">
                <a16:creationId xmlns:a16="http://schemas.microsoft.com/office/drawing/2014/main" id="{ED325F2D-97E6-724C-9BC0-14C0A5B7BB0C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7200" y="1905000"/>
            <a:ext cx="8128001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10726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6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C87E9B-FED1-0D43-B55E-AF20E4478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>
                <a:solidFill>
                  <a:srgbClr val="790A14"/>
                </a:solidFill>
              </a:rPr>
              <a:pPr>
                <a:defRPr/>
              </a:pPr>
              <a:t>65</a:t>
            </a:fld>
            <a:endParaRPr lang="en-US" dirty="0">
              <a:solidFill>
                <a:srgbClr val="790A1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MusicEdConsultants.net/FPCelebration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pic>
        <p:nvPicPr>
          <p:cNvPr id="10" name="Picture 9" descr="rec fest 2015-7-photos 640x427.jp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00" y="710446"/>
            <a:ext cx="8001000" cy="533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8781388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C87E9B-FED1-0D43-B55E-AF20E4478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>
                <a:solidFill>
                  <a:srgbClr val="790A14"/>
                </a:solidFill>
              </a:rPr>
              <a:pPr>
                <a:defRPr/>
              </a:pPr>
              <a:t>66</a:t>
            </a:fld>
            <a:endParaRPr lang="en-US" dirty="0">
              <a:solidFill>
                <a:srgbClr val="790A1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MusicEdConsultants.net/FPCelebration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pic>
        <p:nvPicPr>
          <p:cNvPr id="10" name="Picture 9" descr="rec fest 2015-7-photos 640x427.jpg"/>
          <p:cNvPicPr>
            <a:picLocks noChangeAspect="1"/>
          </p:cNvPicPr>
          <p:nvPr/>
        </p:nvPicPr>
        <p:blipFill>
          <a:blip r:embed="rId3">
            <a:alphaModFix amt="43000"/>
          </a:blip>
          <a:stretch>
            <a:fillRect/>
          </a:stretch>
        </p:blipFill>
        <p:spPr>
          <a:xfrm>
            <a:off x="533400" y="710446"/>
            <a:ext cx="8001000" cy="533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304800" y="228600"/>
            <a:ext cx="88392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+mn-lt"/>
              </a:rPr>
              <a:t>The Results:</a:t>
            </a:r>
          </a:p>
          <a:p>
            <a:pPr lvl="1">
              <a:buFont typeface="Arial"/>
              <a:buChar char="•"/>
            </a:pPr>
            <a:r>
              <a:rPr lang="en-US" sz="44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4000" dirty="0">
                <a:solidFill>
                  <a:schemeClr val="bg1"/>
                </a:solidFill>
                <a:latin typeface="+mn-lt"/>
              </a:rPr>
              <a:t>Reduces Beginner Dropout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Provides Short-Range Achievement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 Goals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Encourages Engagement with  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Parents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Strengthens Administrative Support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Celebrates Musical Accomplishments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of Beginners</a:t>
            </a:r>
            <a:br>
              <a:rPr lang="en-US" sz="4000" dirty="0">
                <a:solidFill>
                  <a:schemeClr val="bg1"/>
                </a:solidFill>
                <a:latin typeface="+mn-lt"/>
              </a:rPr>
            </a:br>
            <a:endParaRPr lang="en-US" sz="40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781388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/>
                <a:latin typeface="+mn-lt"/>
              </a:rPr>
              <a:t>  a. Director Letter with Full Set of Instructions</a:t>
            </a:r>
          </a:p>
        </p:txBody>
      </p:sp>
      <p:pic>
        <p:nvPicPr>
          <p:cNvPr id="11" name="Picture 10" descr="Letter to Director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642" y="1610562"/>
            <a:ext cx="3995738" cy="5171237"/>
          </a:xfrm>
          <a:prstGeom prst="rect">
            <a:avLst/>
          </a:prstGeom>
        </p:spPr>
      </p:pic>
      <p:pic>
        <p:nvPicPr>
          <p:cNvPr id="12" name="Picture 11" descr="Letter to Director copy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600200"/>
            <a:ext cx="400374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b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Customizable Letter of Invitation to Parents </a:t>
            </a:r>
          </a:p>
        </p:txBody>
      </p:sp>
      <p:pic>
        <p:nvPicPr>
          <p:cNvPr id="7" name="Picture 6" descr="ParentLetter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976" y="1447800"/>
            <a:ext cx="4062624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rgbClr val="FFFFFF"/>
                </a:solidFill>
                <a:latin typeface="+mn-lt"/>
              </a:rPr>
              <a:t>c</a:t>
            </a:r>
            <a:r>
              <a:rPr lang="en-US" sz="3600" dirty="0">
                <a:solidFill>
                  <a:srgbClr val="FFFFFF"/>
                </a:solidFill>
                <a:latin typeface="+mn-lt"/>
              </a:rPr>
              <a:t>. Customizable Letter of Invitation to Principal</a:t>
            </a:r>
          </a:p>
        </p:txBody>
      </p:sp>
      <p:pic>
        <p:nvPicPr>
          <p:cNvPr id="6" name="Picture 5" descr="PrincipalLet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097" y="1447800"/>
            <a:ext cx="4121503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d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Customizable Script to </a:t>
            </a:r>
            <a:r>
              <a:rPr lang="en-US" sz="3600" i="1" u="sng" dirty="0">
                <a:solidFill>
                  <a:schemeClr val="bg1"/>
                </a:solidFill>
                <a:latin typeface="+mn-lt"/>
              </a:rPr>
              <a:t>Make It Your Own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!</a:t>
            </a:r>
          </a:p>
        </p:txBody>
      </p:sp>
      <p:pic>
        <p:nvPicPr>
          <p:cNvPr id="7" name="Picture 6" descr="Script 1 copy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4" y="2241514"/>
            <a:ext cx="3505731" cy="4537075"/>
          </a:xfrm>
          <a:prstGeom prst="rect">
            <a:avLst/>
          </a:prstGeom>
        </p:spPr>
      </p:pic>
      <p:pic>
        <p:nvPicPr>
          <p:cNvPr id="8" name="Picture 7" descr="Script 1 cop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1905000"/>
            <a:ext cx="3505200" cy="4536388"/>
          </a:xfrm>
          <a:prstGeom prst="rect">
            <a:avLst/>
          </a:prstGeom>
        </p:spPr>
      </p:pic>
      <p:pic>
        <p:nvPicPr>
          <p:cNvPr id="9" name="Picture 8" descr="Script 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25" y="1484433"/>
            <a:ext cx="3444399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e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Press Release Template</a:t>
            </a:r>
          </a:p>
        </p:txBody>
      </p:sp>
      <p:pic>
        <p:nvPicPr>
          <p:cNvPr id="6" name="Picture 5" descr="Screen Shot 2018-09-18 at 9.03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1447800"/>
            <a:ext cx="4396191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f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Certificate of </a:t>
            </a:r>
            <a:r>
              <a:rPr lang="en-US" sz="3600" i="1" u="sng" dirty="0">
                <a:solidFill>
                  <a:schemeClr val="bg1"/>
                </a:solidFill>
                <a:latin typeface="+mn-lt"/>
              </a:rPr>
              <a:t>Advancement</a:t>
            </a:r>
          </a:p>
        </p:txBody>
      </p:sp>
      <p:pic>
        <p:nvPicPr>
          <p:cNvPr id="11" name="Picture 10" descr="Certificate of Advanceme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639" y="1530160"/>
            <a:ext cx="6019561" cy="465197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365125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</a:t>
            </a:r>
            <a:r>
              <a:rPr lang="en-US" sz="1800" dirty="0">
                <a:solidFill>
                  <a:srgbClr val="FFFFFF"/>
                </a:solidFill>
                <a:latin typeface="+mn-lt"/>
              </a:rPr>
              <a:t>/</a:t>
            </a:r>
            <a:r>
              <a:rPr lang="en-US" sz="1800" dirty="0" err="1">
                <a:solidFill>
                  <a:srgbClr val="FFFFFF"/>
                </a:solidFill>
                <a:latin typeface="+mn-lt"/>
              </a:rPr>
              <a:t>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g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Ideas to Enhance the Experience</a:t>
            </a:r>
          </a:p>
        </p:txBody>
      </p:sp>
      <p:pic>
        <p:nvPicPr>
          <p:cNvPr id="8" name="Picture 7" descr="Ideas to Enhance the Experience copy.j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935" y="1447800"/>
            <a:ext cx="4018465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h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Certificate of Music Ed </a:t>
            </a:r>
            <a:r>
              <a:rPr lang="en-US" sz="3600" i="1" u="sng" dirty="0">
                <a:solidFill>
                  <a:schemeClr val="bg1"/>
                </a:solidFill>
                <a:latin typeface="+mn-lt"/>
              </a:rPr>
              <a:t>Leadership 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for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High School Student Participants</a:t>
            </a:r>
          </a:p>
        </p:txBody>
      </p:sp>
      <p:pic>
        <p:nvPicPr>
          <p:cNvPr id="7" name="Picture 6" descr="Certificate of Leadership copy.j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1981200"/>
            <a:ext cx="5389138" cy="4164772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324600"/>
            <a:ext cx="9144000" cy="365125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</a:t>
            </a:r>
            <a:r>
              <a:rPr lang="en-US" sz="1800" dirty="0">
                <a:solidFill>
                  <a:srgbClr val="FFFFFF"/>
                </a:solidFill>
                <a:latin typeface="+mn-lt"/>
              </a:rPr>
              <a:t>/</a:t>
            </a:r>
            <a:r>
              <a:rPr lang="en-US" sz="1800" dirty="0" err="1">
                <a:solidFill>
                  <a:srgbClr val="FFFFFF"/>
                </a:solidFill>
                <a:latin typeface="+mn-lt"/>
              </a:rPr>
              <a:t>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i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#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FPCelebration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Toolkit</a:t>
            </a:r>
          </a:p>
        </p:txBody>
      </p:sp>
      <p:pic>
        <p:nvPicPr>
          <p:cNvPr id="6" name="Picture 5" descr="FPNDoC Kit copy 2.j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1524001"/>
            <a:ext cx="3733800" cy="46261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76200" y="6248400"/>
            <a:ext cx="9144000" cy="365125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MusicEdConsultants.net/FPCelebration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383345F-457B-9E49-9C7E-A4AC235D2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221" y="0"/>
            <a:ext cx="2860579" cy="38348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691811-9622-EA45-98B1-6C153ED3E4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300" y="914400"/>
            <a:ext cx="2806700" cy="37202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C5E53C-2B54-8741-BBC3-A7E0B00244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00" y="1828800"/>
            <a:ext cx="2819400" cy="37675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A03189-51A3-1040-AAC1-03CBCC147E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870201"/>
            <a:ext cx="2590800" cy="34543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81FF6C-0100-4C4A-B6F6-9D143F7E89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567881"/>
            <a:ext cx="2514600" cy="336631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B27BB3-6DAC-1448-BE97-47969E82E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03628" y="223354"/>
            <a:ext cx="17672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Music</a:t>
            </a:r>
          </a:p>
          <a:p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Material</a:t>
            </a:r>
          </a:p>
          <a:p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 Use:</a:t>
            </a:r>
          </a:p>
        </p:txBody>
      </p:sp>
      <p:pic>
        <p:nvPicPr>
          <p:cNvPr id="15" name="Picture 14" descr="band_0.gi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800" y="438150"/>
            <a:ext cx="2528888" cy="33718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267200" y="3989725"/>
            <a:ext cx="4724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Available for </a:t>
            </a:r>
          </a:p>
          <a:p>
            <a:pPr algn="r"/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Band or Orchestra at</a:t>
            </a:r>
          </a:p>
          <a:p>
            <a:pPr algn="r"/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Local Music Dealers </a:t>
            </a:r>
          </a:p>
          <a:p>
            <a:pPr algn="r"/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or online via</a:t>
            </a:r>
          </a:p>
          <a:p>
            <a:pPr algn="r"/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Hal Leonard</a:t>
            </a:r>
          </a:p>
          <a:p>
            <a:pPr algn="r"/>
            <a:endParaRPr lang="en-US" sz="3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7519408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algn="ctr" eaLnBrk="1" hangingPunct="1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Why Does this Program Work?</a:t>
            </a:r>
          </a:p>
        </p:txBody>
      </p:sp>
      <p:sp>
        <p:nvSpPr>
          <p:cNvPr id="70660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7162800" cy="34290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timing</a:t>
            </a:r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of the performance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200" dirty="0">
                <a:solidFill>
                  <a:schemeClr val="bg1"/>
                </a:solidFill>
              </a:rPr>
              <a:t>Parents want to hear their kids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chemeClr val="bg1"/>
                </a:solidFill>
              </a:rPr>
              <a:t>	play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200" dirty="0">
                <a:solidFill>
                  <a:schemeClr val="bg1"/>
                </a:solidFill>
              </a:rPr>
              <a:t>Student interest soars and they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chemeClr val="bg1"/>
                </a:solidFill>
              </a:rPr>
              <a:t>	learn to love performing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 </a:t>
            </a:r>
            <a:r>
              <a:rPr lang="en-US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practice</a:t>
            </a:r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more prior to a performance</a:t>
            </a:r>
          </a:p>
        </p:txBody>
      </p:sp>
      <p:sp>
        <p:nvSpPr>
          <p:cNvPr id="7065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248400"/>
            <a:ext cx="9144000" cy="365125"/>
          </a:xfrm>
          <a:noFill/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MusicEdConsultants.net/FPCelebration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04800" y="5334000"/>
            <a:ext cx="8610600" cy="1447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defTabSz="4572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32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The audience will be </a:t>
            </a:r>
            <a:r>
              <a:rPr lang="en-US" sz="3200" u="sng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large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 and </a:t>
            </a:r>
            <a:r>
              <a:rPr lang="en-US" sz="3200" u="sng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enthusiastic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! </a:t>
            </a:r>
            <a:endParaRPr kumimoji="0" lang="en-US" sz="3200" i="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8" name="Picture 7" descr="band_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1600200"/>
            <a:ext cx="1714500" cy="2286000"/>
          </a:xfrm>
          <a:prstGeom prst="rect">
            <a:avLst/>
          </a:prstGeom>
          <a:noFill/>
          <a:ln>
            <a:noFill/>
          </a:ln>
          <a:effectLst>
            <a:reflection stA="50000" endPos="75000" dist="12700" dir="5400000" sy="-100000" algn="bl" rotWithShape="0"/>
          </a:effectLst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2"/>
          <p:cNvSpPr>
            <a:spLocks noGrp="1" noChangeArrowheads="1"/>
          </p:cNvSpPr>
          <p:nvPr>
            <p:ph idx="1"/>
          </p:nvPr>
        </p:nvSpPr>
        <p:spPr>
          <a:xfrm>
            <a:off x="2133600" y="1066800"/>
            <a:ext cx="6324600" cy="5486400"/>
          </a:xfrm>
        </p:spPr>
        <p:txBody>
          <a:bodyPr>
            <a:noAutofit/>
          </a:bodyPr>
          <a:lstStyle/>
          <a:p>
            <a:pPr eaLnBrk="1" hangingPunct="1">
              <a:spcAft>
                <a:spcPts val="1200"/>
              </a:spcAft>
            </a:pP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Administrators get involved! Many schools have the principal serve as the narrator -- 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GREAT PR!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 sound of </a:t>
            </a:r>
          </a:p>
          <a:p>
            <a:pPr eaLnBrk="1" hangingPunct="1">
              <a:buFont typeface="Wingdings" charset="2"/>
              <a:buNone/>
            </a:pP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  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applause</a:t>
            </a: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is </a:t>
            </a:r>
          </a:p>
          <a:p>
            <a:pPr eaLnBrk="1" hangingPunct="1">
              <a:buFont typeface="Wingdings" charset="2"/>
              <a:buNone/>
            </a:pP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   infectious</a:t>
            </a:r>
          </a:p>
        </p:txBody>
      </p:sp>
      <p:sp>
        <p:nvSpPr>
          <p:cNvPr id="74756" name="Text Box 5"/>
          <p:cNvSpPr txBox="1">
            <a:spLocks noChangeArrowheads="1"/>
          </p:cNvSpPr>
          <p:nvPr/>
        </p:nvSpPr>
        <p:spPr bwMode="auto">
          <a:xfrm>
            <a:off x="0" y="762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Why Does this Program Work?</a:t>
            </a:r>
            <a:endParaRPr lang="en-US" sz="4000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74757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4141033"/>
            <a:ext cx="3505893" cy="21073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0662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400" y="1447800"/>
            <a:ext cx="1498600" cy="22479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56226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6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79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03211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80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6" name="Picture 5" descr="Screen Shot 2018-01-12 at 2.54.4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05000"/>
            <a:ext cx="7924800" cy="432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82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81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4" name="Picture 3" descr="More likely to encourage your child RESPONSE Question onl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1" y="735465"/>
            <a:ext cx="9001719" cy="604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21949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82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4" name="Picture 3" descr="More likely to encourage your child RESPONSE Question onl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1" y="735465"/>
            <a:ext cx="9001719" cy="6047512"/>
          </a:xfrm>
          <a:prstGeom prst="rect">
            <a:avLst/>
          </a:prstGeom>
        </p:spPr>
      </p:pic>
      <p:pic>
        <p:nvPicPr>
          <p:cNvPr id="6" name="Picture 5" descr="Screen Shot 2018-01-12 at 2.51.27 PM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1" y="1905000"/>
            <a:ext cx="894102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11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310662" y="-76200"/>
            <a:ext cx="8047892" cy="1524000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Mario Moody, Director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83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12215F-5F8E-294A-AA35-5B16E9592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88727" y="1602812"/>
            <a:ext cx="3200398" cy="2128374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6782A55-7B9E-1E41-A6A9-6DDA94282C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89309" y="1940292"/>
            <a:ext cx="2940548" cy="1955565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716C819-7F2C-654A-A775-A24575153C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73591"/>
            <a:ext cx="2931629" cy="4406900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5B58925-55A0-C94A-814A-677999F755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393559"/>
            <a:ext cx="3399692" cy="3083441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205994834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310662" y="-76200"/>
            <a:ext cx="8047892" cy="1524000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Response from Mario Moody, Director</a:t>
            </a:r>
            <a:b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84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12215F-5F8E-294A-AA35-5B16E9592B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88727" y="1602812"/>
            <a:ext cx="3200398" cy="2128374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6782A55-7B9E-1E41-A6A9-6DDA94282C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89309" y="1940292"/>
            <a:ext cx="2940548" cy="1955565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716C819-7F2C-654A-A775-A24575153C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62" y="1493248"/>
            <a:ext cx="2931629" cy="4406900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5B58925-55A0-C94A-814A-677999F755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393559"/>
            <a:ext cx="3399692" cy="3083441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236889-7042-414F-955C-079704E091F5}"/>
              </a:ext>
            </a:extLst>
          </p:cNvPr>
          <p:cNvSpPr txBox="1"/>
          <p:nvPr/>
        </p:nvSpPr>
        <p:spPr>
          <a:xfrm>
            <a:off x="1322363" y="12379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82A35B-36C8-C04B-8C4C-6E8FCB9CA262}"/>
              </a:ext>
            </a:extLst>
          </p:cNvPr>
          <p:cNvSpPr txBox="1"/>
          <p:nvPr/>
        </p:nvSpPr>
        <p:spPr>
          <a:xfrm>
            <a:off x="336452" y="939760"/>
            <a:ext cx="8502748" cy="5016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experience of having our 1st year students perform after only 8 weeks has had a profound impact not only on </a:t>
            </a:r>
            <a:r>
              <a:rPr lang="en-US" sz="3200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their</a:t>
            </a:r>
            <a:r>
              <a:rPr lang="en-US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confidence and expectations for themselves moving forward, it has challenged </a:t>
            </a:r>
            <a:r>
              <a:rPr lang="en-US" sz="3200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</a:t>
            </a:r>
            <a:r>
              <a:rPr lang="en-US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to continually grow by making myself vulnerable and aware of how it feels to be a “beginner."  I can relate better to any feelings of apprehension they may feel plus our rehearsals are more effective because my students truly understand that every practice counts.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865702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047892" cy="1524000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It’s all </a:t>
            </a:r>
            <a:r>
              <a:rPr lang="en-US" sz="5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FREE </a:t>
            </a:r>
            <a:r>
              <a:rPr lang="en-US" sz="5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to Download!</a:t>
            </a:r>
            <a:endParaRPr lang="en-US" sz="5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85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12215F-5F8E-294A-AA35-5B16E9592B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88727" y="1602812"/>
            <a:ext cx="3200398" cy="2128374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6782A55-7B9E-1E41-A6A9-6DDA94282C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89309" y="1940292"/>
            <a:ext cx="2940548" cy="1955565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716C819-7F2C-654A-A775-A24575153C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62" y="1493248"/>
            <a:ext cx="2931629" cy="4406900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5B58925-55A0-C94A-814A-677999F755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393559"/>
            <a:ext cx="3399692" cy="3083441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236889-7042-414F-955C-079704E091F5}"/>
              </a:ext>
            </a:extLst>
          </p:cNvPr>
          <p:cNvSpPr txBox="1"/>
          <p:nvPr/>
        </p:nvSpPr>
        <p:spPr>
          <a:xfrm>
            <a:off x="1322363" y="12379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16764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www.</a:t>
            </a:r>
            <a:r>
              <a:rPr lang="en-US" sz="4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nammfoundation.org/fpndoc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1" name="Picture 10" descr="iPhone Graphi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0" y="2819400"/>
            <a:ext cx="1337621" cy="16652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50292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Share Your Student Success Stories on Video</a:t>
            </a:r>
            <a:b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http://</a:t>
            </a:r>
            <a:r>
              <a:rPr lang="en-US" sz="36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bit.ly/BegMus</a:t>
            </a:r>
            <a:endParaRPr lang="en-US" sz="3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865702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qmaZMsDh5Eycqwi0l4yP6jl72eJkfbmt4t8yenImKBVvK0kTmF0xjctABnaLJIm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990600"/>
            <a:ext cx="3873500" cy="3530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stA="50000" endPos="75000" dist="12700" dir="5400000" sy="-100000" algn="bl" rotWithShape="0"/>
          </a:effectLst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5720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Music offers a path to </a:t>
            </a:r>
            <a:r>
              <a:rPr lang="en-US" sz="4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S</a:t>
            </a: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uccess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44780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Music provides meaningful, lifelong </a:t>
            </a:r>
            <a:r>
              <a:rPr lang="en-US" sz="4000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M</a:t>
            </a:r>
            <a:r>
              <a:rPr lang="en-US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emories</a:t>
            </a:r>
            <a:endParaRPr lang="en-US" sz="4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97180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Music teaches </a:t>
            </a:r>
            <a:r>
              <a:rPr lang="en-US" sz="4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A</a:t>
            </a: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daptability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11480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Music teaches </a:t>
            </a:r>
            <a:r>
              <a:rPr lang="en-US" sz="4000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R</a:t>
            </a:r>
            <a:r>
              <a:rPr lang="en-US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espect </a:t>
            </a:r>
            <a:endParaRPr lang="en-US" sz="4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424171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Music teaches </a:t>
            </a:r>
            <a:r>
              <a:rPr lang="en-US" sz="4000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T</a:t>
            </a:r>
            <a:r>
              <a:rPr lang="en-US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rust</a:t>
            </a:r>
            <a:endParaRPr lang="en-US" sz="4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3" name="Picture 12" descr="Old-Music-Score-1350x2400-770x433.jpg"/>
          <p:cNvPicPr>
            <a:picLocks noChangeAspect="1"/>
          </p:cNvPicPr>
          <p:nvPr/>
        </p:nvPicPr>
        <p:blipFill>
          <a:blip r:embed="rId3">
            <a:alphaModFix amt="19000"/>
          </a:blip>
          <a:stretch>
            <a:fillRect/>
          </a:stretch>
        </p:blipFill>
        <p:spPr>
          <a:xfrm>
            <a:off x="0" y="-50318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" y="184150"/>
            <a:ext cx="388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There is a Place…</a:t>
            </a:r>
          </a:p>
        </p:txBody>
      </p:sp>
      <p:pic>
        <p:nvPicPr>
          <p:cNvPr id="6" name="Picture 5" descr="Screen Shot 2018-10-19 at 5.21.36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9144000" cy="5257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21950" y="172188"/>
            <a:ext cx="56744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where kids are S.M.A.R.T.</a:t>
            </a:r>
            <a:endParaRPr lang="en-US" sz="4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841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There is a Place…where kids are S.M.A.R.T.</a:t>
            </a:r>
          </a:p>
        </p:txBody>
      </p:sp>
      <p:pic>
        <p:nvPicPr>
          <p:cNvPr id="6" name="PPT Slide 53 There Is A Place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8000" y="1371600"/>
            <a:ext cx="812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3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een-music-note-hi.png"/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724400"/>
            <a:ext cx="902127" cy="1066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Your </a:t>
            </a:r>
            <a:r>
              <a:rPr lang="en-US" sz="7200" u="sng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Enthusiasm</a:t>
            </a:r>
            <a:r>
              <a:rPr lang="en-US" sz="72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is what Matters!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90</a:t>
            </a:fld>
            <a:endParaRPr lang="en-US"/>
          </a:p>
        </p:txBody>
      </p:sp>
      <p:pic>
        <p:nvPicPr>
          <p:cNvPr id="6" name="Picture 5" descr="Enthusiasm-is-key-for-succes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8412" y="2438400"/>
            <a:ext cx="4625788" cy="3276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Happy Music No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3600" y="1905000"/>
            <a:ext cx="1791837" cy="234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96220"/>
      </p:ext>
    </p:extLst>
  </p:cSld>
  <p:clrMapOvr>
    <a:masterClrMapping/>
  </p:clrMapOvr>
  <p:transition>
    <p:cut thruBlk="1"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1066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Additional M.A.C. Resources</a:t>
            </a:r>
            <a:b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556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1368425" y="29098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" name="Picture 17" descr="Recruitment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36" y="2057400"/>
            <a:ext cx="2296265" cy="29717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50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3" name="Picture 22" descr="Bridging the G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2590800"/>
            <a:ext cx="2706228" cy="3276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4" name="Picture 23" descr="SuccessCOV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5562" y="3169421"/>
            <a:ext cx="2496838" cy="3231379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2182" y="2030145"/>
            <a:ext cx="2224618" cy="2922855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/>
          </a:scene3d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6076" y="3457365"/>
            <a:ext cx="2299124" cy="30207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304800" y="990600"/>
            <a:ext cx="8826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FFFF"/>
                </a:solidFill>
                <a:latin typeface="+mn-lt"/>
                <a:cs typeface="Times New Roman"/>
              </a:rPr>
              <a:t>www.MusicAchievementCouncil.org</a:t>
            </a:r>
            <a:endParaRPr lang="en-US" sz="4000" dirty="0">
              <a:solidFill>
                <a:srgbClr val="FFFFFF"/>
              </a:solidFill>
              <a:latin typeface="+mn-lt"/>
              <a:cs typeface="Times New Roman"/>
            </a:endParaRPr>
          </a:p>
        </p:txBody>
      </p:sp>
      <p:pic>
        <p:nvPicPr>
          <p:cNvPr id="3" name="Picture 2" descr="Flashdriv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"/>
            <a:ext cx="1524000" cy="1004888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8" descr="Hal Leon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081463"/>
            <a:ext cx="1611313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4" name="Picture 10" descr="Yamah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148263"/>
            <a:ext cx="335280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12" descr="large-logo-black_w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590675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13" descr="Dansr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938463"/>
            <a:ext cx="1905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15" descr="Alfred-logo-600 pixel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24000"/>
            <a:ext cx="11430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524000"/>
            <a:ext cx="9906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Picture 17" descr="LOGO Trevor James Flutes_logo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224463"/>
            <a:ext cx="1674812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1" name="Rectangle 22"/>
          <p:cNvSpPr>
            <a:spLocks noGrp="1" noChangeArrowheads="1"/>
          </p:cNvSpPr>
          <p:nvPr/>
        </p:nvSpPr>
        <p:spPr bwMode="auto">
          <a:xfrm>
            <a:off x="0" y="304800"/>
            <a:ext cx="914400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/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Thanks to our Sustaining Sponsors!</a:t>
            </a:r>
          </a:p>
        </p:txBody>
      </p:sp>
      <p:pic>
        <p:nvPicPr>
          <p:cNvPr id="44047" name="Picture 25" descr="Screen Shot 2016-10-12 at 9.33.57 PM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081463"/>
            <a:ext cx="3886200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9" name="Picture 3" descr="ConnSelmer_Logo_2012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43063"/>
            <a:ext cx="2590800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0" name="Picture 4" descr="Screen Shot 2017-04-20 at 2.54.40 PM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463" y="2938463"/>
            <a:ext cx="3208337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1" name="Picture 7" descr="logo_daddario_4color_on_white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938463"/>
            <a:ext cx="32004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C31446-40F8-2646-B289-6D25502A1C78}" type="slidenum">
              <a:rPr lang="en-US" smtClean="0"/>
              <a:pPr>
                <a:defRPr/>
              </a:pPr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049539"/>
      </p:ext>
    </p:extLst>
  </p:cSld>
  <p:clrMapOvr>
    <a:masterClrMapping/>
  </p:clrMapOvr>
  <p:transition spd="slow" advClick="0" advTm="90000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990600"/>
            <a:ext cx="9131300" cy="6781800"/>
          </a:xfrm>
        </p:spPr>
        <p:txBody>
          <a:bodyPr>
            <a:noAutofit/>
          </a:bodyPr>
          <a:lstStyle/>
          <a:p>
            <a:b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Complimentary Recruitment and Retention Materials</a:t>
            </a: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MusicAchievementCouncil.org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93</a:t>
            </a:fld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76200"/>
            <a:ext cx="793899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This PPT and Videos will be Posted at: </a:t>
            </a:r>
          </a:p>
          <a:p>
            <a:pPr algn="ctr"/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MusicEdConsultants.net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/conference-materials</a:t>
            </a:r>
          </a:p>
          <a:p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10" descr="Unknown.png"/>
          <p:cNvPicPr>
            <a:picLocks noChangeAspect="1"/>
          </p:cNvPicPr>
          <p:nvPr/>
        </p:nvPicPr>
        <p:blipFill>
          <a:blip r:embed="rId3">
            <a:alphaModFix amt="41000"/>
          </a:blip>
          <a:stretch>
            <a:fillRect/>
          </a:stretch>
        </p:blipFill>
        <p:spPr>
          <a:xfrm>
            <a:off x="2338497" y="1141413"/>
            <a:ext cx="4290903" cy="388778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85800" y="1143000"/>
            <a:ext cx="724965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Contact Information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Marcia Neel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marcia@musicedconsultants.net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@</a:t>
            </a:r>
            <a:r>
              <a:rPr lang="en-US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MusicEdConsult</a:t>
            </a: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 on Twitter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702.361.3553</a:t>
            </a:r>
            <a:endParaRPr lang="en-US" sz="4000" dirty="0">
              <a:latin typeface="+mn-lt"/>
            </a:endParaRPr>
          </a:p>
        </p:txBody>
      </p:sp>
      <p:pic>
        <p:nvPicPr>
          <p:cNvPr id="13" name="Picture 12" descr="iPhone Graphi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0" y="1295400"/>
            <a:ext cx="1044384" cy="130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2866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9167</TotalTime>
  <Words>2966</Words>
  <Application>Microsoft Macintosh PowerPoint</Application>
  <PresentationFormat>On-screen Show (4:3)</PresentationFormat>
  <Paragraphs>618</Paragraphs>
  <Slides>93</Slides>
  <Notes>93</Notes>
  <HiddenSlides>0</HiddenSlides>
  <MMClips>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93</vt:i4>
      </vt:variant>
    </vt:vector>
  </HeadingPairs>
  <TitlesOfParts>
    <vt:vector size="100" baseType="lpstr">
      <vt:lpstr>ＭＳ Ｐゴシック</vt:lpstr>
      <vt:lpstr>Arial</vt:lpstr>
      <vt:lpstr>Calibri</vt:lpstr>
      <vt:lpstr>Times</vt:lpstr>
      <vt:lpstr>Times New Roman</vt:lpstr>
      <vt:lpstr>Wingdings</vt:lpstr>
      <vt:lpstr>Office Theme</vt:lpstr>
      <vt:lpstr>DID YOU KNOW . . .</vt:lpstr>
      <vt:lpstr>DID YOU KNOW . . .</vt:lpstr>
      <vt:lpstr>DID YOU KNOW . . .</vt:lpstr>
      <vt:lpstr>THE MESSAGE IS. . .</vt:lpstr>
      <vt:lpstr>THE MESSAGE IS. . .</vt:lpstr>
      <vt:lpstr>THE MESSAGE IS.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WHAT WAS LEARNED?</vt:lpstr>
      <vt:lpstr>FAMOUS QUOTES. . .</vt:lpstr>
      <vt:lpstr>FAMOUS QUOTES. . .</vt:lpstr>
      <vt:lpstr>PowerPoint Presentation</vt:lpstr>
      <vt:lpstr>Today’s Session</vt:lpstr>
      <vt:lpstr>I. RECRUITING</vt:lpstr>
      <vt:lpstr>The Four (4) Fundamental Beliefs of  Effective Recruiters</vt:lpstr>
      <vt:lpstr>Key Steps in Recruiting:  Attracting Students. . .</vt:lpstr>
      <vt:lpstr>Key Steps in Recruiting Recruiting is a YEAR-ROUND process including: </vt:lpstr>
      <vt:lpstr>Follow-up idea #1 from:  Jeff Scott &amp; Emily Wilkinson, ALMEA </vt:lpstr>
      <vt:lpstr>Follow-up idea #2 from:  Chris Crone, PAMEA </vt:lpstr>
      <vt:lpstr>Key Steps in Recruiting:      Engage Students Early. . .2-Note Show!</vt:lpstr>
      <vt:lpstr>Key Steps in Recruiting:      Engage Students Early. . .2-Note Show!</vt:lpstr>
      <vt:lpstr>PowerPoint Presentation</vt:lpstr>
      <vt:lpstr>PowerPoint Presentation</vt:lpstr>
      <vt:lpstr>PowerPoint Presentation</vt:lpstr>
      <vt:lpstr>PowerPoint Presentation</vt:lpstr>
      <vt:lpstr>Engage with Prospective Parents</vt:lpstr>
      <vt:lpstr>PowerPoint Presentation</vt:lpstr>
      <vt:lpstr>PowerPoint Presentation</vt:lpstr>
      <vt:lpstr>Teach the Parents Too. . . They don’t know what NORMAL is!</vt:lpstr>
      <vt:lpstr>Teach the Parents Too. . . They don’t know what NORMAL is!</vt:lpstr>
      <vt:lpstr>Teach the Parents Too. . . They don’t know what NORMAL is!</vt:lpstr>
      <vt:lpstr>Teach the Parents Too. . . They don’t know what NORMAL is!</vt:lpstr>
      <vt:lpstr>Teach the Parents Too. . . They don’t know what NORMAL is!</vt:lpstr>
      <vt:lpstr>Engage Parent Support…Directly! The Parent Band – REALLY FUN!</vt:lpstr>
      <vt:lpstr>Engage Parent Support…Directly! The Parent Band – REALLY FUN!</vt:lpstr>
      <vt:lpstr>II. RETAINING</vt:lpstr>
      <vt:lpstr>   Keeping Your New Recruits   Why Do Kids Stay?  Let’s Ask THEM!</vt:lpstr>
      <vt:lpstr>   Keeping Your New Recruits   Why Do Kids Stay?  Let’s Ask THEM!</vt:lpstr>
      <vt:lpstr>PowerPoint Presentation</vt:lpstr>
      <vt:lpstr>PowerPoint Presentation</vt:lpstr>
      <vt:lpstr>Common Reasons for Drop-outs?</vt:lpstr>
      <vt:lpstr>Common Reasons for Drop-outs?</vt:lpstr>
      <vt:lpstr>Common Reasons for Drop-outs?</vt:lpstr>
      <vt:lpstr>Common Reasons for Drop-outs?</vt:lpstr>
      <vt:lpstr>What Can You Do?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Does this Program Work?</vt:lpstr>
      <vt:lpstr>PowerPoint Presentation</vt:lpstr>
      <vt:lpstr>Response from F.P. LIVE at the 2017 Midwest Clinic </vt:lpstr>
      <vt:lpstr>Response from F.P. LIVE at the 2017 Midwest Clinic </vt:lpstr>
      <vt:lpstr>Response from F.P. LIVE at the 2017 Midwest Clinic </vt:lpstr>
      <vt:lpstr>Response from F.P. LIVE at the 2017 Midwest Clinic </vt:lpstr>
      <vt:lpstr>Response from Mario Moody, Director </vt:lpstr>
      <vt:lpstr>Response from Mario Moody, Director </vt:lpstr>
      <vt:lpstr>It’s all FREE to Download!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Additional M.A.C. Resources </vt:lpstr>
      <vt:lpstr>PowerPoint Presentation</vt:lpstr>
      <vt:lpstr>     Complimentary Recruitment and Retention Materials MusicAchievementCouncil.org</vt:lpstr>
    </vt:vector>
  </TitlesOfParts>
  <Company>Music Achievement Council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NAMM / Bill Harvey</dc:creator>
  <cp:lastModifiedBy>Marcia Neel</cp:lastModifiedBy>
  <cp:revision>1959</cp:revision>
  <dcterms:created xsi:type="dcterms:W3CDTF">2019-03-07T15:21:43Z</dcterms:created>
  <dcterms:modified xsi:type="dcterms:W3CDTF">2019-03-07T16:59:47Z</dcterms:modified>
</cp:coreProperties>
</file>