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345" r:id="rId4"/>
    <p:sldId id="285" r:id="rId5"/>
    <p:sldId id="259" r:id="rId6"/>
    <p:sldId id="348" r:id="rId7"/>
    <p:sldId id="260" r:id="rId8"/>
    <p:sldId id="261" r:id="rId9"/>
    <p:sldId id="262" r:id="rId10"/>
    <p:sldId id="263" r:id="rId11"/>
    <p:sldId id="264" r:id="rId12"/>
    <p:sldId id="265" r:id="rId13"/>
    <p:sldId id="283" r:id="rId14"/>
    <p:sldId id="284"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346" r:id="rId30"/>
    <p:sldId id="28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2019"/>
  </p:normalViewPr>
  <p:slideViewPr>
    <p:cSldViewPr snapToGrid="0" snapToObjects="1">
      <p:cViewPr varScale="1">
        <p:scale>
          <a:sx n="102" d="100"/>
          <a:sy n="102" d="100"/>
        </p:scale>
        <p:origin x="14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0498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a:t>
            </a:r>
            <a:r>
              <a:rPr dirty="0"/>
              <a:t>the convener, Dr. Antipas Harris, and the Cambridge Centre for Christianity Worldwide. One sentence on who I am: a pastor and development economist finishing a PhD in practical theology at Stellenbosch, under Prof. Nadine Bowers Du Toit. Then go straight to the question. No credentials slide.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[About 1 minute. 2:30 slot: get hands up early.]</a:t>
            </a:r>
          </a:p>
          <a:p>
            <a:endParaRPr dirty="0"/>
          </a:p>
          <a:p>
            <a:r>
              <a:rPr dirty="0"/>
              <a:t>Ask the room: "If your ministry runs any economic work, a pantry, a daycare, a workforce program, raise your hand if that work began with a word from the Spirit. Keep it up if the Spirit language came later, to explain a decision you had already made for practical reasons."</a:t>
            </a:r>
          </a:p>
          <a:p>
            <a:endParaRPr dirty="0"/>
          </a:p>
          <a:p>
            <a:r>
              <a:rPr dirty="0"/>
              <a:t>Let the room see itself. That split is my research question in miniature.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12C18-9918-AF3D-EDC1-C59A25215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05AA8F-4D7F-4405-15D6-C714B3C2636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7A7DD0D-C447-3FAB-1DDA-EDD636BC276F}"/>
              </a:ext>
            </a:extLst>
          </p:cNvPr>
          <p:cNvSpPr>
            <a:spLocks noGrp="1"/>
          </p:cNvSpPr>
          <p:nvPr>
            <p:ph type="body" idx="1"/>
          </p:nvPr>
        </p:nvSpPr>
        <p:spPr/>
        <p:txBody>
          <a:bodyPr/>
          <a:lstStyle/>
          <a:p>
            <a:r>
              <a:rPr lang="en-US" dirty="0"/>
              <a:t>Earlier this year we were featured in an article by AVAIL Magazine, which is connected to Sam Chan’s leadership group will be laid out some fundamental economic theology, and some practical insights into how churches can become economically sustainable. And will be more than willing to make this available to you at the end of our time together. </a:t>
            </a:r>
          </a:p>
        </p:txBody>
      </p:sp>
    </p:spTree>
    <p:extLst>
      <p:ext uri="{BB962C8B-B14F-4D97-AF65-F5344CB8AC3E}">
        <p14:creationId xmlns:p14="http://schemas.microsoft.com/office/powerpoint/2010/main" val="784781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6A930-9D11-30CB-BA08-3C8167821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ABD39-95D9-CFCF-2C77-C56A5DBFED6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13C561E-44E2-547B-860F-47541BE553CC}"/>
              </a:ext>
            </a:extLst>
          </p:cNvPr>
          <p:cNvSpPr>
            <a:spLocks noGrp="1"/>
          </p:cNvSpPr>
          <p:nvPr>
            <p:ph type="body" sz="quarter" idx="3"/>
          </p:nvPr>
        </p:nvSpPr>
        <p:spPr/>
        <p:txBody>
          <a:bodyPr/>
          <a:lstStyle/>
          <a:p>
            <a:r>
              <a:t>[About 1 minute.]</a:t>
            </a:r>
          </a:p>
          <a:p>
            <a:endParaRPr/>
          </a:p>
          <a:p>
            <a:r>
              <a:t>State the thesis plainly so the room can test it for the next 28 minutes. Grounded theory is inductive in the data. I report it point first so you can hold me to it.</a:t>
            </a:r>
          </a:p>
          <a:p>
            <a:endParaRPr/>
          </a:p>
          <a:p>
            <a:r>
              <a:t>Land the line: "The sermon becomes a food pantry." Then move.</a:t>
            </a:r>
          </a:p>
        </p:txBody>
      </p:sp>
      <p:sp>
        <p:nvSpPr>
          <p:cNvPr id="4" name="Slide Number Placeholder 3">
            <a:extLst>
              <a:ext uri="{FF2B5EF4-FFF2-40B4-BE49-F238E27FC236}">
                <a16:creationId xmlns:a16="http://schemas.microsoft.com/office/drawing/2014/main" id="{BDCC2522-7C30-1641-FF67-1693B4AF2B66}"/>
              </a:ext>
            </a:extLst>
          </p:cNvPr>
          <p:cNvSpPr>
            <a:spLocks noGrp="1"/>
          </p:cNvSpPr>
          <p:nvPr>
            <p:ph type="sldNum" sz="quarter" idx="5"/>
          </p:nvPr>
        </p:nvSpPr>
        <p:spPr/>
      </p:sp>
    </p:spTree>
    <p:extLst>
      <p:ext uri="{BB962C8B-B14F-4D97-AF65-F5344CB8AC3E}">
        <p14:creationId xmlns:p14="http://schemas.microsoft.com/office/powerpoint/2010/main" val="335247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a:t>
            </a:r>
          </a:p>
          <a:p>
            <a:endParaRPr/>
          </a:p>
          <a:p>
            <a:r>
              <a:t>The dissertation question asks about motivation. For a room of economists, ethicists, and bishops, I break it into three questions you can check: conviction to narrative, narrative to neighborhood, and whether the story matches the books.</a:t>
            </a:r>
          </a:p>
          <a:p>
            <a:endParaRPr/>
          </a:p>
          <a:p>
            <a:r>
              <a:t>Question 3 is artifact verification: I compared what leaders said against financial and governance documents where ministries provided them.</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EE2F9-C9C4-5737-CF5A-F4145CFE6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F26B2-C3F2-D367-7CF3-004B4A7A1C7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D354621-415D-9F54-D2FD-192775A60863}"/>
              </a:ext>
            </a:extLst>
          </p:cNvPr>
          <p:cNvSpPr>
            <a:spLocks noGrp="1"/>
          </p:cNvSpPr>
          <p:nvPr>
            <p:ph type="body" sz="quarter" idx="3"/>
          </p:nvPr>
        </p:nvSpPr>
        <p:spPr/>
        <p:txBody>
          <a:bodyPr/>
          <a:lstStyle/>
          <a:p>
            <a:r>
              <a:t>[About 1 minute 15 seconds.]</a:t>
            </a:r>
          </a:p>
          <a:p>
            <a:endParaRPr/>
          </a:p>
          <a:p>
            <a:r>
              <a:t>Before I show my method, I want to show this room how a development economist would approach the same question. The economist asks a causal question: does Pentecostal belief or practice change income, savings, or enterprise?</a:t>
            </a:r>
          </a:p>
          <a:p>
            <a:endParaRPr/>
          </a:p>
          <a:p>
            <a:r>
              <a:t>Three tools do most of the work. Barro and McCleary ran cross-country regressions and found that growth rises with belief in heaven and hell and falls with church attendance once belief is held constant. Becker and Woessmann used Prussian county data and traced the Protestant advantage to literacy: Luther wanted every believer reading scripture, and reading paid off in the labor market. Bryan, Choi, and Karlan randomized an evangelical Protestant values program among extremely poor households in the Philippines. Six months later, treated households were more religious and had higher income. Labor supply and consumption did not move.</a:t>
            </a:r>
          </a:p>
          <a:p>
            <a:endParaRPr/>
          </a:p>
          <a:p>
            <a:r>
              <a:t>Every one of these studies faces the same problem, and the economists name it themselves: selection. Do aspirational people join Pentecostal churches, or does the church make them aspirational?</a:t>
            </a:r>
          </a:p>
          <a:p>
            <a:endParaRPr/>
          </a:p>
          <a:p>
            <a:r>
              <a:t>Land the line: each tool measures the outcome. None asks what moved the pastor first. That is the gap my grounded theory fills, and at the end of the talk I show how my findings become a model an economist can test.</a:t>
            </a:r>
          </a:p>
        </p:txBody>
      </p:sp>
      <p:sp>
        <p:nvSpPr>
          <p:cNvPr id="4" name="Slide Number Placeholder 3">
            <a:extLst>
              <a:ext uri="{FF2B5EF4-FFF2-40B4-BE49-F238E27FC236}">
                <a16:creationId xmlns:a16="http://schemas.microsoft.com/office/drawing/2014/main" id="{060A09D5-6674-F913-7DB1-31FFBC3C962C}"/>
              </a:ext>
            </a:extLst>
          </p:cNvPr>
          <p:cNvSpPr>
            <a:spLocks noGrp="1"/>
          </p:cNvSpPr>
          <p:nvPr>
            <p:ph type="sldNum" sz="quarter" idx="5"/>
          </p:nvPr>
        </p:nvSpPr>
        <p:spPr/>
      </p:sp>
    </p:spTree>
    <p:extLst>
      <p:ext uri="{BB962C8B-B14F-4D97-AF65-F5344CB8AC3E}">
        <p14:creationId xmlns:p14="http://schemas.microsoft.com/office/powerpoint/2010/main" val="1379216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a:t>
            </a:r>
          </a:p>
          <a:p>
            <a:endParaRPr/>
          </a:p>
          <a:p>
            <a:r>
              <a:t>This is the bridge to the global evidence. The problem is uneven knowledge: measured in one place, argued in another, counted but unexplained here.</a:t>
            </a:r>
          </a:p>
          <a:p>
            <a:endParaRPr/>
          </a:p>
          <a:p>
            <a:r>
              <a:t>The last bullet previews Finding 1. Do not explain it yet.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a:t>
            </a:r>
          </a:p>
          <a:p>
            <a:endParaRPr/>
          </a:p>
          <a:p>
            <a:r>
              <a:t>Scale first, so the room knows why economists have started paying attention.</a:t>
            </a:r>
          </a:p>
          <a:p>
            <a:endParaRPr/>
          </a:p>
          <a:p>
            <a:r>
              <a:t>VERIFY before presenting: the 229 million figure comes from the registry entry citing Johnson and Grim (2023). Check the primary source (World Christian Database / Johnson and Grim) and cite it directly in the paper.</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 15 seconds.]</a:t>
            </a:r>
          </a:p>
          <a:p>
            <a:endParaRPr/>
          </a:p>
          <a:p>
            <a:r>
              <a:t>This is my launching point, and the closest earlier answer to the colloquy question. Miller and Yamamori placed the Spirit at the root of Pentecostal social engagement. They did not trace how that conviction becomes an economic decision in a North American congregation. That is where my work picks up.</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a:t>
            </a:r>
          </a:p>
          <a:p>
            <a:endParaRPr/>
          </a:p>
          <a:p>
            <a:r>
              <a:t>Stellenbosch connection: this is the South African conversation my degree sits inside.</a:t>
            </a:r>
          </a:p>
          <a:p>
            <a:endParaRPr/>
          </a:p>
          <a:p>
            <a:r>
              <a:t>The title of the report says it: the capital was dormant, and the experts had not seen it.</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45 seconds.]</a:t>
            </a:r>
          </a:p>
          <a:p>
            <a:endParaRPr/>
          </a:p>
          <a:p>
            <a:r>
              <a:t>Name the strongest critique before anyone in the room has to. This shows I know the prosperity-gospel objection and am not hiding from it.</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45 seconds.]</a:t>
            </a:r>
          </a:p>
          <a:p>
            <a:endParaRPr/>
          </a:p>
          <a:p>
            <a:r>
              <a:t>Africa is getting experimental economics on this question. North America is not. That sentence is the hinge into Part III.</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C130B-D4C9-1FFA-6935-F3514797F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1E145-90BC-D2DE-E6B8-BA15747C18B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69B6C19-3749-393C-90C6-AC68989F543D}"/>
              </a:ext>
            </a:extLst>
          </p:cNvPr>
          <p:cNvSpPr>
            <a:spLocks noGrp="1"/>
          </p:cNvSpPr>
          <p:nvPr>
            <p:ph type="body" sz="quarter" idx="3"/>
          </p:nvPr>
        </p:nvSpPr>
        <p:spPr/>
        <p:txBody>
          <a:bodyPr/>
          <a:lstStyle/>
          <a:p>
            <a:r>
              <a:t>[About 45 seconds.]</a:t>
            </a:r>
          </a:p>
          <a:p>
            <a:endParaRPr/>
          </a:p>
          <a:p>
            <a:r>
              <a:t>Dena Freeman's edited volume compares Pentecostal churches and development NGOs in Africa. Her argument: NGOs bring programs from outside, while Pentecostal churches change a person's values, relationships, and sense of self first, and economic change follows.</a:t>
            </a:r>
          </a:p>
          <a:p>
            <a:endParaRPr/>
          </a:p>
          <a:p>
            <a:r>
              <a:t>VERIFY the page number for the Freeman quote in the 2012 volume before publication. Do not attribute the stronger line, "more for development than all NGOs combined," to Freeman. That wording comes from a Christian Post summary of her book, not from her.</a:t>
            </a:r>
          </a:p>
          <a:p>
            <a:endParaRPr/>
          </a:p>
          <a:p>
            <a:r>
              <a:t>Africa is getting experimental economics and serious anthropology on this question. North America is not. That sentence is the hinge into the North American gap.</a:t>
            </a:r>
          </a:p>
        </p:txBody>
      </p:sp>
      <p:sp>
        <p:nvSpPr>
          <p:cNvPr id="4" name="Slide Number Placeholder 3">
            <a:extLst>
              <a:ext uri="{FF2B5EF4-FFF2-40B4-BE49-F238E27FC236}">
                <a16:creationId xmlns:a16="http://schemas.microsoft.com/office/drawing/2014/main" id="{BF532184-403E-D918-FA4F-44C59EDE5908}"/>
              </a:ext>
            </a:extLst>
          </p:cNvPr>
          <p:cNvSpPr>
            <a:spLocks noGrp="1"/>
          </p:cNvSpPr>
          <p:nvPr>
            <p:ph type="sldNum" sz="quarter" idx="5"/>
          </p:nvPr>
        </p:nvSpPr>
        <p:spPr/>
      </p:sp>
    </p:spTree>
    <p:extLst>
      <p:ext uri="{BB962C8B-B14F-4D97-AF65-F5344CB8AC3E}">
        <p14:creationId xmlns:p14="http://schemas.microsoft.com/office/powerpoint/2010/main" val="2150128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94F02-B927-14D4-356D-784634B40C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06C68-FCFA-A860-D03F-CBB268ED214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E446C42-B37D-B74A-5616-13A496745C41}"/>
              </a:ext>
            </a:extLst>
          </p:cNvPr>
          <p:cNvSpPr>
            <a:spLocks noGrp="1"/>
          </p:cNvSpPr>
          <p:nvPr>
            <p:ph type="body" sz="quarter" idx="3"/>
          </p:nvPr>
        </p:nvSpPr>
        <p:spPr/>
        <p:txBody>
          <a:bodyPr/>
          <a:lstStyle/>
          <a:p>
            <a:r>
              <a:t>[About 1 minute 15 seconds. This is an energy point: slow down on the numbers.]</a:t>
            </a:r>
          </a:p>
          <a:p>
            <a:endParaRPr/>
          </a:p>
          <a:p>
            <a:r>
              <a:t>Ram Cnaan and Partners for Sacred Places gave the phrase "halo effect" to congregational studies. They priced what congregations add to their neighborhoods: payroll, day care, counseling, volunteer hours, space below market rate.</a:t>
            </a:r>
          </a:p>
          <a:p>
            <a:endParaRPr/>
          </a:p>
          <a:p>
            <a:r>
              <a:t>Other quantitative work points the same way. U.S. counties with more congregations show more small-business activity (Deller, Conroy &amp; Markeson, 2018). Counties with higher church membership recovered productivity faster after the 2005 hurricanes, an association the authors do not call causation (Hasan, Manfredonia &amp; Noth, 2024).</a:t>
            </a:r>
          </a:p>
          <a:p>
            <a:endParaRPr/>
          </a:p>
          <a:p>
            <a:r>
              <a:t>VERIFY: Philadelphia pilot citation (Cnaan et al. 2013, Journal of Management, Spirituality &amp; Religion 10(1)) and the rural study year.</a:t>
            </a:r>
          </a:p>
        </p:txBody>
      </p:sp>
      <p:sp>
        <p:nvSpPr>
          <p:cNvPr id="4" name="Slide Number Placeholder 3">
            <a:extLst>
              <a:ext uri="{FF2B5EF4-FFF2-40B4-BE49-F238E27FC236}">
                <a16:creationId xmlns:a16="http://schemas.microsoft.com/office/drawing/2014/main" id="{96968859-C39A-0E02-3414-F78EAFE634BC}"/>
              </a:ext>
            </a:extLst>
          </p:cNvPr>
          <p:cNvSpPr>
            <a:spLocks noGrp="1"/>
          </p:cNvSpPr>
          <p:nvPr>
            <p:ph type="sldNum" sz="quarter" idx="5"/>
          </p:nvPr>
        </p:nvSpPr>
        <p:spPr/>
      </p:sp>
    </p:spTree>
    <p:extLst>
      <p:ext uri="{BB962C8B-B14F-4D97-AF65-F5344CB8AC3E}">
        <p14:creationId xmlns:p14="http://schemas.microsoft.com/office/powerpoint/2010/main" val="2052021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a:t>
            </a:r>
          </a:p>
          <a:p>
            <a:endParaRPr/>
          </a:p>
          <a:p>
            <a:r>
              <a:t>This is the gap, and it matters most for this room. The congregational halo literature measures what a church leaves behind. It has not asked what a church had to believe, and risk, before there was anything to measure.</a:t>
            </a:r>
          </a:p>
          <a:p>
            <a:endParaRPr/>
          </a:p>
          <a:p>
            <a:r>
              <a:t>Careful wording: I say no study explains the Pentecostal motivation behind the North American halo. I do not say no one has studied Pentecostal economics in North America.</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a:t>
            </a:r>
          </a:p>
          <a:p>
            <a:endParaRPr/>
          </a:p>
          <a:p>
            <a:r>
              <a:t>Answer the "isn't this just what congregations do?" objection before it is asked. Yes. The halo is a spillover, a standard idea in quantitative economics. My contribution is the Pentecostal process that starts the spillover.</a:t>
            </a:r>
          </a:p>
          <a:p>
            <a:endParaRPr/>
          </a:p>
          <a:p>
            <a:r>
              <a:t>Brusco's halo is the one closest to mine, because it begins with a changed person and a retold story, upstream of any building or budget.</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a:t>
            </a:r>
          </a:p>
          <a:p>
            <a:endParaRPr/>
          </a:p>
          <a:p>
            <a:r>
              <a:t>The design choice to stress for this room is the challenge respondent. Every Lead Pastor's account was tested by a second person inside the same ministry: an associate, a board member, a successor, a program officer.</a:t>
            </a:r>
          </a:p>
          <a:p>
            <a:endParaRPr/>
          </a:p>
          <a:p>
            <a:r>
              <a:t>Coding stays inductive at the level of the data. Theoretical saturation is documented in the dissertation.</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 15 seconds. Energy point: walk the map quickly, one phrase per ministry.]</a:t>
            </a:r>
          </a:p>
          <a:p>
            <a:endParaRPr/>
          </a:p>
          <a:p>
            <a:r>
              <a:t>Urban, suburban, and rural. Both coasts, the South, and the Midwest. Some own their buildings and lease them out. Others own almost nothing on purpose.</a:t>
            </a:r>
          </a:p>
          <a:p>
            <a:endParaRPr/>
          </a:p>
          <a:p>
            <a:r>
              <a:t>The Founder and Inheritor distinction surfaced in the data. It was not part of the design.</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45 seconds.]</a:t>
            </a:r>
          </a:p>
          <a:p>
            <a:endParaRPr/>
          </a:p>
          <a:p>
            <a:r>
              <a:t>Shiller gives a secular vocabulary for what Pentecostals call testimony. A testimony does not raise giving only in the week it is told. It keeps working until a newer story replaces it.</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45 seconds.]</a:t>
            </a:r>
          </a:p>
          <a:p>
            <a:endParaRPr/>
          </a:p>
          <a:p>
            <a:r>
              <a:t>Some Round One themes split in two under Round Two. Some became spectrums. Two dimensions appeared that Round One could not see. A category is not axial until it has been tried against variation.</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 30 seconds. Let the Pastor B quote get its laugh.]</a:t>
            </a:r>
          </a:p>
          <a:p>
            <a:endParaRPr/>
          </a:p>
          <a:p>
            <a:r>
              <a:t>This is the heart of the theory. The stake can be prophetic (B), financial (D), or relational. What recurs is the sequence: stake, resolution, retelling, next project.</a:t>
            </a:r>
          </a:p>
          <a:p>
            <a:endParaRPr/>
          </a:p>
          <a:p>
            <a:r>
              <a:t>Pastor B called this the single largest risk in his ministry, larger than any financial exposure.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a:t>
            </a:r>
          </a:p>
          <a:p>
            <a:endParaRPr/>
          </a:p>
          <a:p>
            <a:r>
              <a:t>Answer the obvious objection: a pastor retelling his own success story has had time to polish it. Round Two removes that weakness for Ministry B. Someone other than the person who made the announcement watched it resolve from inside, and she read it the same way he did.</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 15 seconds.]</a:t>
            </a:r>
          </a:p>
          <a:p>
            <a:endParaRPr/>
          </a:p>
          <a:p>
            <a:r>
              <a:t>This answers "is the Spirit language decorative?" No. In these ministries the Spirit's language is the nomenclature of the ZIP code: the vocabulary communities use for the economic work they do.</a:t>
            </a:r>
          </a:p>
          <a:p>
            <a:endParaRPr/>
          </a:p>
          <a:p>
            <a:r>
              <a:t>Associate D adds a distinction. In practice there is no line between preaching and doing. In theological purpose, a line remains: "Anyone can advocate for justice ... The specific point of evangelism is leading people to Jesus."</a:t>
            </a:r>
          </a:p>
          <a:p>
            <a:endParaRPr/>
          </a:p>
          <a:p>
            <a:r>
              <a:t>Report Ministry H as data, not noise. It is also the governance outlier.</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 15 seconds.]</a:t>
            </a:r>
          </a:p>
          <a:p>
            <a:endParaRPr/>
          </a:p>
          <a:p>
            <a:r>
              <a:t>The theory came up from practice. None of these pastors preaches personal enrichment as the point. Stewardship and community transformation are argued out in budgets, leases, and grant reports.</a:t>
            </a:r>
          </a:p>
          <a:p>
            <a:endParaRPr/>
          </a:p>
          <a:p>
            <a:r>
              <a:t>Pastor B defends the funnel as an honest mixture of motives: "Everything has an ulterior motive." Associate C and Associate E reject the funnel, one with an impact ethic, one with common grace. Hold both poles; the tradition does not settle it.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a:t>
            </a:r>
          </a:p>
          <a:p>
            <a:endParaRPr/>
          </a:p>
          <a:p>
            <a:r>
              <a:t>Program Officer G on her father's vision: "I believe it did match." On the mayor: "a genuine friendship in its own right."</a:t>
            </a:r>
          </a:p>
          <a:p>
            <a:endParaRPr/>
          </a:p>
          <a:p>
            <a:r>
              <a:t>What a founder builds into a role does not automatically transfer. What he builds into a place can.</a:t>
            </a:r>
          </a:p>
          <a:p>
            <a:endParaRPr/>
          </a:p>
          <a:p>
            <a:r>
              <a:t>VERIFY the Weber edition and pagination before publication.</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 15 seconds.]</a:t>
            </a:r>
          </a:p>
          <a:p>
            <a:endParaRPr/>
          </a:p>
          <a:p>
            <a:r>
              <a:t>This is the central category. It is a defensible finding, not a finished theory.</a:t>
            </a:r>
          </a:p>
          <a:p>
            <a:endParaRPr/>
          </a:p>
          <a:p>
            <a:r>
              <a:t>Put the open question to the room directly. Personal narrative capital and institutionally embedded conviction: one process or two? This is the question Chapter 7 has to settle, and this room can help.</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 15 seconds.]</a:t>
            </a:r>
          </a:p>
          <a:p>
            <a:endParaRPr/>
          </a:p>
          <a:p>
            <a:r>
              <a:t>Say what the study cannot do before the room says it. There is no control group, no panel, and no fixed treatment date, so I have not run these models.</a:t>
            </a:r>
          </a:p>
          <a:p>
            <a:endParaRPr/>
          </a:p>
          <a:p>
            <a:r>
              <a:t>beta-3 is the synergy term: two things acting together produce more than each alone. Lambda is the decay rate: how long a testimony keeps working after it is told. Difference-in-differences separates the ministry's effect from a rising local economy.</a:t>
            </a:r>
          </a:p>
          <a:p>
            <a:endParaRPr/>
          </a:p>
          <a:p>
            <a:r>
              <a:t>Before anyone writes X1, X2, or lambda into an equation, someone has to say what the treatment is and whose behavior it changes. That is what sixteen interviews supply.</a:t>
            </a:r>
          </a:p>
          <a:p>
            <a:endParaRPr/>
          </a:p>
          <a:p>
            <a:r>
              <a:t>Bolds (Forthcoming), "Spirit Economics," Brill's Encyclopedia of Global Pentecostalism Supplements, is where I began this economic argument.</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[About 1 minute, then open the 15-minute conversation.]</a:t>
            </a:r>
          </a:p>
          <a:p>
            <a:endParaRPr/>
          </a:p>
          <a:p>
            <a:r>
              <a:t>Invite the respondents you arranged in advance by name (for example, colleagues working in India, the Philippines, and Black Pentecostal contexts in the U.S.). Ask each for one confirming case or one counter-case.</a:t>
            </a:r>
          </a:p>
          <a:p>
            <a:endParaRPr/>
          </a:p>
          <a:p>
            <a:r>
              <a:t>Prompt questions if the room is slow:</a:t>
            </a:r>
          </a:p>
          <a:p>
            <a:r>
              <a:t>1. Where have you seen a pastor stake credibility on "God said," and what happened next?</a:t>
            </a:r>
          </a:p>
          <a:p>
            <a:r>
              <a:t>2. In your context, does the economic work survive the founder?</a:t>
            </a:r>
          </a:p>
          <a:p>
            <a:r>
              <a:t>3. One process or two?</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AD0EC-4C55-5925-7CCE-D079B4C551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8F3DE-9F6F-AB02-3C67-EFC138DEEC9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D613788-DDF0-E114-7872-8BD8C88FCFD7}"/>
              </a:ext>
            </a:extLst>
          </p:cNvPr>
          <p:cNvSpPr>
            <a:spLocks noGrp="1"/>
          </p:cNvSpPr>
          <p:nvPr>
            <p:ph type="body" sz="quarter" idx="3"/>
          </p:nvPr>
        </p:nvSpPr>
        <p:spPr/>
        <p:txBody>
          <a:bodyPr/>
          <a:lstStyle/>
          <a:p>
            <a:r>
              <a:t>Reference list in Harvard Stellenbosch style. Items marked VERIFY in earlier notes need checking against primary sources before publication.</a:t>
            </a:r>
          </a:p>
        </p:txBody>
      </p:sp>
      <p:sp>
        <p:nvSpPr>
          <p:cNvPr id="4" name="Slide Number Placeholder 3">
            <a:extLst>
              <a:ext uri="{FF2B5EF4-FFF2-40B4-BE49-F238E27FC236}">
                <a16:creationId xmlns:a16="http://schemas.microsoft.com/office/drawing/2014/main" id="{EB769927-5649-7EE6-5B91-0A5AE85650CF}"/>
              </a:ext>
            </a:extLst>
          </p:cNvPr>
          <p:cNvSpPr>
            <a:spLocks noGrp="1"/>
          </p:cNvSpPr>
          <p:nvPr>
            <p:ph type="sldNum" sz="quarter" idx="5"/>
          </p:nvPr>
        </p:nvSpPr>
        <p:spPr/>
      </p:sp>
    </p:spTree>
    <p:extLst>
      <p:ext uri="{BB962C8B-B14F-4D97-AF65-F5344CB8AC3E}">
        <p14:creationId xmlns:p14="http://schemas.microsoft.com/office/powerpoint/2010/main" val="3872798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Johnson &amp; Grim (2023): locate the primary source for the 229 million figure and replace the registry citation in the paper.</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Ctrtitle 1"/>
          <p:cNvSpPr>
            <a:spLocks noGrp="1"/>
          </p:cNvSpPr>
          <p:nvPr>
            <p:ph type="ctrTitle"/>
          </p:nvPr>
        </p:nvSpPr>
        <p:spPr>
          <a:xfrm>
            <a:off x="5791200" y="3276600"/>
            <a:ext cx="5981700" cy="1333500"/>
          </a:xfrm>
          <a:prstGeom prst="rect">
            <a:avLst/>
          </a:prstGeom>
        </p:spPr>
        <p:txBody>
          <a:bodyPr lIns="0" tIns="0" rIns="0" bIns="0" anchor="t">
            <a:normAutofit/>
          </a:bodyPr>
          <a:lstStyle>
            <a:lvl1pPr marL="0" indent="0" algn="l">
              <a:lnSpc>
                <a:spcPct val="100000"/>
              </a:lnSpc>
              <a:spcBef>
                <a:spcPts val="0"/>
              </a:spcBef>
              <a:buNone/>
              <a:defRPr sz="4000" b="1">
                <a:solidFill>
                  <a:srgbClr val="1A3F09"/>
                </a:solidFill>
                <a:latin typeface="Arial"/>
                <a:cs typeface="Arial"/>
              </a:defRPr>
            </a:lvl1pPr>
          </a:lstStyle>
          <a:p>
            <a:r>
              <a:rPr lang="en-US" dirty="0"/>
              <a:t>Click to add title</a:t>
            </a:r>
          </a:p>
        </p:txBody>
      </p:sp>
      <p:sp>
        <p:nvSpPr>
          <p:cNvPr id="11" name="Subtitle 2"/>
          <p:cNvSpPr>
            <a:spLocks noGrp="1"/>
          </p:cNvSpPr>
          <p:nvPr>
            <p:ph type="subTitle" idx="1"/>
          </p:nvPr>
        </p:nvSpPr>
        <p:spPr>
          <a:xfrm>
            <a:off x="5791200" y="4686300"/>
            <a:ext cx="5981700" cy="1143000"/>
          </a:xfrm>
          <a:prstGeom prst="rect">
            <a:avLst/>
          </a:prstGeom>
        </p:spPr>
        <p:txBody>
          <a:bodyPr lIns="0" tIns="0" rIns="0" bIns="0" anchor="t">
            <a:normAutofit/>
          </a:bodyPr>
          <a:lstStyle>
            <a:lvl1pPr marL="0" indent="0" algn="l">
              <a:lnSpc>
                <a:spcPct val="100000"/>
              </a:lnSpc>
              <a:spcBef>
                <a:spcPts val="600"/>
              </a:spcBef>
              <a:buNone/>
              <a:defRPr sz="2000" b="0">
                <a:solidFill>
                  <a:srgbClr val="2B2B2B"/>
                </a:solidFill>
                <a:latin typeface="Arial"/>
                <a:cs typeface="Arial"/>
              </a:defRPr>
            </a:lvl1pPr>
            <a:lvl2pPr marL="336" indent="-168" algn="l">
              <a:lnSpc>
                <a:spcPct val="100000"/>
              </a:lnSpc>
              <a:spcBef>
                <a:spcPts val="600"/>
              </a:spcBef>
              <a:buFont typeface="Arial"/>
              <a:buChar char="•"/>
              <a:defRPr sz="1800" b="0">
                <a:solidFill>
                  <a:srgbClr val="2B2B2B"/>
                </a:solidFill>
                <a:latin typeface="Arial"/>
                <a:cs typeface="Arial"/>
              </a:defRPr>
            </a:lvl2pPr>
            <a:lvl3pPr marL="672" indent="-168" algn="l">
              <a:lnSpc>
                <a:spcPct val="100000"/>
              </a:lnSpc>
              <a:spcBef>
                <a:spcPts val="600"/>
              </a:spcBef>
              <a:buFont typeface="Arial"/>
              <a:buChar char="–"/>
              <a:defRPr sz="1600" b="0">
                <a:solidFill>
                  <a:srgbClr val="2B2B2B"/>
                </a:solidFill>
                <a:latin typeface="Arial"/>
                <a:cs typeface="Arial"/>
              </a:defRPr>
            </a:lvl3pPr>
            <a:lvl4pPr marL="1008" indent="-168" algn="l">
              <a:lnSpc>
                <a:spcPct val="100000"/>
              </a:lnSpc>
              <a:spcBef>
                <a:spcPts val="600"/>
              </a:spcBef>
              <a:buFont typeface="Arial"/>
              <a:buChar char="–"/>
              <a:defRPr sz="1400" b="0">
                <a:solidFill>
                  <a:srgbClr val="2B2B2B"/>
                </a:solidFill>
                <a:latin typeface="Arial"/>
                <a:cs typeface="Arial"/>
              </a:defRPr>
            </a:lvl4pPr>
            <a:lvl5pPr marL="1344" indent="-168" algn="l">
              <a:lnSpc>
                <a:spcPct val="100000"/>
              </a:lnSpc>
              <a:spcBef>
                <a:spcPts val="600"/>
              </a:spcBef>
              <a:buFont typeface="Arial"/>
              <a:buChar char="–"/>
              <a:defRPr sz="1200" b="0">
                <a:solidFill>
                  <a:srgbClr val="2B2B2B"/>
                </a:solidFill>
                <a:latin typeface="Arial"/>
                <a:cs typeface="Arial"/>
              </a:defRPr>
            </a:lvl5pPr>
          </a:lstStyle>
          <a:p>
            <a:r>
              <a:rPr lang="en-US" dirty="0"/>
              <a:t>Click to add subtitle</a:t>
            </a: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Presen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3276600" y="2590800"/>
            <a:ext cx="8153400" cy="1447800"/>
          </a:xfrm>
          <a:prstGeom prst="rect">
            <a:avLst/>
          </a:prstGeom>
        </p:spPr>
        <p:txBody>
          <a:bodyPr lIns="0" tIns="0" rIns="0" bIns="0" anchor="t">
            <a:normAutofit/>
          </a:bodyPr>
          <a:lstStyle>
            <a:lvl1pPr marL="0" indent="0" algn="l">
              <a:lnSpc>
                <a:spcPct val="100000"/>
              </a:lnSpc>
              <a:spcBef>
                <a:spcPts val="0"/>
              </a:spcBef>
              <a:buNone/>
              <a:defRPr sz="3600" b="1">
                <a:solidFill>
                  <a:srgbClr val="FFFFFF"/>
                </a:solidFill>
                <a:latin typeface="Arial"/>
                <a:cs typeface="Arial"/>
              </a:defRPr>
            </a:lvl1pPr>
          </a:lstStyle>
          <a:p>
            <a:r>
              <a:rPr lang="en-US" dirty="0"/>
              <a:t>Click to add title</a:t>
            </a:r>
          </a:p>
        </p:txBody>
      </p:sp>
      <p:sp>
        <p:nvSpPr>
          <p:cNvPr id="11" name="Body 2"/>
          <p:cNvSpPr>
            <a:spLocks noGrp="1"/>
          </p:cNvSpPr>
          <p:nvPr>
            <p:ph type="body" idx="1"/>
          </p:nvPr>
        </p:nvSpPr>
        <p:spPr>
          <a:xfrm>
            <a:off x="1104900" y="4953000"/>
            <a:ext cx="9982200" cy="1181100"/>
          </a:xfrm>
          <a:prstGeom prst="rect">
            <a:avLst/>
          </a:prstGeom>
        </p:spPr>
        <p:txBody>
          <a:bodyPr lIns="0" tIns="0" rIns="0" bIns="0" anchor="t">
            <a:normAutofit/>
          </a:bodyPr>
          <a:lstStyle>
            <a:lvl1pPr marL="0" indent="0" algn="l">
              <a:lnSpc>
                <a:spcPct val="100000"/>
              </a:lnSpc>
              <a:spcBef>
                <a:spcPts val="600"/>
              </a:spcBef>
              <a:buNone/>
              <a:defRPr sz="2400" b="0">
                <a:solidFill>
                  <a:srgbClr val="1A3F09"/>
                </a:solidFill>
                <a:latin typeface="Arial"/>
                <a:cs typeface="Arial"/>
              </a:defRPr>
            </a:lvl1pPr>
            <a:lvl2pPr marL="336" indent="-168" algn="l">
              <a:lnSpc>
                <a:spcPct val="100000"/>
              </a:lnSpc>
              <a:spcBef>
                <a:spcPts val="600"/>
              </a:spcBef>
              <a:buFont typeface="Arial"/>
              <a:buChar char="•"/>
              <a:defRPr sz="2200" b="0">
                <a:solidFill>
                  <a:srgbClr val="1A3F09"/>
                </a:solidFill>
                <a:latin typeface="Arial"/>
                <a:cs typeface="Arial"/>
              </a:defRPr>
            </a:lvl2pPr>
            <a:lvl3pPr marL="672" indent="-168" algn="l">
              <a:lnSpc>
                <a:spcPct val="100000"/>
              </a:lnSpc>
              <a:spcBef>
                <a:spcPts val="600"/>
              </a:spcBef>
              <a:buFont typeface="Arial"/>
              <a:buChar char="–"/>
              <a:defRPr sz="2000" b="0">
                <a:solidFill>
                  <a:srgbClr val="1A3F09"/>
                </a:solidFill>
                <a:latin typeface="Arial"/>
                <a:cs typeface="Arial"/>
              </a:defRPr>
            </a:lvl3pPr>
            <a:lvl4pPr marL="1008" indent="-168" algn="l">
              <a:lnSpc>
                <a:spcPct val="100000"/>
              </a:lnSpc>
              <a:spcBef>
                <a:spcPts val="600"/>
              </a:spcBef>
              <a:buFont typeface="Arial"/>
              <a:buChar char="–"/>
              <a:defRPr sz="1800" b="0">
                <a:solidFill>
                  <a:srgbClr val="1A3F09"/>
                </a:solidFill>
                <a:latin typeface="Arial"/>
                <a:cs typeface="Arial"/>
              </a:defRPr>
            </a:lvl4pPr>
            <a:lvl5pPr marL="1344" indent="-168" algn="l">
              <a:lnSpc>
                <a:spcPct val="100000"/>
              </a:lnSpc>
              <a:spcBef>
                <a:spcPts val="600"/>
              </a:spcBef>
              <a:buFont typeface="Arial"/>
              <a:buChar char="–"/>
              <a:defRPr sz="1600" b="0">
                <a:solidFill>
                  <a:srgbClr val="1A3F09"/>
                </a:solidFill>
                <a:latin typeface="Arial"/>
                <a:cs typeface="Arial"/>
              </a:defRPr>
            </a:lvl5pPr>
          </a:lstStyle>
          <a:p>
            <a:r>
              <a:rPr lang="en-US" dirty="0"/>
              <a:t>Click to add text</a:t>
            </a: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itle Bar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4114800" y="441960"/>
            <a:ext cx="7048500" cy="800100"/>
          </a:xfrm>
          <a:prstGeom prst="rect">
            <a:avLst/>
          </a:prstGeom>
        </p:spPr>
        <p:txBody>
          <a:bodyPr lIns="0" tIns="0" rIns="0" bIns="0" anchor="t">
            <a:normAutofit/>
          </a:bodyPr>
          <a:lstStyle>
            <a:lvl1pPr marL="0" indent="0" algn="l">
              <a:lnSpc>
                <a:spcPct val="100000"/>
              </a:lnSpc>
              <a:spcBef>
                <a:spcPts val="0"/>
              </a:spcBef>
              <a:buNone/>
              <a:defRPr sz="2800" b="1">
                <a:solidFill>
                  <a:srgbClr val="1A3F09"/>
                </a:solidFill>
                <a:latin typeface="Arial"/>
                <a:cs typeface="Arial"/>
              </a:defRPr>
            </a:lvl1pPr>
          </a:lstStyle>
          <a:p>
            <a:r>
              <a:rPr lang="en-US" dirty="0"/>
              <a:t>Click to add title</a:t>
            </a:r>
          </a:p>
        </p:txBody>
      </p:sp>
      <p:sp>
        <p:nvSpPr>
          <p:cNvPr id="11" name="Body 2"/>
          <p:cNvSpPr>
            <a:spLocks noGrp="1"/>
          </p:cNvSpPr>
          <p:nvPr>
            <p:ph type="body" idx="1"/>
          </p:nvPr>
        </p:nvSpPr>
        <p:spPr>
          <a:xfrm>
            <a:off x="1104900" y="1905000"/>
            <a:ext cx="9982200" cy="4152900"/>
          </a:xfrm>
          <a:prstGeom prst="rect">
            <a:avLst/>
          </a:prstGeom>
        </p:spPr>
        <p:txBody>
          <a:bodyPr lIns="0" tIns="0" rIns="0" bIns="0" anchor="t">
            <a:normAutofit/>
          </a:bodyPr>
          <a:lstStyle>
            <a:lvl1pPr marL="0" indent="0" algn="l">
              <a:lnSpc>
                <a:spcPct val="100000"/>
              </a:lnSpc>
              <a:spcBef>
                <a:spcPts val="600"/>
              </a:spcBef>
              <a:buNone/>
              <a:defRPr sz="2000" b="0">
                <a:solidFill>
                  <a:srgbClr val="2B2B2B"/>
                </a:solidFill>
                <a:latin typeface="Arial"/>
                <a:cs typeface="Arial"/>
              </a:defRPr>
            </a:lvl1pPr>
            <a:lvl2pPr marL="336" indent="-168" algn="l">
              <a:lnSpc>
                <a:spcPct val="100000"/>
              </a:lnSpc>
              <a:spcBef>
                <a:spcPts val="600"/>
              </a:spcBef>
              <a:buFont typeface="Arial"/>
              <a:buChar char="•"/>
              <a:defRPr sz="1800" b="0">
                <a:solidFill>
                  <a:srgbClr val="2B2B2B"/>
                </a:solidFill>
                <a:latin typeface="Arial"/>
                <a:cs typeface="Arial"/>
              </a:defRPr>
            </a:lvl2pPr>
            <a:lvl3pPr marL="672" indent="-168" algn="l">
              <a:lnSpc>
                <a:spcPct val="100000"/>
              </a:lnSpc>
              <a:spcBef>
                <a:spcPts val="600"/>
              </a:spcBef>
              <a:buFont typeface="Arial"/>
              <a:buChar char="–"/>
              <a:defRPr sz="1600" b="0">
                <a:solidFill>
                  <a:srgbClr val="2B2B2B"/>
                </a:solidFill>
                <a:latin typeface="Arial"/>
                <a:cs typeface="Arial"/>
              </a:defRPr>
            </a:lvl3pPr>
            <a:lvl4pPr marL="1008" indent="-168" algn="l">
              <a:lnSpc>
                <a:spcPct val="100000"/>
              </a:lnSpc>
              <a:spcBef>
                <a:spcPts val="600"/>
              </a:spcBef>
              <a:buFont typeface="Arial"/>
              <a:buChar char="–"/>
              <a:defRPr sz="1400" b="0">
                <a:solidFill>
                  <a:srgbClr val="2B2B2B"/>
                </a:solidFill>
                <a:latin typeface="Arial"/>
                <a:cs typeface="Arial"/>
              </a:defRPr>
            </a:lvl4pPr>
            <a:lvl5pPr marL="1344" indent="-168" algn="l">
              <a:lnSpc>
                <a:spcPct val="100000"/>
              </a:lnSpc>
              <a:spcBef>
                <a:spcPts val="600"/>
              </a:spcBef>
              <a:buFont typeface="Arial"/>
              <a:buChar char="–"/>
              <a:defRPr sz="1200" b="0">
                <a:solidFill>
                  <a:srgbClr val="2B2B2B"/>
                </a:solidFill>
                <a:latin typeface="Arial"/>
                <a:cs typeface="Arial"/>
              </a:defRPr>
            </a:lvl5pPr>
          </a:lstStyle>
          <a:p>
            <a:r>
              <a:rPr lang="en-US" dirty="0"/>
              <a:t>Click to add text</a:t>
            </a: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Content Left">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975360" y="822960"/>
            <a:ext cx="6591300" cy="647700"/>
          </a:xfrm>
          <a:prstGeom prst="rect">
            <a:avLst/>
          </a:prstGeom>
        </p:spPr>
        <p:txBody>
          <a:bodyPr lIns="0" tIns="0" rIns="0" bIns="0" anchor="t">
            <a:normAutofit/>
          </a:bodyPr>
          <a:lstStyle>
            <a:lvl1pPr marL="0" indent="0" algn="l">
              <a:lnSpc>
                <a:spcPct val="100000"/>
              </a:lnSpc>
              <a:spcBef>
                <a:spcPts val="0"/>
              </a:spcBef>
              <a:buNone/>
              <a:defRPr sz="2800" b="1">
                <a:solidFill>
                  <a:srgbClr val="1A3F09"/>
                </a:solidFill>
                <a:latin typeface="Arial"/>
                <a:cs typeface="Arial"/>
              </a:defRPr>
            </a:lvl1pPr>
          </a:lstStyle>
          <a:p>
            <a:r>
              <a:rPr lang="en-US" dirty="0"/>
              <a:t>Click to add title</a:t>
            </a:r>
          </a:p>
        </p:txBody>
      </p:sp>
      <p:sp>
        <p:nvSpPr>
          <p:cNvPr id="11" name="Body 2"/>
          <p:cNvSpPr>
            <a:spLocks noGrp="1"/>
          </p:cNvSpPr>
          <p:nvPr>
            <p:ph type="body" idx="1"/>
          </p:nvPr>
        </p:nvSpPr>
        <p:spPr>
          <a:xfrm>
            <a:off x="975360" y="1562100"/>
            <a:ext cx="6591300" cy="4457700"/>
          </a:xfrm>
          <a:prstGeom prst="rect">
            <a:avLst/>
          </a:prstGeom>
        </p:spPr>
        <p:txBody>
          <a:bodyPr lIns="0" tIns="0" rIns="0" bIns="0" anchor="t">
            <a:normAutofit/>
          </a:bodyPr>
          <a:lstStyle>
            <a:lvl1pPr marL="0" indent="0" algn="l">
              <a:lnSpc>
                <a:spcPct val="100000"/>
              </a:lnSpc>
              <a:spcBef>
                <a:spcPts val="600"/>
              </a:spcBef>
              <a:buNone/>
              <a:defRPr sz="2000" b="0">
                <a:solidFill>
                  <a:srgbClr val="2B2B2B"/>
                </a:solidFill>
                <a:latin typeface="Arial"/>
                <a:cs typeface="Arial"/>
              </a:defRPr>
            </a:lvl1pPr>
            <a:lvl2pPr marL="336" indent="-168" algn="l">
              <a:lnSpc>
                <a:spcPct val="100000"/>
              </a:lnSpc>
              <a:spcBef>
                <a:spcPts val="600"/>
              </a:spcBef>
              <a:buFont typeface="Arial"/>
              <a:buChar char="•"/>
              <a:defRPr sz="1800" b="0">
                <a:solidFill>
                  <a:srgbClr val="2B2B2B"/>
                </a:solidFill>
                <a:latin typeface="Arial"/>
                <a:cs typeface="Arial"/>
              </a:defRPr>
            </a:lvl2pPr>
            <a:lvl3pPr marL="672" indent="-168" algn="l">
              <a:lnSpc>
                <a:spcPct val="100000"/>
              </a:lnSpc>
              <a:spcBef>
                <a:spcPts val="600"/>
              </a:spcBef>
              <a:buFont typeface="Arial"/>
              <a:buChar char="–"/>
              <a:defRPr sz="1600" b="0">
                <a:solidFill>
                  <a:srgbClr val="2B2B2B"/>
                </a:solidFill>
                <a:latin typeface="Arial"/>
                <a:cs typeface="Arial"/>
              </a:defRPr>
            </a:lvl3pPr>
            <a:lvl4pPr marL="1008" indent="-168" algn="l">
              <a:lnSpc>
                <a:spcPct val="100000"/>
              </a:lnSpc>
              <a:spcBef>
                <a:spcPts val="600"/>
              </a:spcBef>
              <a:buFont typeface="Arial"/>
              <a:buChar char="–"/>
              <a:defRPr sz="1400" b="0">
                <a:solidFill>
                  <a:srgbClr val="2B2B2B"/>
                </a:solidFill>
                <a:latin typeface="Arial"/>
                <a:cs typeface="Arial"/>
              </a:defRPr>
            </a:lvl4pPr>
            <a:lvl5pPr marL="1344" indent="-168" algn="l">
              <a:lnSpc>
                <a:spcPct val="100000"/>
              </a:lnSpc>
              <a:spcBef>
                <a:spcPts val="600"/>
              </a:spcBef>
              <a:buFont typeface="Arial"/>
              <a:buChar char="–"/>
              <a:defRPr sz="1200" b="0">
                <a:solidFill>
                  <a:srgbClr val="2B2B2B"/>
                </a:solidFill>
                <a:latin typeface="Arial"/>
                <a:cs typeface="Arial"/>
              </a:defRPr>
            </a:lvl5pPr>
          </a:lstStyle>
          <a:p>
            <a:r>
              <a:rPr lang="en-US" dirty="0"/>
              <a:t>Click to add text</a:t>
            </a: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Full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1295400" y="800100"/>
            <a:ext cx="10363200" cy="647700"/>
          </a:xfrm>
          <a:prstGeom prst="rect">
            <a:avLst/>
          </a:prstGeom>
        </p:spPr>
        <p:txBody>
          <a:bodyPr lIns="0" tIns="0" rIns="0" bIns="0" anchor="t">
            <a:normAutofit/>
          </a:bodyPr>
          <a:lstStyle>
            <a:lvl1pPr marL="0" indent="0" algn="l">
              <a:lnSpc>
                <a:spcPct val="100000"/>
              </a:lnSpc>
              <a:spcBef>
                <a:spcPts val="0"/>
              </a:spcBef>
              <a:buNone/>
              <a:defRPr sz="2800" b="1">
                <a:solidFill>
                  <a:srgbClr val="1A3F09"/>
                </a:solidFill>
                <a:latin typeface="Arial"/>
                <a:cs typeface="Arial"/>
              </a:defRPr>
            </a:lvl1pPr>
          </a:lstStyle>
          <a:p>
            <a:r>
              <a:rPr lang="en-US" dirty="0"/>
              <a:t>Click to add title</a:t>
            </a:r>
          </a:p>
        </p:txBody>
      </p:sp>
      <p:sp>
        <p:nvSpPr>
          <p:cNvPr id="11" name="Body 2"/>
          <p:cNvSpPr>
            <a:spLocks noGrp="1"/>
          </p:cNvSpPr>
          <p:nvPr>
            <p:ph type="body" idx="1"/>
          </p:nvPr>
        </p:nvSpPr>
        <p:spPr>
          <a:xfrm>
            <a:off x="1295400" y="1524000"/>
            <a:ext cx="10363200" cy="4914900"/>
          </a:xfrm>
          <a:prstGeom prst="rect">
            <a:avLst/>
          </a:prstGeom>
        </p:spPr>
        <p:txBody>
          <a:bodyPr lIns="0" tIns="0" rIns="0" bIns="0" anchor="t">
            <a:normAutofit/>
          </a:bodyPr>
          <a:lstStyle>
            <a:lvl1pPr marL="0" indent="0" algn="l">
              <a:lnSpc>
                <a:spcPct val="100000"/>
              </a:lnSpc>
              <a:spcBef>
                <a:spcPts val="600"/>
              </a:spcBef>
              <a:buNone/>
              <a:defRPr sz="2000" b="0">
                <a:solidFill>
                  <a:srgbClr val="2B2B2B"/>
                </a:solidFill>
                <a:latin typeface="Arial"/>
                <a:cs typeface="Arial"/>
              </a:defRPr>
            </a:lvl1pPr>
            <a:lvl2pPr marL="336" indent="-168" algn="l">
              <a:lnSpc>
                <a:spcPct val="100000"/>
              </a:lnSpc>
              <a:spcBef>
                <a:spcPts val="600"/>
              </a:spcBef>
              <a:buFont typeface="Arial"/>
              <a:buChar char="•"/>
              <a:defRPr sz="1800" b="0">
                <a:solidFill>
                  <a:srgbClr val="2B2B2B"/>
                </a:solidFill>
                <a:latin typeface="Arial"/>
                <a:cs typeface="Arial"/>
              </a:defRPr>
            </a:lvl2pPr>
            <a:lvl3pPr marL="672" indent="-168" algn="l">
              <a:lnSpc>
                <a:spcPct val="100000"/>
              </a:lnSpc>
              <a:spcBef>
                <a:spcPts val="600"/>
              </a:spcBef>
              <a:buFont typeface="Arial"/>
              <a:buChar char="–"/>
              <a:defRPr sz="1600" b="0">
                <a:solidFill>
                  <a:srgbClr val="2B2B2B"/>
                </a:solidFill>
                <a:latin typeface="Arial"/>
                <a:cs typeface="Arial"/>
              </a:defRPr>
            </a:lvl3pPr>
            <a:lvl4pPr marL="1008" indent="-168" algn="l">
              <a:lnSpc>
                <a:spcPct val="100000"/>
              </a:lnSpc>
              <a:spcBef>
                <a:spcPts val="600"/>
              </a:spcBef>
              <a:buFont typeface="Arial"/>
              <a:buChar char="–"/>
              <a:defRPr sz="1400" b="0">
                <a:solidFill>
                  <a:srgbClr val="2B2B2B"/>
                </a:solidFill>
                <a:latin typeface="Arial"/>
                <a:cs typeface="Arial"/>
              </a:defRPr>
            </a:lvl4pPr>
            <a:lvl5pPr marL="1344" indent="-168" algn="l">
              <a:lnSpc>
                <a:spcPct val="100000"/>
              </a:lnSpc>
              <a:spcBef>
                <a:spcPts val="600"/>
              </a:spcBef>
              <a:buFont typeface="Arial"/>
              <a:buChar char="–"/>
              <a:defRPr sz="1200" b="0">
                <a:solidFill>
                  <a:srgbClr val="2B2B2B"/>
                </a:solidFill>
                <a:latin typeface="Arial"/>
                <a:cs typeface="Arial"/>
              </a:defRPr>
            </a:lvl5pPr>
          </a:lstStyle>
          <a:p>
            <a:r>
              <a:rPr lang="en-US" dirty="0"/>
              <a:t>Click to add text</a:t>
            </a: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Content Right">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4800600" y="822960"/>
            <a:ext cx="6629400" cy="647700"/>
          </a:xfrm>
          <a:prstGeom prst="rect">
            <a:avLst/>
          </a:prstGeom>
        </p:spPr>
        <p:txBody>
          <a:bodyPr lIns="0" tIns="0" rIns="0" bIns="0" anchor="t">
            <a:normAutofit/>
          </a:bodyPr>
          <a:lstStyle>
            <a:lvl1pPr marL="0" indent="0" algn="l">
              <a:lnSpc>
                <a:spcPct val="100000"/>
              </a:lnSpc>
              <a:spcBef>
                <a:spcPts val="0"/>
              </a:spcBef>
              <a:buNone/>
              <a:defRPr sz="2800" b="1">
                <a:solidFill>
                  <a:srgbClr val="1A3F09"/>
                </a:solidFill>
                <a:latin typeface="Arial"/>
                <a:cs typeface="Arial"/>
              </a:defRPr>
            </a:lvl1pPr>
          </a:lstStyle>
          <a:p>
            <a:r>
              <a:rPr lang="en-US" dirty="0"/>
              <a:t>Click to add title</a:t>
            </a:r>
          </a:p>
        </p:txBody>
      </p:sp>
      <p:sp>
        <p:nvSpPr>
          <p:cNvPr id="11" name="Body 2"/>
          <p:cNvSpPr>
            <a:spLocks noGrp="1"/>
          </p:cNvSpPr>
          <p:nvPr>
            <p:ph type="body" idx="1"/>
          </p:nvPr>
        </p:nvSpPr>
        <p:spPr>
          <a:xfrm>
            <a:off x="4800600" y="1562100"/>
            <a:ext cx="6629400" cy="4457700"/>
          </a:xfrm>
          <a:prstGeom prst="rect">
            <a:avLst/>
          </a:prstGeom>
        </p:spPr>
        <p:txBody>
          <a:bodyPr lIns="0" tIns="0" rIns="0" bIns="0" anchor="t">
            <a:normAutofit/>
          </a:bodyPr>
          <a:lstStyle>
            <a:lvl1pPr marL="0" indent="0" algn="l">
              <a:lnSpc>
                <a:spcPct val="100000"/>
              </a:lnSpc>
              <a:spcBef>
                <a:spcPts val="600"/>
              </a:spcBef>
              <a:buNone/>
              <a:defRPr sz="2000" b="0">
                <a:solidFill>
                  <a:srgbClr val="2B2B2B"/>
                </a:solidFill>
                <a:latin typeface="Arial"/>
                <a:cs typeface="Arial"/>
              </a:defRPr>
            </a:lvl1pPr>
            <a:lvl2pPr marL="336" indent="-168" algn="l">
              <a:lnSpc>
                <a:spcPct val="100000"/>
              </a:lnSpc>
              <a:spcBef>
                <a:spcPts val="600"/>
              </a:spcBef>
              <a:buFont typeface="Arial"/>
              <a:buChar char="•"/>
              <a:defRPr sz="1800" b="0">
                <a:solidFill>
                  <a:srgbClr val="2B2B2B"/>
                </a:solidFill>
                <a:latin typeface="Arial"/>
                <a:cs typeface="Arial"/>
              </a:defRPr>
            </a:lvl2pPr>
            <a:lvl3pPr marL="672" indent="-168" algn="l">
              <a:lnSpc>
                <a:spcPct val="100000"/>
              </a:lnSpc>
              <a:spcBef>
                <a:spcPts val="600"/>
              </a:spcBef>
              <a:buFont typeface="Arial"/>
              <a:buChar char="–"/>
              <a:defRPr sz="1600" b="0">
                <a:solidFill>
                  <a:srgbClr val="2B2B2B"/>
                </a:solidFill>
                <a:latin typeface="Arial"/>
                <a:cs typeface="Arial"/>
              </a:defRPr>
            </a:lvl3pPr>
            <a:lvl4pPr marL="1008" indent="-168" algn="l">
              <a:lnSpc>
                <a:spcPct val="100000"/>
              </a:lnSpc>
              <a:spcBef>
                <a:spcPts val="600"/>
              </a:spcBef>
              <a:buFont typeface="Arial"/>
              <a:buChar char="–"/>
              <a:defRPr sz="1400" b="0">
                <a:solidFill>
                  <a:srgbClr val="2B2B2B"/>
                </a:solidFill>
                <a:latin typeface="Arial"/>
                <a:cs typeface="Arial"/>
              </a:defRPr>
            </a:lvl4pPr>
            <a:lvl5pPr marL="1344" indent="-168" algn="l">
              <a:lnSpc>
                <a:spcPct val="100000"/>
              </a:lnSpc>
              <a:spcBef>
                <a:spcPts val="600"/>
              </a:spcBef>
              <a:buFont typeface="Arial"/>
              <a:buChar char="–"/>
              <a:defRPr sz="1200" b="0">
                <a:solidFill>
                  <a:srgbClr val="2B2B2B"/>
                </a:solidFill>
                <a:latin typeface="Arial"/>
                <a:cs typeface="Arial"/>
              </a:defRPr>
            </a:lvl5pPr>
          </a:lstStyle>
          <a:p>
            <a:r>
              <a:rPr lang="en-US" dirty="0"/>
              <a:t>Click to add text</a:t>
            </a: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Avocados and limes"/>
          <p:cNvSpPr>
            <a:spLocks noGrp="1"/>
          </p:cNvSpPr>
          <p:nvPr>
            <p:ph type="pic" idx="21"/>
          </p:nvPr>
        </p:nvSpPr>
        <p:spPr>
          <a:xfrm>
            <a:off x="-577850" y="-647700"/>
            <a:ext cx="13373100" cy="8009467"/>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603250" y="3562350"/>
            <a:ext cx="10985500" cy="2324100"/>
          </a:xfrm>
          <a:prstGeom prst="rect">
            <a:avLst/>
          </a:prstGeom>
        </p:spPr>
        <p:txBody>
          <a:bodyPr anchor="b"/>
          <a:lstStyle>
            <a:lvl1pPr>
              <a:defRPr sz="5800" spc="-116"/>
            </a:lvl1pPr>
          </a:lstStyle>
          <a:p>
            <a:r>
              <a:t>Presentation Title</a:t>
            </a:r>
          </a:p>
        </p:txBody>
      </p:sp>
      <p:sp>
        <p:nvSpPr>
          <p:cNvPr id="23" name="Author and Date"/>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Author and Date</a:t>
            </a:r>
          </a:p>
        </p:txBody>
      </p:sp>
      <p:sp>
        <p:nvSpPr>
          <p:cNvPr id="24" name="Body Level One…"/>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Presentation Subtitle</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7579590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4471" y="2800350"/>
            <a:ext cx="6523168" cy="1257300"/>
          </a:xfrm>
        </p:spPr>
        <p:txBody>
          <a:bodyPr>
            <a:normAutofit/>
          </a:bodyPr>
          <a:lstStyle/>
          <a:p>
            <a:pPr algn="r"/>
            <a:r>
              <a:rPr sz="3600" dirty="0"/>
              <a:t>The Spirit's Global </a:t>
            </a:r>
            <a:br>
              <a:rPr lang="en-US" sz="3600" dirty="0"/>
            </a:br>
            <a:r>
              <a:rPr sz="3600" dirty="0"/>
              <a:t>Economic Halo Effect</a:t>
            </a:r>
            <a:r>
              <a:rPr lang="en-US" sz="3600" dirty="0"/>
              <a:t>: </a:t>
            </a:r>
            <a:endParaRPr sz="3600" dirty="0"/>
          </a:p>
        </p:txBody>
      </p:sp>
      <p:sp>
        <p:nvSpPr>
          <p:cNvPr id="3" name="Subtitle 2"/>
          <p:cNvSpPr>
            <a:spLocks noGrp="1"/>
          </p:cNvSpPr>
          <p:nvPr>
            <p:ph type="subTitle" idx="1"/>
          </p:nvPr>
        </p:nvSpPr>
        <p:spPr>
          <a:xfrm>
            <a:off x="3730549" y="4160207"/>
            <a:ext cx="7847090" cy="2015124"/>
          </a:xfrm>
        </p:spPr>
        <p:txBody>
          <a:bodyPr wrap="square">
            <a:noAutofit/>
          </a:bodyPr>
          <a:lstStyle/>
          <a:p>
            <a:pPr algn="r"/>
            <a:r>
              <a:rPr sz="2200" b="1" dirty="0"/>
              <a:t>A North American Grounded Theory and </a:t>
            </a:r>
            <a:br>
              <a:rPr lang="en-US" sz="2200" b="1" dirty="0"/>
            </a:br>
            <a:r>
              <a:rPr sz="2200" b="1" dirty="0"/>
              <a:t>a Global Question</a:t>
            </a:r>
            <a:br>
              <a:rPr lang="en-US" sz="2200" b="1" dirty="0"/>
            </a:br>
            <a:endParaRPr sz="2200" b="1" dirty="0"/>
          </a:p>
          <a:p>
            <a:pPr algn="r"/>
            <a:r>
              <a:rPr lang="en-US" sz="2200" dirty="0"/>
              <a:t>Jamé Bolds, Ph.D. Candidate, Stellenbosch</a:t>
            </a:r>
          </a:p>
          <a:p>
            <a:pPr algn="r"/>
            <a:r>
              <a:rPr lang="en-US" sz="2200" dirty="0"/>
              <a:t>CEO, Pathmakers Foundation</a:t>
            </a:r>
          </a:p>
          <a:p>
            <a:pPr algn="r"/>
            <a:r>
              <a:rPr sz="2200" dirty="0"/>
              <a:t>Wednesday, 28 October  |  2:30 pm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dirty="0"/>
              <a:t>What is the Holy Spirit doing </a:t>
            </a:r>
            <a:br>
              <a:rPr lang="en-US" sz="4000" dirty="0"/>
            </a:br>
            <a:r>
              <a:rPr sz="4000" dirty="0"/>
              <a:t>in the world?</a:t>
            </a:r>
          </a:p>
        </p:txBody>
      </p:sp>
      <p:sp>
        <p:nvSpPr>
          <p:cNvPr id="3" name="Text Placeholder 2"/>
          <p:cNvSpPr>
            <a:spLocks noGrp="1"/>
          </p:cNvSpPr>
          <p:nvPr>
            <p:ph type="body" idx="1"/>
          </p:nvPr>
        </p:nvSpPr>
        <p:spPr>
          <a:xfrm>
            <a:off x="1104900" y="4953000"/>
            <a:ext cx="9982200" cy="1322540"/>
          </a:xfrm>
        </p:spPr>
        <p:txBody>
          <a:bodyPr wrap="square">
            <a:normAutofit/>
          </a:bodyPr>
          <a:lstStyle/>
          <a:p>
            <a:r>
              <a:rPr lang="en-US" sz="2600" dirty="0"/>
              <a:t>"If your organization runs any public ministry work: a pantry, a daycare, a workforce program, raise your hand…</a:t>
            </a:r>
          </a:p>
          <a:p>
            <a:r>
              <a:rPr lang="en-US" sz="2600" dirty="0"/>
              <a:t>Did it start with the leading of the Spirit, or with a practical need?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22CE0-F675-1D30-71EA-816DC194F037}"/>
            </a:ext>
          </a:extLst>
        </p:cNvPr>
        <p:cNvGrpSpPr/>
        <p:nvPr/>
      </p:nvGrpSpPr>
      <p:grpSpPr>
        <a:xfrm>
          <a:off x="0" y="0"/>
          <a:ext cx="0" cy="0"/>
          <a:chOff x="0" y="0"/>
          <a:chExt cx="0" cy="0"/>
        </a:xfrm>
      </p:grpSpPr>
      <p:pic>
        <p:nvPicPr>
          <p:cNvPr id="3" name="Picture 2" descr="A group of people standing in a parking lot&#10;&#10;AI-generated content may be incorrect.">
            <a:extLst>
              <a:ext uri="{FF2B5EF4-FFF2-40B4-BE49-F238E27FC236}">
                <a16:creationId xmlns:a16="http://schemas.microsoft.com/office/drawing/2014/main" id="{0005A53C-4C03-212C-E108-14E0123D63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295" y="68263"/>
            <a:ext cx="5057908" cy="6721475"/>
          </a:xfrm>
          <a:prstGeom prst="rect">
            <a:avLst/>
          </a:prstGeom>
          <a:noFill/>
        </p:spPr>
      </p:pic>
      <p:pic>
        <p:nvPicPr>
          <p:cNvPr id="5" name="Picture 4" descr="A person kneeling on a sidewalk&#10;&#10;AI-generated content may be incorrect.">
            <a:extLst>
              <a:ext uri="{FF2B5EF4-FFF2-40B4-BE49-F238E27FC236}">
                <a16:creationId xmlns:a16="http://schemas.microsoft.com/office/drawing/2014/main" id="{FAA329AE-0B44-0E82-0E3A-04CA7EECBC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4797" y="68263"/>
            <a:ext cx="5225568" cy="6721475"/>
          </a:xfrm>
          <a:prstGeom prst="rect">
            <a:avLst/>
          </a:prstGeom>
        </p:spPr>
      </p:pic>
    </p:spTree>
    <p:extLst>
      <p:ext uri="{BB962C8B-B14F-4D97-AF65-F5344CB8AC3E}">
        <p14:creationId xmlns:p14="http://schemas.microsoft.com/office/powerpoint/2010/main" val="396508134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A5EA3-6DBB-ABC7-BBD1-2905DCF660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97609B-A024-AD82-A7F8-F0BA490B10F5}"/>
              </a:ext>
            </a:extLst>
          </p:cNvPr>
          <p:cNvSpPr>
            <a:spLocks noGrp="1"/>
          </p:cNvSpPr>
          <p:nvPr>
            <p:ph type="title"/>
          </p:nvPr>
        </p:nvSpPr>
        <p:spPr/>
        <p:txBody>
          <a:bodyPr>
            <a:normAutofit/>
          </a:bodyPr>
          <a:lstStyle/>
          <a:p>
            <a:r>
              <a:rPr lang="en-US" sz="3600" dirty="0"/>
              <a:t>Where the Evidence Led…CGT n=16</a:t>
            </a:r>
            <a:endParaRPr sz="3500" dirty="0"/>
          </a:p>
        </p:txBody>
      </p:sp>
      <p:sp>
        <p:nvSpPr>
          <p:cNvPr id="3" name="Text Placeholder 2">
            <a:extLst>
              <a:ext uri="{FF2B5EF4-FFF2-40B4-BE49-F238E27FC236}">
                <a16:creationId xmlns:a16="http://schemas.microsoft.com/office/drawing/2014/main" id="{972378CA-7567-8C3F-929A-C08266AEE9A1}"/>
              </a:ext>
            </a:extLst>
          </p:cNvPr>
          <p:cNvSpPr>
            <a:spLocks noGrp="1"/>
          </p:cNvSpPr>
          <p:nvPr>
            <p:ph type="body" idx="1"/>
          </p:nvPr>
        </p:nvSpPr>
        <p:spPr>
          <a:xfrm>
            <a:off x="1295400" y="1824625"/>
            <a:ext cx="10363200" cy="4325655"/>
          </a:xfrm>
        </p:spPr>
        <p:txBody>
          <a:bodyPr wrap="square">
            <a:normAutofit/>
          </a:bodyPr>
          <a:lstStyle/>
          <a:p>
            <a:pPr marL="457200" indent="-457200">
              <a:buFont typeface="Arial" panose="020B0604020202020204" pitchFamily="34" charset="0"/>
              <a:buChar char="•"/>
            </a:pPr>
            <a:r>
              <a:rPr sz="3500" dirty="0"/>
              <a:t>The Spirit is generating economic narratives inside local congregations.</a:t>
            </a:r>
            <a:endParaRPr lang="en-US" sz="3500" dirty="0"/>
          </a:p>
          <a:p>
            <a:pPr marL="457200" indent="-457200">
              <a:buFont typeface="Arial" panose="020B0604020202020204" pitchFamily="34" charset="0"/>
              <a:buChar char="•"/>
            </a:pPr>
            <a:r>
              <a:rPr sz="3500" dirty="0"/>
              <a:t>Those narratives spill over into the economic life of the neighborhood.</a:t>
            </a:r>
            <a:endParaRPr lang="en-US" sz="3500" dirty="0"/>
          </a:p>
          <a:p>
            <a:pPr marL="457200" indent="-457200">
              <a:buFont typeface="Arial" panose="020B0604020202020204" pitchFamily="34" charset="0"/>
              <a:buChar char="•"/>
            </a:pPr>
            <a:r>
              <a:rPr sz="3500" dirty="0"/>
              <a:t>Economists can measure the spillover. </a:t>
            </a:r>
            <a:br>
              <a:rPr lang="en-US" sz="3500" dirty="0"/>
            </a:br>
            <a:r>
              <a:rPr lang="en-US" sz="3500" dirty="0"/>
              <a:t>This</a:t>
            </a:r>
            <a:r>
              <a:rPr sz="3500" dirty="0"/>
              <a:t> research explains where it starts.</a:t>
            </a:r>
          </a:p>
          <a:p>
            <a:pPr>
              <a:spcBef>
                <a:spcPts val="1800"/>
              </a:spcBef>
            </a:pPr>
            <a:r>
              <a:rPr sz="3500" b="1" i="1" dirty="0">
                <a:solidFill>
                  <a:srgbClr val="1A3F09"/>
                </a:solidFill>
              </a:rPr>
              <a:t>The sermon becomes a food pantry.</a:t>
            </a:r>
          </a:p>
        </p:txBody>
      </p:sp>
    </p:spTree>
    <p:extLst>
      <p:ext uri="{BB962C8B-B14F-4D97-AF65-F5344CB8AC3E}">
        <p14:creationId xmlns:p14="http://schemas.microsoft.com/office/powerpoint/2010/main" val="1067367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500" dirty="0"/>
              <a:t>Operational Research Question</a:t>
            </a:r>
          </a:p>
        </p:txBody>
      </p:sp>
      <p:sp>
        <p:nvSpPr>
          <p:cNvPr id="3" name="Text Placeholder 2"/>
          <p:cNvSpPr>
            <a:spLocks noGrp="1"/>
          </p:cNvSpPr>
          <p:nvPr>
            <p:ph type="body" idx="1"/>
          </p:nvPr>
        </p:nvSpPr>
        <p:spPr/>
        <p:txBody>
          <a:bodyPr wrap="square">
            <a:noAutofit/>
          </a:bodyPr>
          <a:lstStyle/>
          <a:p>
            <a:r>
              <a:rPr lang="en-US" sz="2500" b="1" dirty="0"/>
              <a:t>Q</a:t>
            </a:r>
            <a:r>
              <a:rPr sz="2500" b="1" dirty="0"/>
              <a:t>uestion: </a:t>
            </a:r>
            <a:r>
              <a:rPr sz="2500" i="1" dirty="0"/>
              <a:t>What are the theological motivations that inspire Pentecostal churches to engage in community economic development?</a:t>
            </a:r>
          </a:p>
          <a:p>
            <a:pPr>
              <a:spcBef>
                <a:spcPts val="1400"/>
              </a:spcBef>
            </a:pPr>
            <a:r>
              <a:rPr sz="2500" b="1" dirty="0"/>
              <a:t>Operational questions for this session:</a:t>
            </a:r>
          </a:p>
          <a:p>
            <a:r>
              <a:rPr sz="2500" dirty="0"/>
              <a:t>1.  How does a pneumatological conviction become an economic narrative?</a:t>
            </a:r>
          </a:p>
          <a:p>
            <a:r>
              <a:rPr sz="2500" dirty="0"/>
              <a:t>2.  How does that narrative travel from the pulpit to the ZIP code?</a:t>
            </a:r>
          </a:p>
          <a:p>
            <a:r>
              <a:rPr sz="2500" dirty="0"/>
              <a:t>3.  Does the story match what the ministry does?</a:t>
            </a:r>
            <a:endParaRPr lang="en-US" i="1" dirty="0">
              <a:solidFill>
                <a:srgbClr val="5F5F5F"/>
              </a:solidFill>
            </a:endParaRPr>
          </a:p>
          <a:p>
            <a:pPr>
              <a:spcBef>
                <a:spcPts val="1000"/>
              </a:spcBef>
            </a:pPr>
            <a:r>
              <a:rPr lang="en-US" sz="1500" i="1" dirty="0">
                <a:solidFill>
                  <a:srgbClr val="5F5F5F"/>
                </a:solidFill>
              </a:rPr>
              <a:t>SOURCE: </a:t>
            </a:r>
            <a:r>
              <a:rPr sz="1500" i="1" dirty="0">
                <a:solidFill>
                  <a:srgbClr val="5F5F5F"/>
                </a:solidFill>
              </a:rPr>
              <a:t>Bolds, PhD in Practical Theology (in progress), Stellenbosch University. Supervisor: Prof. N. Bowers Du Toit. SU ethics clearance ref. 31455.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07929-97CC-FDB7-E678-8ED654A6D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0B9689-0F3C-49EE-66C0-C313A5A14F87}"/>
              </a:ext>
            </a:extLst>
          </p:cNvPr>
          <p:cNvSpPr>
            <a:spLocks noGrp="1"/>
          </p:cNvSpPr>
          <p:nvPr>
            <p:ph type="title"/>
          </p:nvPr>
        </p:nvSpPr>
        <p:spPr/>
        <p:txBody>
          <a:bodyPr>
            <a:normAutofit/>
          </a:bodyPr>
          <a:lstStyle/>
          <a:p>
            <a:r>
              <a:rPr sz="3500" dirty="0"/>
              <a:t>How an Economist Would Ask It</a:t>
            </a:r>
          </a:p>
        </p:txBody>
      </p:sp>
      <p:sp>
        <p:nvSpPr>
          <p:cNvPr id="3" name="Text Placeholder 2">
            <a:extLst>
              <a:ext uri="{FF2B5EF4-FFF2-40B4-BE49-F238E27FC236}">
                <a16:creationId xmlns:a16="http://schemas.microsoft.com/office/drawing/2014/main" id="{CAC59BE1-0BF4-A269-CBCE-0BA9FE353A96}"/>
              </a:ext>
            </a:extLst>
          </p:cNvPr>
          <p:cNvSpPr>
            <a:spLocks noGrp="1"/>
          </p:cNvSpPr>
          <p:nvPr>
            <p:ph type="body" idx="1"/>
          </p:nvPr>
        </p:nvSpPr>
        <p:spPr/>
        <p:txBody>
          <a:bodyPr wrap="square">
            <a:noAutofit/>
          </a:bodyPr>
          <a:lstStyle/>
          <a:p>
            <a:r>
              <a:rPr sz="2500" b="1" i="0" dirty="0"/>
              <a:t>Question: </a:t>
            </a:r>
            <a:r>
              <a:rPr sz="2500" b="0" i="1" dirty="0"/>
              <a:t>Does Pentecostal faith change a household’s income?</a:t>
            </a:r>
          </a:p>
          <a:p>
            <a:pPr>
              <a:spcBef>
                <a:spcPts val="1200"/>
              </a:spcBef>
            </a:pPr>
            <a:r>
              <a:rPr sz="2100" b="1" i="0" dirty="0"/>
              <a:t>Cross-country data: </a:t>
            </a:r>
            <a:r>
              <a:rPr lang="en-US" sz="2100" dirty="0"/>
              <a:t>B</a:t>
            </a:r>
            <a:r>
              <a:rPr sz="2100" b="0" i="0" dirty="0"/>
              <a:t>elief in heaven and hell tracks faster growth; church attendance, holding belief constant, tracks slower growth (Barro &amp; McCleary 2003).</a:t>
            </a:r>
          </a:p>
          <a:p>
            <a:pPr>
              <a:spcBef>
                <a:spcPts val="800"/>
              </a:spcBef>
            </a:pPr>
            <a:r>
              <a:rPr sz="2100" b="1" i="0" dirty="0"/>
              <a:t>Natural experiment: </a:t>
            </a:r>
            <a:r>
              <a:rPr sz="2100" b="0" i="0" dirty="0"/>
              <a:t>Prussia’s Protestant economic advantage came from literacy, not a work ethic (Becker &amp; </a:t>
            </a:r>
            <a:r>
              <a:rPr sz="2100" b="0" i="0" dirty="0" err="1"/>
              <a:t>Woessmann</a:t>
            </a:r>
            <a:r>
              <a:rPr sz="2100" b="0" i="0" dirty="0"/>
              <a:t> 2009).</a:t>
            </a:r>
          </a:p>
          <a:p>
            <a:pPr>
              <a:spcBef>
                <a:spcPts val="800"/>
              </a:spcBef>
            </a:pPr>
            <a:r>
              <a:rPr sz="2100" b="1" i="0" dirty="0"/>
              <a:t>Randomized trial: </a:t>
            </a:r>
            <a:r>
              <a:rPr sz="2100" b="0" i="0" dirty="0"/>
              <a:t>an evangelical values program in the Philippines raised religiosity and income six months later (Bryan, Choi &amp; Karlan 2021).</a:t>
            </a:r>
          </a:p>
          <a:p>
            <a:pPr>
              <a:spcBef>
                <a:spcPts val="1400"/>
              </a:spcBef>
            </a:pPr>
            <a:r>
              <a:rPr sz="2100" b="1" i="0" dirty="0">
                <a:solidFill>
                  <a:srgbClr val="1A3F09"/>
                </a:solidFill>
              </a:rPr>
              <a:t>Each tool measures the outcome. None asks what moved the pastor first.</a:t>
            </a:r>
          </a:p>
          <a:p>
            <a:pPr>
              <a:spcBef>
                <a:spcPts val="1000"/>
              </a:spcBef>
            </a:pPr>
            <a:r>
              <a:rPr sz="1500" b="0" i="1" dirty="0">
                <a:solidFill>
                  <a:srgbClr val="5F5F5F"/>
                </a:solidFill>
              </a:rPr>
              <a:t>SOURCE: Barro, R.J. &amp; McCleary, R.M. 2003. American Sociological Review, 68(5). Becker, S.O. &amp; </a:t>
            </a:r>
            <a:r>
              <a:rPr sz="1500" b="0" i="1" dirty="0" err="1">
                <a:solidFill>
                  <a:srgbClr val="5F5F5F"/>
                </a:solidFill>
              </a:rPr>
              <a:t>Woessmann</a:t>
            </a:r>
            <a:r>
              <a:rPr sz="1500" b="0" i="1" dirty="0">
                <a:solidFill>
                  <a:srgbClr val="5F5F5F"/>
                </a:solidFill>
              </a:rPr>
              <a:t>, L. 2009. Quarterly Journal of Economics, 124(2). Bryan, G., Choi, J.J. &amp; Karlan, D. 2021. Quarterly Journal of Economics, 136(1).</a:t>
            </a:r>
          </a:p>
        </p:txBody>
      </p:sp>
    </p:spTree>
    <p:extLst>
      <p:ext uri="{BB962C8B-B14F-4D97-AF65-F5344CB8AC3E}">
        <p14:creationId xmlns:p14="http://schemas.microsoft.com/office/powerpoint/2010/main" val="3078378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Nature of the Problem</a:t>
            </a:r>
          </a:p>
        </p:txBody>
      </p:sp>
      <p:sp>
        <p:nvSpPr>
          <p:cNvPr id="3" name="Text Placeholder 2"/>
          <p:cNvSpPr>
            <a:spLocks noGrp="1"/>
          </p:cNvSpPr>
          <p:nvPr>
            <p:ph type="body" idx="1"/>
          </p:nvPr>
        </p:nvSpPr>
        <p:spPr>
          <a:xfrm>
            <a:off x="975360" y="1812621"/>
            <a:ext cx="6591300" cy="4011982"/>
          </a:xfrm>
        </p:spPr>
        <p:txBody>
          <a:bodyPr wrap="square">
            <a:normAutofit fontScale="92500"/>
          </a:bodyPr>
          <a:lstStyle/>
          <a:p>
            <a:pPr marL="342900" indent="-342900">
              <a:buFont typeface="Arial" panose="020B0604020202020204" pitchFamily="34" charset="0"/>
              <a:buChar char="•"/>
            </a:pPr>
            <a:r>
              <a:rPr sz="2500" dirty="0"/>
              <a:t>Pentecostal economic activity is visible worldwide.</a:t>
            </a:r>
          </a:p>
          <a:p>
            <a:pPr marL="342900" indent="-342900">
              <a:buFont typeface="Arial" panose="020B0604020202020204" pitchFamily="34" charset="0"/>
              <a:buChar char="•"/>
            </a:pPr>
            <a:r>
              <a:rPr sz="2500" dirty="0"/>
              <a:t>In Africa it has been surveyed and is now being tested. In Latin America it has been debated.</a:t>
            </a:r>
            <a:endParaRPr lang="en-US" sz="2500" dirty="0"/>
          </a:p>
          <a:p>
            <a:pPr marL="342900" indent="-342900">
              <a:buFont typeface="Arial" panose="020B0604020202020204" pitchFamily="34" charset="0"/>
              <a:buChar char="•"/>
            </a:pPr>
            <a:r>
              <a:rPr sz="2500" dirty="0"/>
              <a:t>In North America, congregations have been valued in dollars. The Pentecostal motivation behind that value has not been explained.</a:t>
            </a:r>
          </a:p>
          <a:p>
            <a:pPr marL="342900" indent="-342900">
              <a:buFont typeface="Arial" panose="020B0604020202020204" pitchFamily="34" charset="0"/>
              <a:buChar char="•"/>
            </a:pPr>
            <a:r>
              <a:rPr sz="2500" dirty="0"/>
              <a:t>Secular economic theory cannot account for a pastor who stakes his credibility on </a:t>
            </a:r>
            <a:r>
              <a:rPr sz="2500" b="1" i="1" dirty="0"/>
              <a:t>“God </a:t>
            </a:r>
            <a:r>
              <a:rPr lang="en-US" sz="2500" b="1" i="1" dirty="0"/>
              <a:t>S</a:t>
            </a:r>
            <a:r>
              <a:rPr sz="2500" b="1" i="1" dirty="0"/>
              <a:t>aid.”</a:t>
            </a:r>
            <a:endParaRPr lang="en-US" sz="2500" b="1" i="1" dirty="0"/>
          </a:p>
          <a:p>
            <a:pPr marL="342900" indent="-342900">
              <a:buFont typeface="Arial" panose="020B0604020202020204" pitchFamily="34" charset="0"/>
              <a:buChar char="•"/>
            </a:pPr>
            <a:r>
              <a:rPr sz="2500" dirty="0"/>
              <a:t>The prosperity-gospel caricature cannot either.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Scale of the Movement</a:t>
            </a:r>
          </a:p>
        </p:txBody>
      </p:sp>
      <p:sp>
        <p:nvSpPr>
          <p:cNvPr id="3" name="Text Placeholder 2"/>
          <p:cNvSpPr>
            <a:spLocks noGrp="1"/>
          </p:cNvSpPr>
          <p:nvPr>
            <p:ph type="body" idx="1"/>
          </p:nvPr>
        </p:nvSpPr>
        <p:spPr/>
        <p:txBody>
          <a:bodyPr wrap="square"/>
          <a:lstStyle/>
          <a:p>
            <a:r>
              <a:rPr sz="4400" b="1" dirty="0">
                <a:solidFill>
                  <a:srgbClr val="1A3F09"/>
                </a:solidFill>
              </a:rPr>
              <a:t>229 million</a:t>
            </a:r>
          </a:p>
          <a:p>
            <a:pPr marL="342900" indent="-342900">
              <a:buFont typeface="Arial" panose="020B0604020202020204" pitchFamily="34" charset="0"/>
              <a:buChar char="•"/>
            </a:pPr>
            <a:r>
              <a:rPr sz="2500" dirty="0"/>
              <a:t>Pentecostal and charismatic adherents in Sub-Saharan Africa, 2020.</a:t>
            </a:r>
            <a:endParaRPr lang="en-US" sz="2500" dirty="0"/>
          </a:p>
          <a:p>
            <a:pPr marL="342900" indent="-342900">
              <a:buFont typeface="Arial" panose="020B0604020202020204" pitchFamily="34" charset="0"/>
              <a:buChar char="•"/>
            </a:pPr>
            <a:r>
              <a:rPr sz="2500" dirty="0"/>
              <a:t>The fastest-growing religious group in the region.</a:t>
            </a:r>
            <a:endParaRPr lang="en-US" sz="2500" dirty="0"/>
          </a:p>
          <a:p>
            <a:pPr marL="342900" indent="-342900">
              <a:buFont typeface="Arial" panose="020B0604020202020204" pitchFamily="34" charset="0"/>
              <a:buChar char="•"/>
            </a:pPr>
            <a:r>
              <a:rPr sz="2500" dirty="0"/>
              <a:t>This is a mainstream movement in the Global South, not a fringe one.</a:t>
            </a:r>
            <a:endParaRPr lang="en-US" sz="2500" dirty="0"/>
          </a:p>
          <a:p>
            <a:endParaRPr lang="en-US" sz="2200" dirty="0"/>
          </a:p>
          <a:p>
            <a:endParaRPr sz="2200" dirty="0"/>
          </a:p>
          <a:p>
            <a:pPr>
              <a:spcBef>
                <a:spcPts val="1000"/>
              </a:spcBef>
            </a:pPr>
            <a:r>
              <a:rPr lang="en-US" sz="1300" i="1" dirty="0">
                <a:solidFill>
                  <a:srgbClr val="5F5F5F"/>
                </a:solidFill>
              </a:rPr>
              <a:t>SOURCE: </a:t>
            </a:r>
            <a:r>
              <a:rPr sz="1300" i="1" dirty="0">
                <a:solidFill>
                  <a:srgbClr val="5F5F5F"/>
                </a:solidFill>
              </a:rPr>
              <a:t>Johnson &amp; Grim (2023), as cited in AEA RCT Registry, trial 13373.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Miller and Yamamori: Twenty Countries</a:t>
            </a:r>
            <a:r>
              <a:rPr lang="en-US" dirty="0"/>
              <a:t> in</a:t>
            </a:r>
            <a:r>
              <a:rPr dirty="0"/>
              <a:t> Four Years</a:t>
            </a:r>
          </a:p>
        </p:txBody>
      </p:sp>
      <p:sp>
        <p:nvSpPr>
          <p:cNvPr id="3" name="Text Placeholder 2"/>
          <p:cNvSpPr>
            <a:spLocks noGrp="1"/>
          </p:cNvSpPr>
          <p:nvPr>
            <p:ph type="body" idx="1"/>
          </p:nvPr>
        </p:nvSpPr>
        <p:spPr/>
        <p:txBody>
          <a:bodyPr wrap="square"/>
          <a:lstStyle/>
          <a:p>
            <a:pPr marL="342900" indent="-342900">
              <a:buFont typeface="Arial" panose="020B0604020202020204" pitchFamily="34" charset="0"/>
              <a:buChar char="•"/>
            </a:pPr>
            <a:r>
              <a:rPr sz="2500" dirty="0"/>
              <a:t>They visited churches, interviewed leaders, and observed social ministries, mostly in developing nations.</a:t>
            </a:r>
            <a:endParaRPr lang="en-US" sz="2500" dirty="0"/>
          </a:p>
          <a:p>
            <a:pPr marL="342900" indent="-342900">
              <a:buFont typeface="Arial" panose="020B0604020202020204" pitchFamily="34" charset="0"/>
              <a:buChar char="•"/>
            </a:pPr>
            <a:r>
              <a:rPr sz="2500" dirty="0"/>
              <a:t>They called what they found Progressive Pentecostalism: believers who say the Holy Spirit and the life of Jesus send them to meet the spiritual, physical, and social needs of their communities.</a:t>
            </a:r>
            <a:endParaRPr lang="en-US" sz="2500" dirty="0"/>
          </a:p>
          <a:p>
            <a:pPr marL="342900" indent="-342900">
              <a:buFont typeface="Arial" panose="020B0604020202020204" pitchFamily="34" charset="0"/>
              <a:buChar char="•"/>
            </a:pPr>
            <a:r>
              <a:rPr sz="2500" dirty="0"/>
              <a:t>Their argument: Spirit-filled worship sits at the root of the social concern.</a:t>
            </a:r>
          </a:p>
          <a:p>
            <a:pPr>
              <a:spcBef>
                <a:spcPts val="1400"/>
              </a:spcBef>
            </a:pPr>
            <a:r>
              <a:rPr lang="en-US" sz="2500" b="1" dirty="0">
                <a:solidFill>
                  <a:srgbClr val="1A3F09"/>
                </a:solidFill>
              </a:rPr>
              <a:t>D</a:t>
            </a:r>
            <a:r>
              <a:rPr sz="2500" b="1" dirty="0">
                <a:solidFill>
                  <a:srgbClr val="1A3F09"/>
                </a:solidFill>
              </a:rPr>
              <a:t>issertation begins from their sixth category of social ministry: economic development.</a:t>
            </a:r>
            <a:endParaRPr lang="en-US" sz="2500" b="1" dirty="0">
              <a:solidFill>
                <a:srgbClr val="1A3F09"/>
              </a:solidFill>
            </a:endParaRPr>
          </a:p>
          <a:p>
            <a:pPr>
              <a:spcBef>
                <a:spcPts val="1400"/>
              </a:spcBef>
            </a:pPr>
            <a:endParaRPr sz="2500" b="1" dirty="0">
              <a:solidFill>
                <a:srgbClr val="1A3F09"/>
              </a:solidFill>
            </a:endParaRPr>
          </a:p>
          <a:p>
            <a:pPr>
              <a:spcBef>
                <a:spcPts val="1000"/>
              </a:spcBef>
            </a:pPr>
            <a:r>
              <a:rPr lang="en-US" sz="1300" i="1" dirty="0">
                <a:solidFill>
                  <a:srgbClr val="5F5F5F"/>
                </a:solidFill>
              </a:rPr>
              <a:t>SOURCE: </a:t>
            </a:r>
            <a:r>
              <a:rPr sz="1300" i="1" dirty="0">
                <a:solidFill>
                  <a:srgbClr val="5F5F5F"/>
                </a:solidFill>
              </a:rPr>
              <a:t>Miller, D.E. &amp; Yamamori, T. 2007. Global Pentecostalism: The New Face of Christian Social Engagement. Berkeley: University of California Press.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South Africa: Under the Radar</a:t>
            </a:r>
          </a:p>
        </p:txBody>
      </p:sp>
      <p:sp>
        <p:nvSpPr>
          <p:cNvPr id="3" name="Text Placeholder 2"/>
          <p:cNvSpPr>
            <a:spLocks noGrp="1"/>
          </p:cNvSpPr>
          <p:nvPr>
            <p:ph type="body" idx="1"/>
          </p:nvPr>
        </p:nvSpPr>
        <p:spPr/>
        <p:txBody>
          <a:bodyPr wrap="square"/>
          <a:lstStyle/>
          <a:p>
            <a:pPr marL="342900" indent="-342900">
              <a:buFont typeface="Arial" panose="020B0604020202020204" pitchFamily="34" charset="0"/>
              <a:buChar char="•"/>
            </a:pPr>
            <a:r>
              <a:rPr sz="2200" dirty="0"/>
              <a:t>In 2008 the Centre for Development and Enterprise studied post-apartheid Pentecostal growth, advised by Peter Berger and James Hunter.</a:t>
            </a:r>
            <a:endParaRPr lang="en-US" sz="2200" dirty="0"/>
          </a:p>
          <a:p>
            <a:pPr marL="342900" indent="-342900">
              <a:buFont typeface="Arial" panose="020B0604020202020204" pitchFamily="34" charset="0"/>
              <a:buChar char="•"/>
            </a:pPr>
            <a:r>
              <a:rPr sz="2200" dirty="0"/>
              <a:t>CDE’s director judged the most significant finding to be “untapped social capital available for development and economic growth.”</a:t>
            </a:r>
            <a:endParaRPr lang="en-US" sz="2200" dirty="0"/>
          </a:p>
          <a:p>
            <a:pPr marL="342900" indent="-342900">
              <a:buFont typeface="Arial" panose="020B0604020202020204" pitchFamily="34" charset="0"/>
              <a:buChar char="•"/>
            </a:pPr>
            <a:r>
              <a:rPr sz="2200" dirty="0"/>
              <a:t>A national think tank had missed a social movement growing under its own nose.</a:t>
            </a:r>
            <a:endParaRPr lang="en-US" sz="2200" dirty="0"/>
          </a:p>
          <a:p>
            <a:endParaRPr sz="2200" dirty="0"/>
          </a:p>
          <a:p>
            <a:pPr>
              <a:spcBef>
                <a:spcPts val="1000"/>
              </a:spcBef>
            </a:pPr>
            <a:r>
              <a:rPr lang="en-US" sz="1300" i="1" dirty="0">
                <a:solidFill>
                  <a:srgbClr val="5F5F5F"/>
                </a:solidFill>
              </a:rPr>
              <a:t>SOURCE: </a:t>
            </a:r>
            <a:r>
              <a:rPr sz="1300" i="1" dirty="0">
                <a:solidFill>
                  <a:srgbClr val="5F5F5F"/>
                </a:solidFill>
              </a:rPr>
              <a:t>CDE. 2008. Dormant Capital: Pentecostalism in South Africa and its Potential Social and Economic Role. Johannesburg: CDE. Bernstein &amp; Rule (2010).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The Critique</a:t>
            </a:r>
            <a:r>
              <a:rPr lang="en-US" dirty="0"/>
              <a:t>: </a:t>
            </a:r>
            <a:r>
              <a:rPr dirty="0"/>
              <a:t>Stated Up Front</a:t>
            </a:r>
          </a:p>
        </p:txBody>
      </p:sp>
      <p:sp>
        <p:nvSpPr>
          <p:cNvPr id="3" name="Text Placeholder 2"/>
          <p:cNvSpPr>
            <a:spLocks noGrp="1"/>
          </p:cNvSpPr>
          <p:nvPr>
            <p:ph type="body" idx="1"/>
          </p:nvPr>
        </p:nvSpPr>
        <p:spPr/>
        <p:txBody>
          <a:bodyPr wrap="square">
            <a:normAutofit lnSpcReduction="10000"/>
          </a:bodyPr>
          <a:lstStyle/>
          <a:p>
            <a:pPr marL="342900" indent="-342900">
              <a:buFont typeface="Arial" panose="020B0604020202020204" pitchFamily="34" charset="0"/>
              <a:buChar char="•"/>
            </a:pPr>
            <a:r>
              <a:rPr sz="2500" dirty="0"/>
              <a:t>Gifford and Nogueira-Godsey tested the CDE report against one church, Winners’ Chapel.</a:t>
            </a:r>
            <a:endParaRPr lang="en-US" sz="2500" dirty="0"/>
          </a:p>
          <a:p>
            <a:pPr marL="342900" indent="-342900">
              <a:buFont typeface="Arial" panose="020B0604020202020204" pitchFamily="34" charset="0"/>
              <a:buChar char="•"/>
            </a:pPr>
            <a:r>
              <a:rPr sz="2500" dirty="0"/>
              <a:t>Its “victorious living” theology does not fit Weber’s Protestant ethic.</a:t>
            </a:r>
            <a:endParaRPr lang="en-US" sz="2500" dirty="0"/>
          </a:p>
          <a:p>
            <a:pPr marL="342900" indent="-342900">
              <a:buFont typeface="Arial" panose="020B0604020202020204" pitchFamily="34" charset="0"/>
              <a:buChar char="•"/>
            </a:pPr>
            <a:r>
              <a:rPr sz="2500" dirty="0"/>
              <a:t>The global evidence is contested. That is why the motivation has to be traced, not assumed.</a:t>
            </a:r>
          </a:p>
          <a:p>
            <a:pPr>
              <a:spcBef>
                <a:spcPts val="1000"/>
              </a:spcBef>
            </a:pPr>
            <a:endParaRPr lang="en-US" sz="1300" i="1" dirty="0">
              <a:solidFill>
                <a:srgbClr val="5F5F5F"/>
              </a:solidFill>
            </a:endParaRPr>
          </a:p>
          <a:p>
            <a:pPr>
              <a:spcBef>
                <a:spcPts val="1000"/>
              </a:spcBef>
            </a:pPr>
            <a:endParaRPr lang="en-US" sz="1300" i="1" dirty="0">
              <a:solidFill>
                <a:srgbClr val="5F5F5F"/>
              </a:solidFill>
            </a:endParaRPr>
          </a:p>
          <a:p>
            <a:pPr>
              <a:spcBef>
                <a:spcPts val="1000"/>
              </a:spcBef>
            </a:pPr>
            <a:endParaRPr lang="en-US" sz="1300" i="1" dirty="0">
              <a:solidFill>
                <a:srgbClr val="5F5F5F"/>
              </a:solidFill>
            </a:endParaRPr>
          </a:p>
          <a:p>
            <a:pPr>
              <a:spcBef>
                <a:spcPts val="1000"/>
              </a:spcBef>
            </a:pPr>
            <a:r>
              <a:rPr lang="en-US" sz="1300" i="1" dirty="0">
                <a:solidFill>
                  <a:srgbClr val="5F5F5F"/>
                </a:solidFill>
              </a:rPr>
              <a:t>SOURCE: </a:t>
            </a:r>
            <a:r>
              <a:rPr sz="1300" i="1" dirty="0">
                <a:solidFill>
                  <a:srgbClr val="5F5F5F"/>
                </a:solidFill>
              </a:rPr>
              <a:t>Gifford, P. &amp; Nogueira-Godsey, T. 2011. The Protestant ethic and African Pentecostalism: A case study. Journal for the Study of Religion, 24(1).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Africa: Testing It in the Field</a:t>
            </a:r>
            <a:endParaRPr dirty="0"/>
          </a:p>
        </p:txBody>
      </p:sp>
      <p:sp>
        <p:nvSpPr>
          <p:cNvPr id="3" name="Text Placeholder 2"/>
          <p:cNvSpPr>
            <a:spLocks noGrp="1"/>
          </p:cNvSpPr>
          <p:nvPr>
            <p:ph type="body" idx="1"/>
          </p:nvPr>
        </p:nvSpPr>
        <p:spPr/>
        <p:txBody>
          <a:bodyPr wrap="square"/>
          <a:lstStyle/>
          <a:p>
            <a:pPr marL="342900" indent="-342900">
              <a:buFont typeface="Arial" panose="020B0604020202020204" pitchFamily="34" charset="0"/>
              <a:buChar char="•"/>
            </a:pPr>
            <a:r>
              <a:rPr sz="2500" dirty="0"/>
              <a:t>A registered field experiment proposes the first randomized evidence on the economic outcomes of Pentecostal messages, including the prosperity gospel.</a:t>
            </a:r>
            <a:endParaRPr lang="en-US" sz="2500" dirty="0"/>
          </a:p>
          <a:p>
            <a:pPr marL="342900" indent="-342900">
              <a:buFont typeface="Arial" panose="020B0604020202020204" pitchFamily="34" charset="0"/>
              <a:buChar char="•"/>
            </a:pPr>
            <a:r>
              <a:rPr sz="2500" dirty="0"/>
              <a:t>Yong and </a:t>
            </a:r>
            <a:r>
              <a:rPr sz="2500" dirty="0" err="1"/>
              <a:t>Knoetze</a:t>
            </a:r>
            <a:r>
              <a:rPr sz="2500" dirty="0"/>
              <a:t> review the literature on African Pentecostalism and economic development.</a:t>
            </a:r>
            <a:endParaRPr lang="en-US" sz="2500" dirty="0"/>
          </a:p>
          <a:p>
            <a:pPr marL="342900" indent="-342900">
              <a:buFont typeface="Arial" panose="020B0604020202020204" pitchFamily="34" charset="0"/>
              <a:buChar char="•"/>
            </a:pPr>
            <a:r>
              <a:rPr sz="2500" dirty="0"/>
              <a:t>Freeman places Pentecostalism inside the development literature for Sub-Saharan Africa.</a:t>
            </a:r>
            <a:endParaRPr lang="en-US" sz="2500" dirty="0"/>
          </a:p>
          <a:p>
            <a:endParaRPr sz="2500" dirty="0"/>
          </a:p>
          <a:p>
            <a:pPr>
              <a:spcBef>
                <a:spcPts val="1000"/>
              </a:spcBef>
            </a:pPr>
            <a:r>
              <a:rPr lang="en-US" sz="1300" i="1" dirty="0">
                <a:solidFill>
                  <a:srgbClr val="5F5F5F"/>
                </a:solidFill>
              </a:rPr>
              <a:t>SOURCE: </a:t>
            </a:r>
            <a:r>
              <a:rPr sz="1300" i="1" dirty="0">
                <a:solidFill>
                  <a:srgbClr val="5F5F5F"/>
                </a:solidFill>
              </a:rPr>
              <a:t>AEA RCT Registry, trial 13373. Yong, A. &amp; </a:t>
            </a:r>
            <a:r>
              <a:rPr sz="1300" i="1" dirty="0" err="1">
                <a:solidFill>
                  <a:srgbClr val="5F5F5F"/>
                </a:solidFill>
              </a:rPr>
              <a:t>Knoetze</a:t>
            </a:r>
            <a:r>
              <a:rPr sz="1300" i="1" dirty="0">
                <a:solidFill>
                  <a:srgbClr val="5F5F5F"/>
                </a:solidFill>
              </a:rPr>
              <a:t>, J. 2024. Religions, 15(7):832. Freeman, D. 2015. In Tomalin, E. (ed.), Routledge Handbook of Religions and Global Development.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D65BF-47B0-EDDF-B012-FB3112A2D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B9A301-78FF-6863-625F-31F1154098C0}"/>
              </a:ext>
            </a:extLst>
          </p:cNvPr>
          <p:cNvSpPr>
            <a:spLocks noGrp="1"/>
          </p:cNvSpPr>
          <p:nvPr>
            <p:ph type="title"/>
          </p:nvPr>
        </p:nvSpPr>
        <p:spPr/>
        <p:txBody>
          <a:bodyPr/>
          <a:lstStyle/>
          <a:p>
            <a:r>
              <a:rPr lang="en-US" dirty="0"/>
              <a:t>Africa: Testing It in the Field</a:t>
            </a:r>
            <a:endParaRPr dirty="0"/>
          </a:p>
        </p:txBody>
      </p:sp>
      <p:sp>
        <p:nvSpPr>
          <p:cNvPr id="3" name="Text Placeholder 2">
            <a:extLst>
              <a:ext uri="{FF2B5EF4-FFF2-40B4-BE49-F238E27FC236}">
                <a16:creationId xmlns:a16="http://schemas.microsoft.com/office/drawing/2014/main" id="{238C3B71-E63F-7691-BFFA-E1194A76D129}"/>
              </a:ext>
            </a:extLst>
          </p:cNvPr>
          <p:cNvSpPr>
            <a:spLocks noGrp="1"/>
          </p:cNvSpPr>
          <p:nvPr>
            <p:ph type="body" idx="1"/>
          </p:nvPr>
        </p:nvSpPr>
        <p:spPr/>
        <p:txBody>
          <a:bodyPr wrap="square">
            <a:normAutofit fontScale="92500" lnSpcReduction="10000"/>
          </a:bodyPr>
          <a:lstStyle/>
          <a:p>
            <a:r>
              <a:rPr lang="en-US" sz="3500" i="1" dirty="0"/>
              <a:t>“Pentecostal churches are often rather more effective change agents than are development NGOs.”</a:t>
            </a:r>
            <a:endParaRPr lang="en-US" sz="3500" dirty="0"/>
          </a:p>
          <a:p>
            <a:endParaRPr lang="en-US" sz="3500" dirty="0"/>
          </a:p>
          <a:p>
            <a:r>
              <a:rPr lang="en-US" sz="2600" dirty="0"/>
              <a:t>Secular development agencies fail because they try to implement macro-scale economic fixes from the outside. Pentecostalism, by contrast, succeeds because it initiates </a:t>
            </a:r>
            <a:r>
              <a:rPr lang="en-US" sz="2600" b="1" dirty="0"/>
              <a:t>"transformational development” </a:t>
            </a:r>
            <a:r>
              <a:rPr lang="en-US" sz="2600" dirty="0"/>
              <a:t>meaning it changes a person's inner subjectivity, values, and social relations first, which naturally unlocks economic growth later.</a:t>
            </a:r>
          </a:p>
          <a:p>
            <a:endParaRPr sz="2500" dirty="0"/>
          </a:p>
          <a:p>
            <a:pPr>
              <a:spcBef>
                <a:spcPts val="1000"/>
              </a:spcBef>
            </a:pPr>
            <a:r>
              <a:rPr lang="en-US" sz="1300" i="1" dirty="0">
                <a:solidFill>
                  <a:srgbClr val="5F5F5F"/>
                </a:solidFill>
              </a:rPr>
              <a:t>SOURCE: Freeman, D. (ed.) 2012. Pentecostalism and Development: Churches, NGOs and Social Change in Africa. Basingstoke: Palgrave Macmillan. Freeman, D. 2013. Pentecostalism in a rural context. PentecoStudies, 12(2):231–249.</a:t>
            </a:r>
            <a:endParaRPr sz="1300" i="1" dirty="0">
              <a:solidFill>
                <a:srgbClr val="5F5F5F"/>
              </a:solidFill>
            </a:endParaRPr>
          </a:p>
        </p:txBody>
      </p:sp>
    </p:spTree>
    <p:extLst>
      <p:ext uri="{BB962C8B-B14F-4D97-AF65-F5344CB8AC3E}">
        <p14:creationId xmlns:p14="http://schemas.microsoft.com/office/powerpoint/2010/main" val="730986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9BC98-92DF-0090-5E59-0AF9198895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46F608-C24F-E107-0C14-FFD65EE7A3F2}"/>
              </a:ext>
            </a:extLst>
          </p:cNvPr>
          <p:cNvSpPr>
            <a:spLocks noGrp="1"/>
          </p:cNvSpPr>
          <p:nvPr>
            <p:ph type="title"/>
          </p:nvPr>
        </p:nvSpPr>
        <p:spPr/>
        <p:txBody>
          <a:bodyPr>
            <a:normAutofit/>
          </a:bodyPr>
          <a:lstStyle/>
          <a:p>
            <a:r>
              <a:rPr sz="3000" dirty="0"/>
              <a:t>The Halo Has Been Measured in North America</a:t>
            </a:r>
          </a:p>
        </p:txBody>
      </p:sp>
      <p:sp>
        <p:nvSpPr>
          <p:cNvPr id="3" name="Text Placeholder 2">
            <a:extLst>
              <a:ext uri="{FF2B5EF4-FFF2-40B4-BE49-F238E27FC236}">
                <a16:creationId xmlns:a16="http://schemas.microsoft.com/office/drawing/2014/main" id="{56E02067-346B-8FF1-9F70-F467954D6B65}"/>
              </a:ext>
            </a:extLst>
          </p:cNvPr>
          <p:cNvSpPr>
            <a:spLocks noGrp="1"/>
          </p:cNvSpPr>
          <p:nvPr>
            <p:ph type="body" idx="1"/>
          </p:nvPr>
        </p:nvSpPr>
        <p:spPr/>
        <p:txBody>
          <a:bodyPr wrap="square"/>
          <a:lstStyle/>
          <a:p>
            <a:pPr marL="457200" indent="-457200">
              <a:buFont typeface="Arial" panose="020B0604020202020204" pitchFamily="34" charset="0"/>
              <a:buChar char="•"/>
            </a:pPr>
            <a:r>
              <a:rPr sz="3000" b="1" dirty="0"/>
              <a:t>Philadelphia, 12 congregations: </a:t>
            </a:r>
            <a:r>
              <a:rPr sz="3000" dirty="0"/>
              <a:t>$52 million in annual economic value, an average of $4.3 million each.</a:t>
            </a:r>
          </a:p>
          <a:p>
            <a:pPr marL="457200" indent="-457200">
              <a:buFont typeface="Arial" panose="020B0604020202020204" pitchFamily="34" charset="0"/>
              <a:buChar char="•"/>
            </a:pPr>
            <a:r>
              <a:rPr sz="3000" b="1" dirty="0"/>
              <a:t>Three U.S. cities, 90 congregations: </a:t>
            </a:r>
            <a:r>
              <a:rPr sz="3000" dirty="0"/>
              <a:t>$1.27 to $2.51 million per congregation each year.</a:t>
            </a:r>
          </a:p>
          <a:p>
            <a:pPr marL="457200" indent="-457200">
              <a:buFont typeface="Arial" panose="020B0604020202020204" pitchFamily="34" charset="0"/>
              <a:buChar char="•"/>
            </a:pPr>
            <a:r>
              <a:rPr sz="3000" b="1" dirty="0"/>
              <a:t>Urban historic sacred places: </a:t>
            </a:r>
            <a:r>
              <a:rPr sz="3000" dirty="0"/>
              <a:t>over $1.7 million a year on average.</a:t>
            </a:r>
          </a:p>
          <a:p>
            <a:pPr marL="457200" indent="-457200">
              <a:buFont typeface="Arial" panose="020B0604020202020204" pitchFamily="34" charset="0"/>
              <a:buChar char="•"/>
            </a:pPr>
            <a:r>
              <a:rPr sz="3000" b="1" dirty="0"/>
              <a:t>Rural North Carolina churches: </a:t>
            </a:r>
            <a:r>
              <a:rPr sz="3000" dirty="0"/>
              <a:t>about $735,000 a year each.</a:t>
            </a:r>
            <a:br>
              <a:rPr lang="en-US" sz="3000" dirty="0"/>
            </a:br>
            <a:endParaRPr sz="3000" dirty="0"/>
          </a:p>
          <a:p>
            <a:pPr>
              <a:spcBef>
                <a:spcPts val="1000"/>
              </a:spcBef>
            </a:pPr>
            <a:r>
              <a:rPr lang="en-US" sz="1300" i="1" dirty="0">
                <a:solidFill>
                  <a:srgbClr val="5F5F5F"/>
                </a:solidFill>
              </a:rPr>
              <a:t>SOURCE: </a:t>
            </a:r>
            <a:r>
              <a:rPr sz="1300" i="1" dirty="0">
                <a:solidFill>
                  <a:srgbClr val="5F5F5F"/>
                </a:solidFill>
              </a:rPr>
              <a:t>Cnaan, Forrest, Carlsmith &amp; Pelletier (2013); Cnaan &amp; An (2018); Partners for Sacred Places (2016); Partners for Sacred Places &amp; UNC Charlotte (2023).</a:t>
            </a:r>
          </a:p>
        </p:txBody>
      </p:sp>
    </p:spTree>
    <p:extLst>
      <p:ext uri="{BB962C8B-B14F-4D97-AF65-F5344CB8AC3E}">
        <p14:creationId xmlns:p14="http://schemas.microsoft.com/office/powerpoint/2010/main" val="1857758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500" dirty="0"/>
              <a:t>Valued</a:t>
            </a:r>
            <a:r>
              <a:rPr lang="en-US" sz="3500" dirty="0"/>
              <a:t> but </a:t>
            </a:r>
            <a:r>
              <a:rPr lang="en-US" sz="3500" u="sng" dirty="0"/>
              <a:t>N</a:t>
            </a:r>
            <a:r>
              <a:rPr sz="3500" u="sng" dirty="0"/>
              <a:t>ot </a:t>
            </a:r>
            <a:r>
              <a:rPr sz="3500" dirty="0"/>
              <a:t>Explained</a:t>
            </a:r>
          </a:p>
        </p:txBody>
      </p:sp>
      <p:sp>
        <p:nvSpPr>
          <p:cNvPr id="3" name="Text Placeholder 2"/>
          <p:cNvSpPr>
            <a:spLocks noGrp="1"/>
          </p:cNvSpPr>
          <p:nvPr>
            <p:ph type="body" idx="1"/>
          </p:nvPr>
        </p:nvSpPr>
        <p:spPr>
          <a:xfrm>
            <a:off x="1092374" y="1905000"/>
            <a:ext cx="9982200" cy="4044863"/>
          </a:xfrm>
        </p:spPr>
        <p:txBody>
          <a:bodyPr wrap="square">
            <a:normAutofit fontScale="77500" lnSpcReduction="20000"/>
          </a:bodyPr>
          <a:lstStyle/>
          <a:p>
            <a:pPr marL="342900" indent="-342900">
              <a:buFont typeface="Arial" panose="020B0604020202020204" pitchFamily="34" charset="0"/>
              <a:buChar char="•"/>
            </a:pPr>
            <a:r>
              <a:rPr sz="3500" dirty="0"/>
              <a:t>The halo studies do not isolate Pentecostal congregations.</a:t>
            </a:r>
          </a:p>
          <a:p>
            <a:pPr marL="342900" indent="-342900">
              <a:buFont typeface="Arial" panose="020B0604020202020204" pitchFamily="34" charset="0"/>
              <a:buChar char="•"/>
            </a:pPr>
            <a:r>
              <a:rPr sz="3500" dirty="0"/>
              <a:t>They count what a building leaves behind, not the story that started it.</a:t>
            </a:r>
          </a:p>
          <a:p>
            <a:pPr marL="342900" indent="-342900">
              <a:buFont typeface="Arial" panose="020B0604020202020204" pitchFamily="34" charset="0"/>
              <a:buChar char="•"/>
            </a:pPr>
            <a:r>
              <a:rPr sz="3500" dirty="0"/>
              <a:t>They measure how much. They do not ask why.</a:t>
            </a:r>
          </a:p>
          <a:p>
            <a:pPr marL="342900" indent="-342900">
              <a:buFont typeface="Arial" panose="020B0604020202020204" pitchFamily="34" charset="0"/>
              <a:buChar char="•"/>
            </a:pPr>
            <a:r>
              <a:rPr sz="3500" dirty="0"/>
              <a:t>The closest U.S. study, of megachurch economic development in Dallas–Fort Worth and Houston, heard from leaders only.</a:t>
            </a:r>
          </a:p>
          <a:p>
            <a:pPr>
              <a:spcBef>
                <a:spcPts val="1400"/>
              </a:spcBef>
            </a:pPr>
            <a:endParaRPr lang="en-US" sz="3500" b="1" dirty="0">
              <a:solidFill>
                <a:srgbClr val="1A3F09"/>
              </a:solidFill>
            </a:endParaRPr>
          </a:p>
          <a:p>
            <a:pPr>
              <a:spcBef>
                <a:spcPts val="1400"/>
              </a:spcBef>
            </a:pPr>
            <a:r>
              <a:rPr sz="3500" b="1" dirty="0">
                <a:solidFill>
                  <a:srgbClr val="1A3F09"/>
                </a:solidFill>
              </a:rPr>
              <a:t>Africa has been measured. Latin America has been debated. North America has been valued but not explained.</a:t>
            </a:r>
            <a:r>
              <a:rPr lang="en-US" sz="3500" b="1" dirty="0">
                <a:solidFill>
                  <a:srgbClr val="1A3F09"/>
                </a:solidFill>
              </a:rPr>
              <a:t> Ignored.</a:t>
            </a:r>
            <a:endParaRPr sz="3500" b="1" dirty="0">
              <a:solidFill>
                <a:srgbClr val="1A3F09"/>
              </a:solidFill>
            </a:endParaRPr>
          </a:p>
          <a:p>
            <a:pPr>
              <a:spcBef>
                <a:spcPts val="1000"/>
              </a:spcBef>
            </a:pPr>
            <a:endParaRPr lang="en-US" sz="1300" i="1" dirty="0">
              <a:solidFill>
                <a:srgbClr val="5F5F5F"/>
              </a:solidFill>
            </a:endParaRPr>
          </a:p>
          <a:p>
            <a:pPr>
              <a:spcBef>
                <a:spcPts val="1000"/>
              </a:spcBef>
            </a:pPr>
            <a:r>
              <a:rPr lang="en-US" sz="1300" i="1" dirty="0">
                <a:solidFill>
                  <a:srgbClr val="5F5F5F"/>
                </a:solidFill>
              </a:rPr>
              <a:t>SOURCES: </a:t>
            </a:r>
            <a:r>
              <a:rPr sz="1300" i="1" dirty="0">
                <a:solidFill>
                  <a:srgbClr val="5F5F5F"/>
                </a:solidFill>
              </a:rPr>
              <a:t>English, A.E. 2015. Megachurches and Economic Development. PhD diss., University of North Texas (42 surveys, 23 leader interviews).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Halo Effect: </a:t>
            </a:r>
            <a:r>
              <a:rPr sz="3000" dirty="0"/>
              <a:t>Three Meanings</a:t>
            </a:r>
            <a:r>
              <a:rPr lang="en-US" sz="3000" dirty="0"/>
              <a:t>. One Outcome.</a:t>
            </a:r>
            <a:endParaRPr sz="3000" dirty="0"/>
          </a:p>
        </p:txBody>
      </p:sp>
      <p:sp>
        <p:nvSpPr>
          <p:cNvPr id="3" name="Text Placeholder 2"/>
          <p:cNvSpPr>
            <a:spLocks noGrp="1"/>
          </p:cNvSpPr>
          <p:nvPr>
            <p:ph type="body" idx="1"/>
          </p:nvPr>
        </p:nvSpPr>
        <p:spPr>
          <a:xfrm>
            <a:off x="1295400" y="1807401"/>
            <a:ext cx="10363200" cy="4250499"/>
          </a:xfrm>
        </p:spPr>
        <p:txBody>
          <a:bodyPr wrap="square">
            <a:normAutofit/>
          </a:bodyPr>
          <a:lstStyle/>
          <a:p>
            <a:pPr marL="342900" indent="-342900">
              <a:buFont typeface="Arial" panose="020B0604020202020204" pitchFamily="34" charset="0"/>
              <a:buChar char="•"/>
            </a:pPr>
            <a:r>
              <a:rPr sz="2500" b="1" dirty="0"/>
              <a:t>Material </a:t>
            </a:r>
            <a:r>
              <a:rPr lang="en-US" sz="2500" b="1" dirty="0"/>
              <a:t>H</a:t>
            </a:r>
            <a:r>
              <a:rPr sz="2500" b="1" dirty="0"/>
              <a:t>alo: </a:t>
            </a:r>
            <a:r>
              <a:rPr sz="2500" dirty="0"/>
              <a:t>spillovers economists measure, such as jobs, local spending, and property values (Slee 2005; Kline &amp; Moretti 2014).</a:t>
            </a:r>
          </a:p>
          <a:p>
            <a:pPr marL="342900" indent="-342900">
              <a:buFont typeface="Arial" panose="020B0604020202020204" pitchFamily="34" charset="0"/>
              <a:buChar char="•"/>
            </a:pPr>
            <a:r>
              <a:rPr sz="2500" b="1" dirty="0"/>
              <a:t>Perceptual </a:t>
            </a:r>
            <a:r>
              <a:rPr lang="en-US" sz="2500" b="1" dirty="0"/>
              <a:t>H</a:t>
            </a:r>
            <a:r>
              <a:rPr sz="2500" b="1" dirty="0"/>
              <a:t>alo: </a:t>
            </a:r>
            <a:r>
              <a:rPr sz="2500" dirty="0"/>
              <a:t>one visible good deed lifts a reputation in unrelated areas (Smith, Read &amp; López-Rodríguez 2010).</a:t>
            </a:r>
          </a:p>
          <a:p>
            <a:pPr marL="342900" indent="-342900">
              <a:buFont typeface="Arial" panose="020B0604020202020204" pitchFamily="34" charset="0"/>
              <a:buChar char="•"/>
            </a:pPr>
            <a:r>
              <a:rPr sz="2500" b="1" dirty="0"/>
              <a:t>Brusco’s </a:t>
            </a:r>
            <a:r>
              <a:rPr lang="en-US" sz="2500" b="1" dirty="0"/>
              <a:t>H</a:t>
            </a:r>
            <a:r>
              <a:rPr sz="2500" b="1" dirty="0"/>
              <a:t>alo: </a:t>
            </a:r>
            <a:r>
              <a:rPr lang="en-US" sz="2500" b="1" dirty="0"/>
              <a:t>A</a:t>
            </a:r>
            <a:r>
              <a:rPr sz="2500" dirty="0"/>
              <a:t> converted husband’s wages return to the household, and the change radiates outward (Yong 2010:28).</a:t>
            </a:r>
          </a:p>
          <a:p>
            <a:pPr>
              <a:spcBef>
                <a:spcPts val="1400"/>
              </a:spcBef>
            </a:pPr>
            <a:r>
              <a:rPr sz="2500" b="1" dirty="0">
                <a:solidFill>
                  <a:srgbClr val="1A3F09"/>
                </a:solidFill>
              </a:rPr>
              <a:t>The halo is not unique to Pentecostals. It is a spillover. </a:t>
            </a:r>
            <a:endParaRPr lang="en-US" sz="2500" b="1" dirty="0">
              <a:solidFill>
                <a:srgbClr val="1A3F09"/>
              </a:solidFill>
            </a:endParaRPr>
          </a:p>
          <a:p>
            <a:pPr>
              <a:spcBef>
                <a:spcPts val="1400"/>
              </a:spcBef>
            </a:pPr>
            <a:r>
              <a:rPr lang="en-US" sz="2500" b="1" dirty="0">
                <a:solidFill>
                  <a:srgbClr val="1A3F09"/>
                </a:solidFill>
              </a:rPr>
              <a:t>=&gt; </a:t>
            </a:r>
            <a:r>
              <a:rPr sz="2500" b="1" dirty="0">
                <a:solidFill>
                  <a:srgbClr val="1A3F09"/>
                </a:solidFill>
              </a:rPr>
              <a:t>My question is what starts it inside a Pentecostal congregation.</a:t>
            </a:r>
          </a:p>
          <a:p>
            <a:pPr>
              <a:spcBef>
                <a:spcPts val="1000"/>
              </a:spcBef>
            </a:pPr>
            <a:r>
              <a:rPr lang="en-US" sz="1500" i="1" dirty="0">
                <a:solidFill>
                  <a:srgbClr val="5F5F5F"/>
                </a:solidFill>
              </a:rPr>
              <a:t>SOURCE: </a:t>
            </a:r>
            <a:r>
              <a:rPr sz="1500" i="1" dirty="0">
                <a:solidFill>
                  <a:srgbClr val="5F5F5F"/>
                </a:solidFill>
              </a:rPr>
              <a:t>The phrase “the Spirit’s Halo Effect” came from a pastor in my study (Ministry F). It is not the dollar valuation of Cnaan and Partners for Sacred Places.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Research Design</a:t>
            </a:r>
          </a:p>
        </p:txBody>
      </p:sp>
      <p:sp>
        <p:nvSpPr>
          <p:cNvPr id="3" name="Text Placeholder 2"/>
          <p:cNvSpPr>
            <a:spLocks noGrp="1"/>
          </p:cNvSpPr>
          <p:nvPr>
            <p:ph type="body" idx="1"/>
          </p:nvPr>
        </p:nvSpPr>
        <p:spPr/>
        <p:txBody>
          <a:bodyPr wrap="square">
            <a:normAutofit lnSpcReduction="10000"/>
          </a:bodyPr>
          <a:lstStyle/>
          <a:p>
            <a:pPr marL="457200" indent="-457200">
              <a:buFont typeface="Arial" panose="020B0604020202020204" pitchFamily="34" charset="0"/>
              <a:buChar char="•"/>
            </a:pPr>
            <a:r>
              <a:rPr sz="2700" b="1" dirty="0"/>
              <a:t>Method: </a:t>
            </a:r>
            <a:r>
              <a:rPr sz="2700" dirty="0"/>
              <a:t>Classical Grounded Theory. The theory is developed from the ground floor, not tested against one already published.</a:t>
            </a:r>
          </a:p>
          <a:p>
            <a:pPr marL="457200" indent="-457200">
              <a:buFont typeface="Arial" panose="020B0604020202020204" pitchFamily="34" charset="0"/>
              <a:buChar char="•"/>
            </a:pPr>
            <a:r>
              <a:rPr sz="2700" b="1" dirty="0"/>
              <a:t>Interpretive partner: </a:t>
            </a:r>
            <a:r>
              <a:rPr sz="2700" dirty="0"/>
              <a:t>Shiller’s Narrative Economics.</a:t>
            </a:r>
          </a:p>
          <a:p>
            <a:pPr marL="457200" indent="-457200">
              <a:buFont typeface="Arial" panose="020B0604020202020204" pitchFamily="34" charset="0"/>
              <a:buChar char="•"/>
            </a:pPr>
            <a:r>
              <a:rPr sz="2700" b="1" dirty="0"/>
              <a:t>Data: </a:t>
            </a:r>
            <a:r>
              <a:rPr lang="en-US" sz="2700" dirty="0"/>
              <a:t>E</a:t>
            </a:r>
            <a:r>
              <a:rPr sz="2700" dirty="0"/>
              <a:t>ight Pentecostal ministries, sixteen structured interviews over Zoom.</a:t>
            </a:r>
          </a:p>
          <a:p>
            <a:r>
              <a:rPr sz="2700" b="1" dirty="0"/>
              <a:t>Round One: </a:t>
            </a:r>
            <a:r>
              <a:rPr sz="2700" dirty="0"/>
              <a:t>eight Lead Pastors. </a:t>
            </a:r>
            <a:r>
              <a:rPr sz="2700" b="1" dirty="0"/>
              <a:t>Round Two: </a:t>
            </a:r>
            <a:r>
              <a:rPr sz="2700" dirty="0"/>
              <a:t>one challenge respondent per ministry, chosen to test what the Lead Pastor said.</a:t>
            </a:r>
          </a:p>
          <a:p>
            <a:pPr>
              <a:spcBef>
                <a:spcPts val="1000"/>
              </a:spcBef>
            </a:pPr>
            <a:r>
              <a:rPr sz="1300" i="1" dirty="0">
                <a:solidFill>
                  <a:srgbClr val="5F5F5F"/>
                </a:solidFill>
              </a:rPr>
              <a:t>Glaser &amp; Strauss (1967); Strauss &amp; Corbin (1998); Shiller (2020).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E</a:t>
            </a:r>
            <a:r>
              <a:rPr lang="en-US" dirty="0"/>
              <a:t>ight </a:t>
            </a:r>
            <a:r>
              <a:rPr dirty="0"/>
              <a:t>De-identified</a:t>
            </a:r>
            <a:r>
              <a:rPr lang="en-US" dirty="0"/>
              <a:t> Units of Analysis:</a:t>
            </a:r>
            <a:endParaRPr dirty="0"/>
          </a:p>
        </p:txBody>
      </p:sp>
      <p:sp>
        <p:nvSpPr>
          <p:cNvPr id="3" name="Text Placeholder 2"/>
          <p:cNvSpPr>
            <a:spLocks noGrp="1"/>
          </p:cNvSpPr>
          <p:nvPr>
            <p:ph type="body" idx="1"/>
          </p:nvPr>
        </p:nvSpPr>
        <p:spPr/>
        <p:txBody>
          <a:bodyPr wrap="square">
            <a:normAutofit fontScale="70000" lnSpcReduction="20000"/>
          </a:bodyPr>
          <a:lstStyle/>
          <a:p>
            <a:r>
              <a:rPr sz="3500" b="1" dirty="0"/>
              <a:t>A  Gulf Coast metro: </a:t>
            </a:r>
            <a:r>
              <a:rPr sz="3500" dirty="0"/>
              <a:t>licensed counseling center; reentry-to-ownership pipeline</a:t>
            </a:r>
          </a:p>
          <a:p>
            <a:r>
              <a:rPr sz="3500" b="1" dirty="0"/>
              <a:t>B  Metro South: </a:t>
            </a:r>
            <a:r>
              <a:rPr sz="3500" dirty="0"/>
              <a:t>workforce development; mixed-use land development</a:t>
            </a:r>
          </a:p>
          <a:p>
            <a:r>
              <a:rPr sz="3500" b="1" dirty="0"/>
              <a:t>C  Coastal New England: </a:t>
            </a:r>
            <a:r>
              <a:rPr sz="3500" dirty="0"/>
              <a:t>property acquisition; teen center; self-funding ventures</a:t>
            </a:r>
          </a:p>
          <a:p>
            <a:r>
              <a:rPr sz="3500" b="1" dirty="0"/>
              <a:t>D  Metro Southeast: </a:t>
            </a:r>
            <a:r>
              <a:rPr sz="3500" dirty="0"/>
              <a:t>food pantry; community center; small-business grants</a:t>
            </a:r>
          </a:p>
          <a:p>
            <a:r>
              <a:rPr sz="3500" b="1" dirty="0"/>
              <a:t>E  Mid-sized Midwest: </a:t>
            </a:r>
            <a:r>
              <a:rPr sz="3500" dirty="0"/>
              <a:t>grocery, laundromat, daycare; “own little, influence everything”</a:t>
            </a:r>
          </a:p>
          <a:p>
            <a:r>
              <a:rPr sz="3500" b="1" dirty="0"/>
              <a:t>F  Mid-Atlantic suburb and a Southeastern public-housing community: </a:t>
            </a:r>
            <a:r>
              <a:rPr sz="3500" dirty="0"/>
              <a:t>coordination</a:t>
            </a:r>
          </a:p>
          <a:p>
            <a:r>
              <a:rPr sz="3500" b="1" dirty="0"/>
              <a:t>G  Pacific Northwest village: </a:t>
            </a:r>
            <a:r>
              <a:rPr sz="3500" dirty="0"/>
              <a:t>cafe ministry and community center</a:t>
            </a:r>
          </a:p>
          <a:p>
            <a:r>
              <a:rPr sz="3500" b="1" dirty="0"/>
              <a:t>H  Metro Northeast: </a:t>
            </a:r>
            <a:r>
              <a:rPr sz="3500" dirty="0"/>
              <a:t>daycare; building tenancy with a Christian academy</a:t>
            </a:r>
          </a:p>
          <a:p>
            <a:pPr>
              <a:spcBef>
                <a:spcPts val="1000"/>
              </a:spcBef>
            </a:pPr>
            <a:r>
              <a:rPr lang="en-US" sz="1300" i="1" dirty="0">
                <a:solidFill>
                  <a:srgbClr val="5F5F5F"/>
                </a:solidFill>
              </a:rPr>
              <a:t>SOURCES: </a:t>
            </a:r>
            <a:r>
              <a:rPr sz="1300" i="1" dirty="0">
                <a:solidFill>
                  <a:srgbClr val="5F5F5F"/>
                </a:solidFill>
              </a:rPr>
              <a:t>Founders (planted the church they lead): A, B, C, D, F.  Inheritors (took over an existing church): E, G, H.  All names are pseudonyms; locations are regional.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Why Narrative Economics</a:t>
            </a:r>
            <a:r>
              <a:rPr lang="en-US" dirty="0"/>
              <a:t>?</a:t>
            </a:r>
            <a:endParaRPr dirty="0"/>
          </a:p>
        </p:txBody>
      </p:sp>
      <p:sp>
        <p:nvSpPr>
          <p:cNvPr id="3" name="Text Placeholder 2"/>
          <p:cNvSpPr>
            <a:spLocks noGrp="1"/>
          </p:cNvSpPr>
          <p:nvPr>
            <p:ph type="body" idx="1"/>
          </p:nvPr>
        </p:nvSpPr>
        <p:spPr/>
        <p:txBody>
          <a:bodyPr wrap="square">
            <a:normAutofit lnSpcReduction="10000"/>
          </a:bodyPr>
          <a:lstStyle/>
          <a:p>
            <a:pPr marL="342900" indent="-342900">
              <a:buFont typeface="Arial" panose="020B0604020202020204" pitchFamily="34" charset="0"/>
              <a:buChar char="•"/>
            </a:pPr>
            <a:r>
              <a:rPr sz="3000" dirty="0"/>
              <a:t>Stories drive economic behavior.</a:t>
            </a:r>
          </a:p>
          <a:p>
            <a:pPr marL="342900" indent="-342900">
              <a:buFont typeface="Arial" panose="020B0604020202020204" pitchFamily="34" charset="0"/>
              <a:buChar char="•"/>
            </a:pPr>
            <a:r>
              <a:rPr sz="3000" dirty="0"/>
              <a:t>A narrative spreads through attachment, human interest, and identity, whether or not its details resolve as stated.</a:t>
            </a:r>
          </a:p>
          <a:p>
            <a:pPr marL="342900" indent="-342900">
              <a:buFont typeface="Arial" panose="020B0604020202020204" pitchFamily="34" charset="0"/>
              <a:buChar char="•"/>
            </a:pPr>
            <a:r>
              <a:rPr sz="3000" dirty="0"/>
              <a:t>A pastor’s public announcement is a narrative in Shiller’s sense.</a:t>
            </a:r>
          </a:p>
          <a:p>
            <a:pPr marL="342900" indent="-342900">
              <a:buFont typeface="Arial" panose="020B0604020202020204" pitchFamily="34" charset="0"/>
              <a:buChar char="•"/>
            </a:pPr>
            <a:r>
              <a:rPr sz="3000" dirty="0"/>
              <a:t>Its resolution, or its reinterpretation, is the contagion event.</a:t>
            </a:r>
          </a:p>
          <a:p>
            <a:pPr>
              <a:spcBef>
                <a:spcPts val="1000"/>
              </a:spcBef>
            </a:pPr>
            <a:r>
              <a:rPr lang="en-US" sz="1300" i="1" dirty="0">
                <a:solidFill>
                  <a:srgbClr val="5F5F5F"/>
                </a:solidFill>
              </a:rPr>
              <a:t>SOURCE: </a:t>
            </a:r>
            <a:r>
              <a:rPr sz="1300" i="1" dirty="0">
                <a:solidFill>
                  <a:srgbClr val="5F5F5F"/>
                </a:solidFill>
              </a:rPr>
              <a:t>Shiller, R.J. 2020. Narrative Economics, p. 136.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From Codes to a Central Category</a:t>
            </a:r>
          </a:p>
        </p:txBody>
      </p:sp>
      <p:sp>
        <p:nvSpPr>
          <p:cNvPr id="3" name="Text Placeholder 2"/>
          <p:cNvSpPr>
            <a:spLocks noGrp="1"/>
          </p:cNvSpPr>
          <p:nvPr>
            <p:ph type="body" idx="1"/>
          </p:nvPr>
        </p:nvSpPr>
        <p:spPr/>
        <p:txBody>
          <a:bodyPr wrap="square"/>
          <a:lstStyle/>
          <a:p>
            <a:pPr marL="457200" indent="-457200">
              <a:buFont typeface="Arial" panose="020B0604020202020204" pitchFamily="34" charset="0"/>
              <a:buChar char="•"/>
            </a:pPr>
            <a:r>
              <a:rPr sz="3000" b="1" dirty="0"/>
              <a:t>Open coding: </a:t>
            </a:r>
            <a:r>
              <a:rPr sz="3000" dirty="0"/>
              <a:t>respondents’ own words kept as codes: “buy our way out of it,” “inform, don’t ask.”</a:t>
            </a:r>
          </a:p>
          <a:p>
            <a:pPr marL="457200" indent="-457200">
              <a:buFont typeface="Arial" panose="020B0604020202020204" pitchFamily="34" charset="0"/>
              <a:buChar char="•"/>
            </a:pPr>
            <a:r>
              <a:rPr sz="3000" b="1" dirty="0"/>
              <a:t>Axial coding: </a:t>
            </a:r>
            <a:r>
              <a:rPr sz="3000" dirty="0"/>
              <a:t>each Round One pattern tested against a second respondent.</a:t>
            </a:r>
          </a:p>
          <a:p>
            <a:pPr marL="457200" indent="-457200">
              <a:buFont typeface="Arial" panose="020B0604020202020204" pitchFamily="34" charset="0"/>
              <a:buChar char="•"/>
            </a:pPr>
            <a:r>
              <a:rPr sz="3000" b="1" dirty="0"/>
              <a:t>Selective coding: </a:t>
            </a:r>
            <a:r>
              <a:rPr sz="3000" dirty="0"/>
              <a:t>one central category, the Spirit’s Halo Effect.</a:t>
            </a:r>
          </a:p>
          <a:p>
            <a:pPr>
              <a:spcBef>
                <a:spcPts val="1000"/>
              </a:spcBef>
            </a:pPr>
            <a:r>
              <a:rPr sz="1300" i="1" dirty="0">
                <a:solidFill>
                  <a:srgbClr val="5F5F5F"/>
                </a:solidFill>
              </a:rPr>
              <a:t>Strauss &amp; Corbin (1998:123, 143).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Finding 1: Staking Credibility on “God Said”</a:t>
            </a:r>
          </a:p>
        </p:txBody>
      </p:sp>
      <p:sp>
        <p:nvSpPr>
          <p:cNvPr id="3" name="Text Placeholder 2"/>
          <p:cNvSpPr>
            <a:spLocks noGrp="1"/>
          </p:cNvSpPr>
          <p:nvPr>
            <p:ph type="body" idx="1"/>
          </p:nvPr>
        </p:nvSpPr>
        <p:spPr/>
        <p:txBody>
          <a:bodyPr wrap="square">
            <a:normAutofit fontScale="92500"/>
          </a:bodyPr>
          <a:lstStyle/>
          <a:p>
            <a:r>
              <a:rPr sz="2500" b="1" dirty="0">
                <a:solidFill>
                  <a:srgbClr val="1A3F09"/>
                </a:solidFill>
              </a:rPr>
              <a:t>Present in six of eight Round One interviews.</a:t>
            </a:r>
          </a:p>
          <a:p>
            <a:r>
              <a:rPr sz="2500" dirty="0"/>
              <a:t>A Lead Pastor stakes personal, financial, or prophetic credibility on a public statement. The risk resolves. The retold story authorizes the next risk.</a:t>
            </a:r>
            <a:endParaRPr lang="en-US" sz="2500" dirty="0"/>
          </a:p>
          <a:p>
            <a:endParaRPr sz="2500" dirty="0"/>
          </a:p>
          <a:p>
            <a:r>
              <a:rPr sz="2500" b="1" dirty="0"/>
              <a:t>Pastor B: </a:t>
            </a:r>
            <a:r>
              <a:rPr sz="2500" i="1" dirty="0"/>
              <a:t>“I had told the congregation, God said that we are to buy this building. Well, they sold it to a Fortune 500 company, and my credibility was on the line.”</a:t>
            </a:r>
          </a:p>
          <a:p>
            <a:r>
              <a:rPr sz="2500" dirty="0"/>
              <a:t>His resolution was reinterpretation, not retraction: </a:t>
            </a:r>
            <a:r>
              <a:rPr sz="2500" i="1" dirty="0"/>
              <a:t>“God told me, I told you to buy it, I didn’t tell you from who.”</a:t>
            </a:r>
          </a:p>
          <a:p>
            <a:endParaRPr lang="en-US" sz="2500" b="1" dirty="0"/>
          </a:p>
          <a:p>
            <a:r>
              <a:rPr sz="2500" b="1" dirty="0"/>
              <a:t>Pastor D </a:t>
            </a:r>
            <a:r>
              <a:rPr sz="2500" dirty="0"/>
              <a:t>sold his home and put the equity into the ministry: </a:t>
            </a:r>
            <a:r>
              <a:rPr sz="2500" i="1" dirty="0"/>
              <a:t>“Yeah, at the very beginning, absolutely.”</a:t>
            </a:r>
          </a:p>
          <a:p>
            <a:pPr>
              <a:spcBef>
                <a:spcPts val="1000"/>
              </a:spcBef>
            </a:pPr>
            <a:r>
              <a:rPr lang="en-US" sz="1300" i="1" dirty="0">
                <a:solidFill>
                  <a:srgbClr val="5F5F5F"/>
                </a:solidFill>
              </a:rPr>
              <a:t>SOURCE: </a:t>
            </a:r>
            <a:r>
              <a:rPr sz="1300" i="1" dirty="0">
                <a:solidFill>
                  <a:srgbClr val="5F5F5F"/>
                </a:solidFill>
              </a:rPr>
              <a:t>Round One interviews, Ministries B and D (de-identified).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Finding 2: Watched in Real Time</a:t>
            </a:r>
          </a:p>
        </p:txBody>
      </p:sp>
      <p:sp>
        <p:nvSpPr>
          <p:cNvPr id="3" name="Text Placeholder 2"/>
          <p:cNvSpPr>
            <a:spLocks noGrp="1"/>
          </p:cNvSpPr>
          <p:nvPr>
            <p:ph type="body" idx="1"/>
          </p:nvPr>
        </p:nvSpPr>
        <p:spPr/>
        <p:txBody>
          <a:bodyPr wrap="square"/>
          <a:lstStyle/>
          <a:p>
            <a:r>
              <a:rPr sz="2500" b="1" dirty="0"/>
              <a:t>Associate B</a:t>
            </a:r>
            <a:r>
              <a:rPr sz="2500" dirty="0"/>
              <a:t>, a board member, watched a second publicly announced property purchase fail to close.</a:t>
            </a:r>
          </a:p>
          <a:p>
            <a:r>
              <a:rPr sz="2500" dirty="0"/>
              <a:t>The ministry secured another property. She reads it as God still providing, in a different form.</a:t>
            </a:r>
          </a:p>
          <a:p>
            <a:r>
              <a:rPr sz="2500" dirty="0"/>
              <a:t>Two incidents, two observers: one who staked the risk and one who watched it land.</a:t>
            </a:r>
          </a:p>
          <a:p>
            <a:pPr>
              <a:spcBef>
                <a:spcPts val="1200"/>
              </a:spcBef>
            </a:pPr>
            <a:r>
              <a:rPr sz="2500" b="1" dirty="0">
                <a:solidFill>
                  <a:srgbClr val="1A3F09"/>
                </a:solidFill>
              </a:rPr>
              <a:t>The halo is a habit of this ministry, not a one-time rescue.</a:t>
            </a:r>
          </a:p>
          <a:p>
            <a:pPr>
              <a:spcBef>
                <a:spcPts val="1000"/>
              </a:spcBef>
            </a:pPr>
            <a:r>
              <a:rPr lang="en-US" sz="1300" i="1" dirty="0">
                <a:solidFill>
                  <a:srgbClr val="5F5F5F"/>
                </a:solidFill>
              </a:rPr>
              <a:t>SOURCE: </a:t>
            </a:r>
            <a:r>
              <a:rPr sz="1300" i="1" dirty="0">
                <a:solidFill>
                  <a:srgbClr val="5F5F5F"/>
                </a:solidFill>
              </a:rPr>
              <a:t>Round Two interview, Ministry 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Finding 3: The Nomenclature of the ZIP Code</a:t>
            </a:r>
          </a:p>
        </p:txBody>
      </p:sp>
      <p:sp>
        <p:nvSpPr>
          <p:cNvPr id="3" name="Text Placeholder 2"/>
          <p:cNvSpPr>
            <a:spLocks noGrp="1"/>
          </p:cNvSpPr>
          <p:nvPr>
            <p:ph type="body" idx="1"/>
          </p:nvPr>
        </p:nvSpPr>
        <p:spPr/>
        <p:txBody>
          <a:bodyPr wrap="square"/>
          <a:lstStyle/>
          <a:p>
            <a:r>
              <a:rPr sz="2200" dirty="0"/>
              <a:t>Five ministries describe proclamation and service as one act, each by its own theological </a:t>
            </a:r>
            <a:r>
              <a:rPr lang="en-US" sz="2200" dirty="0"/>
              <a:t>path:</a:t>
            </a:r>
          </a:p>
          <a:p>
            <a:endParaRPr sz="2200" dirty="0"/>
          </a:p>
          <a:p>
            <a:r>
              <a:rPr sz="2200" b="1" dirty="0"/>
              <a:t>Associate D: </a:t>
            </a:r>
            <a:r>
              <a:rPr sz="2200" i="1" dirty="0"/>
              <a:t>“It’s staff-held, not just his … it’s part of our character, it’s who we are.”</a:t>
            </a:r>
          </a:p>
          <a:p>
            <a:r>
              <a:rPr sz="2200" b="1" dirty="0"/>
              <a:t>Associate A: </a:t>
            </a:r>
            <a:r>
              <a:rPr sz="2200" i="1" dirty="0"/>
              <a:t>“Because we love Jesus, and Jesus loves these people.”</a:t>
            </a:r>
          </a:p>
          <a:p>
            <a:r>
              <a:rPr sz="2200" b="1" dirty="0"/>
              <a:t>Associate E: </a:t>
            </a:r>
            <a:r>
              <a:rPr sz="2200" dirty="0"/>
              <a:t>the neighborhood is </a:t>
            </a:r>
            <a:r>
              <a:rPr sz="2200" i="1" dirty="0"/>
              <a:t>“our garden,”</a:t>
            </a:r>
            <a:r>
              <a:rPr sz="2200" dirty="0"/>
              <a:t> not a mission field, grounded in common grace.</a:t>
            </a:r>
          </a:p>
          <a:p>
            <a:r>
              <a:rPr sz="2200" b="1" dirty="0"/>
              <a:t>Disconfirming case: </a:t>
            </a:r>
            <a:r>
              <a:rPr sz="2200" dirty="0"/>
              <a:t>Ministry H gave a one-sentence rationale, “the godly thing to do.”</a:t>
            </a:r>
          </a:p>
          <a:p>
            <a:pPr>
              <a:spcBef>
                <a:spcPts val="1200"/>
              </a:spcBef>
            </a:pPr>
            <a:r>
              <a:rPr sz="2200" b="1" dirty="0">
                <a:solidFill>
                  <a:srgbClr val="1A3F09"/>
                </a:solidFill>
              </a:rPr>
              <a:t>The Spirit’s language is how these congregations name </a:t>
            </a:r>
            <a:r>
              <a:rPr sz="2200" b="1" i="1" u="sng" dirty="0">
                <a:solidFill>
                  <a:srgbClr val="1A3F09"/>
                </a:solidFill>
              </a:rPr>
              <a:t>economic action</a:t>
            </a:r>
            <a:r>
              <a:rPr sz="2200" b="1" dirty="0">
                <a:solidFill>
                  <a:srgbClr val="1A3F09"/>
                </a:solidFill>
              </a:rPr>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Finding 4: From the Ground Floor</a:t>
            </a:r>
          </a:p>
        </p:txBody>
      </p:sp>
      <p:sp>
        <p:nvSpPr>
          <p:cNvPr id="3" name="Text Placeholder 2"/>
          <p:cNvSpPr>
            <a:spLocks noGrp="1"/>
          </p:cNvSpPr>
          <p:nvPr>
            <p:ph type="body" idx="1"/>
          </p:nvPr>
        </p:nvSpPr>
        <p:spPr>
          <a:xfrm>
            <a:off x="1104900" y="1905000"/>
            <a:ext cx="9982200" cy="4370540"/>
          </a:xfrm>
        </p:spPr>
        <p:txBody>
          <a:bodyPr wrap="square">
            <a:noAutofit/>
          </a:bodyPr>
          <a:lstStyle/>
          <a:p>
            <a:r>
              <a:rPr sz="2500" dirty="0"/>
              <a:t>These ministries answer the prosperity gospel through practice, not from the pulpit.</a:t>
            </a:r>
          </a:p>
          <a:p>
            <a:r>
              <a:rPr sz="2500" dirty="0"/>
              <a:t>Two poles inside one tradition: Ministry B runs outreach as a membership funnel by design. Ministries C and E decline to, on principle.</a:t>
            </a:r>
            <a:endParaRPr lang="en-US" sz="2500" b="1" dirty="0"/>
          </a:p>
          <a:p>
            <a:pPr marL="342900" indent="-342900">
              <a:buFont typeface="Arial" panose="020B0604020202020204" pitchFamily="34" charset="0"/>
              <a:buChar char="•"/>
            </a:pPr>
            <a:r>
              <a:rPr sz="2500" b="1" dirty="0"/>
              <a:t>Pastor H: </a:t>
            </a:r>
            <a:r>
              <a:rPr sz="2500" i="1" dirty="0"/>
              <a:t>“The necessity for it was just the reality that we need to have other streams of income.”</a:t>
            </a:r>
          </a:p>
          <a:p>
            <a:pPr marL="342900" indent="-342900">
              <a:buFont typeface="Arial" panose="020B0604020202020204" pitchFamily="34" charset="0"/>
              <a:buChar char="•"/>
            </a:pPr>
            <a:r>
              <a:rPr sz="2500" b="1" dirty="0"/>
              <a:t>Associate C: </a:t>
            </a:r>
            <a:r>
              <a:rPr sz="2500" i="1" dirty="0"/>
              <a:t>“More is not the goal. Greater impact is.”</a:t>
            </a:r>
          </a:p>
          <a:p>
            <a:pPr marL="342900" indent="-342900">
              <a:buFont typeface="Arial" panose="020B0604020202020204" pitchFamily="34" charset="0"/>
              <a:buChar char="•"/>
            </a:pPr>
            <a:r>
              <a:rPr sz="2500" b="1" dirty="0"/>
              <a:t>Associate E </a:t>
            </a:r>
            <a:r>
              <a:rPr sz="2500" dirty="0"/>
              <a:t>wants “a new scorecard”: would the neighborhood notice if the church closed?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Finding 5: What Survives Succession</a:t>
            </a:r>
          </a:p>
        </p:txBody>
      </p:sp>
      <p:sp>
        <p:nvSpPr>
          <p:cNvPr id="3" name="Text Placeholder 2"/>
          <p:cNvSpPr>
            <a:spLocks noGrp="1"/>
          </p:cNvSpPr>
          <p:nvPr>
            <p:ph type="body" idx="1"/>
          </p:nvPr>
        </p:nvSpPr>
        <p:spPr/>
        <p:txBody>
          <a:bodyPr wrap="square"/>
          <a:lstStyle/>
          <a:p>
            <a:r>
              <a:rPr sz="2500" b="1" dirty="0"/>
              <a:t>Ministry G: </a:t>
            </a:r>
            <a:r>
              <a:rPr sz="2500" dirty="0"/>
              <a:t>the founder’s personal relationships did not outlast his retirement. The cafe’s did. The mayor stayed a regular customer.</a:t>
            </a:r>
          </a:p>
          <a:p>
            <a:endParaRPr lang="en-US" sz="2500" b="1" dirty="0"/>
          </a:p>
          <a:p>
            <a:r>
              <a:rPr sz="2500" b="1" dirty="0"/>
              <a:t>Institutional </a:t>
            </a:r>
            <a:r>
              <a:rPr lang="en-US" sz="2500" b="1" dirty="0"/>
              <a:t>A</a:t>
            </a:r>
            <a:r>
              <a:rPr sz="2500" b="1" dirty="0"/>
              <a:t>dhesive: </a:t>
            </a:r>
            <a:r>
              <a:rPr sz="2500" dirty="0"/>
              <a:t>trust attached to a place or an ongoing practice, not to one person.</a:t>
            </a:r>
          </a:p>
          <a:p>
            <a:endParaRPr lang="en-US" sz="2500" b="1" dirty="0"/>
          </a:p>
          <a:p>
            <a:r>
              <a:rPr sz="2500" b="1" dirty="0"/>
              <a:t>Ministry E: </a:t>
            </a:r>
            <a:r>
              <a:rPr sz="2500" dirty="0"/>
              <a:t>transfer that worked, transfer that failed, and one reversal. The successor was </a:t>
            </a:r>
            <a:r>
              <a:rPr sz="2500" i="1" dirty="0"/>
              <a:t>“the same person,”</a:t>
            </a:r>
            <a:r>
              <a:rPr sz="2500" dirty="0"/>
              <a:t> with less standing once he held the title.</a:t>
            </a:r>
          </a:p>
          <a:p>
            <a:r>
              <a:rPr lang="en-US" sz="2500" dirty="0"/>
              <a:t>=&gt; </a:t>
            </a:r>
            <a:r>
              <a:rPr sz="2500" dirty="0"/>
              <a:t>Weber’s routinization of charisma fits both cases.</a:t>
            </a:r>
          </a:p>
          <a:p>
            <a:pPr>
              <a:spcBef>
                <a:spcPts val="1000"/>
              </a:spcBef>
            </a:pPr>
            <a:r>
              <a:rPr lang="en-US" sz="1300" i="1" dirty="0">
                <a:solidFill>
                  <a:srgbClr val="5F5F5F"/>
                </a:solidFill>
              </a:rPr>
              <a:t>SOURCE: </a:t>
            </a:r>
            <a:r>
              <a:rPr sz="1300" i="1" dirty="0">
                <a:solidFill>
                  <a:srgbClr val="5F5F5F"/>
                </a:solidFill>
              </a:rPr>
              <a:t>Round Two interviews, Ministries G and E. Weber, M. 1968. Economy and Society.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Spirit’s Halo Effect</a:t>
            </a:r>
          </a:p>
        </p:txBody>
      </p:sp>
      <p:sp>
        <p:nvSpPr>
          <p:cNvPr id="3" name="Text Placeholder 2"/>
          <p:cNvSpPr>
            <a:spLocks noGrp="1"/>
          </p:cNvSpPr>
          <p:nvPr>
            <p:ph type="body" idx="1"/>
          </p:nvPr>
        </p:nvSpPr>
        <p:spPr>
          <a:xfrm>
            <a:off x="4800599" y="1615858"/>
            <a:ext cx="6823553" cy="4403942"/>
          </a:xfrm>
        </p:spPr>
        <p:txBody>
          <a:bodyPr wrap="square">
            <a:noAutofit/>
          </a:bodyPr>
          <a:lstStyle/>
          <a:p>
            <a:r>
              <a:rPr sz="2300" dirty="0"/>
              <a:t>Pneumatological conviction generates an economic narrative that radiates from the church into the community and spreads by contagion.</a:t>
            </a:r>
          </a:p>
          <a:p>
            <a:pPr>
              <a:spcBef>
                <a:spcPts val="1200"/>
              </a:spcBef>
            </a:pPr>
            <a:r>
              <a:rPr sz="2300" b="1" dirty="0">
                <a:solidFill>
                  <a:srgbClr val="1A3F09"/>
                </a:solidFill>
              </a:rPr>
              <a:t>Conviction → public stake → resolution → retold story → next project → neighborhood spillover</a:t>
            </a:r>
          </a:p>
          <a:p>
            <a:pPr>
              <a:spcBef>
                <a:spcPts val="1200"/>
              </a:spcBef>
            </a:pPr>
            <a:r>
              <a:rPr sz="2300" b="1" dirty="0"/>
              <a:t>Boundary condition: </a:t>
            </a:r>
            <a:r>
              <a:rPr sz="2300" dirty="0"/>
              <a:t>capital tied to the Lead Pastor’s personal narrative travels with him. Capital embedded in an institution survives a change in part.</a:t>
            </a:r>
          </a:p>
          <a:p>
            <a:pPr>
              <a:spcBef>
                <a:spcPts val="1200"/>
              </a:spcBef>
            </a:pPr>
            <a:r>
              <a:rPr sz="2300" i="1" dirty="0"/>
              <a:t>Open question: one process with a boundary condition, or two processes sharing one name?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Limits and the Next Phase</a:t>
            </a:r>
          </a:p>
        </p:txBody>
      </p:sp>
      <p:sp>
        <p:nvSpPr>
          <p:cNvPr id="3" name="Text Placeholder 2"/>
          <p:cNvSpPr>
            <a:spLocks noGrp="1"/>
          </p:cNvSpPr>
          <p:nvPr>
            <p:ph type="body" idx="1"/>
          </p:nvPr>
        </p:nvSpPr>
        <p:spPr/>
        <p:txBody>
          <a:bodyPr wrap="square">
            <a:normAutofit fontScale="92500"/>
          </a:bodyPr>
          <a:lstStyle/>
          <a:p>
            <a:r>
              <a:rPr sz="2500" dirty="0"/>
              <a:t>N = 16 is designed for theoretical generalization, not statistical generalization.</a:t>
            </a:r>
          </a:p>
          <a:p>
            <a:r>
              <a:rPr sz="2500" dirty="0"/>
              <a:t>North America is the test case, not the world.</a:t>
            </a:r>
          </a:p>
          <a:p>
            <a:pPr>
              <a:spcBef>
                <a:spcPts val="1200"/>
              </a:spcBef>
            </a:pPr>
            <a:r>
              <a:rPr sz="2500" b="1" dirty="0"/>
              <a:t>How an economist would test the halo:</a:t>
            </a:r>
          </a:p>
          <a:p>
            <a:r>
              <a:rPr sz="2500" dirty="0"/>
              <a:t>Interaction:  Y = β₀ + β₁X₁ + β₂X₂ + β₃(X₁ × X₂) + </a:t>
            </a:r>
            <a:r>
              <a:rPr sz="2500" dirty="0" err="1"/>
              <a:t>ε</a:t>
            </a:r>
            <a:endParaRPr sz="2500" dirty="0"/>
          </a:p>
          <a:p>
            <a:r>
              <a:rPr sz="2500" dirty="0"/>
              <a:t>Carryover:  </a:t>
            </a:r>
            <a:r>
              <a:rPr sz="2500" dirty="0" err="1"/>
              <a:t>Adstock</a:t>
            </a:r>
            <a:r>
              <a:rPr sz="2500" dirty="0"/>
              <a:t>ₜ = Xₜ + </a:t>
            </a:r>
            <a:r>
              <a:rPr sz="2500" dirty="0" err="1"/>
              <a:t>λ</a:t>
            </a:r>
            <a:r>
              <a:rPr sz="2500" dirty="0"/>
              <a:t> · </a:t>
            </a:r>
            <a:r>
              <a:rPr sz="2500" dirty="0" err="1"/>
              <a:t>Adstock</a:t>
            </a:r>
            <a:r>
              <a:rPr sz="2500" dirty="0"/>
              <a:t>ₜ₋₁</a:t>
            </a:r>
          </a:p>
          <a:p>
            <a:r>
              <a:rPr sz="2500" dirty="0"/>
              <a:t>Control:  difference-in-differences</a:t>
            </a:r>
          </a:p>
          <a:p>
            <a:pPr>
              <a:spcBef>
                <a:spcPts val="1200"/>
              </a:spcBef>
            </a:pPr>
            <a:r>
              <a:rPr sz="2500" b="1" dirty="0">
                <a:solidFill>
                  <a:srgbClr val="1A3F09"/>
                </a:solidFill>
              </a:rPr>
              <a:t>My fieldwork supplies the specification a regression needs.</a:t>
            </a:r>
          </a:p>
          <a:p>
            <a:pPr>
              <a:spcBef>
                <a:spcPts val="1000"/>
              </a:spcBef>
            </a:pPr>
            <a:r>
              <a:rPr lang="en-US" sz="1600" i="1" dirty="0">
                <a:solidFill>
                  <a:srgbClr val="5F5F5F"/>
                </a:solidFill>
              </a:rPr>
              <a:t>SOURCE: </a:t>
            </a:r>
            <a:r>
              <a:rPr sz="1600" i="1" dirty="0">
                <a:solidFill>
                  <a:srgbClr val="5F5F5F"/>
                </a:solidFill>
              </a:rPr>
              <a:t>Wooldridge (2020); </a:t>
            </a:r>
            <a:r>
              <a:rPr sz="1600" i="1" dirty="0" err="1">
                <a:solidFill>
                  <a:srgbClr val="5F5F5F"/>
                </a:solidFill>
              </a:rPr>
              <a:t>Koyck</a:t>
            </a:r>
            <a:r>
              <a:rPr sz="1600" i="1" dirty="0">
                <a:solidFill>
                  <a:srgbClr val="5F5F5F"/>
                </a:solidFill>
              </a:rPr>
              <a:t> (1954); Broadbent (1979); Angrist &amp; Pischke (2009); Bolds (Forthcoming).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Is the Spirit’s halo the same in Accra, Kampala, Chennai, and Manila?</a:t>
            </a:r>
          </a:p>
        </p:txBody>
      </p:sp>
      <p:sp>
        <p:nvSpPr>
          <p:cNvPr id="3" name="Text Placeholder 2"/>
          <p:cNvSpPr>
            <a:spLocks noGrp="1"/>
          </p:cNvSpPr>
          <p:nvPr>
            <p:ph type="body" idx="1"/>
          </p:nvPr>
        </p:nvSpPr>
        <p:spPr/>
        <p:txBody>
          <a:bodyPr wrap="square">
            <a:normAutofit/>
          </a:bodyPr>
          <a:lstStyle/>
          <a:p>
            <a:r>
              <a:rPr sz="2800" i="1" dirty="0"/>
              <a:t>I offer a North American finding. </a:t>
            </a:r>
            <a:endParaRPr lang="en-US" sz="2800" i="1" dirty="0"/>
          </a:p>
          <a:p>
            <a:r>
              <a:rPr sz="2800" i="1" dirty="0"/>
              <a:t>I am asking this room whether it holds in your ZIP code</a:t>
            </a:r>
            <a:r>
              <a:rPr lang="en-US" sz="2800" i="1" dirty="0"/>
              <a:t>…</a:t>
            </a:r>
            <a:endParaRPr sz="2800" i="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05E40-FCF9-BC10-47AD-874C116D7B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EBA1E0-A08C-905D-8D6F-B3A69920088E}"/>
              </a:ext>
            </a:extLst>
          </p:cNvPr>
          <p:cNvSpPr>
            <a:spLocks noGrp="1"/>
          </p:cNvSpPr>
          <p:nvPr>
            <p:ph type="title"/>
          </p:nvPr>
        </p:nvSpPr>
        <p:spPr/>
        <p:txBody>
          <a:bodyPr/>
          <a:lstStyle/>
          <a:p>
            <a:r>
              <a:t>References (1 of 2)</a:t>
            </a:r>
          </a:p>
        </p:txBody>
      </p:sp>
      <p:sp>
        <p:nvSpPr>
          <p:cNvPr id="3" name="Text Placeholder 2">
            <a:extLst>
              <a:ext uri="{FF2B5EF4-FFF2-40B4-BE49-F238E27FC236}">
                <a16:creationId xmlns:a16="http://schemas.microsoft.com/office/drawing/2014/main" id="{53332D99-5B30-3EDF-2C95-EDBAB5EFB07E}"/>
              </a:ext>
            </a:extLst>
          </p:cNvPr>
          <p:cNvSpPr>
            <a:spLocks noGrp="1"/>
          </p:cNvSpPr>
          <p:nvPr>
            <p:ph type="body" idx="1"/>
          </p:nvPr>
        </p:nvSpPr>
        <p:spPr/>
        <p:txBody>
          <a:bodyPr wrap="square">
            <a:normAutofit lnSpcReduction="10000"/>
          </a:bodyPr>
          <a:lstStyle/>
          <a:p>
            <a:pPr>
              <a:spcBef>
                <a:spcPts val="300"/>
              </a:spcBef>
            </a:pPr>
            <a:r>
              <a:rPr sz="1200"/>
              <a:t>Angrist, J.D. &amp; Pischke, J.-S. 2009. Mostly Harmless Econometrics. Princeton: Princeton University Press.</a:t>
            </a:r>
          </a:p>
          <a:p>
            <a:pPr>
              <a:spcBef>
                <a:spcPts val="300"/>
              </a:spcBef>
            </a:pPr>
            <a:r>
              <a:rPr sz="1200"/>
              <a:t>Barro, R.J. &amp; McCleary, R.M. 2003. Religion and economic growth across countries. American Sociological Review, 68(5):760–781.</a:t>
            </a:r>
          </a:p>
          <a:p>
            <a:pPr>
              <a:spcBef>
                <a:spcPts val="300"/>
              </a:spcBef>
            </a:pPr>
            <a:r>
              <a:rPr sz="1200"/>
              <a:t>Becker, S.O. &amp; Woessmann, L. 2009. Was Weber wrong? A human capital theory of Protestant economic history. Quarterly Journal of Economics, 124(2):531–596.</a:t>
            </a:r>
          </a:p>
          <a:p>
            <a:pPr>
              <a:spcBef>
                <a:spcPts val="300"/>
              </a:spcBef>
            </a:pPr>
            <a:r>
              <a:rPr sz="1200"/>
              <a:t>Bolds, J. Forthcoming. Spirit economics: Pentecostal utility in collectivism, liberalism and praxis. In M. Wilkinson (ed.), Brill’s Encyclopedia of Global Pentecostalism Supplements. Leiden: Brill.</a:t>
            </a:r>
          </a:p>
          <a:p>
            <a:pPr>
              <a:spcBef>
                <a:spcPts val="300"/>
              </a:spcBef>
            </a:pPr>
            <a:r>
              <a:rPr sz="1200"/>
              <a:t>Broadbent, S. 1979. One way TV advertisements work. Journal of the Market Research Society, 21(3):139–166.</a:t>
            </a:r>
          </a:p>
          <a:p>
            <a:pPr>
              <a:spcBef>
                <a:spcPts val="300"/>
              </a:spcBef>
            </a:pPr>
            <a:r>
              <a:rPr sz="1200"/>
              <a:t>Brusco, E.E. 1995. The Reformation of Machismo. Austin: University of Texas Press.</a:t>
            </a:r>
          </a:p>
          <a:p>
            <a:pPr>
              <a:spcBef>
                <a:spcPts val="300"/>
              </a:spcBef>
            </a:pPr>
            <a:r>
              <a:rPr sz="1200"/>
              <a:t>Bryan, G., Choi, J.J. &amp; Karlan, D. 2021. Randomizing religion: The impact of Protestant evangelism on economic outcomes. Quarterly Journal of Economics, 136(1):293–380.</a:t>
            </a:r>
          </a:p>
          <a:p>
            <a:pPr>
              <a:spcBef>
                <a:spcPts val="300"/>
              </a:spcBef>
            </a:pPr>
            <a:r>
              <a:rPr sz="1200"/>
              <a:t>Centre for Development and Enterprise (CDE). 2008. Dormant Capital: Pentecostalism in South Africa and its Potential Social and Economic Role. Johannesburg: CDE.</a:t>
            </a:r>
          </a:p>
          <a:p>
            <a:pPr>
              <a:spcBef>
                <a:spcPts val="300"/>
              </a:spcBef>
            </a:pPr>
            <a:r>
              <a:rPr sz="1200"/>
              <a:t>Cnaan, R.A. &amp; An, S. 2018. Even priceless has to have a number: Congregational halo effect. Journal of Management, Spirituality &amp; Religion, 15(1):64–81.</a:t>
            </a:r>
          </a:p>
          <a:p>
            <a:pPr>
              <a:spcBef>
                <a:spcPts val="300"/>
              </a:spcBef>
            </a:pPr>
            <a:r>
              <a:rPr sz="1200"/>
              <a:t>Cnaan, R.A., Forrest, T., Carlsmith, J. &amp; Pelletier, K. 2013. If you do not count it, it does not count: A pilot study of valuing urban congregations. Journal of Management, Spirituality &amp; Religion, 10(1):3–36.</a:t>
            </a:r>
          </a:p>
          <a:p>
            <a:pPr>
              <a:spcBef>
                <a:spcPts val="300"/>
              </a:spcBef>
            </a:pPr>
            <a:r>
              <a:rPr sz="1200"/>
              <a:t>Deller, S.C., Conroy, T. &amp; Markeson, B. 2018. Social capital, religion and small business activity. Journal of Economic Behavior &amp; Organization, 155.</a:t>
            </a:r>
          </a:p>
          <a:p>
            <a:pPr>
              <a:spcBef>
                <a:spcPts val="300"/>
              </a:spcBef>
            </a:pPr>
            <a:r>
              <a:rPr sz="1200"/>
              <a:t>English, A.E. 2015. Megachurches and economic development. PhD dissertation. University of North Texas.</a:t>
            </a:r>
          </a:p>
          <a:p>
            <a:pPr>
              <a:spcBef>
                <a:spcPts val="300"/>
              </a:spcBef>
            </a:pPr>
            <a:r>
              <a:rPr sz="1200"/>
              <a:t>Freeman, D. (ed.) 2012. Pentecostalism and Development: Churches, NGOs and Social Change in Africa. Basingstoke: Palgrave Macmillan.</a:t>
            </a:r>
          </a:p>
          <a:p>
            <a:pPr>
              <a:spcBef>
                <a:spcPts val="300"/>
              </a:spcBef>
            </a:pPr>
            <a:r>
              <a:rPr sz="1200"/>
              <a:t>Freeman, D. 2013. Pentecostalism in a rural context: Dynamics of religion and development in Southwest Ethiopia. PentecoStudies, 12(2):231–249.</a:t>
            </a:r>
          </a:p>
          <a:p>
            <a:pPr>
              <a:spcBef>
                <a:spcPts val="300"/>
              </a:spcBef>
            </a:pPr>
            <a:r>
              <a:rPr sz="1200"/>
              <a:t>Freeman, D. 2015. Pentecostalism and economic development in Sub-Saharan Africa. In E. Tomalin (ed.), The Routledge Handbook of Religions and Global Development. London: Routledge.</a:t>
            </a:r>
          </a:p>
          <a:p>
            <a:pPr>
              <a:spcBef>
                <a:spcPts val="300"/>
              </a:spcBef>
            </a:pPr>
            <a:r>
              <a:rPr sz="1200"/>
              <a:t>Gifford, P. &amp; Nogueira-Godsey, T. 2011. The Protestant ethic and African Pentecostalism: A case study. Journal for the Study of Religion, 24(1).</a:t>
            </a:r>
          </a:p>
          <a:p>
            <a:pPr>
              <a:spcBef>
                <a:spcPts val="300"/>
              </a:spcBef>
            </a:pPr>
            <a:r>
              <a:rPr sz="1200"/>
              <a:t>Glaser, B.G. &amp; Strauss, A.L. 1967. The Discovery of Grounded Theory. Piscataway: Transaction.</a:t>
            </a:r>
          </a:p>
        </p:txBody>
      </p:sp>
    </p:spTree>
    <p:extLst>
      <p:ext uri="{BB962C8B-B14F-4D97-AF65-F5344CB8AC3E}">
        <p14:creationId xmlns:p14="http://schemas.microsoft.com/office/powerpoint/2010/main" val="303799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References (2 of 2)</a:t>
            </a:r>
          </a:p>
        </p:txBody>
      </p:sp>
      <p:sp>
        <p:nvSpPr>
          <p:cNvPr id="3" name="Text Placeholder 2"/>
          <p:cNvSpPr>
            <a:spLocks noGrp="1"/>
          </p:cNvSpPr>
          <p:nvPr>
            <p:ph type="body" idx="1"/>
          </p:nvPr>
        </p:nvSpPr>
        <p:spPr/>
        <p:txBody>
          <a:bodyPr wrap="square"/>
          <a:lstStyle/>
          <a:p>
            <a:pPr>
              <a:spcBef>
                <a:spcPts val="300"/>
              </a:spcBef>
            </a:pPr>
            <a:r>
              <a:rPr sz="1200"/>
              <a:t>Hasan, I., Manfredonia, S. &amp; Noth, F. 2024. Church membership and economic recovery: Evidence from the 2005 hurricane season. Economic Journal.</a:t>
            </a:r>
          </a:p>
          <a:p>
            <a:pPr>
              <a:spcBef>
                <a:spcPts val="300"/>
              </a:spcBef>
            </a:pPr>
            <a:r>
              <a:rPr sz="1200"/>
              <a:t>Kline, P. &amp; Moretti, E. 2014. People, places, and public policy. Annual Review of Economics, 6.</a:t>
            </a:r>
          </a:p>
          <a:p>
            <a:pPr>
              <a:spcBef>
                <a:spcPts val="300"/>
              </a:spcBef>
            </a:pPr>
            <a:r>
              <a:rPr sz="1200"/>
              <a:t>Koyck, L.M. 1954. Distributed Lags and Investment Analysis. Amsterdam: North-Holland.</a:t>
            </a:r>
          </a:p>
          <a:p>
            <a:pPr>
              <a:spcBef>
                <a:spcPts val="300"/>
              </a:spcBef>
            </a:pPr>
            <a:r>
              <a:rPr sz="1200"/>
              <a:t>Miller, D.E. &amp; Yamamori, T. 2007. Global Pentecostalism: The New Face of Christian Social Engagement. Berkeley: University of California Press.</a:t>
            </a:r>
          </a:p>
          <a:p>
            <a:pPr>
              <a:spcBef>
                <a:spcPts val="300"/>
              </a:spcBef>
            </a:pPr>
            <a:r>
              <a:rPr sz="1200"/>
              <a:t>Partners for Sacred Places. 2016. The Economic Halo Effect of Historic Sacred Places. Philadelphia: Partners for Sacred Places.</a:t>
            </a:r>
          </a:p>
          <a:p>
            <a:pPr>
              <a:spcBef>
                <a:spcPts val="300"/>
              </a:spcBef>
            </a:pPr>
            <a:r>
              <a:rPr sz="1200"/>
              <a:t>Partners for Sacred Places &amp; UNC Charlotte. 2023. The Economic Halo Effect of Rural United Methodist Churches of North Carolina.</a:t>
            </a:r>
          </a:p>
          <a:p>
            <a:pPr>
              <a:spcBef>
                <a:spcPts val="300"/>
              </a:spcBef>
            </a:pPr>
            <a:r>
              <a:rPr sz="1200"/>
              <a:t>Shiller, R.J. 2020. Narrative Economics: How Stories Go Viral and Drive Major Economic Events. Princeton: Princeton University Press.</a:t>
            </a:r>
          </a:p>
          <a:p>
            <a:pPr>
              <a:spcBef>
                <a:spcPts val="300"/>
              </a:spcBef>
            </a:pPr>
            <a:r>
              <a:rPr sz="1200"/>
              <a:t>Slee, B. 2005. The halo effect: A widened perspective on the relationship between forestry and the rural economy.</a:t>
            </a:r>
          </a:p>
          <a:p>
            <a:pPr>
              <a:spcBef>
                <a:spcPts val="300"/>
              </a:spcBef>
            </a:pPr>
            <a:r>
              <a:rPr sz="1200"/>
              <a:t>Smith, N.C., Read, D. &amp; López-Rodríguez, S. 2010. Consumer perceptions of corporate social responsibility: The CSR halo effect. SSRN.</a:t>
            </a:r>
          </a:p>
          <a:p>
            <a:pPr>
              <a:spcBef>
                <a:spcPts val="300"/>
              </a:spcBef>
            </a:pPr>
            <a:r>
              <a:rPr sz="1200"/>
              <a:t>Strauss, A. &amp; Corbin, J. 1998. Basics of Qualitative Research. 2nd ed. Thousand Oaks: Sage.</a:t>
            </a:r>
          </a:p>
          <a:p>
            <a:pPr>
              <a:spcBef>
                <a:spcPts val="300"/>
              </a:spcBef>
            </a:pPr>
            <a:r>
              <a:rPr sz="1200"/>
              <a:t>Weber, M. 1968. Economy and Society. Berkeley: University of California Press.</a:t>
            </a:r>
          </a:p>
          <a:p>
            <a:pPr>
              <a:spcBef>
                <a:spcPts val="300"/>
              </a:spcBef>
            </a:pPr>
            <a:r>
              <a:rPr sz="1200"/>
              <a:t>Wooldridge, J.M. 2020. Introductory Econometrics: A Modern Approach. 7th ed. Boston: Cengage.</a:t>
            </a:r>
          </a:p>
          <a:p>
            <a:pPr>
              <a:spcBef>
                <a:spcPts val="300"/>
              </a:spcBef>
            </a:pPr>
            <a:r>
              <a:rPr sz="1200"/>
              <a:t>Yong, A. 2010. In the Days of Caesar: Pentecostalism and Political Theology. Grand Rapids: Eerdmans.</a:t>
            </a:r>
          </a:p>
          <a:p>
            <a:pPr>
              <a:spcBef>
                <a:spcPts val="300"/>
              </a:spcBef>
            </a:pPr>
            <a:r>
              <a:rPr sz="1200"/>
              <a:t>Yong, A. &amp; Knoetze, J. 2024. Many tongues, many economic practices: Socio-economic opportunities and challenges for African Pentecostal Christianity. Religions, 15(7):832.</a:t>
            </a:r>
          </a:p>
          <a:p>
            <a:pPr>
              <a:spcBef>
                <a:spcPts val="300"/>
              </a:spcBef>
            </a:pPr>
            <a:r>
              <a:rPr sz="1200"/>
              <a:t>AEA RCT Registry. Trial 13373: Pentecostal messages and economic outcomes in Sub-Saharan Africa (registered field experiment; citing Johnson &amp; Grim 2023).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159</TotalTime>
  <Words>5728</Words>
  <Application>Microsoft Macintosh PowerPoint</Application>
  <PresentationFormat>Widescreen</PresentationFormat>
  <Paragraphs>352</Paragraphs>
  <Slides>30</Slides>
  <Notes>30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30</vt:i4>
      </vt:variant>
    </vt:vector>
  </HeadingPairs>
  <TitlesOfParts>
    <vt:vector size="32" baseType="lpstr">
      <vt:lpstr>Arial</vt:lpstr>
      <vt:lpstr>Office Theme</vt:lpstr>
      <vt:lpstr>The Spirit's Global  Economic Halo Effect: </vt:lpstr>
      <vt:lpstr>What is the Holy Spirit doing  in the world?</vt:lpstr>
      <vt:lpstr>PowerPoint Presentation</vt:lpstr>
      <vt:lpstr>Where the Evidence Led…CGT n=16</vt:lpstr>
      <vt:lpstr>Operational Research Question</vt:lpstr>
      <vt:lpstr>How an Economist Would Ask It</vt:lpstr>
      <vt:lpstr>The Nature of the Problem</vt:lpstr>
      <vt:lpstr>The Scale of the Movement</vt:lpstr>
      <vt:lpstr>Miller and Yamamori: Twenty Countries in Four Years</vt:lpstr>
      <vt:lpstr>South Africa: Under the Radar</vt:lpstr>
      <vt:lpstr>The Critique: Stated Up Front</vt:lpstr>
      <vt:lpstr>Africa: Testing It in the Field</vt:lpstr>
      <vt:lpstr>Africa: Testing It in the Field</vt:lpstr>
      <vt:lpstr>The Halo Has Been Measured in North America</vt:lpstr>
      <vt:lpstr>Valued but Not Explained</vt:lpstr>
      <vt:lpstr>Halo Effect: Three Meanings. One Outcome.</vt:lpstr>
      <vt:lpstr>Research Design</vt:lpstr>
      <vt:lpstr>Eight De-identified Units of Analysis:</vt:lpstr>
      <vt:lpstr>Why Narrative Economics?</vt:lpstr>
      <vt:lpstr>From Codes to a Central Category</vt:lpstr>
      <vt:lpstr>Finding 1: Staking Credibility on “God Said”</vt:lpstr>
      <vt:lpstr>Finding 2: Watched in Real Time</vt:lpstr>
      <vt:lpstr>Finding 3: The Nomenclature of the ZIP Code</vt:lpstr>
      <vt:lpstr>Finding 4: From the Ground Floor</vt:lpstr>
      <vt:lpstr>Finding 5: What Survives Succession</vt:lpstr>
      <vt:lpstr>The Spirit’s Halo Effect</vt:lpstr>
      <vt:lpstr>Limits and the Next Phase</vt:lpstr>
      <vt:lpstr>Is the Spirit’s halo the same in Accra, Kampala, Chennai, and Manila?</vt:lpstr>
      <vt:lpstr>References (1 of 2)</vt:lpstr>
      <vt:lpstr>References (2 of 2)</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Jame Bolds</cp:lastModifiedBy>
  <cp:revision>8</cp:revision>
  <dcterms:created xsi:type="dcterms:W3CDTF">2013-01-27T09:14:16Z</dcterms:created>
  <dcterms:modified xsi:type="dcterms:W3CDTF">2026-10-17T21:14:29Z</dcterms:modified>
  <cp:category/>
</cp:coreProperties>
</file>