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drawings/drawing1.xml" ContentType="application/vnd.openxmlformats-officedocument.drawingml.chartshape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83" r:id="rId2"/>
    <p:sldId id="256" r:id="rId3"/>
    <p:sldId id="275" r:id="rId4"/>
    <p:sldId id="276" r:id="rId5"/>
    <p:sldId id="277" r:id="rId6"/>
    <p:sldId id="278" r:id="rId7"/>
    <p:sldId id="279" r:id="rId8"/>
    <p:sldId id="258" r:id="rId9"/>
    <p:sldId id="280" r:id="rId10"/>
    <p:sldId id="259" r:id="rId11"/>
    <p:sldId id="284" r:id="rId12"/>
    <p:sldId id="281" r:id="rId13"/>
    <p:sldId id="260" r:id="rId14"/>
    <p:sldId id="285" r:id="rId15"/>
    <p:sldId id="286" r:id="rId16"/>
    <p:sldId id="261" r:id="rId17"/>
    <p:sldId id="282" r:id="rId18"/>
    <p:sldId id="300" r:id="rId19"/>
    <p:sldId id="265" r:id="rId20"/>
    <p:sldId id="264" r:id="rId21"/>
    <p:sldId id="266" r:id="rId22"/>
    <p:sldId id="297" r:id="rId23"/>
    <p:sldId id="267" r:id="rId24"/>
    <p:sldId id="287" r:id="rId25"/>
    <p:sldId id="288" r:id="rId26"/>
    <p:sldId id="301" r:id="rId27"/>
    <p:sldId id="302" r:id="rId28"/>
    <p:sldId id="289" r:id="rId29"/>
    <p:sldId id="290" r:id="rId30"/>
    <p:sldId id="291" r:id="rId31"/>
    <p:sldId id="292" r:id="rId32"/>
    <p:sldId id="293" r:id="rId33"/>
    <p:sldId id="296" r:id="rId34"/>
    <p:sldId id="294" r:id="rId35"/>
    <p:sldId id="295" r:id="rId36"/>
    <p:sldId id="271" r:id="rId37"/>
    <p:sldId id="272" r:id="rId38"/>
    <p:sldId id="274" r:id="rId39"/>
    <p:sldId id="298" r:id="rId40"/>
    <p:sldId id="299" r:id="rId41"/>
  </p:sldIdLst>
  <p:sldSz cx="9144000" cy="6858000" type="screen4x3"/>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CCFF"/>
    <a:srgbClr val="66FF66"/>
    <a:srgbClr val="00FF00"/>
    <a:srgbClr val="FFFFCC"/>
    <a:srgbClr val="00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2" autoAdjust="0"/>
    <p:restoredTop sz="99034" autoAdjust="0"/>
  </p:normalViewPr>
  <p:slideViewPr>
    <p:cSldViewPr>
      <p:cViewPr varScale="1">
        <p:scale>
          <a:sx n="88" d="100"/>
          <a:sy n="88" d="100"/>
        </p:scale>
        <p:origin x="-113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0" d="100"/>
          <a:sy n="70" d="100"/>
        </p:scale>
        <p:origin x="-2995" y="254"/>
      </p:cViewPr>
      <p:guideLst>
        <p:guide orient="horz" pos="3223"/>
        <p:guide pos="223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H:\My%20Drive%20Documents\Family%20&amp;%20Personal\Neighbourhood%20Plan\Draft%20Plan\Consultations\Regulation%2014\Consultation%20Responses\Villagers\Online%20Questionnaire%20Responses\All%20Online%20Responses%20Till%2024Apr2018.xlsx" TargetMode="External"/><Relationship Id="rId1" Type="http://schemas.openxmlformats.org/officeDocument/2006/relationships/image" Target="../media/image15.jpeg"/></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H:\My%20Drive%20Documents\Family%20&amp;%20Personal\Neighbourhood%20Plan\Draft%20Plan\Rev%205\Evidence%20Base\Info%20for%20Evidence%20Base\Demographic%20Data.xlsx" TargetMode="External"/><Relationship Id="rId1" Type="http://schemas.openxmlformats.org/officeDocument/2006/relationships/image" Target="../media/image60.jpeg"/></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title>
      <c:tx>
        <c:rich>
          <a:bodyPr/>
          <a:lstStyle/>
          <a:p>
            <a:pPr>
              <a:defRPr>
                <a:solidFill>
                  <a:schemeClr val="accent6">
                    <a:lumMod val="50000"/>
                  </a:schemeClr>
                </a:solidFill>
              </a:defRPr>
            </a:pPr>
            <a:r>
              <a:rPr lang="en-GB" u="sng">
                <a:solidFill>
                  <a:schemeClr val="accent6">
                    <a:lumMod val="50000"/>
                  </a:schemeClr>
                </a:solidFill>
              </a:rPr>
              <a:t>Villager Rating of Policies</a:t>
            </a:r>
          </a:p>
          <a:p>
            <a:pPr>
              <a:defRPr>
                <a:solidFill>
                  <a:schemeClr val="accent6">
                    <a:lumMod val="50000"/>
                  </a:schemeClr>
                </a:solidFill>
              </a:defRPr>
            </a:pPr>
            <a:r>
              <a:rPr lang="en-GB" sz="1100" b="1" i="0" u="none" strike="noStrike" baseline="0">
                <a:solidFill>
                  <a:schemeClr val="accent6">
                    <a:lumMod val="50000"/>
                  </a:schemeClr>
                </a:solidFill>
              </a:rPr>
              <a:t>Overall </a:t>
            </a:r>
            <a:r>
              <a:rPr lang="en-GB" sz="1400" b="1" i="0" u="none" strike="noStrike" baseline="0">
                <a:solidFill>
                  <a:schemeClr val="accent6">
                    <a:lumMod val="50000"/>
                  </a:schemeClr>
                </a:solidFill>
              </a:rPr>
              <a:t>64</a:t>
            </a:r>
            <a:r>
              <a:rPr lang="en-GB" sz="1100" b="1" i="0" u="none" strike="noStrike" baseline="0">
                <a:solidFill>
                  <a:schemeClr val="accent6">
                    <a:lumMod val="50000"/>
                  </a:schemeClr>
                </a:solidFill>
              </a:rPr>
              <a:t> times as many agree with the policies than disagree</a:t>
            </a:r>
            <a:r>
              <a:rPr lang="en-GB" sz="1800" b="1" i="0" u="none" strike="noStrike" baseline="0">
                <a:solidFill>
                  <a:schemeClr val="accent6">
                    <a:lumMod val="50000"/>
                  </a:schemeClr>
                </a:solidFill>
              </a:rPr>
              <a:t> </a:t>
            </a:r>
            <a:endParaRPr lang="en-GB">
              <a:solidFill>
                <a:schemeClr val="accent6">
                  <a:lumMod val="50000"/>
                </a:schemeClr>
              </a:solidFill>
            </a:endParaRPr>
          </a:p>
        </c:rich>
      </c:tx>
      <c:layout/>
      <c:spPr>
        <a:solidFill>
          <a:srgbClr val="FFFFCC"/>
        </a:solidFill>
        <a:ln>
          <a:solidFill>
            <a:schemeClr val="accent6">
              <a:lumMod val="50000"/>
            </a:schemeClr>
          </a:solidFill>
        </a:ln>
      </c:spPr>
    </c:title>
    <c:plotArea>
      <c:layout/>
      <c:barChart>
        <c:barDir val="col"/>
        <c:grouping val="clustered"/>
        <c:ser>
          <c:idx val="0"/>
          <c:order val="0"/>
          <c:tx>
            <c:strRef>
              <c:f>'Chart Data'!$N$19</c:f>
              <c:strCache>
                <c:ptCount val="1"/>
                <c:pt idx="0">
                  <c:v>Disagree / Strongly disagree</c:v>
                </c:pt>
              </c:strCache>
            </c:strRef>
          </c:tx>
          <c:spPr>
            <a:solidFill>
              <a:srgbClr val="FF0000"/>
            </a:solidFill>
            <a:ln>
              <a:solidFill>
                <a:prstClr val="black"/>
              </a:solidFill>
            </a:ln>
          </c:spPr>
          <c:cat>
            <c:strRef>
              <c:f>'Chart Data'!$M$20:$M$32</c:f>
              <c:strCache>
                <c:ptCount val="13"/>
                <c:pt idx="0">
                  <c:v>Policy 1</c:v>
                </c:pt>
                <c:pt idx="1">
                  <c:v>Policy 2A</c:v>
                </c:pt>
                <c:pt idx="2">
                  <c:v>Policy 2B</c:v>
                </c:pt>
                <c:pt idx="3">
                  <c:v>Policy 3</c:v>
                </c:pt>
                <c:pt idx="4">
                  <c:v>Policy 4A</c:v>
                </c:pt>
                <c:pt idx="5">
                  <c:v>Policy 4B</c:v>
                </c:pt>
                <c:pt idx="6">
                  <c:v>Policy 4C</c:v>
                </c:pt>
                <c:pt idx="7">
                  <c:v>Policy 5</c:v>
                </c:pt>
                <c:pt idx="8">
                  <c:v>Policy 6</c:v>
                </c:pt>
                <c:pt idx="9">
                  <c:v>Policy 7A</c:v>
                </c:pt>
                <c:pt idx="10">
                  <c:v>Policy 7B</c:v>
                </c:pt>
                <c:pt idx="11">
                  <c:v>Policy 7C</c:v>
                </c:pt>
                <c:pt idx="12">
                  <c:v>Policy 8</c:v>
                </c:pt>
              </c:strCache>
            </c:strRef>
          </c:cat>
          <c:val>
            <c:numRef>
              <c:f>'Chart Data'!$N$20:$N$32</c:f>
              <c:numCache>
                <c:formatCode>0.0%</c:formatCode>
                <c:ptCount val="13"/>
                <c:pt idx="0">
                  <c:v>2.1897810218978239E-2</c:v>
                </c:pt>
                <c:pt idx="1">
                  <c:v>2.1897810218978239E-2</c:v>
                </c:pt>
                <c:pt idx="2">
                  <c:v>2.1897810218978239E-2</c:v>
                </c:pt>
                <c:pt idx="3">
                  <c:v>7.2992700729927308E-3</c:v>
                </c:pt>
                <c:pt idx="4">
                  <c:v>1.4598540145985401E-2</c:v>
                </c:pt>
                <c:pt idx="5">
                  <c:v>2.1897810218978239E-2</c:v>
                </c:pt>
                <c:pt idx="6">
                  <c:v>1.4598540145985401E-2</c:v>
                </c:pt>
                <c:pt idx="7">
                  <c:v>2.1897810218978239E-2</c:v>
                </c:pt>
                <c:pt idx="8">
                  <c:v>7.2992700729927308E-3</c:v>
                </c:pt>
                <c:pt idx="9">
                  <c:v>7.2992700729927308E-3</c:v>
                </c:pt>
                <c:pt idx="10">
                  <c:v>7.2992700729927308E-3</c:v>
                </c:pt>
                <c:pt idx="11">
                  <c:v>1.4598540145985401E-2</c:v>
                </c:pt>
                <c:pt idx="12">
                  <c:v>7.2992700729927308E-3</c:v>
                </c:pt>
              </c:numCache>
            </c:numRef>
          </c:val>
        </c:ser>
        <c:ser>
          <c:idx val="1"/>
          <c:order val="1"/>
          <c:tx>
            <c:strRef>
              <c:f>'Chart Data'!$O$19</c:f>
              <c:strCache>
                <c:ptCount val="1"/>
                <c:pt idx="0">
                  <c:v>Neither agree nor disagree</c:v>
                </c:pt>
              </c:strCache>
            </c:strRef>
          </c:tx>
          <c:spPr>
            <a:solidFill>
              <a:srgbClr val="FFC000"/>
            </a:solidFill>
            <a:ln>
              <a:solidFill>
                <a:prstClr val="black"/>
              </a:solidFill>
            </a:ln>
          </c:spPr>
          <c:cat>
            <c:strRef>
              <c:f>'Chart Data'!$M$20:$M$32</c:f>
              <c:strCache>
                <c:ptCount val="13"/>
                <c:pt idx="0">
                  <c:v>Policy 1</c:v>
                </c:pt>
                <c:pt idx="1">
                  <c:v>Policy 2A</c:v>
                </c:pt>
                <c:pt idx="2">
                  <c:v>Policy 2B</c:v>
                </c:pt>
                <c:pt idx="3">
                  <c:v>Policy 3</c:v>
                </c:pt>
                <c:pt idx="4">
                  <c:v>Policy 4A</c:v>
                </c:pt>
                <c:pt idx="5">
                  <c:v>Policy 4B</c:v>
                </c:pt>
                <c:pt idx="6">
                  <c:v>Policy 4C</c:v>
                </c:pt>
                <c:pt idx="7">
                  <c:v>Policy 5</c:v>
                </c:pt>
                <c:pt idx="8">
                  <c:v>Policy 6</c:v>
                </c:pt>
                <c:pt idx="9">
                  <c:v>Policy 7A</c:v>
                </c:pt>
                <c:pt idx="10">
                  <c:v>Policy 7B</c:v>
                </c:pt>
                <c:pt idx="11">
                  <c:v>Policy 7C</c:v>
                </c:pt>
                <c:pt idx="12">
                  <c:v>Policy 8</c:v>
                </c:pt>
              </c:strCache>
            </c:strRef>
          </c:cat>
          <c:val>
            <c:numRef>
              <c:f>'Chart Data'!$O$20:$O$32</c:f>
              <c:numCache>
                <c:formatCode>0.0%</c:formatCode>
                <c:ptCount val="13"/>
                <c:pt idx="0">
                  <c:v>3.6496350364963612E-2</c:v>
                </c:pt>
                <c:pt idx="1">
                  <c:v>3.6496350364963612E-2</c:v>
                </c:pt>
                <c:pt idx="2">
                  <c:v>8.0291970802919693E-2</c:v>
                </c:pt>
                <c:pt idx="3">
                  <c:v>7.2992700729927223E-2</c:v>
                </c:pt>
                <c:pt idx="4">
                  <c:v>4.3795620437956477E-2</c:v>
                </c:pt>
                <c:pt idx="5">
                  <c:v>0.12408759124087591</c:v>
                </c:pt>
                <c:pt idx="6">
                  <c:v>0.13138686131386862</c:v>
                </c:pt>
                <c:pt idx="7">
                  <c:v>2.1897810218978239E-2</c:v>
                </c:pt>
                <c:pt idx="8">
                  <c:v>2.1897810218978239E-2</c:v>
                </c:pt>
                <c:pt idx="9">
                  <c:v>2.9197080291970798E-2</c:v>
                </c:pt>
                <c:pt idx="10">
                  <c:v>4.3795620437956477E-2</c:v>
                </c:pt>
                <c:pt idx="11">
                  <c:v>4.3795620437956477E-2</c:v>
                </c:pt>
                <c:pt idx="12">
                  <c:v>3.6496350364963612E-2</c:v>
                </c:pt>
              </c:numCache>
            </c:numRef>
          </c:val>
        </c:ser>
        <c:ser>
          <c:idx val="2"/>
          <c:order val="2"/>
          <c:tx>
            <c:strRef>
              <c:f>'Chart Data'!$P$19</c:f>
              <c:strCache>
                <c:ptCount val="1"/>
                <c:pt idx="0">
                  <c:v>Agree /  Strongly agree</c:v>
                </c:pt>
              </c:strCache>
            </c:strRef>
          </c:tx>
          <c:spPr>
            <a:solidFill>
              <a:srgbClr val="00FF00"/>
            </a:solidFill>
            <a:ln>
              <a:solidFill>
                <a:prstClr val="black"/>
              </a:solidFill>
            </a:ln>
          </c:spPr>
          <c:dLbls>
            <c:spPr>
              <a:solidFill>
                <a:srgbClr val="00FF00">
                  <a:alpha val="50000"/>
                </a:srgbClr>
              </a:solidFill>
              <a:ln>
                <a:solidFill>
                  <a:srgbClr val="008000"/>
                </a:solidFill>
              </a:ln>
            </c:spPr>
            <c:txPr>
              <a:bodyPr/>
              <a:lstStyle/>
              <a:p>
                <a:pPr>
                  <a:defRPr b="1">
                    <a:solidFill>
                      <a:srgbClr val="008000"/>
                    </a:solidFill>
                  </a:defRPr>
                </a:pPr>
                <a:endParaRPr lang="en-US"/>
              </a:p>
            </c:txPr>
            <c:showVal val="1"/>
          </c:dLbls>
          <c:cat>
            <c:strRef>
              <c:f>'Chart Data'!$M$20:$M$32</c:f>
              <c:strCache>
                <c:ptCount val="13"/>
                <c:pt idx="0">
                  <c:v>Policy 1</c:v>
                </c:pt>
                <c:pt idx="1">
                  <c:v>Policy 2A</c:v>
                </c:pt>
                <c:pt idx="2">
                  <c:v>Policy 2B</c:v>
                </c:pt>
                <c:pt idx="3">
                  <c:v>Policy 3</c:v>
                </c:pt>
                <c:pt idx="4">
                  <c:v>Policy 4A</c:v>
                </c:pt>
                <c:pt idx="5">
                  <c:v>Policy 4B</c:v>
                </c:pt>
                <c:pt idx="6">
                  <c:v>Policy 4C</c:v>
                </c:pt>
                <c:pt idx="7">
                  <c:v>Policy 5</c:v>
                </c:pt>
                <c:pt idx="8">
                  <c:v>Policy 6</c:v>
                </c:pt>
                <c:pt idx="9">
                  <c:v>Policy 7A</c:v>
                </c:pt>
                <c:pt idx="10">
                  <c:v>Policy 7B</c:v>
                </c:pt>
                <c:pt idx="11">
                  <c:v>Policy 7C</c:v>
                </c:pt>
                <c:pt idx="12">
                  <c:v>Policy 8</c:v>
                </c:pt>
              </c:strCache>
            </c:strRef>
          </c:cat>
          <c:val>
            <c:numRef>
              <c:f>'Chart Data'!$P$20:$P$32</c:f>
              <c:numCache>
                <c:formatCode>0.0%</c:formatCode>
                <c:ptCount val="13"/>
                <c:pt idx="0">
                  <c:v>0.94160583941606046</c:v>
                </c:pt>
                <c:pt idx="1">
                  <c:v>0.94160583941606046</c:v>
                </c:pt>
                <c:pt idx="2">
                  <c:v>0.89781021897810265</c:v>
                </c:pt>
                <c:pt idx="3">
                  <c:v>0.91970802919708061</c:v>
                </c:pt>
                <c:pt idx="4">
                  <c:v>0.94160583941606046</c:v>
                </c:pt>
                <c:pt idx="5">
                  <c:v>0.85401459854014594</c:v>
                </c:pt>
                <c:pt idx="6">
                  <c:v>0.85401459854014594</c:v>
                </c:pt>
                <c:pt idx="7">
                  <c:v>0.95620437956204352</c:v>
                </c:pt>
                <c:pt idx="8">
                  <c:v>0.97080291970802923</c:v>
                </c:pt>
                <c:pt idx="9">
                  <c:v>0.96350364963503643</c:v>
                </c:pt>
                <c:pt idx="10">
                  <c:v>0.94890510948905105</c:v>
                </c:pt>
                <c:pt idx="11">
                  <c:v>0.94160583941606046</c:v>
                </c:pt>
                <c:pt idx="12">
                  <c:v>0.95620437956204352</c:v>
                </c:pt>
              </c:numCache>
            </c:numRef>
          </c:val>
        </c:ser>
        <c:axId val="197812224"/>
        <c:axId val="197813760"/>
      </c:barChart>
      <c:catAx>
        <c:axId val="197812224"/>
        <c:scaling>
          <c:orientation val="minMax"/>
        </c:scaling>
        <c:axPos val="b"/>
        <c:majorGridlines/>
        <c:tickLblPos val="nextTo"/>
        <c:crossAx val="197813760"/>
        <c:crosses val="autoZero"/>
        <c:auto val="1"/>
        <c:lblAlgn val="ctr"/>
        <c:lblOffset val="100"/>
      </c:catAx>
      <c:valAx>
        <c:axId val="197813760"/>
        <c:scaling>
          <c:orientation val="minMax"/>
          <c:max val="1"/>
        </c:scaling>
        <c:axPos val="l"/>
        <c:majorGridlines/>
        <c:numFmt formatCode="0.0%" sourceLinked="1"/>
        <c:tickLblPos val="nextTo"/>
        <c:crossAx val="197812224"/>
        <c:crosses val="autoZero"/>
        <c:crossBetween val="between"/>
      </c:valAx>
      <c:spPr>
        <a:blipFill>
          <a:blip xmlns:r="http://schemas.openxmlformats.org/officeDocument/2006/relationships" r:embed="rId1"/>
          <a:stretch>
            <a:fillRect/>
          </a:stretch>
        </a:blipFill>
      </c:spPr>
    </c:plotArea>
    <c:legend>
      <c:legendPos val="b"/>
      <c:layout>
        <c:manualLayout>
          <c:xMode val="edge"/>
          <c:yMode val="edge"/>
          <c:x val="2.4160206718346247E-2"/>
          <c:y val="0.92756669979359352"/>
          <c:w val="0.94521963824289679"/>
          <c:h val="5.8563674686295433E-2"/>
        </c:manualLayout>
      </c:layout>
      <c:txPr>
        <a:bodyPr/>
        <a:lstStyle/>
        <a:p>
          <a:pPr>
            <a:defRPr sz="1600"/>
          </a:pPr>
          <a:endParaRPr lang="en-US"/>
        </a:p>
      </c:txPr>
    </c:legend>
    <c:plotVisOnly val="1"/>
  </c:chart>
  <c:spPr>
    <a:solidFill>
      <a:srgbClr val="FFFFCC"/>
    </a:solidFill>
  </c:sp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en-GB"/>
  <c:chart>
    <c:title>
      <c:tx>
        <c:rich>
          <a:bodyPr/>
          <a:lstStyle/>
          <a:p>
            <a:pPr>
              <a:defRPr/>
            </a:pPr>
            <a:r>
              <a:rPr lang="en-US" sz="2400" dirty="0" smtClean="0">
                <a:solidFill>
                  <a:schemeClr val="accent6">
                    <a:lumMod val="50000"/>
                  </a:schemeClr>
                </a:solidFill>
              </a:rPr>
              <a:t>Village Growth: Number of Households 1831 - 2036</a:t>
            </a:r>
            <a:endParaRPr lang="en-US" sz="2400" dirty="0">
              <a:solidFill>
                <a:schemeClr val="accent6">
                  <a:lumMod val="50000"/>
                </a:schemeClr>
              </a:solidFill>
            </a:endParaRPr>
          </a:p>
        </c:rich>
      </c:tx>
      <c:layout>
        <c:manualLayout>
          <c:xMode val="edge"/>
          <c:yMode val="edge"/>
          <c:x val="0.12802281228011697"/>
          <c:y val="2.6128784044571172E-2"/>
        </c:manualLayout>
      </c:layout>
    </c:title>
    <c:plotArea>
      <c:layout/>
      <c:barChart>
        <c:barDir val="col"/>
        <c:grouping val="clustered"/>
        <c:ser>
          <c:idx val="1"/>
          <c:order val="0"/>
          <c:tx>
            <c:v>Households</c:v>
          </c:tx>
          <c:spPr>
            <a:solidFill>
              <a:srgbClr val="0000FF"/>
            </a:solidFill>
          </c:spPr>
          <c:dPt>
            <c:idx val="20"/>
            <c:spPr>
              <a:solidFill>
                <a:schemeClr val="accent6">
                  <a:lumMod val="75000"/>
                </a:schemeClr>
              </a:solidFill>
            </c:spPr>
          </c:dPt>
          <c:dLbls>
            <c:spPr>
              <a:solidFill>
                <a:srgbClr val="FFFF00"/>
              </a:solidFill>
              <a:ln>
                <a:solidFill>
                  <a:srgbClr val="0000FF"/>
                </a:solidFill>
              </a:ln>
            </c:spPr>
            <c:showVal val="1"/>
          </c:dLbls>
          <c:cat>
            <c:numRef>
              <c:f>'Houses By Decade'!$A$2:$A$22</c:f>
              <c:numCache>
                <c:formatCode>General</c:formatCode>
                <c:ptCount val="21"/>
                <c:pt idx="0">
                  <c:v>1831</c:v>
                </c:pt>
                <c:pt idx="1">
                  <c:v>1841</c:v>
                </c:pt>
                <c:pt idx="2">
                  <c:v>1851</c:v>
                </c:pt>
                <c:pt idx="3">
                  <c:v>1861</c:v>
                </c:pt>
                <c:pt idx="4">
                  <c:v>1871</c:v>
                </c:pt>
                <c:pt idx="5">
                  <c:v>1881</c:v>
                </c:pt>
                <c:pt idx="6">
                  <c:v>1891</c:v>
                </c:pt>
                <c:pt idx="7">
                  <c:v>1901</c:v>
                </c:pt>
                <c:pt idx="8">
                  <c:v>1911</c:v>
                </c:pt>
                <c:pt idx="9">
                  <c:v>1921</c:v>
                </c:pt>
                <c:pt idx="10">
                  <c:v>1931</c:v>
                </c:pt>
                <c:pt idx="11">
                  <c:v>1941</c:v>
                </c:pt>
                <c:pt idx="12">
                  <c:v>1951</c:v>
                </c:pt>
                <c:pt idx="13">
                  <c:v>1961</c:v>
                </c:pt>
                <c:pt idx="14">
                  <c:v>1971</c:v>
                </c:pt>
                <c:pt idx="15">
                  <c:v>1981</c:v>
                </c:pt>
                <c:pt idx="16">
                  <c:v>1991</c:v>
                </c:pt>
                <c:pt idx="17">
                  <c:v>2001</c:v>
                </c:pt>
                <c:pt idx="18">
                  <c:v>2011</c:v>
                </c:pt>
                <c:pt idx="19">
                  <c:v>2017</c:v>
                </c:pt>
                <c:pt idx="20">
                  <c:v>2036</c:v>
                </c:pt>
              </c:numCache>
            </c:numRef>
          </c:cat>
          <c:val>
            <c:numRef>
              <c:f>'Houses By Decade'!$B$2:$B$22</c:f>
              <c:numCache>
                <c:formatCode>General</c:formatCode>
                <c:ptCount val="21"/>
                <c:pt idx="0">
                  <c:v>228</c:v>
                </c:pt>
                <c:pt idx="1">
                  <c:v>229</c:v>
                </c:pt>
                <c:pt idx="2">
                  <c:v>272</c:v>
                </c:pt>
                <c:pt idx="5">
                  <c:v>290</c:v>
                </c:pt>
                <c:pt idx="6">
                  <c:v>282</c:v>
                </c:pt>
                <c:pt idx="7">
                  <c:v>261</c:v>
                </c:pt>
                <c:pt idx="9">
                  <c:v>238</c:v>
                </c:pt>
                <c:pt idx="10">
                  <c:v>240</c:v>
                </c:pt>
                <c:pt idx="12">
                  <c:v>283</c:v>
                </c:pt>
                <c:pt idx="13">
                  <c:v>314</c:v>
                </c:pt>
                <c:pt idx="17">
                  <c:v>706</c:v>
                </c:pt>
                <c:pt idx="18">
                  <c:v>731</c:v>
                </c:pt>
                <c:pt idx="19">
                  <c:v>785</c:v>
                </c:pt>
                <c:pt idx="20">
                  <c:v>833</c:v>
                </c:pt>
              </c:numCache>
            </c:numRef>
          </c:val>
        </c:ser>
        <c:axId val="198128768"/>
        <c:axId val="198130304"/>
      </c:barChart>
      <c:catAx>
        <c:axId val="198128768"/>
        <c:scaling>
          <c:orientation val="minMax"/>
        </c:scaling>
        <c:axPos val="b"/>
        <c:majorGridlines/>
        <c:numFmt formatCode="General" sourceLinked="1"/>
        <c:tickLblPos val="nextTo"/>
        <c:txPr>
          <a:bodyPr rot="-5400000" vert="horz"/>
          <a:lstStyle/>
          <a:p>
            <a:pPr>
              <a:defRPr/>
            </a:pPr>
            <a:endParaRPr lang="en-US"/>
          </a:p>
        </c:txPr>
        <c:crossAx val="198130304"/>
        <c:crosses val="autoZero"/>
        <c:auto val="1"/>
        <c:lblAlgn val="ctr"/>
        <c:lblOffset val="100"/>
      </c:catAx>
      <c:valAx>
        <c:axId val="198130304"/>
        <c:scaling>
          <c:orientation val="minMax"/>
        </c:scaling>
        <c:axPos val="l"/>
        <c:majorGridlines/>
        <c:numFmt formatCode="General" sourceLinked="1"/>
        <c:tickLblPos val="nextTo"/>
        <c:crossAx val="198128768"/>
        <c:crosses val="autoZero"/>
        <c:crossBetween val="between"/>
      </c:valAx>
      <c:spPr>
        <a:blipFill>
          <a:blip xmlns:r="http://schemas.openxmlformats.org/officeDocument/2006/relationships" r:embed="rId1"/>
          <a:stretch>
            <a:fillRect/>
          </a:stretch>
        </a:blipFill>
      </c:spPr>
    </c:plotArea>
    <c:plotVisOnly val="1"/>
  </c:chart>
  <c:externalData r:id="rId2"/>
  <c:userShapes r:id="rId3"/>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25FB79-D3C2-443F-9582-BEB75CF61F2F}" type="doc">
      <dgm:prSet loTypeId="urn:microsoft.com/office/officeart/2005/8/layout/venn1" loCatId="relationship" qsTypeId="urn:microsoft.com/office/officeart/2005/8/quickstyle/simple1" qsCatId="simple" csTypeId="urn:microsoft.com/office/officeart/2005/8/colors/accent1_2" csCatId="accent1" phldr="1"/>
      <dgm:spPr/>
    </dgm:pt>
    <dgm:pt modelId="{DAD51532-4F8E-4E0B-9DA3-EFC92653A380}">
      <dgm:prSet phldrT="[Text]" custT="1"/>
      <dgm:spPr>
        <a:solidFill>
          <a:schemeClr val="accent3">
            <a:lumMod val="40000"/>
            <a:lumOff val="60000"/>
            <a:alpha val="50000"/>
          </a:schemeClr>
        </a:solidFill>
        <a:ln w="12700">
          <a:solidFill>
            <a:srgbClr val="008000"/>
          </a:solidFill>
        </a:ln>
      </dgm:spPr>
      <dgm:t>
        <a:bodyPr/>
        <a:lstStyle/>
        <a:p>
          <a:r>
            <a:rPr lang="en-GB" sz="1400">
              <a:solidFill>
                <a:srgbClr val="008000"/>
              </a:solidFill>
            </a:rPr>
            <a:t>Landscape Character Assessment</a:t>
          </a:r>
        </a:p>
      </dgm:t>
    </dgm:pt>
    <dgm:pt modelId="{7705E46A-027A-4F3E-883C-059BE3601A72}" type="parTrans" cxnId="{D9DB5CF4-45D9-4924-B9AD-F21E8D7E7C08}">
      <dgm:prSet/>
      <dgm:spPr/>
      <dgm:t>
        <a:bodyPr/>
        <a:lstStyle/>
        <a:p>
          <a:endParaRPr lang="en-GB"/>
        </a:p>
      </dgm:t>
    </dgm:pt>
    <dgm:pt modelId="{E9D26F21-89F1-414A-AC69-41666D350072}" type="sibTrans" cxnId="{D9DB5CF4-45D9-4924-B9AD-F21E8D7E7C08}">
      <dgm:prSet/>
      <dgm:spPr/>
      <dgm:t>
        <a:bodyPr/>
        <a:lstStyle/>
        <a:p>
          <a:endParaRPr lang="en-GB"/>
        </a:p>
      </dgm:t>
    </dgm:pt>
    <dgm:pt modelId="{0B060FCD-E2C4-4F35-A07A-79C6F06ED51F}">
      <dgm:prSet phldrT="[Text]" custT="1"/>
      <dgm:spPr>
        <a:solidFill>
          <a:schemeClr val="accent2">
            <a:lumMod val="40000"/>
            <a:lumOff val="60000"/>
            <a:alpha val="50000"/>
          </a:schemeClr>
        </a:solidFill>
        <a:ln w="12700">
          <a:solidFill>
            <a:schemeClr val="accent2">
              <a:lumMod val="75000"/>
            </a:schemeClr>
          </a:solidFill>
        </a:ln>
      </dgm:spPr>
      <dgm:t>
        <a:bodyPr/>
        <a:lstStyle/>
        <a:p>
          <a:r>
            <a:rPr lang="en-GB" sz="1400" dirty="0" smtClean="0">
              <a:solidFill>
                <a:schemeClr val="accent2">
                  <a:lumMod val="75000"/>
                </a:schemeClr>
              </a:solidFill>
            </a:rPr>
            <a:t>Village History</a:t>
          </a:r>
          <a:endParaRPr lang="en-GB" sz="1400" dirty="0">
            <a:solidFill>
              <a:schemeClr val="accent2">
                <a:lumMod val="75000"/>
              </a:schemeClr>
            </a:solidFill>
          </a:endParaRPr>
        </a:p>
      </dgm:t>
    </dgm:pt>
    <dgm:pt modelId="{F3D39568-A2BF-40D4-AE35-D5C6B76A5ACB}" type="parTrans" cxnId="{E899FEA7-72D7-498A-9C4A-F10541D9150E}">
      <dgm:prSet/>
      <dgm:spPr/>
      <dgm:t>
        <a:bodyPr/>
        <a:lstStyle/>
        <a:p>
          <a:endParaRPr lang="en-GB"/>
        </a:p>
      </dgm:t>
    </dgm:pt>
    <dgm:pt modelId="{7A4DA635-985A-4AC9-931E-6EA7685D021E}" type="sibTrans" cxnId="{E899FEA7-72D7-498A-9C4A-F10541D9150E}">
      <dgm:prSet/>
      <dgm:spPr/>
      <dgm:t>
        <a:bodyPr/>
        <a:lstStyle/>
        <a:p>
          <a:endParaRPr lang="en-GB"/>
        </a:p>
      </dgm:t>
    </dgm:pt>
    <dgm:pt modelId="{14ADEE85-C4FF-4B00-952E-AFE08D1D30D5}">
      <dgm:prSet phldrT="[Text]" custT="1"/>
      <dgm:spPr>
        <a:solidFill>
          <a:schemeClr val="accent6">
            <a:lumMod val="40000"/>
            <a:lumOff val="60000"/>
            <a:alpha val="50000"/>
          </a:schemeClr>
        </a:solidFill>
        <a:ln w="12700">
          <a:solidFill>
            <a:schemeClr val="accent6">
              <a:lumMod val="50000"/>
            </a:schemeClr>
          </a:solidFill>
        </a:ln>
      </dgm:spPr>
      <dgm:t>
        <a:bodyPr/>
        <a:lstStyle/>
        <a:p>
          <a:r>
            <a:rPr lang="en-GB" sz="1400">
              <a:solidFill>
                <a:schemeClr val="accent6">
                  <a:lumMod val="50000"/>
                </a:schemeClr>
              </a:solidFill>
            </a:rPr>
            <a:t>Townscape Character Assessment</a:t>
          </a:r>
        </a:p>
      </dgm:t>
    </dgm:pt>
    <dgm:pt modelId="{EF2F5870-2270-43DC-8C93-05584B0E5524}" type="parTrans" cxnId="{FC9796A0-9189-434B-93E4-15FB837BC17A}">
      <dgm:prSet/>
      <dgm:spPr/>
      <dgm:t>
        <a:bodyPr/>
        <a:lstStyle/>
        <a:p>
          <a:endParaRPr lang="en-GB"/>
        </a:p>
      </dgm:t>
    </dgm:pt>
    <dgm:pt modelId="{5D9A5B08-7A7E-4DD4-B3B8-805BE6E49F04}" type="sibTrans" cxnId="{FC9796A0-9189-434B-93E4-15FB837BC17A}">
      <dgm:prSet/>
      <dgm:spPr/>
      <dgm:t>
        <a:bodyPr/>
        <a:lstStyle/>
        <a:p>
          <a:endParaRPr lang="en-GB"/>
        </a:p>
      </dgm:t>
    </dgm:pt>
    <dgm:pt modelId="{CFC5D500-0351-4FF7-B742-4D9BD14FE576}" type="pres">
      <dgm:prSet presAssocID="{7525FB79-D3C2-443F-9582-BEB75CF61F2F}" presName="compositeShape" presStyleCnt="0">
        <dgm:presLayoutVars>
          <dgm:chMax val="7"/>
          <dgm:dir/>
          <dgm:resizeHandles val="exact"/>
        </dgm:presLayoutVars>
      </dgm:prSet>
      <dgm:spPr/>
    </dgm:pt>
    <dgm:pt modelId="{7CF19541-7696-4B04-8526-40F07E1BF958}" type="pres">
      <dgm:prSet presAssocID="{DAD51532-4F8E-4E0B-9DA3-EFC92653A380}" presName="circ1" presStyleLbl="vennNode1" presStyleIdx="0" presStyleCnt="3"/>
      <dgm:spPr/>
      <dgm:t>
        <a:bodyPr/>
        <a:lstStyle/>
        <a:p>
          <a:endParaRPr lang="en-GB"/>
        </a:p>
      </dgm:t>
    </dgm:pt>
    <dgm:pt modelId="{95BAAA56-C626-4FE7-B96B-91CC4B0D524A}" type="pres">
      <dgm:prSet presAssocID="{DAD51532-4F8E-4E0B-9DA3-EFC92653A380}" presName="circ1Tx" presStyleLbl="revTx" presStyleIdx="0" presStyleCnt="0">
        <dgm:presLayoutVars>
          <dgm:chMax val="0"/>
          <dgm:chPref val="0"/>
          <dgm:bulletEnabled val="1"/>
        </dgm:presLayoutVars>
      </dgm:prSet>
      <dgm:spPr/>
      <dgm:t>
        <a:bodyPr/>
        <a:lstStyle/>
        <a:p>
          <a:endParaRPr lang="en-GB"/>
        </a:p>
      </dgm:t>
    </dgm:pt>
    <dgm:pt modelId="{00BFD469-0274-4F60-B95D-E5B22364E181}" type="pres">
      <dgm:prSet presAssocID="{0B060FCD-E2C4-4F35-A07A-79C6F06ED51F}" presName="circ2" presStyleLbl="vennNode1" presStyleIdx="1" presStyleCnt="3"/>
      <dgm:spPr/>
      <dgm:t>
        <a:bodyPr/>
        <a:lstStyle/>
        <a:p>
          <a:endParaRPr lang="en-GB"/>
        </a:p>
      </dgm:t>
    </dgm:pt>
    <dgm:pt modelId="{4835FE6F-5ACA-4299-B855-A6FEA4169302}" type="pres">
      <dgm:prSet presAssocID="{0B060FCD-E2C4-4F35-A07A-79C6F06ED51F}" presName="circ2Tx" presStyleLbl="revTx" presStyleIdx="0" presStyleCnt="0">
        <dgm:presLayoutVars>
          <dgm:chMax val="0"/>
          <dgm:chPref val="0"/>
          <dgm:bulletEnabled val="1"/>
        </dgm:presLayoutVars>
      </dgm:prSet>
      <dgm:spPr/>
      <dgm:t>
        <a:bodyPr/>
        <a:lstStyle/>
        <a:p>
          <a:endParaRPr lang="en-GB"/>
        </a:p>
      </dgm:t>
    </dgm:pt>
    <dgm:pt modelId="{D166E263-52DA-40ED-B92D-EA0DE1229BD5}" type="pres">
      <dgm:prSet presAssocID="{14ADEE85-C4FF-4B00-952E-AFE08D1D30D5}" presName="circ3" presStyleLbl="vennNode1" presStyleIdx="2" presStyleCnt="3"/>
      <dgm:spPr/>
      <dgm:t>
        <a:bodyPr/>
        <a:lstStyle/>
        <a:p>
          <a:endParaRPr lang="en-GB"/>
        </a:p>
      </dgm:t>
    </dgm:pt>
    <dgm:pt modelId="{2FDA48B7-EF56-441A-B184-B527772A48AE}" type="pres">
      <dgm:prSet presAssocID="{14ADEE85-C4FF-4B00-952E-AFE08D1D30D5}" presName="circ3Tx" presStyleLbl="revTx" presStyleIdx="0" presStyleCnt="0">
        <dgm:presLayoutVars>
          <dgm:chMax val="0"/>
          <dgm:chPref val="0"/>
          <dgm:bulletEnabled val="1"/>
        </dgm:presLayoutVars>
      </dgm:prSet>
      <dgm:spPr/>
      <dgm:t>
        <a:bodyPr/>
        <a:lstStyle/>
        <a:p>
          <a:endParaRPr lang="en-GB"/>
        </a:p>
      </dgm:t>
    </dgm:pt>
  </dgm:ptLst>
  <dgm:cxnLst>
    <dgm:cxn modelId="{D9DB5CF4-45D9-4924-B9AD-F21E8D7E7C08}" srcId="{7525FB79-D3C2-443F-9582-BEB75CF61F2F}" destId="{DAD51532-4F8E-4E0B-9DA3-EFC92653A380}" srcOrd="0" destOrd="0" parTransId="{7705E46A-027A-4F3E-883C-059BE3601A72}" sibTransId="{E9D26F21-89F1-414A-AC69-41666D350072}"/>
    <dgm:cxn modelId="{CF8E3E0C-534B-4845-ADFD-347B6F1653EE}" type="presOf" srcId="{0B060FCD-E2C4-4F35-A07A-79C6F06ED51F}" destId="{00BFD469-0274-4F60-B95D-E5B22364E181}" srcOrd="0" destOrd="0" presId="urn:microsoft.com/office/officeart/2005/8/layout/venn1"/>
    <dgm:cxn modelId="{83694003-1A7B-4749-B31A-0A163FC7552E}" type="presOf" srcId="{DAD51532-4F8E-4E0B-9DA3-EFC92653A380}" destId="{95BAAA56-C626-4FE7-B96B-91CC4B0D524A}" srcOrd="1" destOrd="0" presId="urn:microsoft.com/office/officeart/2005/8/layout/venn1"/>
    <dgm:cxn modelId="{FC9796A0-9189-434B-93E4-15FB837BC17A}" srcId="{7525FB79-D3C2-443F-9582-BEB75CF61F2F}" destId="{14ADEE85-C4FF-4B00-952E-AFE08D1D30D5}" srcOrd="2" destOrd="0" parTransId="{EF2F5870-2270-43DC-8C93-05584B0E5524}" sibTransId="{5D9A5B08-7A7E-4DD4-B3B8-805BE6E49F04}"/>
    <dgm:cxn modelId="{1926B9BA-AE89-4D4D-9EFF-223D893725AB}" type="presOf" srcId="{DAD51532-4F8E-4E0B-9DA3-EFC92653A380}" destId="{7CF19541-7696-4B04-8526-40F07E1BF958}" srcOrd="0" destOrd="0" presId="urn:microsoft.com/office/officeart/2005/8/layout/venn1"/>
    <dgm:cxn modelId="{C0BF6D61-D5CC-4CEB-BE70-322F1164A359}" type="presOf" srcId="{14ADEE85-C4FF-4B00-952E-AFE08D1D30D5}" destId="{2FDA48B7-EF56-441A-B184-B527772A48AE}" srcOrd="1" destOrd="0" presId="urn:microsoft.com/office/officeart/2005/8/layout/venn1"/>
    <dgm:cxn modelId="{1B33687B-2A7D-4D15-A5A0-6149D425B033}" type="presOf" srcId="{7525FB79-D3C2-443F-9582-BEB75CF61F2F}" destId="{CFC5D500-0351-4FF7-B742-4D9BD14FE576}" srcOrd="0" destOrd="0" presId="urn:microsoft.com/office/officeart/2005/8/layout/venn1"/>
    <dgm:cxn modelId="{E899FEA7-72D7-498A-9C4A-F10541D9150E}" srcId="{7525FB79-D3C2-443F-9582-BEB75CF61F2F}" destId="{0B060FCD-E2C4-4F35-A07A-79C6F06ED51F}" srcOrd="1" destOrd="0" parTransId="{F3D39568-A2BF-40D4-AE35-D5C6B76A5ACB}" sibTransId="{7A4DA635-985A-4AC9-931E-6EA7685D021E}"/>
    <dgm:cxn modelId="{B0D6F691-EBF9-4426-BD25-A376E63B40D3}" type="presOf" srcId="{0B060FCD-E2C4-4F35-A07A-79C6F06ED51F}" destId="{4835FE6F-5ACA-4299-B855-A6FEA4169302}" srcOrd="1" destOrd="0" presId="urn:microsoft.com/office/officeart/2005/8/layout/venn1"/>
    <dgm:cxn modelId="{6EE466ED-1CD4-40C3-AA59-C94850F3C063}" type="presOf" srcId="{14ADEE85-C4FF-4B00-952E-AFE08D1D30D5}" destId="{D166E263-52DA-40ED-B92D-EA0DE1229BD5}" srcOrd="0" destOrd="0" presId="urn:microsoft.com/office/officeart/2005/8/layout/venn1"/>
    <dgm:cxn modelId="{9B78E482-0FCD-41D5-8D96-4D731F6DC1D7}" type="presParOf" srcId="{CFC5D500-0351-4FF7-B742-4D9BD14FE576}" destId="{7CF19541-7696-4B04-8526-40F07E1BF958}" srcOrd="0" destOrd="0" presId="urn:microsoft.com/office/officeart/2005/8/layout/venn1"/>
    <dgm:cxn modelId="{AC6F53C5-9C78-460D-8FBE-D5B5A6445CE6}" type="presParOf" srcId="{CFC5D500-0351-4FF7-B742-4D9BD14FE576}" destId="{95BAAA56-C626-4FE7-B96B-91CC4B0D524A}" srcOrd="1" destOrd="0" presId="urn:microsoft.com/office/officeart/2005/8/layout/venn1"/>
    <dgm:cxn modelId="{E141BA8E-2529-48A8-8BBF-2AA1E3282B30}" type="presParOf" srcId="{CFC5D500-0351-4FF7-B742-4D9BD14FE576}" destId="{00BFD469-0274-4F60-B95D-E5B22364E181}" srcOrd="2" destOrd="0" presId="urn:microsoft.com/office/officeart/2005/8/layout/venn1"/>
    <dgm:cxn modelId="{2C5E630A-B634-4DD0-BC12-D11A616E5C5A}" type="presParOf" srcId="{CFC5D500-0351-4FF7-B742-4D9BD14FE576}" destId="{4835FE6F-5ACA-4299-B855-A6FEA4169302}" srcOrd="3" destOrd="0" presId="urn:microsoft.com/office/officeart/2005/8/layout/venn1"/>
    <dgm:cxn modelId="{D6972354-B1BF-4ECF-AE6A-9B07AF08E000}" type="presParOf" srcId="{CFC5D500-0351-4FF7-B742-4D9BD14FE576}" destId="{D166E263-52DA-40ED-B92D-EA0DE1229BD5}" srcOrd="4" destOrd="0" presId="urn:microsoft.com/office/officeart/2005/8/layout/venn1"/>
    <dgm:cxn modelId="{75354847-4431-4FC6-B774-00A72031A895}" type="presParOf" srcId="{CFC5D500-0351-4FF7-B742-4D9BD14FE576}" destId="{2FDA48B7-EF56-441A-B184-B527772A48AE}" srcOrd="5" destOrd="0" presId="urn:microsoft.com/office/officeart/2005/8/layout/venn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CF19541-7696-4B04-8526-40F07E1BF958}">
      <dsp:nvSpPr>
        <dsp:cNvPr id="0" name=""/>
        <dsp:cNvSpPr/>
      </dsp:nvSpPr>
      <dsp:spPr>
        <a:xfrm>
          <a:off x="1497766" y="44104"/>
          <a:ext cx="2117035" cy="2117035"/>
        </a:xfrm>
        <a:prstGeom prst="ellipse">
          <a:avLst/>
        </a:prstGeom>
        <a:solidFill>
          <a:schemeClr val="accent3">
            <a:lumMod val="40000"/>
            <a:lumOff val="60000"/>
            <a:alpha val="50000"/>
          </a:schemeClr>
        </a:solidFill>
        <a:ln w="12700" cap="flat" cmpd="sng" algn="ctr">
          <a:solidFill>
            <a:srgbClr val="0080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kern="1200">
              <a:solidFill>
                <a:srgbClr val="008000"/>
              </a:solidFill>
            </a:rPr>
            <a:t>Landscape Character Assessment</a:t>
          </a:r>
        </a:p>
      </dsp:txBody>
      <dsp:txXfrm>
        <a:off x="1780037" y="414586"/>
        <a:ext cx="1552492" cy="952665"/>
      </dsp:txXfrm>
    </dsp:sp>
    <dsp:sp modelId="{00BFD469-0274-4F60-B95D-E5B22364E181}">
      <dsp:nvSpPr>
        <dsp:cNvPr id="0" name=""/>
        <dsp:cNvSpPr/>
      </dsp:nvSpPr>
      <dsp:spPr>
        <a:xfrm>
          <a:off x="2261663" y="1367251"/>
          <a:ext cx="2117035" cy="2117035"/>
        </a:xfrm>
        <a:prstGeom prst="ellipse">
          <a:avLst/>
        </a:prstGeom>
        <a:solidFill>
          <a:schemeClr val="accent2">
            <a:lumMod val="40000"/>
            <a:lumOff val="60000"/>
            <a:alpha val="50000"/>
          </a:schemeClr>
        </a:solidFill>
        <a:ln w="127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accent2">
                  <a:lumMod val="75000"/>
                </a:schemeClr>
              </a:solidFill>
            </a:rPr>
            <a:t>Village History</a:t>
          </a:r>
          <a:endParaRPr lang="en-GB" sz="1400" kern="1200" dirty="0">
            <a:solidFill>
              <a:schemeClr val="accent2">
                <a:lumMod val="75000"/>
              </a:schemeClr>
            </a:solidFill>
          </a:endParaRPr>
        </a:p>
      </dsp:txBody>
      <dsp:txXfrm>
        <a:off x="2909123" y="1914152"/>
        <a:ext cx="1270221" cy="1164369"/>
      </dsp:txXfrm>
    </dsp:sp>
    <dsp:sp modelId="{D166E263-52DA-40ED-B92D-EA0DE1229BD5}">
      <dsp:nvSpPr>
        <dsp:cNvPr id="0" name=""/>
        <dsp:cNvSpPr/>
      </dsp:nvSpPr>
      <dsp:spPr>
        <a:xfrm>
          <a:off x="733869" y="1367251"/>
          <a:ext cx="2117035" cy="2117035"/>
        </a:xfrm>
        <a:prstGeom prst="ellipse">
          <a:avLst/>
        </a:prstGeom>
        <a:solidFill>
          <a:schemeClr val="accent6">
            <a:lumMod val="40000"/>
            <a:lumOff val="60000"/>
            <a:alpha val="50000"/>
          </a:schemeClr>
        </a:solidFill>
        <a:ln w="127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kern="1200">
              <a:solidFill>
                <a:schemeClr val="accent6">
                  <a:lumMod val="50000"/>
                </a:schemeClr>
              </a:solidFill>
            </a:rPr>
            <a:t>Townscape Character Assessment</a:t>
          </a:r>
        </a:p>
      </dsp:txBody>
      <dsp:txXfrm>
        <a:off x="933223" y="1914152"/>
        <a:ext cx="1270221" cy="116436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0.8681</cdr:x>
      <cdr:y>0.11792</cdr:y>
    </cdr:from>
    <cdr:to>
      <cdr:x>0.9908</cdr:x>
      <cdr:y>0.30168</cdr:y>
    </cdr:to>
    <cdr:sp macro="" textlink="">
      <cdr:nvSpPr>
        <cdr:cNvPr id="3" name="TextBox 2"/>
        <cdr:cNvSpPr txBox="1"/>
      </cdr:nvSpPr>
      <cdr:spPr>
        <a:xfrm xmlns:a="http://schemas.openxmlformats.org/drawingml/2006/main">
          <a:off x="6469380" y="58674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a:p>
      </cdr:txBody>
    </cdr:sp>
  </cdr:relSizeAnchor>
  <cdr:relSizeAnchor xmlns:cdr="http://schemas.openxmlformats.org/drawingml/2006/chartDrawing">
    <cdr:from>
      <cdr:x>0.6742</cdr:x>
      <cdr:y>0.54888</cdr:y>
    </cdr:from>
    <cdr:to>
      <cdr:x>0.70875</cdr:x>
      <cdr:y>0.79399</cdr:y>
    </cdr:to>
    <cdr:sp macro="" textlink="">
      <cdr:nvSpPr>
        <cdr:cNvPr id="4" name="TextBox 1"/>
        <cdr:cNvSpPr txBox="1"/>
      </cdr:nvSpPr>
      <cdr:spPr>
        <a:xfrm xmlns:a="http://schemas.openxmlformats.org/drawingml/2006/main">
          <a:off x="5680092" y="3201424"/>
          <a:ext cx="291081" cy="1429640"/>
        </a:xfrm>
        <a:prstGeom xmlns:a="http://schemas.openxmlformats.org/drawingml/2006/main" prst="rect">
          <a:avLst/>
        </a:prstGeom>
        <a:solidFill xmlns:a="http://schemas.openxmlformats.org/drawingml/2006/main">
          <a:srgbClr val="FFFF00"/>
        </a:solidFill>
        <a:ln xmlns:a="http://schemas.openxmlformats.org/drawingml/2006/main">
          <a:solidFill>
            <a:srgbClr val="3333FF"/>
          </a:solidFill>
        </a:ln>
      </cdr:spPr>
      <cdr:txBody>
        <a:bodyPr xmlns:a="http://schemas.openxmlformats.org/drawingml/2006/main" vert="vert270"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GB" sz="1400" b="1" i="0" baseline="0" dirty="0">
              <a:solidFill>
                <a:srgbClr val="3333FF"/>
              </a:solidFill>
            </a:rPr>
            <a:t>Estates: +80</a:t>
          </a:r>
        </a:p>
      </cdr:txBody>
    </cdr:sp>
  </cdr:relSizeAnchor>
  <cdr:relSizeAnchor xmlns:cdr="http://schemas.openxmlformats.org/drawingml/2006/chartDrawing">
    <cdr:from>
      <cdr:x>0.71938</cdr:x>
      <cdr:y>0.45865</cdr:y>
    </cdr:from>
    <cdr:to>
      <cdr:x>0.75393</cdr:x>
      <cdr:y>0.70377</cdr:y>
    </cdr:to>
    <cdr:sp macro="" textlink="">
      <cdr:nvSpPr>
        <cdr:cNvPr id="5" name="TextBox 1"/>
        <cdr:cNvSpPr txBox="1"/>
      </cdr:nvSpPr>
      <cdr:spPr>
        <a:xfrm xmlns:a="http://schemas.openxmlformats.org/drawingml/2006/main">
          <a:off x="6060730" y="2675144"/>
          <a:ext cx="291082" cy="1429699"/>
        </a:xfrm>
        <a:prstGeom xmlns:a="http://schemas.openxmlformats.org/drawingml/2006/main" prst="rect">
          <a:avLst/>
        </a:prstGeom>
        <a:solidFill xmlns:a="http://schemas.openxmlformats.org/drawingml/2006/main">
          <a:srgbClr val="FFFF00"/>
        </a:solidFill>
        <a:ln xmlns:a="http://schemas.openxmlformats.org/drawingml/2006/main">
          <a:solidFill>
            <a:srgbClr val="3333FF"/>
          </a:solidFill>
        </a:ln>
      </cdr:spPr>
      <cdr:txBody>
        <a:bodyPr xmlns:a="http://schemas.openxmlformats.org/drawingml/2006/main" vert="vert270"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GB" sz="1400" b="1" i="0" baseline="0" dirty="0">
              <a:solidFill>
                <a:srgbClr val="3333FF"/>
              </a:solidFill>
            </a:rPr>
            <a:t>Estates: +68</a:t>
          </a:r>
        </a:p>
      </cdr:txBody>
    </cdr:sp>
  </cdr:relSizeAnchor>
  <cdr:relSizeAnchor xmlns:cdr="http://schemas.openxmlformats.org/drawingml/2006/chartDrawing">
    <cdr:from>
      <cdr:x>0.76545</cdr:x>
      <cdr:y>0.41053</cdr:y>
    </cdr:from>
    <cdr:to>
      <cdr:x>0.8</cdr:x>
      <cdr:y>0.65565</cdr:y>
    </cdr:to>
    <cdr:sp macro="" textlink="">
      <cdr:nvSpPr>
        <cdr:cNvPr id="6" name="TextBox 1"/>
        <cdr:cNvSpPr txBox="1"/>
      </cdr:nvSpPr>
      <cdr:spPr>
        <a:xfrm xmlns:a="http://schemas.openxmlformats.org/drawingml/2006/main">
          <a:off x="7315214" y="2311400"/>
          <a:ext cx="330186" cy="1380108"/>
        </a:xfrm>
        <a:prstGeom xmlns:a="http://schemas.openxmlformats.org/drawingml/2006/main" prst="rect">
          <a:avLst/>
        </a:prstGeom>
        <a:solidFill xmlns:a="http://schemas.openxmlformats.org/drawingml/2006/main">
          <a:srgbClr val="FFFF00"/>
        </a:solidFill>
        <a:ln xmlns:a="http://schemas.openxmlformats.org/drawingml/2006/main">
          <a:solidFill>
            <a:srgbClr val="3333FF"/>
          </a:solidFill>
        </a:ln>
      </cdr:spPr>
      <cdr:txBody>
        <a:bodyPr xmlns:a="http://schemas.openxmlformats.org/drawingml/2006/main" vert="vert270"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GB" sz="1400" b="1" i="0" baseline="0" dirty="0">
              <a:solidFill>
                <a:srgbClr val="3333FF"/>
              </a:solidFill>
            </a:rPr>
            <a:t>Estates: +16</a:t>
          </a:r>
        </a:p>
      </cdr:txBody>
    </cdr:sp>
  </cdr:relSizeAnchor>
  <cdr:relSizeAnchor xmlns:cdr="http://schemas.openxmlformats.org/drawingml/2006/chartDrawing">
    <cdr:from>
      <cdr:x>0.81197</cdr:x>
      <cdr:y>0.35802</cdr:y>
    </cdr:from>
    <cdr:to>
      <cdr:x>0.84652</cdr:x>
      <cdr:y>0.60314</cdr:y>
    </cdr:to>
    <cdr:sp macro="" textlink="">
      <cdr:nvSpPr>
        <cdr:cNvPr id="7" name="TextBox 1"/>
        <cdr:cNvSpPr txBox="1"/>
      </cdr:nvSpPr>
      <cdr:spPr>
        <a:xfrm xmlns:a="http://schemas.openxmlformats.org/drawingml/2006/main">
          <a:off x="6840760" y="2088231"/>
          <a:ext cx="291081" cy="1429699"/>
        </a:xfrm>
        <a:prstGeom xmlns:a="http://schemas.openxmlformats.org/drawingml/2006/main" prst="rect">
          <a:avLst/>
        </a:prstGeom>
        <a:solidFill xmlns:a="http://schemas.openxmlformats.org/drawingml/2006/main">
          <a:srgbClr val="FFFF00"/>
        </a:solidFill>
        <a:ln xmlns:a="http://schemas.openxmlformats.org/drawingml/2006/main">
          <a:solidFill>
            <a:srgbClr val="3333FF"/>
          </a:solidFill>
        </a:ln>
      </cdr:spPr>
      <cdr:txBody>
        <a:bodyPr xmlns:a="http://schemas.openxmlformats.org/drawingml/2006/main" vert="vert270"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GB" sz="1400" b="1" i="0" baseline="0" dirty="0">
              <a:solidFill>
                <a:srgbClr val="3333FF"/>
              </a:solidFill>
            </a:rPr>
            <a:t>Estates: +40</a:t>
          </a:r>
        </a:p>
      </cdr:txBody>
    </cdr:sp>
  </cdr:relSizeAnchor>
  <cdr:relSizeAnchor xmlns:cdr="http://schemas.openxmlformats.org/drawingml/2006/chartDrawing">
    <cdr:from>
      <cdr:x>0.67521</cdr:x>
      <cdr:y>0.16049</cdr:y>
    </cdr:from>
    <cdr:to>
      <cdr:x>0.79447</cdr:x>
      <cdr:y>0.2447</cdr:y>
    </cdr:to>
    <cdr:sp macro="" textlink="">
      <cdr:nvSpPr>
        <cdr:cNvPr id="8" name="TextBox 1"/>
        <cdr:cNvSpPr txBox="1"/>
      </cdr:nvSpPr>
      <cdr:spPr>
        <a:xfrm xmlns:a="http://schemas.openxmlformats.org/drawingml/2006/main" rot="5400000">
          <a:off x="5945397" y="679337"/>
          <a:ext cx="491167" cy="1004699"/>
        </a:xfrm>
        <a:prstGeom xmlns:a="http://schemas.openxmlformats.org/drawingml/2006/main" prst="rect">
          <a:avLst/>
        </a:prstGeom>
        <a:solidFill xmlns:a="http://schemas.openxmlformats.org/drawingml/2006/main">
          <a:srgbClr val="FFFF00"/>
        </a:solidFill>
        <a:ln xmlns:a="http://schemas.openxmlformats.org/drawingml/2006/main">
          <a:solidFill>
            <a:srgbClr val="3333FF"/>
          </a:solidFill>
        </a:ln>
      </cdr:spPr>
      <cdr:txBody>
        <a:bodyPr xmlns:a="http://schemas.openxmlformats.org/drawingml/2006/main" vert="vert270"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GB" sz="2400" b="1" i="0" baseline="0">
              <a:solidFill>
                <a:srgbClr val="3333FF"/>
              </a:solidFill>
            </a:rPr>
            <a:t>+125%</a:t>
          </a:r>
        </a:p>
      </cdr:txBody>
    </cdr:sp>
  </cdr:relSizeAnchor>
  <cdr:relSizeAnchor xmlns:cdr="http://schemas.openxmlformats.org/drawingml/2006/chartDrawing">
    <cdr:from>
      <cdr:x>0.79487</cdr:x>
      <cdr:y>0.18519</cdr:y>
    </cdr:from>
    <cdr:to>
      <cdr:x>0.83385</cdr:x>
      <cdr:y>0.22579</cdr:y>
    </cdr:to>
    <cdr:sp macro="" textlink="">
      <cdr:nvSpPr>
        <cdr:cNvPr id="9" name="Right Arrow 8"/>
        <cdr:cNvSpPr/>
      </cdr:nvSpPr>
      <cdr:spPr>
        <a:xfrm xmlns:a="http://schemas.openxmlformats.org/drawingml/2006/main">
          <a:off x="6696744" y="1080119"/>
          <a:ext cx="328404" cy="236806"/>
        </a:xfrm>
        <a:prstGeom xmlns:a="http://schemas.openxmlformats.org/drawingml/2006/main" prst="rightArrow">
          <a:avLst/>
        </a:prstGeom>
        <a:solidFill xmlns:a="http://schemas.openxmlformats.org/drawingml/2006/main">
          <a:srgbClr val="FFFF00"/>
        </a:solidFill>
        <a:ln xmlns:a="http://schemas.openxmlformats.org/drawingml/2006/main" w="12700">
          <a:solidFill>
            <a:srgbClr val="0000FF"/>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0.63248</cdr:x>
      <cdr:y>0.18519</cdr:y>
    </cdr:from>
    <cdr:to>
      <cdr:x>0.67146</cdr:x>
      <cdr:y>0.22579</cdr:y>
    </cdr:to>
    <cdr:sp macro="" textlink="">
      <cdr:nvSpPr>
        <cdr:cNvPr id="10" name="Right Arrow 9"/>
        <cdr:cNvSpPr/>
      </cdr:nvSpPr>
      <cdr:spPr>
        <a:xfrm xmlns:a="http://schemas.openxmlformats.org/drawingml/2006/main" rot="10800000">
          <a:off x="5328592" y="1080119"/>
          <a:ext cx="328404" cy="236806"/>
        </a:xfrm>
        <a:prstGeom xmlns:a="http://schemas.openxmlformats.org/drawingml/2006/main" prst="rightArrow">
          <a:avLst/>
        </a:prstGeom>
        <a:solidFill xmlns:a="http://schemas.openxmlformats.org/drawingml/2006/main">
          <a:srgbClr val="FFFF00"/>
        </a:solidFill>
        <a:ln xmlns:a="http://schemas.openxmlformats.org/drawingml/2006/main" w="12700" cap="flat" cmpd="sng" algn="ctr">
          <a:solidFill>
            <a:srgbClr val="0000FF"/>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p>
      </cdr:txBody>
    </cdr:sp>
  </cdr:relSizeAnchor>
  <cdr:relSizeAnchor xmlns:cdr="http://schemas.openxmlformats.org/drawingml/2006/chartDrawing">
    <cdr:from>
      <cdr:x>0.90598</cdr:x>
      <cdr:y>0.23457</cdr:y>
    </cdr:from>
    <cdr:to>
      <cdr:x>0.98291</cdr:x>
      <cdr:y>0.32099</cdr:y>
    </cdr:to>
    <cdr:sp macro="" textlink="">
      <cdr:nvSpPr>
        <cdr:cNvPr id="11" name="TextBox 1"/>
        <cdr:cNvSpPr txBox="1"/>
      </cdr:nvSpPr>
      <cdr:spPr>
        <a:xfrm xmlns:a="http://schemas.openxmlformats.org/drawingml/2006/main" rot="5400000">
          <a:off x="7704856" y="1296146"/>
          <a:ext cx="504055" cy="648072"/>
        </a:xfrm>
        <a:prstGeom xmlns:a="http://schemas.openxmlformats.org/drawingml/2006/main" prst="rect">
          <a:avLst/>
        </a:prstGeom>
        <a:solidFill xmlns:a="http://schemas.openxmlformats.org/drawingml/2006/main">
          <a:schemeClr val="accent6">
            <a:lumMod val="20000"/>
            <a:lumOff val="80000"/>
          </a:schemeClr>
        </a:solidFill>
        <a:ln xmlns:a="http://schemas.openxmlformats.org/drawingml/2006/main">
          <a:solidFill>
            <a:schemeClr val="accent6">
              <a:lumMod val="50000"/>
            </a:schemeClr>
          </a:solidFill>
        </a:ln>
      </cdr:spPr>
      <cdr:txBody>
        <a:bodyPr xmlns:a="http://schemas.openxmlformats.org/drawingml/2006/main" vert="vert270"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GB" sz="2400" b="1" i="0" baseline="0" dirty="0">
              <a:solidFill>
                <a:schemeClr val="accent6">
                  <a:lumMod val="50000"/>
                </a:schemeClr>
              </a:solidFill>
            </a:rPr>
            <a:t>+6%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651"/>
          </a:xfrm>
          <a:prstGeom prst="rect">
            <a:avLst/>
          </a:prstGeom>
        </p:spPr>
        <p:txBody>
          <a:bodyPr vert="horz" lIns="99057" tIns="49528" rIns="99057" bIns="49528" rtlCol="0"/>
          <a:lstStyle>
            <a:lvl1pPr algn="l">
              <a:defRPr sz="1300"/>
            </a:lvl1pPr>
          </a:lstStyle>
          <a:p>
            <a:endParaRPr lang="en-GB"/>
          </a:p>
        </p:txBody>
      </p:sp>
      <p:sp>
        <p:nvSpPr>
          <p:cNvPr id="3" name="Date Placeholder 2"/>
          <p:cNvSpPr>
            <a:spLocks noGrp="1"/>
          </p:cNvSpPr>
          <p:nvPr>
            <p:ph type="dt" sz="quarter" idx="1"/>
          </p:nvPr>
        </p:nvSpPr>
        <p:spPr>
          <a:xfrm>
            <a:off x="4023092" y="0"/>
            <a:ext cx="3077739" cy="511651"/>
          </a:xfrm>
          <a:prstGeom prst="rect">
            <a:avLst/>
          </a:prstGeom>
        </p:spPr>
        <p:txBody>
          <a:bodyPr vert="horz" lIns="99057" tIns="49528" rIns="99057" bIns="49528" rtlCol="0"/>
          <a:lstStyle>
            <a:lvl1pPr algn="r">
              <a:defRPr sz="1300"/>
            </a:lvl1pPr>
          </a:lstStyle>
          <a:p>
            <a:fld id="{4A162EC1-CFC8-4DCB-8F4A-CF9B8AFE91CD}" type="datetimeFigureOut">
              <a:rPr lang="en-GB" smtClean="0"/>
              <a:pPr/>
              <a:t>14/08/2018</a:t>
            </a:fld>
            <a:endParaRPr lang="en-GB"/>
          </a:p>
        </p:txBody>
      </p:sp>
      <p:sp>
        <p:nvSpPr>
          <p:cNvPr id="4" name="Footer Placeholder 3"/>
          <p:cNvSpPr>
            <a:spLocks noGrp="1"/>
          </p:cNvSpPr>
          <p:nvPr>
            <p:ph type="ftr" sz="quarter" idx="2"/>
          </p:nvPr>
        </p:nvSpPr>
        <p:spPr>
          <a:xfrm>
            <a:off x="0" y="9719598"/>
            <a:ext cx="3077739" cy="511651"/>
          </a:xfrm>
          <a:prstGeom prst="rect">
            <a:avLst/>
          </a:prstGeom>
        </p:spPr>
        <p:txBody>
          <a:bodyPr vert="horz" lIns="99057" tIns="49528" rIns="99057" bIns="49528" rtlCol="0" anchor="b"/>
          <a:lstStyle>
            <a:lvl1pPr algn="l">
              <a:defRPr sz="1300"/>
            </a:lvl1pPr>
          </a:lstStyle>
          <a:p>
            <a:endParaRPr lang="en-GB"/>
          </a:p>
        </p:txBody>
      </p:sp>
      <p:sp>
        <p:nvSpPr>
          <p:cNvPr id="5" name="Slide Number Placeholder 4"/>
          <p:cNvSpPr>
            <a:spLocks noGrp="1"/>
          </p:cNvSpPr>
          <p:nvPr>
            <p:ph type="sldNum" sz="quarter" idx="3"/>
          </p:nvPr>
        </p:nvSpPr>
        <p:spPr>
          <a:xfrm>
            <a:off x="4023092" y="9719598"/>
            <a:ext cx="3077739" cy="511651"/>
          </a:xfrm>
          <a:prstGeom prst="rect">
            <a:avLst/>
          </a:prstGeom>
        </p:spPr>
        <p:txBody>
          <a:bodyPr vert="horz" lIns="99057" tIns="49528" rIns="99057" bIns="49528" rtlCol="0" anchor="b"/>
          <a:lstStyle>
            <a:lvl1pPr algn="r">
              <a:defRPr sz="1300"/>
            </a:lvl1pPr>
          </a:lstStyle>
          <a:p>
            <a:fld id="{72110EA3-E782-4D7A-B770-20C7C97F97D2}"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651"/>
          </a:xfrm>
          <a:prstGeom prst="rect">
            <a:avLst/>
          </a:prstGeom>
        </p:spPr>
        <p:txBody>
          <a:bodyPr vert="horz" lIns="99057" tIns="49528" rIns="99057" bIns="49528" rtlCol="0"/>
          <a:lstStyle>
            <a:lvl1pPr algn="l">
              <a:defRPr sz="1300"/>
            </a:lvl1pPr>
          </a:lstStyle>
          <a:p>
            <a:endParaRPr lang="en-GB"/>
          </a:p>
        </p:txBody>
      </p:sp>
      <p:sp>
        <p:nvSpPr>
          <p:cNvPr id="3" name="Date Placeholder 2"/>
          <p:cNvSpPr>
            <a:spLocks noGrp="1"/>
          </p:cNvSpPr>
          <p:nvPr>
            <p:ph type="dt" idx="1"/>
          </p:nvPr>
        </p:nvSpPr>
        <p:spPr>
          <a:xfrm>
            <a:off x="4023092" y="0"/>
            <a:ext cx="3077739" cy="511651"/>
          </a:xfrm>
          <a:prstGeom prst="rect">
            <a:avLst/>
          </a:prstGeom>
        </p:spPr>
        <p:txBody>
          <a:bodyPr vert="horz" lIns="99057" tIns="49528" rIns="99057" bIns="49528" rtlCol="0"/>
          <a:lstStyle>
            <a:lvl1pPr algn="r">
              <a:defRPr sz="1300"/>
            </a:lvl1pPr>
          </a:lstStyle>
          <a:p>
            <a:fld id="{685EC408-2C2E-42FA-9248-BB46FD0E2347}" type="datetimeFigureOut">
              <a:rPr lang="en-GB" smtClean="0"/>
              <a:pPr/>
              <a:t>14/08/2018</a:t>
            </a:fld>
            <a:endParaRPr lang="en-GB"/>
          </a:p>
        </p:txBody>
      </p:sp>
      <p:sp>
        <p:nvSpPr>
          <p:cNvPr id="4" name="Slide Image Placeholder 3"/>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9057" tIns="49528" rIns="99057" bIns="49528" rtlCol="0" anchor="ctr"/>
          <a:lstStyle/>
          <a:p>
            <a:endParaRPr lang="en-GB"/>
          </a:p>
        </p:txBody>
      </p:sp>
      <p:sp>
        <p:nvSpPr>
          <p:cNvPr id="5" name="Notes Placeholder 4"/>
          <p:cNvSpPr>
            <a:spLocks noGrp="1"/>
          </p:cNvSpPr>
          <p:nvPr>
            <p:ph type="body" sz="quarter" idx="3"/>
          </p:nvPr>
        </p:nvSpPr>
        <p:spPr>
          <a:xfrm>
            <a:off x="710248" y="4860687"/>
            <a:ext cx="5681980" cy="4604861"/>
          </a:xfrm>
          <a:prstGeom prst="rect">
            <a:avLst/>
          </a:prstGeom>
        </p:spPr>
        <p:txBody>
          <a:bodyPr vert="horz" lIns="99057" tIns="49528" rIns="99057" bIns="4952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19598"/>
            <a:ext cx="3077739" cy="511651"/>
          </a:xfrm>
          <a:prstGeom prst="rect">
            <a:avLst/>
          </a:prstGeom>
        </p:spPr>
        <p:txBody>
          <a:bodyPr vert="horz" lIns="99057" tIns="49528" rIns="99057" bIns="49528" rtlCol="0" anchor="b"/>
          <a:lstStyle>
            <a:lvl1pPr algn="l">
              <a:defRPr sz="1300"/>
            </a:lvl1pPr>
          </a:lstStyle>
          <a:p>
            <a:endParaRPr lang="en-GB"/>
          </a:p>
        </p:txBody>
      </p:sp>
      <p:sp>
        <p:nvSpPr>
          <p:cNvPr id="7" name="Slide Number Placeholder 6"/>
          <p:cNvSpPr>
            <a:spLocks noGrp="1"/>
          </p:cNvSpPr>
          <p:nvPr>
            <p:ph type="sldNum" sz="quarter" idx="5"/>
          </p:nvPr>
        </p:nvSpPr>
        <p:spPr>
          <a:xfrm>
            <a:off x="4023092" y="9719598"/>
            <a:ext cx="3077739" cy="511651"/>
          </a:xfrm>
          <a:prstGeom prst="rect">
            <a:avLst/>
          </a:prstGeom>
        </p:spPr>
        <p:txBody>
          <a:bodyPr vert="horz" lIns="99057" tIns="49528" rIns="99057" bIns="49528" rtlCol="0" anchor="b"/>
          <a:lstStyle>
            <a:lvl1pPr algn="r">
              <a:defRPr sz="1300"/>
            </a:lvl1pPr>
          </a:lstStyle>
          <a:p>
            <a:fld id="{05AD8A8F-9412-47AA-B11B-3CA3DE314568}"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860687"/>
            <a:ext cx="5681980" cy="4849111"/>
          </a:xfrm>
        </p:spPr>
        <p:txBody>
          <a:bodyPr>
            <a:normAutofit fontScale="62500" lnSpcReduction="20000"/>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p:txBody>
      </p:sp>
      <p:sp>
        <p:nvSpPr>
          <p:cNvPr id="4" name="Slide Number Placeholder 3"/>
          <p:cNvSpPr>
            <a:spLocks noGrp="1"/>
          </p:cNvSpPr>
          <p:nvPr>
            <p:ph type="sldNum" sz="quarter" idx="10"/>
          </p:nvPr>
        </p:nvSpPr>
        <p:spPr/>
        <p:txBody>
          <a:bodyPr/>
          <a:lstStyle/>
          <a:p>
            <a:fld id="{05AD8A8F-9412-47AA-B11B-3CA3DE314568}"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p:txBody>
      </p:sp>
      <p:sp>
        <p:nvSpPr>
          <p:cNvPr id="4" name="Slide Number Placeholder 3"/>
          <p:cNvSpPr>
            <a:spLocks noGrp="1"/>
          </p:cNvSpPr>
          <p:nvPr>
            <p:ph type="sldNum" sz="quarter" idx="10"/>
          </p:nvPr>
        </p:nvSpPr>
        <p:spPr/>
        <p:txBody>
          <a:bodyPr/>
          <a:lstStyle/>
          <a:p>
            <a:fld id="{05AD8A8F-9412-47AA-B11B-3CA3DE314568}"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GB" baseline="0" dirty="0" smtClean="0"/>
          </a:p>
        </p:txBody>
      </p:sp>
      <p:sp>
        <p:nvSpPr>
          <p:cNvPr id="4" name="Slide Number Placeholder 3"/>
          <p:cNvSpPr>
            <a:spLocks noGrp="1"/>
          </p:cNvSpPr>
          <p:nvPr>
            <p:ph type="sldNum" sz="quarter" idx="10"/>
          </p:nvPr>
        </p:nvSpPr>
        <p:spPr/>
        <p:txBody>
          <a:bodyPr/>
          <a:lstStyle/>
          <a:p>
            <a:fld id="{05AD8A8F-9412-47AA-B11B-3CA3DE314568}"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GB" baseline="0" dirty="0" smtClean="0"/>
          </a:p>
        </p:txBody>
      </p:sp>
      <p:sp>
        <p:nvSpPr>
          <p:cNvPr id="4" name="Slide Number Placeholder 3"/>
          <p:cNvSpPr>
            <a:spLocks noGrp="1"/>
          </p:cNvSpPr>
          <p:nvPr>
            <p:ph type="sldNum" sz="quarter" idx="10"/>
          </p:nvPr>
        </p:nvSpPr>
        <p:spPr/>
        <p:txBody>
          <a:bodyPr/>
          <a:lstStyle/>
          <a:p>
            <a:fld id="{05AD8A8F-9412-47AA-B11B-3CA3DE314568}"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GB" b="0"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26</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28</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8239" y="4860687"/>
            <a:ext cx="6115146" cy="4604861"/>
          </a:xfrm>
        </p:spPr>
        <p:txBody>
          <a:bodyPr>
            <a:normAutofit fontScale="92500" lnSpcReduction="10000"/>
          </a:bodyPr>
          <a:lstStyle/>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29</a:t>
            </a:fld>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30</a:t>
            </a:fld>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31</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32</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33</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GB" sz="1000" dirty="0" smtClean="0"/>
          </a:p>
        </p:txBody>
      </p:sp>
      <p:sp>
        <p:nvSpPr>
          <p:cNvPr id="4" name="Slide Number Placeholder 3"/>
          <p:cNvSpPr>
            <a:spLocks noGrp="1"/>
          </p:cNvSpPr>
          <p:nvPr>
            <p:ph type="sldNum" sz="quarter" idx="10"/>
          </p:nvPr>
        </p:nvSpPr>
        <p:spPr/>
        <p:txBody>
          <a:bodyPr/>
          <a:lstStyle/>
          <a:p>
            <a:fld id="{05AD8A8F-9412-47AA-B11B-3CA3DE314568}" type="slidenum">
              <a:rPr lang="en-GB" smtClean="0"/>
              <a:pPr/>
              <a:t>34</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35</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36</a:t>
            </a:fld>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37</a:t>
            </a:fld>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38</a:t>
            </a:fld>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39</a:t>
            </a:fld>
            <a:endParaRPr lang="en-GB"/>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5AD8A8F-9412-47AA-B11B-3CA3DE314568}" type="slidenum">
              <a:rPr lang="en-GB" smtClean="0"/>
              <a:pPr/>
              <a:t>40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21B4521-550B-4D90-9A0A-1F14EF4DF78C}" type="datetime1">
              <a:rPr lang="en-GB" smtClean="0"/>
              <a:pPr/>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sz="1400"/>
            </a:lvl1pPr>
          </a:lstStyle>
          <a:p>
            <a:fld id="{B99270B2-F2AA-4A8F-AA63-5DBF6285AD52}"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0D9466-0432-4D2B-B10A-E8A9C632EF45}" type="datetime1">
              <a:rPr lang="en-GB" smtClean="0"/>
              <a:pPr/>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B83FFE-D067-46C5-A4AD-027D9F5AA9FE}" type="datetime1">
              <a:rPr lang="en-GB" smtClean="0"/>
              <a:pPr/>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872FC9A-36F9-402A-A29D-5995B7F90D4E}" type="datetime1">
              <a:rPr lang="en-GB" smtClean="0"/>
              <a:pPr/>
              <a:t>14/08/2018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C73AFA3-501C-4431-8605-A61A5CD790EB}" type="datetime1">
              <a:rPr lang="en-GB" smtClean="0"/>
              <a:pPr/>
              <a:t>14/08/2018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4513D72-FA2E-4914-BE9E-0794C14532A5}" type="datetime1">
              <a:rPr lang="en-GB" smtClean="0"/>
              <a:pPr/>
              <a:t>14/08/2018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4E4FFD-81E0-4EF8-BC72-4CE93B3F9AB0}" type="datetime1">
              <a:rPr lang="en-GB" smtClean="0"/>
              <a:pPr/>
              <a:t>14/08/2018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C219AA-FA22-4561-9FBC-6E5DE3BDBF66}" type="datetime1">
              <a:rPr lang="en-GB" smtClean="0"/>
              <a:pPr/>
              <a:t>14/08/2018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2DB78E-02FD-4AEB-8245-5FD8F9314C3F}" type="datetime1">
              <a:rPr lang="en-GB" smtClean="0"/>
              <a:pPr/>
              <a:t>14/08/2018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6C3447-3E51-436C-8A08-6FB15D93E077}" type="datetime1">
              <a:rPr lang="en-GB" smtClean="0"/>
              <a:pPr/>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1906FB2-F174-4C66-9B11-31447775589A}" type="datetime1">
              <a:rPr lang="en-GB" smtClean="0"/>
              <a:pPr/>
              <a:t>14/08/2018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270B2-F2AA-4A8F-AA63-5DBF6285AD5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3CB40-BB63-4BEB-9A3E-5CB33100779A}" type="datetime1">
              <a:rPr lang="en-GB" smtClean="0"/>
              <a:pPr/>
              <a:t>14/08/2018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9270B2-F2AA-4A8F-AA63-5DBF6285AD5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3.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7.jpeg"/><Relationship Id="rId7" Type="http://schemas.openxmlformats.org/officeDocument/2006/relationships/diagramQuickStyle" Target="../diagrams/quickStyle1.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8.jpeg"/><Relationship Id="rId9" Type="http://schemas.microsoft.com/office/2007/relationships/diagramDrawing" Target="../diagrams/drawing1.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3.jpeg"/><Relationship Id="rId4" Type="http://schemas.openxmlformats.org/officeDocument/2006/relationships/image" Target="../media/image62.jpeg"/></Relationships>
</file>

<file path=ppt/slides/_rels/slide2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66.jpeg"/><Relationship Id="rId4" Type="http://schemas.openxmlformats.org/officeDocument/2006/relationships/image" Target="../media/image65.jpeg"/></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69.jpeg"/><Relationship Id="rId4" Type="http://schemas.openxmlformats.org/officeDocument/2006/relationships/image" Target="../media/image68.jpeg"/></Relationships>
</file>

<file path=ppt/slides/_rels/slide3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2.jpeg"/></Relationships>
</file>

<file path=ppt/slides/_rels/slide3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74.jpeg"/></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76.jpe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4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04664"/>
            <a:ext cx="7416824" cy="1569660"/>
          </a:xfrm>
          <a:prstGeom prst="rect">
            <a:avLst/>
          </a:prstGeom>
          <a:solidFill>
            <a:schemeClr val="accent3">
              <a:lumMod val="40000"/>
              <a:lumOff val="60000"/>
            </a:schemeClr>
          </a:solidFill>
          <a:ln>
            <a:solidFill>
              <a:srgbClr val="008000"/>
            </a:solidFill>
          </a:ln>
        </p:spPr>
        <p:txBody>
          <a:bodyPr wrap="square" rtlCol="0">
            <a:spAutoFit/>
          </a:bodyPr>
          <a:lstStyle/>
          <a:p>
            <a:pPr algn="ctr"/>
            <a:r>
              <a:rPr lang="en-GB" sz="3200" b="1" dirty="0" smtClean="0">
                <a:solidFill>
                  <a:srgbClr val="008000"/>
                </a:solidFill>
              </a:rPr>
              <a:t>SAHAM TONEY NEIGHBOURHOOD PLAN</a:t>
            </a:r>
          </a:p>
          <a:p>
            <a:pPr algn="ctr"/>
            <a:r>
              <a:rPr lang="en-GB" sz="3200" b="1" dirty="0" smtClean="0">
                <a:solidFill>
                  <a:srgbClr val="008000"/>
                </a:solidFill>
              </a:rPr>
              <a:t>PRESENTATION TO VILLAGERS</a:t>
            </a:r>
            <a:br>
              <a:rPr lang="en-GB" sz="3200" b="1" dirty="0" smtClean="0">
                <a:solidFill>
                  <a:srgbClr val="008000"/>
                </a:solidFill>
              </a:rPr>
            </a:br>
            <a:r>
              <a:rPr lang="en-GB" sz="3200" b="1" dirty="0" smtClean="0">
                <a:solidFill>
                  <a:srgbClr val="008000"/>
                </a:solidFill>
              </a:rPr>
              <a:t>14</a:t>
            </a:r>
            <a:r>
              <a:rPr lang="en-GB" sz="3200" b="1" baseline="30000" dirty="0" smtClean="0">
                <a:solidFill>
                  <a:srgbClr val="008000"/>
                </a:solidFill>
              </a:rPr>
              <a:t>th</a:t>
            </a:r>
            <a:r>
              <a:rPr lang="en-GB" sz="3200" b="1" dirty="0" smtClean="0">
                <a:solidFill>
                  <a:srgbClr val="008000"/>
                </a:solidFill>
              </a:rPr>
              <a:t> AUGUST 2018</a:t>
            </a:r>
            <a:endParaRPr lang="en-GB" sz="3200" b="1" dirty="0">
              <a:solidFill>
                <a:srgbClr val="008000"/>
              </a:solidFill>
            </a:endParaRPr>
          </a:p>
        </p:txBody>
      </p:sp>
      <p:pic>
        <p:nvPicPr>
          <p:cNvPr id="4" name="Picture 3" descr="Welcome.jpg"/>
          <p:cNvPicPr>
            <a:picLocks noChangeAspect="1"/>
          </p:cNvPicPr>
          <p:nvPr/>
        </p:nvPicPr>
        <p:blipFill>
          <a:blip r:embed="rId3" cstate="print"/>
          <a:stretch>
            <a:fillRect/>
          </a:stretch>
        </p:blipFill>
        <p:spPr>
          <a:xfrm>
            <a:off x="1115616" y="2204864"/>
            <a:ext cx="6912768" cy="3898741"/>
          </a:xfrm>
          <a:prstGeom prst="rect">
            <a:avLst/>
          </a:prstGeom>
        </p:spPr>
      </p:pic>
      <p:sp>
        <p:nvSpPr>
          <p:cNvPr id="6" name="Slide Number Placeholder 5"/>
          <p:cNvSpPr>
            <a:spLocks noGrp="1"/>
          </p:cNvSpPr>
          <p:nvPr>
            <p:ph type="sldNum" sz="quarter" idx="12"/>
          </p:nvPr>
        </p:nvSpPr>
        <p:spPr/>
        <p:txBody>
          <a:bodyPr/>
          <a:lstStyle/>
          <a:p>
            <a:fld id="{B99270B2-F2AA-4A8F-AA63-5DBF6285AD52}" type="slidenum">
              <a:rPr lang="en-GB" sz="1800" b="1" smtClean="0"/>
              <a:pPr/>
              <a:t>1</a:t>
            </a:fld>
            <a:endParaRPr lang="en-GB" sz="1800" b="1" dirty="0"/>
          </a:p>
        </p:txBody>
      </p:sp>
      <p:pic>
        <p:nvPicPr>
          <p:cNvPr id="5" name="Picture 4" descr="Happy Birthday Brian.jpg"/>
          <p:cNvPicPr>
            <a:picLocks noChangeAspect="1"/>
          </p:cNvPicPr>
          <p:nvPr/>
        </p:nvPicPr>
        <p:blipFill>
          <a:blip r:embed="rId4" cstate="print"/>
          <a:srcRect b="16001"/>
          <a:stretch>
            <a:fillRect/>
          </a:stretch>
        </p:blipFill>
        <p:spPr>
          <a:xfrm>
            <a:off x="899592" y="2276872"/>
            <a:ext cx="7344816" cy="3470377"/>
          </a:xfrm>
          <a:prstGeom prst="rect">
            <a:avLst/>
          </a:prstGeom>
        </p:spPr>
      </p:pic>
      <p:pic>
        <p:nvPicPr>
          <p:cNvPr id="10" name="Picture 9" descr="Super Heroes.jpg"/>
          <p:cNvPicPr>
            <a:picLocks noChangeAspect="1"/>
          </p:cNvPicPr>
          <p:nvPr/>
        </p:nvPicPr>
        <p:blipFill>
          <a:blip r:embed="rId5" cstate="print"/>
          <a:srcRect b="10075"/>
          <a:stretch>
            <a:fillRect/>
          </a:stretch>
        </p:blipFill>
        <p:spPr>
          <a:xfrm>
            <a:off x="971600" y="2130778"/>
            <a:ext cx="7200800" cy="4727222"/>
          </a:xfrm>
          <a:prstGeom prst="rect">
            <a:avLst/>
          </a:prstGeom>
        </p:spPr>
      </p:pic>
      <p:pic>
        <p:nvPicPr>
          <p:cNvPr id="15" name="Picture 14" descr="Welcome.jpg"/>
          <p:cNvPicPr>
            <a:picLocks noChangeAspect="1"/>
          </p:cNvPicPr>
          <p:nvPr/>
        </p:nvPicPr>
        <p:blipFill>
          <a:blip r:embed="rId3" cstate="print"/>
          <a:srcRect l="6580" r="1302"/>
          <a:stretch>
            <a:fillRect/>
          </a:stretch>
        </p:blipFill>
        <p:spPr>
          <a:xfrm>
            <a:off x="755576" y="2177480"/>
            <a:ext cx="7644849" cy="4680520"/>
          </a:xfrm>
          <a:prstGeom prst="rect">
            <a:avLst/>
          </a:prstGeom>
        </p:spPr>
      </p:pic>
      <p:pic>
        <p:nvPicPr>
          <p:cNvPr id="8" name="Picture 7" descr="Presenter and Audience 2.png"/>
          <p:cNvPicPr>
            <a:picLocks noChangeAspect="1"/>
          </p:cNvPicPr>
          <p:nvPr/>
        </p:nvPicPr>
        <p:blipFill>
          <a:blip r:embed="rId6" cstate="print"/>
          <a:stretch>
            <a:fillRect/>
          </a:stretch>
        </p:blipFill>
        <p:spPr>
          <a:xfrm>
            <a:off x="755576" y="2094671"/>
            <a:ext cx="7128792" cy="47633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genda.jpeg"/>
          <p:cNvPicPr>
            <a:picLocks noChangeAspect="1"/>
          </p:cNvPicPr>
          <p:nvPr/>
        </p:nvPicPr>
        <p:blipFill>
          <a:blip r:embed="rId3" cstate="print"/>
          <a:srcRect b="6715"/>
          <a:stretch>
            <a:fillRect/>
          </a:stretch>
        </p:blipFill>
        <p:spPr>
          <a:xfrm>
            <a:off x="755576" y="1916832"/>
            <a:ext cx="3826964" cy="3024335"/>
          </a:xfrm>
          <a:prstGeom prst="rect">
            <a:avLst/>
          </a:prstGeom>
        </p:spPr>
      </p:pic>
      <p:pic>
        <p:nvPicPr>
          <p:cNvPr id="14" name="Picture 13" descr="Men At Work.jpg"/>
          <p:cNvPicPr>
            <a:picLocks noChangeAspect="1"/>
          </p:cNvPicPr>
          <p:nvPr/>
        </p:nvPicPr>
        <p:blipFill>
          <a:blip r:embed="rId4" cstate="print"/>
          <a:stretch>
            <a:fillRect/>
          </a:stretch>
        </p:blipFill>
        <p:spPr>
          <a:xfrm>
            <a:off x="755576" y="1700808"/>
            <a:ext cx="3672408" cy="3672408"/>
          </a:xfrm>
          <a:prstGeom prst="rect">
            <a:avLst/>
          </a:prstGeom>
        </p:spPr>
      </p:pic>
      <p:pic>
        <p:nvPicPr>
          <p:cNvPr id="15" name="Picture 14" descr="Tortoise.jpg"/>
          <p:cNvPicPr>
            <a:picLocks noChangeAspect="1"/>
          </p:cNvPicPr>
          <p:nvPr/>
        </p:nvPicPr>
        <p:blipFill>
          <a:blip r:embed="rId5" cstate="print"/>
          <a:stretch>
            <a:fillRect/>
          </a:stretch>
        </p:blipFill>
        <p:spPr>
          <a:xfrm>
            <a:off x="827584" y="2204864"/>
            <a:ext cx="3600400" cy="2530567"/>
          </a:xfrm>
          <a:prstGeom prst="rect">
            <a:avLst/>
          </a:prstGeom>
        </p:spPr>
      </p:pic>
      <p:sp>
        <p:nvSpPr>
          <p:cNvPr id="6" name="TextBox 5"/>
          <p:cNvSpPr txBox="1"/>
          <p:nvPr/>
        </p:nvSpPr>
        <p:spPr>
          <a:xfrm>
            <a:off x="755576" y="1700808"/>
            <a:ext cx="3744416" cy="3847207"/>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200" b="1" u="sng" dirty="0" smtClean="0">
                <a:solidFill>
                  <a:srgbClr val="008000"/>
                </a:solidFill>
              </a:rPr>
              <a:t>A: What’s happened since the consultation in March / April</a:t>
            </a:r>
          </a:p>
          <a:p>
            <a:r>
              <a:rPr lang="en-GB" sz="2000" b="1" dirty="0" smtClean="0">
                <a:solidFill>
                  <a:schemeClr val="accent6">
                    <a:lumMod val="50000"/>
                  </a:schemeClr>
                </a:solidFill>
              </a:rPr>
              <a:t>Consultation responses</a:t>
            </a:r>
          </a:p>
          <a:p>
            <a:r>
              <a:rPr lang="en-GB" sz="2000" b="1" dirty="0" smtClean="0">
                <a:solidFill>
                  <a:srgbClr val="008000"/>
                </a:solidFill>
              </a:rPr>
              <a:t>The health check</a:t>
            </a:r>
          </a:p>
          <a:p>
            <a:r>
              <a:rPr lang="en-GB" sz="2000" b="1" dirty="0" smtClean="0">
                <a:solidFill>
                  <a:schemeClr val="accent6">
                    <a:lumMod val="50000"/>
                  </a:schemeClr>
                </a:solidFill>
              </a:rPr>
              <a:t>Consultant’s review of views</a:t>
            </a:r>
          </a:p>
          <a:p>
            <a:r>
              <a:rPr lang="en-GB" sz="2000" b="1" dirty="0" smtClean="0">
                <a:solidFill>
                  <a:srgbClr val="008000"/>
                </a:solidFill>
              </a:rPr>
              <a:t>Local Plan hearings</a:t>
            </a:r>
          </a:p>
          <a:p>
            <a:r>
              <a:rPr lang="en-GB" sz="2000" b="1" dirty="0" smtClean="0">
                <a:solidFill>
                  <a:schemeClr val="accent6">
                    <a:lumMod val="50000"/>
                  </a:schemeClr>
                </a:solidFill>
              </a:rPr>
              <a:t>Meeting with George Freeman</a:t>
            </a:r>
          </a:p>
          <a:p>
            <a:r>
              <a:rPr lang="en-GB" sz="2000" b="1" dirty="0" smtClean="0">
                <a:solidFill>
                  <a:srgbClr val="008000"/>
                </a:solidFill>
              </a:rPr>
              <a:t>Comments on draft NPPF revision</a:t>
            </a:r>
          </a:p>
          <a:p>
            <a:r>
              <a:rPr lang="en-GB" sz="2000" b="1" dirty="0" smtClean="0">
                <a:solidFill>
                  <a:schemeClr val="accent6">
                    <a:lumMod val="50000"/>
                  </a:schemeClr>
                </a:solidFill>
              </a:rPr>
              <a:t>New relations with Breckland planning</a:t>
            </a:r>
          </a:p>
          <a:p>
            <a:r>
              <a:rPr lang="en-GB" sz="2000" b="1" dirty="0" smtClean="0">
                <a:solidFill>
                  <a:srgbClr val="008000"/>
                </a:solidFill>
              </a:rPr>
              <a:t>Our involvement with planning applications</a:t>
            </a:r>
          </a:p>
        </p:txBody>
      </p:sp>
      <p:pic>
        <p:nvPicPr>
          <p:cNvPr id="13" name="Picture 12" descr="What's Next 3.jpg"/>
          <p:cNvPicPr>
            <a:picLocks noChangeAspect="1"/>
          </p:cNvPicPr>
          <p:nvPr/>
        </p:nvPicPr>
        <p:blipFill>
          <a:blip r:embed="rId6" cstate="print"/>
          <a:srcRect l="14340" r="28604"/>
          <a:stretch>
            <a:fillRect/>
          </a:stretch>
        </p:blipFill>
        <p:spPr>
          <a:xfrm>
            <a:off x="4788024" y="1772816"/>
            <a:ext cx="3384376" cy="3749278"/>
          </a:xfrm>
          <a:prstGeom prst="rect">
            <a:avLst/>
          </a:prstGeom>
        </p:spPr>
      </p:pic>
      <p:sp>
        <p:nvSpPr>
          <p:cNvPr id="7" name="TextBox 6"/>
          <p:cNvSpPr txBox="1"/>
          <p:nvPr/>
        </p:nvSpPr>
        <p:spPr>
          <a:xfrm>
            <a:off x="4788024" y="1700808"/>
            <a:ext cx="3744416" cy="3816429"/>
          </a:xfrm>
          <a:prstGeom prst="rect">
            <a:avLst/>
          </a:prstGeom>
          <a:solidFill>
            <a:schemeClr val="accent6">
              <a:lumMod val="20000"/>
              <a:lumOff val="80000"/>
            </a:schemeClr>
          </a:solidFill>
          <a:ln w="25400">
            <a:solidFill>
              <a:srgbClr val="008000"/>
            </a:solidFill>
          </a:ln>
        </p:spPr>
        <p:txBody>
          <a:bodyPr wrap="square" rtlCol="0">
            <a:spAutoFit/>
          </a:bodyPr>
          <a:lstStyle/>
          <a:p>
            <a:r>
              <a:rPr lang="en-GB" sz="2200" b="1" u="sng" dirty="0" smtClean="0">
                <a:solidFill>
                  <a:srgbClr val="008000"/>
                </a:solidFill>
              </a:rPr>
              <a:t>B: What’s coming next</a:t>
            </a:r>
          </a:p>
          <a:p>
            <a:r>
              <a:rPr lang="en-GB" sz="2000" b="1" dirty="0" smtClean="0">
                <a:solidFill>
                  <a:schemeClr val="accent6">
                    <a:lumMod val="50000"/>
                  </a:schemeClr>
                </a:solidFill>
              </a:rPr>
              <a:t>Further grant application</a:t>
            </a:r>
            <a:endParaRPr lang="en-GB" sz="2000" b="1" dirty="0" smtClean="0">
              <a:solidFill>
                <a:srgbClr val="008000"/>
              </a:solidFill>
            </a:endParaRPr>
          </a:p>
          <a:p>
            <a:r>
              <a:rPr lang="en-GB" sz="2000" b="1" dirty="0" smtClean="0">
                <a:solidFill>
                  <a:srgbClr val="008000"/>
                </a:solidFill>
              </a:rPr>
              <a:t>More Local Plan hearings</a:t>
            </a:r>
          </a:p>
          <a:p>
            <a:r>
              <a:rPr lang="en-GB" sz="2000" b="1" dirty="0" smtClean="0">
                <a:solidFill>
                  <a:schemeClr val="accent6">
                    <a:lumMod val="50000"/>
                  </a:schemeClr>
                </a:solidFill>
              </a:rPr>
              <a:t>Biodiversity mapping</a:t>
            </a:r>
          </a:p>
          <a:p>
            <a:r>
              <a:rPr lang="en-GB" sz="2000" b="1" dirty="0" smtClean="0">
                <a:solidFill>
                  <a:srgbClr val="008000"/>
                </a:solidFill>
              </a:rPr>
              <a:t>A village character assessment</a:t>
            </a:r>
          </a:p>
          <a:p>
            <a:r>
              <a:rPr lang="en-GB" sz="2000" b="1" dirty="0" smtClean="0">
                <a:solidFill>
                  <a:schemeClr val="accent6">
                    <a:lumMod val="50000"/>
                  </a:schemeClr>
                </a:solidFill>
              </a:rPr>
              <a:t>A design guide</a:t>
            </a:r>
          </a:p>
          <a:p>
            <a:r>
              <a:rPr lang="en-GB" sz="2000" b="1" dirty="0" smtClean="0">
                <a:solidFill>
                  <a:srgbClr val="008000"/>
                </a:solidFill>
              </a:rPr>
              <a:t>Site allocations</a:t>
            </a:r>
          </a:p>
          <a:p>
            <a:r>
              <a:rPr lang="en-GB" sz="2000" b="1" dirty="0" smtClean="0">
                <a:solidFill>
                  <a:schemeClr val="accent6">
                    <a:lumMod val="50000"/>
                  </a:schemeClr>
                </a:solidFill>
              </a:rPr>
              <a:t>Repeat Reg. 14 consultation</a:t>
            </a:r>
          </a:p>
          <a:p>
            <a:r>
              <a:rPr lang="en-GB" sz="2000" b="1" dirty="0" smtClean="0">
                <a:solidFill>
                  <a:srgbClr val="008000"/>
                </a:solidFill>
              </a:rPr>
              <a:t>Continued involvement with planning applications</a:t>
            </a:r>
          </a:p>
          <a:p>
            <a:r>
              <a:rPr lang="en-GB" sz="2000" b="1" dirty="0" smtClean="0">
                <a:solidFill>
                  <a:schemeClr val="accent6">
                    <a:lumMod val="50000"/>
                  </a:schemeClr>
                </a:solidFill>
              </a:rPr>
              <a:t>Meetings with Breckland Council</a:t>
            </a:r>
          </a:p>
          <a:p>
            <a:r>
              <a:rPr lang="en-GB" sz="2000" b="1" dirty="0" smtClean="0">
                <a:solidFill>
                  <a:srgbClr val="008000"/>
                </a:solidFill>
              </a:rPr>
              <a:t>Revised Planning rules (NPPF)</a:t>
            </a:r>
          </a:p>
        </p:txBody>
      </p:sp>
      <p:sp>
        <p:nvSpPr>
          <p:cNvPr id="4" name="TextBox 3"/>
          <p:cNvSpPr txBox="1"/>
          <p:nvPr/>
        </p:nvSpPr>
        <p:spPr>
          <a:xfrm>
            <a:off x="755576" y="404664"/>
            <a:ext cx="7704856" cy="707886"/>
          </a:xfrm>
          <a:prstGeom prst="rect">
            <a:avLst/>
          </a:prstGeom>
          <a:solidFill>
            <a:srgbClr val="FFFFCC"/>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NEIGHBOURHOOD PLAN UPDATE</a:t>
            </a:r>
            <a:r>
              <a:rPr lang="en-GB" sz="3600" b="1" dirty="0" smtClean="0">
                <a:solidFill>
                  <a:schemeClr val="accent6">
                    <a:lumMod val="50000"/>
                  </a:schemeClr>
                </a:solidFill>
              </a:rPr>
              <a:t> </a:t>
            </a:r>
          </a:p>
        </p:txBody>
      </p:sp>
      <p:sp>
        <p:nvSpPr>
          <p:cNvPr id="5" name="TextBox 4"/>
          <p:cNvSpPr txBox="1"/>
          <p:nvPr/>
        </p:nvSpPr>
        <p:spPr>
          <a:xfrm>
            <a:off x="755576" y="1196752"/>
            <a:ext cx="7560840" cy="461665"/>
          </a:xfrm>
          <a:prstGeom prst="rect">
            <a:avLst/>
          </a:prstGeom>
          <a:noFill/>
        </p:spPr>
        <p:txBody>
          <a:bodyPr wrap="square" rtlCol="0">
            <a:spAutoFit/>
          </a:bodyPr>
          <a:lstStyle/>
          <a:p>
            <a:r>
              <a:rPr lang="en-GB" sz="2400" b="1" dirty="0" smtClean="0">
                <a:solidFill>
                  <a:srgbClr val="008000"/>
                </a:solidFill>
              </a:rPr>
              <a:t>WHAT I’M GOING TO TELL YOU ABOUT</a:t>
            </a:r>
          </a:p>
        </p:txBody>
      </p:sp>
      <p:sp>
        <p:nvSpPr>
          <p:cNvPr id="10" name="Slide Number Placeholder 9"/>
          <p:cNvSpPr>
            <a:spLocks noGrp="1"/>
          </p:cNvSpPr>
          <p:nvPr>
            <p:ph type="sldNum" sz="quarter" idx="12"/>
          </p:nvPr>
        </p:nvSpPr>
        <p:spPr>
          <a:xfrm>
            <a:off x="6876256" y="6381328"/>
            <a:ext cx="2133600" cy="365125"/>
          </a:xfrm>
        </p:spPr>
        <p:txBody>
          <a:bodyPr/>
          <a:lstStyle/>
          <a:p>
            <a:fld id="{B99270B2-F2AA-4A8F-AA63-5DBF6285AD52}" type="slidenum">
              <a:rPr lang="en-GB" sz="1600" b="1" smtClean="0"/>
              <a:pPr/>
              <a:t>2</a:t>
            </a:fld>
            <a:endParaRPr lang="en-GB" sz="1600" b="1" dirty="0"/>
          </a:p>
        </p:txBody>
      </p:sp>
      <p:grpSp>
        <p:nvGrpSpPr>
          <p:cNvPr id="20" name="Group 19"/>
          <p:cNvGrpSpPr/>
          <p:nvPr/>
        </p:nvGrpSpPr>
        <p:grpSpPr>
          <a:xfrm>
            <a:off x="899592" y="5661248"/>
            <a:ext cx="7560840" cy="969556"/>
            <a:chOff x="755576" y="5661248"/>
            <a:chExt cx="7560840" cy="969556"/>
          </a:xfrm>
        </p:grpSpPr>
        <p:pic>
          <p:nvPicPr>
            <p:cNvPr id="12" name="Picture 11" descr="Finish Line 2.jpg"/>
            <p:cNvPicPr>
              <a:picLocks noChangeAspect="1"/>
            </p:cNvPicPr>
            <p:nvPr/>
          </p:nvPicPr>
          <p:blipFill>
            <a:blip r:embed="rId7" cstate="print"/>
            <a:srcRect b="10930"/>
            <a:stretch>
              <a:fillRect/>
            </a:stretch>
          </p:blipFill>
          <p:spPr>
            <a:xfrm>
              <a:off x="755576" y="5661248"/>
              <a:ext cx="1296144" cy="969556"/>
            </a:xfrm>
            <a:prstGeom prst="rect">
              <a:avLst/>
            </a:prstGeom>
          </p:spPr>
        </p:pic>
        <p:pic>
          <p:nvPicPr>
            <p:cNvPr id="16" name="Picture 15" descr="Finish Line 2.jpg"/>
            <p:cNvPicPr>
              <a:picLocks noChangeAspect="1"/>
            </p:cNvPicPr>
            <p:nvPr/>
          </p:nvPicPr>
          <p:blipFill>
            <a:blip r:embed="rId7" cstate="print"/>
            <a:srcRect b="10930"/>
            <a:stretch>
              <a:fillRect/>
            </a:stretch>
          </p:blipFill>
          <p:spPr>
            <a:xfrm>
              <a:off x="2339752" y="5661248"/>
              <a:ext cx="1296144" cy="969556"/>
            </a:xfrm>
            <a:prstGeom prst="rect">
              <a:avLst/>
            </a:prstGeom>
          </p:spPr>
        </p:pic>
        <p:pic>
          <p:nvPicPr>
            <p:cNvPr id="17" name="Picture 16" descr="Finish Line 2.jpg"/>
            <p:cNvPicPr>
              <a:picLocks noChangeAspect="1"/>
            </p:cNvPicPr>
            <p:nvPr/>
          </p:nvPicPr>
          <p:blipFill>
            <a:blip r:embed="rId7" cstate="print"/>
            <a:srcRect b="10930"/>
            <a:stretch>
              <a:fillRect/>
            </a:stretch>
          </p:blipFill>
          <p:spPr>
            <a:xfrm>
              <a:off x="3995936" y="5661248"/>
              <a:ext cx="1296144" cy="969556"/>
            </a:xfrm>
            <a:prstGeom prst="rect">
              <a:avLst/>
            </a:prstGeom>
          </p:spPr>
        </p:pic>
        <p:pic>
          <p:nvPicPr>
            <p:cNvPr id="18" name="Picture 17" descr="Finish Line 2.jpg"/>
            <p:cNvPicPr>
              <a:picLocks noChangeAspect="1"/>
            </p:cNvPicPr>
            <p:nvPr/>
          </p:nvPicPr>
          <p:blipFill>
            <a:blip r:embed="rId7" cstate="print"/>
            <a:srcRect b="10930"/>
            <a:stretch>
              <a:fillRect/>
            </a:stretch>
          </p:blipFill>
          <p:spPr>
            <a:xfrm>
              <a:off x="5508104" y="5661248"/>
              <a:ext cx="1296144" cy="969556"/>
            </a:xfrm>
            <a:prstGeom prst="rect">
              <a:avLst/>
            </a:prstGeom>
          </p:spPr>
        </p:pic>
        <p:pic>
          <p:nvPicPr>
            <p:cNvPr id="19" name="Picture 18" descr="Finish Line 2.jpg"/>
            <p:cNvPicPr>
              <a:picLocks noChangeAspect="1"/>
            </p:cNvPicPr>
            <p:nvPr/>
          </p:nvPicPr>
          <p:blipFill>
            <a:blip r:embed="rId7" cstate="print"/>
            <a:srcRect b="10930"/>
            <a:stretch>
              <a:fillRect/>
            </a:stretch>
          </p:blipFill>
          <p:spPr>
            <a:xfrm>
              <a:off x="7020272" y="5661248"/>
              <a:ext cx="1296144" cy="969556"/>
            </a:xfrm>
            <a:prstGeom prst="rect">
              <a:avLst/>
            </a:prstGeom>
          </p:spPr>
        </p:pic>
      </p:grpSp>
      <p:sp>
        <p:nvSpPr>
          <p:cNvPr id="9" name="TextBox 8"/>
          <p:cNvSpPr txBox="1"/>
          <p:nvPr/>
        </p:nvSpPr>
        <p:spPr>
          <a:xfrm>
            <a:off x="755576" y="5661248"/>
            <a:ext cx="7776864" cy="1015663"/>
          </a:xfrm>
          <a:prstGeom prst="rect">
            <a:avLst/>
          </a:prstGeom>
          <a:solidFill>
            <a:srgbClr val="FFFFCC"/>
          </a:solidFill>
          <a:ln w="19050">
            <a:solidFill>
              <a:schemeClr val="accent6">
                <a:lumMod val="50000"/>
              </a:schemeClr>
            </a:solidFill>
          </a:ln>
        </p:spPr>
        <p:txBody>
          <a:bodyPr wrap="square" rtlCol="0">
            <a:spAutoFit/>
          </a:bodyPr>
          <a:lstStyle/>
          <a:p>
            <a:r>
              <a:rPr lang="en-GB" sz="2000" b="1" dirty="0" smtClean="0">
                <a:solidFill>
                  <a:schemeClr val="accent6">
                    <a:lumMod val="50000"/>
                  </a:schemeClr>
                </a:solidFill>
              </a:rPr>
              <a:t>Further into the future</a:t>
            </a:r>
          </a:p>
          <a:p>
            <a:endParaRPr lang="en-GB" sz="2000" b="1" dirty="0" smtClean="0">
              <a:solidFill>
                <a:schemeClr val="accent6">
                  <a:lumMod val="50000"/>
                </a:schemeClr>
              </a:solidFill>
            </a:endParaRPr>
          </a:p>
          <a:p>
            <a:endParaRPr lang="en-GB" sz="2000" b="1" dirty="0" smtClean="0">
              <a:solidFill>
                <a:schemeClr val="accent6">
                  <a:lumMod val="50000"/>
                </a:schemeClr>
              </a:solidFill>
            </a:endParaRPr>
          </a:p>
        </p:txBody>
      </p:sp>
      <p:pic>
        <p:nvPicPr>
          <p:cNvPr id="21" name="Picture 20" descr="Looking Ahead.jpg"/>
          <p:cNvPicPr>
            <a:picLocks noChangeAspect="1"/>
          </p:cNvPicPr>
          <p:nvPr/>
        </p:nvPicPr>
        <p:blipFill>
          <a:blip r:embed="rId8" cstate="print"/>
          <a:stretch>
            <a:fillRect/>
          </a:stretch>
        </p:blipFill>
        <p:spPr>
          <a:xfrm>
            <a:off x="7092280" y="5735542"/>
            <a:ext cx="1296144" cy="862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15"/>
                                        </p:tgtEl>
                                        <p:attrNameLst>
                                          <p:attrName>ppt_x</p:attrName>
                                        </p:attrNameLst>
                                      </p:cBhvr>
                                      <p:tavLst>
                                        <p:tav tm="0">
                                          <p:val>
                                            <p:strVal val="ppt_x"/>
                                          </p:val>
                                        </p:tav>
                                        <p:tav tm="100000">
                                          <p:val>
                                            <p:strVal val="ppt_x"/>
                                          </p:val>
                                        </p:tav>
                                      </p:tavLst>
                                    </p:anim>
                                    <p:anim calcmode="lin" valueType="num">
                                      <p:cBhvr additive="base">
                                        <p:cTn id="25" dur="500"/>
                                        <p:tgtEl>
                                          <p:spTgt spid="15"/>
                                        </p:tgtEl>
                                        <p:attrNameLst>
                                          <p:attrName>ppt_y</p:attrName>
                                        </p:attrNameLst>
                                      </p:cBhvr>
                                      <p:tavLst>
                                        <p:tav tm="0">
                                          <p:val>
                                            <p:strVal val="ppt_y"/>
                                          </p:val>
                                        </p:tav>
                                        <p:tav tm="100000">
                                          <p:val>
                                            <p:strVal val="1+ppt_h/2"/>
                                          </p:val>
                                        </p:tav>
                                      </p:tavLst>
                                    </p:anim>
                                    <p:set>
                                      <p:cBhvr>
                                        <p:cTn id="26" dur="1" fill="hold">
                                          <p:stCondLst>
                                            <p:cond delay="499"/>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bg/>
                                          </p:spTgt>
                                        </p:tgtEl>
                                        <p:attrNameLst>
                                          <p:attrName>style.visibility</p:attrName>
                                        </p:attrNameLst>
                                      </p:cBhvr>
                                      <p:to>
                                        <p:strVal val="visible"/>
                                      </p:to>
                                    </p:set>
                                    <p:animEffect transition="in" filter="fade">
                                      <p:cBhvr>
                                        <p:cTn id="31" dur="2000"/>
                                        <p:tgtEl>
                                          <p:spTgt spid="6">
                                            <p:bg/>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0" end="0"/>
                                            </p:txEl>
                                          </p:spTgt>
                                        </p:tgtEl>
                                        <p:attrNameLst>
                                          <p:attrName>style.visibility</p:attrName>
                                        </p:attrNameLst>
                                      </p:cBhvr>
                                      <p:to>
                                        <p:strVal val="visible"/>
                                      </p:to>
                                    </p:set>
                                    <p:animEffect transition="in" filter="fade">
                                      <p:cBhvr>
                                        <p:cTn id="36" dur="2000"/>
                                        <p:tgtEl>
                                          <p:spTgt spid="6">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animEffect transition="in" filter="fade">
                                      <p:cBhvr>
                                        <p:cTn id="41" dur="2000"/>
                                        <p:tgtEl>
                                          <p:spTgt spid="6">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2" end="2"/>
                                            </p:txEl>
                                          </p:spTgt>
                                        </p:tgtEl>
                                        <p:attrNameLst>
                                          <p:attrName>style.visibility</p:attrName>
                                        </p:attrNameLst>
                                      </p:cBhvr>
                                      <p:to>
                                        <p:strVal val="visible"/>
                                      </p:to>
                                    </p:set>
                                    <p:animEffect transition="in" filter="fade">
                                      <p:cBhvr>
                                        <p:cTn id="46" dur="2000"/>
                                        <p:tgtEl>
                                          <p:spTgt spid="6">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txEl>
                                              <p:pRg st="3" end="3"/>
                                            </p:txEl>
                                          </p:spTgt>
                                        </p:tgtEl>
                                        <p:attrNameLst>
                                          <p:attrName>style.visibility</p:attrName>
                                        </p:attrNameLst>
                                      </p:cBhvr>
                                      <p:to>
                                        <p:strVal val="visible"/>
                                      </p:to>
                                    </p:set>
                                    <p:animEffect transition="in" filter="fade">
                                      <p:cBhvr>
                                        <p:cTn id="51" dur="2000"/>
                                        <p:tgtEl>
                                          <p:spTgt spid="6">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
                                            <p:txEl>
                                              <p:pRg st="4" end="4"/>
                                            </p:txEl>
                                          </p:spTgt>
                                        </p:tgtEl>
                                        <p:attrNameLst>
                                          <p:attrName>style.visibility</p:attrName>
                                        </p:attrNameLst>
                                      </p:cBhvr>
                                      <p:to>
                                        <p:strVal val="visible"/>
                                      </p:to>
                                    </p:set>
                                    <p:animEffect transition="in" filter="fade">
                                      <p:cBhvr>
                                        <p:cTn id="56" dur="2000"/>
                                        <p:tgtEl>
                                          <p:spTgt spid="6">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
                                            <p:txEl>
                                              <p:pRg st="5" end="5"/>
                                            </p:txEl>
                                          </p:spTgt>
                                        </p:tgtEl>
                                        <p:attrNameLst>
                                          <p:attrName>style.visibility</p:attrName>
                                        </p:attrNameLst>
                                      </p:cBhvr>
                                      <p:to>
                                        <p:strVal val="visible"/>
                                      </p:to>
                                    </p:set>
                                    <p:animEffect transition="in" filter="fade">
                                      <p:cBhvr>
                                        <p:cTn id="61" dur="2000"/>
                                        <p:tgtEl>
                                          <p:spTgt spid="6">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
                                            <p:txEl>
                                              <p:pRg st="6" end="6"/>
                                            </p:txEl>
                                          </p:spTgt>
                                        </p:tgtEl>
                                        <p:attrNameLst>
                                          <p:attrName>style.visibility</p:attrName>
                                        </p:attrNameLst>
                                      </p:cBhvr>
                                      <p:to>
                                        <p:strVal val="visible"/>
                                      </p:to>
                                    </p:set>
                                    <p:animEffect transition="in" filter="fade">
                                      <p:cBhvr>
                                        <p:cTn id="66" dur="2000"/>
                                        <p:tgtEl>
                                          <p:spTgt spid="6">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6">
                                            <p:txEl>
                                              <p:pRg st="7" end="7"/>
                                            </p:txEl>
                                          </p:spTgt>
                                        </p:tgtEl>
                                        <p:attrNameLst>
                                          <p:attrName>style.visibility</p:attrName>
                                        </p:attrNameLst>
                                      </p:cBhvr>
                                      <p:to>
                                        <p:strVal val="visible"/>
                                      </p:to>
                                    </p:set>
                                    <p:animEffect transition="in" filter="fade">
                                      <p:cBhvr>
                                        <p:cTn id="71" dur="2000"/>
                                        <p:tgtEl>
                                          <p:spTgt spid="6">
                                            <p:txEl>
                                              <p:pRg st="7" end="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6">
                                            <p:txEl>
                                              <p:pRg st="8" end="8"/>
                                            </p:txEl>
                                          </p:spTgt>
                                        </p:tgtEl>
                                        <p:attrNameLst>
                                          <p:attrName>style.visibility</p:attrName>
                                        </p:attrNameLst>
                                      </p:cBhvr>
                                      <p:to>
                                        <p:strVal val="visible"/>
                                      </p:to>
                                    </p:set>
                                    <p:animEffect transition="in" filter="fade">
                                      <p:cBhvr>
                                        <p:cTn id="76" dur="2000"/>
                                        <p:tgtEl>
                                          <p:spTgt spid="6">
                                            <p:txEl>
                                              <p:pRg st="8" end="8"/>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500" fill="hold"/>
                                        <p:tgtEl>
                                          <p:spTgt spid="13"/>
                                        </p:tgtEl>
                                        <p:attrNameLst>
                                          <p:attrName>ppt_x</p:attrName>
                                        </p:attrNameLst>
                                      </p:cBhvr>
                                      <p:tavLst>
                                        <p:tav tm="0">
                                          <p:val>
                                            <p:strVal val="#ppt_x"/>
                                          </p:val>
                                        </p:tav>
                                        <p:tav tm="100000">
                                          <p:val>
                                            <p:strVal val="#ppt_x"/>
                                          </p:val>
                                        </p:tav>
                                      </p:tavLst>
                                    </p:anim>
                                    <p:anim calcmode="lin" valueType="num">
                                      <p:cBhvr additive="base">
                                        <p:cTn id="8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
                                            <p:bg/>
                                          </p:spTgt>
                                        </p:tgtEl>
                                        <p:attrNameLst>
                                          <p:attrName>style.visibility</p:attrName>
                                        </p:attrNameLst>
                                      </p:cBhvr>
                                      <p:to>
                                        <p:strVal val="visible"/>
                                      </p:to>
                                    </p:set>
                                    <p:animEffect transition="in" filter="fade">
                                      <p:cBhvr>
                                        <p:cTn id="87" dur="2000"/>
                                        <p:tgtEl>
                                          <p:spTgt spid="7">
                                            <p:bg/>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
                                            <p:txEl>
                                              <p:pRg st="0" end="0"/>
                                            </p:txEl>
                                          </p:spTgt>
                                        </p:tgtEl>
                                        <p:attrNameLst>
                                          <p:attrName>style.visibility</p:attrName>
                                        </p:attrNameLst>
                                      </p:cBhvr>
                                      <p:to>
                                        <p:strVal val="visible"/>
                                      </p:to>
                                    </p:set>
                                    <p:animEffect transition="in" filter="fade">
                                      <p:cBhvr>
                                        <p:cTn id="92" dur="2000"/>
                                        <p:tgtEl>
                                          <p:spTgt spid="7">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
                                            <p:txEl>
                                              <p:pRg st="1" end="1"/>
                                            </p:txEl>
                                          </p:spTgt>
                                        </p:tgtEl>
                                        <p:attrNameLst>
                                          <p:attrName>style.visibility</p:attrName>
                                        </p:attrNameLst>
                                      </p:cBhvr>
                                      <p:to>
                                        <p:strVal val="visible"/>
                                      </p:to>
                                    </p:set>
                                    <p:animEffect transition="in" filter="fade">
                                      <p:cBhvr>
                                        <p:cTn id="97" dur="2000"/>
                                        <p:tgtEl>
                                          <p:spTgt spid="7">
                                            <p:txEl>
                                              <p:pRg st="1" end="1"/>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7">
                                            <p:txEl>
                                              <p:pRg st="2" end="2"/>
                                            </p:txEl>
                                          </p:spTgt>
                                        </p:tgtEl>
                                        <p:attrNameLst>
                                          <p:attrName>style.visibility</p:attrName>
                                        </p:attrNameLst>
                                      </p:cBhvr>
                                      <p:to>
                                        <p:strVal val="visible"/>
                                      </p:to>
                                    </p:set>
                                    <p:animEffect transition="in" filter="fade">
                                      <p:cBhvr>
                                        <p:cTn id="102" dur="2000"/>
                                        <p:tgtEl>
                                          <p:spTgt spid="7">
                                            <p:txEl>
                                              <p:p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7">
                                            <p:txEl>
                                              <p:pRg st="3" end="3"/>
                                            </p:txEl>
                                          </p:spTgt>
                                        </p:tgtEl>
                                        <p:attrNameLst>
                                          <p:attrName>style.visibility</p:attrName>
                                        </p:attrNameLst>
                                      </p:cBhvr>
                                      <p:to>
                                        <p:strVal val="visible"/>
                                      </p:to>
                                    </p:set>
                                    <p:animEffect transition="in" filter="fade">
                                      <p:cBhvr>
                                        <p:cTn id="107" dur="2000"/>
                                        <p:tgtEl>
                                          <p:spTgt spid="7">
                                            <p:txEl>
                                              <p:pRg st="3" end="3"/>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7">
                                            <p:txEl>
                                              <p:pRg st="4" end="4"/>
                                            </p:txEl>
                                          </p:spTgt>
                                        </p:tgtEl>
                                        <p:attrNameLst>
                                          <p:attrName>style.visibility</p:attrName>
                                        </p:attrNameLst>
                                      </p:cBhvr>
                                      <p:to>
                                        <p:strVal val="visible"/>
                                      </p:to>
                                    </p:set>
                                    <p:animEffect transition="in" filter="fade">
                                      <p:cBhvr>
                                        <p:cTn id="112" dur="2000"/>
                                        <p:tgtEl>
                                          <p:spTgt spid="7">
                                            <p:txEl>
                                              <p:pRg st="4" end="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7">
                                            <p:txEl>
                                              <p:pRg st="5" end="5"/>
                                            </p:txEl>
                                          </p:spTgt>
                                        </p:tgtEl>
                                        <p:attrNameLst>
                                          <p:attrName>style.visibility</p:attrName>
                                        </p:attrNameLst>
                                      </p:cBhvr>
                                      <p:to>
                                        <p:strVal val="visible"/>
                                      </p:to>
                                    </p:set>
                                    <p:animEffect transition="in" filter="fade">
                                      <p:cBhvr>
                                        <p:cTn id="117" dur="2000"/>
                                        <p:tgtEl>
                                          <p:spTgt spid="7">
                                            <p:txEl>
                                              <p:pRg st="5" end="5"/>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7">
                                            <p:txEl>
                                              <p:pRg st="6" end="6"/>
                                            </p:txEl>
                                          </p:spTgt>
                                        </p:tgtEl>
                                        <p:attrNameLst>
                                          <p:attrName>style.visibility</p:attrName>
                                        </p:attrNameLst>
                                      </p:cBhvr>
                                      <p:to>
                                        <p:strVal val="visible"/>
                                      </p:to>
                                    </p:set>
                                    <p:animEffect transition="in" filter="fade">
                                      <p:cBhvr>
                                        <p:cTn id="122" dur="2000"/>
                                        <p:tgtEl>
                                          <p:spTgt spid="7">
                                            <p:txEl>
                                              <p:pRg st="6" end="6"/>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7">
                                            <p:txEl>
                                              <p:pRg st="7" end="7"/>
                                            </p:txEl>
                                          </p:spTgt>
                                        </p:tgtEl>
                                        <p:attrNameLst>
                                          <p:attrName>style.visibility</p:attrName>
                                        </p:attrNameLst>
                                      </p:cBhvr>
                                      <p:to>
                                        <p:strVal val="visible"/>
                                      </p:to>
                                    </p:set>
                                    <p:animEffect transition="in" filter="fade">
                                      <p:cBhvr>
                                        <p:cTn id="127" dur="2000"/>
                                        <p:tgtEl>
                                          <p:spTgt spid="7">
                                            <p:txEl>
                                              <p:pRg st="7" end="7"/>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7">
                                            <p:txEl>
                                              <p:pRg st="8" end="8"/>
                                            </p:txEl>
                                          </p:spTgt>
                                        </p:tgtEl>
                                        <p:attrNameLst>
                                          <p:attrName>style.visibility</p:attrName>
                                        </p:attrNameLst>
                                      </p:cBhvr>
                                      <p:to>
                                        <p:strVal val="visible"/>
                                      </p:to>
                                    </p:set>
                                    <p:animEffect transition="in" filter="fade">
                                      <p:cBhvr>
                                        <p:cTn id="132" dur="2000"/>
                                        <p:tgtEl>
                                          <p:spTgt spid="7">
                                            <p:txEl>
                                              <p:pRg st="8" end="8"/>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7">
                                            <p:txEl>
                                              <p:pRg st="9" end="9"/>
                                            </p:txEl>
                                          </p:spTgt>
                                        </p:tgtEl>
                                        <p:attrNameLst>
                                          <p:attrName>style.visibility</p:attrName>
                                        </p:attrNameLst>
                                      </p:cBhvr>
                                      <p:to>
                                        <p:strVal val="visible"/>
                                      </p:to>
                                    </p:set>
                                    <p:animEffect transition="in" filter="fade">
                                      <p:cBhvr>
                                        <p:cTn id="137" dur="2000"/>
                                        <p:tgtEl>
                                          <p:spTgt spid="7">
                                            <p:txEl>
                                              <p:pRg st="9" end="9"/>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7">
                                            <p:txEl>
                                              <p:pRg st="10" end="10"/>
                                            </p:txEl>
                                          </p:spTgt>
                                        </p:tgtEl>
                                        <p:attrNameLst>
                                          <p:attrName>style.visibility</p:attrName>
                                        </p:attrNameLst>
                                      </p:cBhvr>
                                      <p:to>
                                        <p:strVal val="visible"/>
                                      </p:to>
                                    </p:set>
                                    <p:animEffect transition="in" filter="fade">
                                      <p:cBhvr>
                                        <p:cTn id="142" dur="2000"/>
                                        <p:tgtEl>
                                          <p:spTgt spid="7">
                                            <p:txEl>
                                              <p:pRg st="10" end="1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nodeType="clickEffect">
                                  <p:stCondLst>
                                    <p:cond delay="0"/>
                                  </p:stCondLst>
                                  <p:childTnLst>
                                    <p:set>
                                      <p:cBhvr>
                                        <p:cTn id="146" dur="1" fill="hold">
                                          <p:stCondLst>
                                            <p:cond delay="0"/>
                                          </p:stCondLst>
                                        </p:cTn>
                                        <p:tgtEl>
                                          <p:spTgt spid="20"/>
                                        </p:tgtEl>
                                        <p:attrNameLst>
                                          <p:attrName>style.visibility</p:attrName>
                                        </p:attrNameLst>
                                      </p:cBhvr>
                                      <p:to>
                                        <p:strVal val="visible"/>
                                      </p:to>
                                    </p:set>
                                    <p:anim calcmode="lin" valueType="num">
                                      <p:cBhvr additive="base">
                                        <p:cTn id="147" dur="500" fill="hold"/>
                                        <p:tgtEl>
                                          <p:spTgt spid="20"/>
                                        </p:tgtEl>
                                        <p:attrNameLst>
                                          <p:attrName>ppt_x</p:attrName>
                                        </p:attrNameLst>
                                      </p:cBhvr>
                                      <p:tavLst>
                                        <p:tav tm="0">
                                          <p:val>
                                            <p:strVal val="#ppt_x"/>
                                          </p:val>
                                        </p:tav>
                                        <p:tav tm="100000">
                                          <p:val>
                                            <p:strVal val="#ppt_x"/>
                                          </p:val>
                                        </p:tav>
                                      </p:tavLst>
                                    </p:anim>
                                    <p:anim calcmode="lin" valueType="num">
                                      <p:cBhvr additive="base">
                                        <p:cTn id="1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9">
                                            <p:bg/>
                                          </p:spTgt>
                                        </p:tgtEl>
                                        <p:attrNameLst>
                                          <p:attrName>style.visibility</p:attrName>
                                        </p:attrNameLst>
                                      </p:cBhvr>
                                      <p:to>
                                        <p:strVal val="visible"/>
                                      </p:to>
                                    </p:set>
                                    <p:animEffect transition="in" filter="fade">
                                      <p:cBhvr>
                                        <p:cTn id="153" dur="2000"/>
                                        <p:tgtEl>
                                          <p:spTgt spid="9">
                                            <p:bg/>
                                          </p:spTgt>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9">
                                            <p:txEl>
                                              <p:pRg st="0" end="0"/>
                                            </p:txEl>
                                          </p:spTgt>
                                        </p:tgtEl>
                                        <p:attrNameLst>
                                          <p:attrName>style.visibility</p:attrName>
                                        </p:attrNameLst>
                                      </p:cBhvr>
                                      <p:to>
                                        <p:strVal val="visible"/>
                                      </p:to>
                                    </p:set>
                                    <p:animEffect transition="in" filter="fade">
                                      <p:cBhvr>
                                        <p:cTn id="156" dur="2000"/>
                                        <p:tgtEl>
                                          <p:spTgt spid="9">
                                            <p:txEl>
                                              <p:pRg st="0" end="0"/>
                                            </p:txEl>
                                          </p:spTgt>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4" fill="hold" nodeType="clickEffect">
                                  <p:stCondLst>
                                    <p:cond delay="0"/>
                                  </p:stCondLst>
                                  <p:childTnLst>
                                    <p:set>
                                      <p:cBhvr>
                                        <p:cTn id="160" dur="1" fill="hold">
                                          <p:stCondLst>
                                            <p:cond delay="0"/>
                                          </p:stCondLst>
                                        </p:cTn>
                                        <p:tgtEl>
                                          <p:spTgt spid="21"/>
                                        </p:tgtEl>
                                        <p:attrNameLst>
                                          <p:attrName>style.visibility</p:attrName>
                                        </p:attrNameLst>
                                      </p:cBhvr>
                                      <p:to>
                                        <p:strVal val="visible"/>
                                      </p:to>
                                    </p:set>
                                    <p:animEffect transition="in" filter="wipe(down)">
                                      <p:cBhvr>
                                        <p:cTn id="1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P spid="7" grpId="0" uiExpand="1" build="p" animBg="1"/>
      <p:bldP spid="9"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Objection -Stop.jpg"/>
          <p:cNvPicPr>
            <a:picLocks noChangeAspect="1"/>
          </p:cNvPicPr>
          <p:nvPr/>
        </p:nvPicPr>
        <p:blipFill>
          <a:blip r:embed="rId3" cstate="print"/>
          <a:stretch>
            <a:fillRect/>
          </a:stretch>
        </p:blipFill>
        <p:spPr>
          <a:xfrm>
            <a:off x="467544" y="2420888"/>
            <a:ext cx="3764228" cy="3744416"/>
          </a:xfrm>
          <a:prstGeom prst="rect">
            <a:avLst/>
          </a:prstGeom>
        </p:spPr>
      </p:pic>
      <p:pic>
        <p:nvPicPr>
          <p:cNvPr id="17" name="Picture 16" descr="Breckland Logo.png"/>
          <p:cNvPicPr>
            <a:picLocks noChangeAspect="1"/>
          </p:cNvPicPr>
          <p:nvPr/>
        </p:nvPicPr>
        <p:blipFill>
          <a:blip r:embed="rId4" cstate="print"/>
          <a:stretch>
            <a:fillRect/>
          </a:stretch>
        </p:blipFill>
        <p:spPr>
          <a:xfrm>
            <a:off x="1331640" y="1124744"/>
            <a:ext cx="1897380" cy="1539240"/>
          </a:xfrm>
          <a:prstGeom prst="rect">
            <a:avLst/>
          </a:prstGeom>
        </p:spPr>
      </p:pic>
      <p:pic>
        <p:nvPicPr>
          <p:cNvPr id="15" name="Picture 14" descr="Typing.jpg"/>
          <p:cNvPicPr>
            <a:picLocks noChangeAspect="1"/>
          </p:cNvPicPr>
          <p:nvPr/>
        </p:nvPicPr>
        <p:blipFill>
          <a:blip r:embed="rId5" cstate="print"/>
          <a:stretch>
            <a:fillRect/>
          </a:stretch>
        </p:blipFill>
        <p:spPr>
          <a:xfrm>
            <a:off x="4499992" y="3280048"/>
            <a:ext cx="3456384" cy="2880320"/>
          </a:xfrm>
          <a:prstGeom prst="rect">
            <a:avLst/>
          </a:prstGeom>
        </p:spPr>
      </p:pic>
      <p:sp>
        <p:nvSpPr>
          <p:cNvPr id="4" name="TextBox 3"/>
          <p:cNvSpPr txBox="1"/>
          <p:nvPr/>
        </p:nvSpPr>
        <p:spPr>
          <a:xfrm>
            <a:off x="467544" y="332656"/>
            <a:ext cx="7992888"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CONSULTATION RESPONSES - 1</a:t>
            </a:r>
            <a:endParaRPr lang="en-GB" sz="3600" b="1" dirty="0" smtClean="0">
              <a:solidFill>
                <a:schemeClr val="accent6">
                  <a:lumMod val="50000"/>
                </a:schemeClr>
              </a:solidFill>
            </a:endParaRPr>
          </a:p>
        </p:txBody>
      </p:sp>
      <p:sp>
        <p:nvSpPr>
          <p:cNvPr id="6" name="TextBox 5"/>
          <p:cNvSpPr txBox="1"/>
          <p:nvPr/>
        </p:nvSpPr>
        <p:spPr>
          <a:xfrm>
            <a:off x="467544" y="1133356"/>
            <a:ext cx="3816424" cy="5139869"/>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200" b="1" u="sng" dirty="0" smtClean="0">
                <a:solidFill>
                  <a:srgbClr val="008000"/>
                </a:solidFill>
              </a:rPr>
              <a:t>Breckland Council had 77 comments:</a:t>
            </a:r>
          </a:p>
          <a:p>
            <a:endParaRPr lang="en-GB" sz="800" b="1" dirty="0" smtClean="0">
              <a:solidFill>
                <a:schemeClr val="accent6">
                  <a:lumMod val="50000"/>
                </a:schemeClr>
              </a:solidFill>
            </a:endParaRPr>
          </a:p>
          <a:p>
            <a:r>
              <a:rPr lang="en-GB" b="1" dirty="0" smtClean="0">
                <a:solidFill>
                  <a:schemeClr val="accent6">
                    <a:lumMod val="50000"/>
                  </a:schemeClr>
                </a:solidFill>
              </a:rPr>
              <a:t>Want unspecified start date for allocation </a:t>
            </a:r>
            <a:r>
              <a:rPr lang="en-GB" b="1" dirty="0" smtClean="0">
                <a:solidFill>
                  <a:srgbClr val="008000"/>
                </a:solidFill>
              </a:rPr>
              <a:t>(Policy 1)</a:t>
            </a:r>
          </a:p>
          <a:p>
            <a:endParaRPr lang="en-GB" sz="800" b="1" dirty="0" smtClean="0">
              <a:solidFill>
                <a:schemeClr val="accent6">
                  <a:lumMod val="50000"/>
                </a:schemeClr>
              </a:solidFill>
            </a:endParaRPr>
          </a:p>
          <a:p>
            <a:r>
              <a:rPr lang="en-GB" b="1" dirty="0" smtClean="0">
                <a:solidFill>
                  <a:schemeClr val="accent6">
                    <a:lumMod val="50000"/>
                  </a:schemeClr>
                </a:solidFill>
              </a:rPr>
              <a:t>Dislike our approach to community benefit and engagement </a:t>
            </a:r>
            <a:r>
              <a:rPr lang="en-GB" b="1" dirty="0" smtClean="0">
                <a:solidFill>
                  <a:srgbClr val="008000"/>
                </a:solidFill>
              </a:rPr>
              <a:t>(Policies 1, 2A &amp; 2B)</a:t>
            </a:r>
          </a:p>
          <a:p>
            <a:endParaRPr lang="en-GB" sz="800" b="1" dirty="0" smtClean="0">
              <a:solidFill>
                <a:schemeClr val="accent6">
                  <a:lumMod val="50000"/>
                </a:schemeClr>
              </a:solidFill>
            </a:endParaRPr>
          </a:p>
          <a:p>
            <a:r>
              <a:rPr lang="en-GB" b="1" dirty="0" smtClean="0">
                <a:solidFill>
                  <a:schemeClr val="accent6">
                    <a:lumMod val="50000"/>
                  </a:schemeClr>
                </a:solidFill>
              </a:rPr>
              <a:t>Propose more onerous conditions for us than their own Plan </a:t>
            </a:r>
            <a:r>
              <a:rPr lang="en-GB" b="1" dirty="0" smtClean="0">
                <a:solidFill>
                  <a:srgbClr val="008000"/>
                </a:solidFill>
              </a:rPr>
              <a:t>(Policy 2A)</a:t>
            </a:r>
          </a:p>
          <a:p>
            <a:endParaRPr lang="en-GB" sz="800" b="1" dirty="0" smtClean="0">
              <a:solidFill>
                <a:srgbClr val="008000"/>
              </a:solidFill>
            </a:endParaRPr>
          </a:p>
          <a:p>
            <a:r>
              <a:rPr lang="en-GB" b="1" dirty="0" smtClean="0">
                <a:solidFill>
                  <a:schemeClr val="accent6">
                    <a:lumMod val="50000"/>
                  </a:schemeClr>
                </a:solidFill>
              </a:rPr>
              <a:t>Reject most of the strategic gap to Watton </a:t>
            </a:r>
            <a:r>
              <a:rPr lang="en-GB" b="1" dirty="0" smtClean="0">
                <a:solidFill>
                  <a:srgbClr val="008000"/>
                </a:solidFill>
              </a:rPr>
              <a:t>(Policy 5)</a:t>
            </a:r>
          </a:p>
          <a:p>
            <a:endParaRPr lang="en-GB" sz="800" b="1" dirty="0" smtClean="0">
              <a:solidFill>
                <a:srgbClr val="008000"/>
              </a:solidFill>
            </a:endParaRPr>
          </a:p>
          <a:p>
            <a:r>
              <a:rPr lang="en-GB" b="1" dirty="0" smtClean="0">
                <a:solidFill>
                  <a:schemeClr val="accent6">
                    <a:lumMod val="50000"/>
                  </a:schemeClr>
                </a:solidFill>
              </a:rPr>
              <a:t>Don’t accept protection of the Mere </a:t>
            </a:r>
            <a:r>
              <a:rPr lang="en-GB" b="1" dirty="0" smtClean="0">
                <a:solidFill>
                  <a:srgbClr val="008000"/>
                </a:solidFill>
              </a:rPr>
              <a:t>(Policy 7A)</a:t>
            </a:r>
          </a:p>
          <a:p>
            <a:endParaRPr lang="en-GB" sz="800" b="1" dirty="0" smtClean="0">
              <a:solidFill>
                <a:srgbClr val="008000"/>
              </a:solidFill>
            </a:endParaRPr>
          </a:p>
          <a:p>
            <a:r>
              <a:rPr lang="en-GB" b="1" dirty="0" smtClean="0">
                <a:solidFill>
                  <a:schemeClr val="accent6">
                    <a:lumMod val="50000"/>
                  </a:schemeClr>
                </a:solidFill>
              </a:rPr>
              <a:t>Seek to relax the protection of communal views </a:t>
            </a:r>
            <a:r>
              <a:rPr lang="en-GB" b="1" dirty="0" smtClean="0">
                <a:solidFill>
                  <a:srgbClr val="008000"/>
                </a:solidFill>
              </a:rPr>
              <a:t>(Policy 7B)</a:t>
            </a:r>
            <a:r>
              <a:rPr lang="en-GB" sz="2000" b="1" dirty="0" smtClean="0">
                <a:solidFill>
                  <a:schemeClr val="accent6">
                    <a:lumMod val="50000"/>
                  </a:schemeClr>
                </a:solidFill>
              </a:rPr>
              <a:t> </a:t>
            </a:r>
          </a:p>
        </p:txBody>
      </p:sp>
      <p:grpSp>
        <p:nvGrpSpPr>
          <p:cNvPr id="14" name="Group 13"/>
          <p:cNvGrpSpPr/>
          <p:nvPr/>
        </p:nvGrpSpPr>
        <p:grpSpPr>
          <a:xfrm>
            <a:off x="4427984" y="1196752"/>
            <a:ext cx="1008112" cy="1440160"/>
            <a:chOff x="4427984" y="1196752"/>
            <a:chExt cx="1008112" cy="1440160"/>
          </a:xfrm>
        </p:grpSpPr>
        <p:sp>
          <p:nvSpPr>
            <p:cNvPr id="8" name="Rectangle 7"/>
            <p:cNvSpPr/>
            <p:nvPr/>
          </p:nvSpPr>
          <p:spPr>
            <a:xfrm>
              <a:off x="4427984" y="1196752"/>
              <a:ext cx="1008112" cy="36004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427984" y="1556792"/>
              <a:ext cx="1008112" cy="36004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4427984" y="1916832"/>
              <a:ext cx="1008112" cy="36004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4427984" y="2276872"/>
              <a:ext cx="1008112" cy="360040"/>
            </a:xfrm>
            <a:prstGeom prst="rect">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Box 12"/>
          <p:cNvSpPr txBox="1"/>
          <p:nvPr/>
        </p:nvSpPr>
        <p:spPr>
          <a:xfrm>
            <a:off x="5508104" y="1196752"/>
            <a:ext cx="3384376" cy="1477328"/>
          </a:xfrm>
          <a:prstGeom prst="rect">
            <a:avLst/>
          </a:prstGeom>
          <a:noFill/>
        </p:spPr>
        <p:txBody>
          <a:bodyPr wrap="square" rtlCol="0">
            <a:spAutoFit/>
          </a:bodyPr>
          <a:lstStyle/>
          <a:p>
            <a:r>
              <a:rPr lang="en-GB" b="1" dirty="0" smtClean="0">
                <a:solidFill>
                  <a:schemeClr val="accent6">
                    <a:lumMod val="50000"/>
                  </a:schemeClr>
                </a:solidFill>
              </a:rPr>
              <a:t>7 NOT AGREED - REJECTED</a:t>
            </a:r>
          </a:p>
          <a:p>
            <a:endParaRPr lang="en-GB" sz="600" b="1" dirty="0" smtClean="0">
              <a:solidFill>
                <a:schemeClr val="accent6">
                  <a:lumMod val="50000"/>
                </a:schemeClr>
              </a:solidFill>
            </a:endParaRPr>
          </a:p>
          <a:p>
            <a:r>
              <a:rPr lang="en-GB" b="1" dirty="0" smtClean="0">
                <a:solidFill>
                  <a:schemeClr val="accent6">
                    <a:lumMod val="50000"/>
                  </a:schemeClr>
                </a:solidFill>
              </a:rPr>
              <a:t>34 TO BE DISCUSSED</a:t>
            </a:r>
          </a:p>
          <a:p>
            <a:endParaRPr lang="en-GB" sz="600" b="1" dirty="0" smtClean="0">
              <a:solidFill>
                <a:schemeClr val="accent6">
                  <a:lumMod val="50000"/>
                </a:schemeClr>
              </a:solidFill>
            </a:endParaRPr>
          </a:p>
          <a:p>
            <a:r>
              <a:rPr lang="en-GB" b="1" dirty="0" smtClean="0">
                <a:solidFill>
                  <a:schemeClr val="accent6">
                    <a:lumMod val="50000"/>
                  </a:schemeClr>
                </a:solidFill>
              </a:rPr>
              <a:t>15 WE NEED TO DO MORE WORK</a:t>
            </a:r>
          </a:p>
          <a:p>
            <a:endParaRPr lang="en-GB" sz="600" b="1" dirty="0" smtClean="0">
              <a:solidFill>
                <a:schemeClr val="accent6">
                  <a:lumMod val="50000"/>
                </a:schemeClr>
              </a:solidFill>
            </a:endParaRPr>
          </a:p>
          <a:p>
            <a:r>
              <a:rPr lang="en-GB" b="1" dirty="0" smtClean="0">
                <a:solidFill>
                  <a:schemeClr val="accent6">
                    <a:lumMod val="50000"/>
                  </a:schemeClr>
                </a:solidFill>
              </a:rPr>
              <a:t>21 AGREED</a:t>
            </a:r>
            <a:endParaRPr lang="en-GB" b="1" dirty="0">
              <a:solidFill>
                <a:schemeClr val="accent6">
                  <a:lumMod val="50000"/>
                </a:schemeClr>
              </a:solidFill>
            </a:endParaRPr>
          </a:p>
        </p:txBody>
      </p:sp>
      <p:sp>
        <p:nvSpPr>
          <p:cNvPr id="9" name="TextBox 8"/>
          <p:cNvSpPr txBox="1"/>
          <p:nvPr/>
        </p:nvSpPr>
        <p:spPr>
          <a:xfrm>
            <a:off x="4499992" y="3212976"/>
            <a:ext cx="4176464" cy="3046988"/>
          </a:xfrm>
          <a:prstGeom prst="rect">
            <a:avLst/>
          </a:prstGeom>
          <a:solidFill>
            <a:schemeClr val="accent3">
              <a:lumMod val="40000"/>
              <a:lumOff val="60000"/>
            </a:schemeClr>
          </a:solidFill>
          <a:ln w="25400">
            <a:solidFill>
              <a:srgbClr val="008000"/>
            </a:solidFill>
          </a:ln>
        </p:spPr>
        <p:txBody>
          <a:bodyPr wrap="square" rtlCol="0">
            <a:spAutoFit/>
          </a:bodyPr>
          <a:lstStyle/>
          <a:p>
            <a:pPr algn="ctr"/>
            <a:r>
              <a:rPr lang="en-GB" sz="2200" b="1" dirty="0" smtClean="0">
                <a:solidFill>
                  <a:schemeClr val="accent6">
                    <a:lumMod val="50000"/>
                  </a:schemeClr>
                </a:solidFill>
              </a:rPr>
              <a:t>Read the Breckland comments in full on our website:</a:t>
            </a:r>
          </a:p>
          <a:p>
            <a:pPr algn="ctr"/>
            <a:endParaRPr lang="en-GB" sz="2200" b="1" dirty="0" smtClean="0">
              <a:solidFill>
                <a:schemeClr val="accent6">
                  <a:lumMod val="50000"/>
                </a:schemeClr>
              </a:solidFill>
            </a:endParaRPr>
          </a:p>
          <a:p>
            <a:pPr algn="ctr"/>
            <a:endParaRPr lang="en-GB" sz="2200" b="1" dirty="0" smtClean="0">
              <a:solidFill>
                <a:schemeClr val="accent6">
                  <a:lumMod val="50000"/>
                </a:schemeClr>
              </a:solidFill>
            </a:endParaRPr>
          </a:p>
          <a:p>
            <a:pPr algn="ctr"/>
            <a:endParaRPr lang="en-GB" sz="2200" b="1" dirty="0" smtClean="0">
              <a:solidFill>
                <a:schemeClr val="accent6">
                  <a:lumMod val="50000"/>
                </a:schemeClr>
              </a:solidFill>
            </a:endParaRPr>
          </a:p>
          <a:p>
            <a:pPr algn="ctr"/>
            <a:endParaRPr lang="en-GB" sz="2200" b="1" dirty="0" smtClean="0">
              <a:solidFill>
                <a:schemeClr val="accent6">
                  <a:lumMod val="50000"/>
                </a:schemeClr>
              </a:solidFill>
            </a:endParaRPr>
          </a:p>
          <a:p>
            <a:pPr algn="ctr"/>
            <a:endParaRPr lang="en-GB" sz="2200" b="1" dirty="0" smtClean="0">
              <a:solidFill>
                <a:schemeClr val="accent6">
                  <a:lumMod val="50000"/>
                </a:schemeClr>
              </a:solidFill>
            </a:endParaRPr>
          </a:p>
          <a:p>
            <a:pPr algn="ctr"/>
            <a:r>
              <a:rPr lang="en-GB" sz="3800" b="1" dirty="0" smtClean="0">
                <a:solidFill>
                  <a:schemeClr val="accent6">
                    <a:lumMod val="50000"/>
                  </a:schemeClr>
                </a:solidFill>
              </a:rPr>
              <a:t>www.stnp2036.org</a:t>
            </a:r>
          </a:p>
        </p:txBody>
      </p:sp>
      <p:sp>
        <p:nvSpPr>
          <p:cNvPr id="18" name="Slide Number Placeholder 17"/>
          <p:cNvSpPr>
            <a:spLocks noGrp="1"/>
          </p:cNvSpPr>
          <p:nvPr>
            <p:ph type="sldNum" sz="quarter" idx="12"/>
          </p:nvPr>
        </p:nvSpPr>
        <p:spPr/>
        <p:txBody>
          <a:bodyPr/>
          <a:lstStyle/>
          <a:p>
            <a:fld id="{B99270B2-F2AA-4A8F-AA63-5DBF6285AD52}" type="slidenum">
              <a:rPr lang="en-GB" sz="1600" b="1" smtClean="0"/>
              <a:pPr/>
              <a:t>3</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animEffect transition="in" filter="fade">
                                      <p:cBhvr>
                                        <p:cTn id="19" dur="2000"/>
                                        <p:tgtEl>
                                          <p:spTgt spid="6">
                                            <p:bg/>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20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fade">
                                      <p:cBhvr>
                                        <p:cTn id="29" dur="2000"/>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fade">
                                      <p:cBhvr>
                                        <p:cTn id="34" dur="2000"/>
                                        <p:tgtEl>
                                          <p:spTgt spid="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2000"/>
                                        <p:tgtEl>
                                          <p:spTgt spid="6">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xEl>
                                              <p:pRg st="8" end="8"/>
                                            </p:txEl>
                                          </p:spTgt>
                                        </p:tgtEl>
                                        <p:attrNameLst>
                                          <p:attrName>style.visibility</p:attrName>
                                        </p:attrNameLst>
                                      </p:cBhvr>
                                      <p:to>
                                        <p:strVal val="visible"/>
                                      </p:to>
                                    </p:set>
                                    <p:animEffect transition="in" filter="fade">
                                      <p:cBhvr>
                                        <p:cTn id="44" dur="2000"/>
                                        <p:tgtEl>
                                          <p:spTgt spid="6">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
                                            <p:txEl>
                                              <p:pRg st="10" end="10"/>
                                            </p:txEl>
                                          </p:spTgt>
                                        </p:tgtEl>
                                        <p:attrNameLst>
                                          <p:attrName>style.visibility</p:attrName>
                                        </p:attrNameLst>
                                      </p:cBhvr>
                                      <p:to>
                                        <p:strVal val="visible"/>
                                      </p:to>
                                    </p:set>
                                    <p:animEffect transition="in" filter="fade">
                                      <p:cBhvr>
                                        <p:cTn id="49" dur="2000"/>
                                        <p:tgtEl>
                                          <p:spTgt spid="6">
                                            <p:txEl>
                                              <p:pRg st="10" end="1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
                                            <p:txEl>
                                              <p:pRg st="12" end="12"/>
                                            </p:txEl>
                                          </p:spTgt>
                                        </p:tgtEl>
                                        <p:attrNameLst>
                                          <p:attrName>style.visibility</p:attrName>
                                        </p:attrNameLst>
                                      </p:cBhvr>
                                      <p:to>
                                        <p:strVal val="visible"/>
                                      </p:to>
                                    </p:set>
                                    <p:animEffect transition="in" filter="fade">
                                      <p:cBhvr>
                                        <p:cTn id="54" dur="2000"/>
                                        <p:tgtEl>
                                          <p:spTgt spid="6">
                                            <p:txEl>
                                              <p:pRg st="12" end="1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3">
                                            <p:txEl>
                                              <p:pRg st="0" end="0"/>
                                            </p:txEl>
                                          </p:spTgt>
                                        </p:tgtEl>
                                        <p:attrNameLst>
                                          <p:attrName>style.visibility</p:attrName>
                                        </p:attrNameLst>
                                      </p:cBhvr>
                                      <p:to>
                                        <p:strVal val="visible"/>
                                      </p:to>
                                    </p:set>
                                    <p:animEffect transition="in" filter="fade">
                                      <p:cBhvr>
                                        <p:cTn id="65" dur="2000"/>
                                        <p:tgtEl>
                                          <p:spTgt spid="13">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3">
                                            <p:txEl>
                                              <p:pRg st="2" end="2"/>
                                            </p:txEl>
                                          </p:spTgt>
                                        </p:tgtEl>
                                        <p:attrNameLst>
                                          <p:attrName>style.visibility</p:attrName>
                                        </p:attrNameLst>
                                      </p:cBhvr>
                                      <p:to>
                                        <p:strVal val="visible"/>
                                      </p:to>
                                    </p:set>
                                    <p:animEffect transition="in" filter="fade">
                                      <p:cBhvr>
                                        <p:cTn id="70" dur="2000"/>
                                        <p:tgtEl>
                                          <p:spTgt spid="13">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3">
                                            <p:txEl>
                                              <p:pRg st="4" end="4"/>
                                            </p:txEl>
                                          </p:spTgt>
                                        </p:tgtEl>
                                        <p:attrNameLst>
                                          <p:attrName>style.visibility</p:attrName>
                                        </p:attrNameLst>
                                      </p:cBhvr>
                                      <p:to>
                                        <p:strVal val="visible"/>
                                      </p:to>
                                    </p:set>
                                    <p:animEffect transition="in" filter="fade">
                                      <p:cBhvr>
                                        <p:cTn id="75" dur="2000"/>
                                        <p:tgtEl>
                                          <p:spTgt spid="13">
                                            <p:txEl>
                                              <p:pRg st="4" end="4"/>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3">
                                            <p:txEl>
                                              <p:pRg st="6" end="6"/>
                                            </p:txEl>
                                          </p:spTgt>
                                        </p:tgtEl>
                                        <p:attrNameLst>
                                          <p:attrName>style.visibility</p:attrName>
                                        </p:attrNameLst>
                                      </p:cBhvr>
                                      <p:to>
                                        <p:strVal val="visible"/>
                                      </p:to>
                                    </p:set>
                                    <p:animEffect transition="in" filter="fade">
                                      <p:cBhvr>
                                        <p:cTn id="80" dur="2000"/>
                                        <p:tgtEl>
                                          <p:spTgt spid="13">
                                            <p:txEl>
                                              <p:pRg st="6" end="6"/>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ppt_x"/>
                                          </p:val>
                                        </p:tav>
                                        <p:tav tm="100000">
                                          <p:val>
                                            <p:strVal val="#ppt_x"/>
                                          </p:val>
                                        </p:tav>
                                      </p:tavLst>
                                    </p:anim>
                                    <p:anim calcmode="lin" valueType="num">
                                      <p:cBhvr additive="base">
                                        <p:cTn id="8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9">
                                            <p:bg/>
                                          </p:spTgt>
                                        </p:tgtEl>
                                        <p:attrNameLst>
                                          <p:attrName>style.visibility</p:attrName>
                                        </p:attrNameLst>
                                      </p:cBhvr>
                                      <p:to>
                                        <p:strVal val="visible"/>
                                      </p:to>
                                    </p:set>
                                    <p:animEffect transition="in" filter="fade">
                                      <p:cBhvr>
                                        <p:cTn id="91" dur="2000"/>
                                        <p:tgtEl>
                                          <p:spTgt spid="9">
                                            <p:bg/>
                                          </p:spTgt>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
                                            <p:txEl>
                                              <p:pRg st="0" end="0"/>
                                            </p:txEl>
                                          </p:spTgt>
                                        </p:tgtEl>
                                        <p:attrNameLst>
                                          <p:attrName>style.visibility</p:attrName>
                                        </p:attrNameLst>
                                      </p:cBhvr>
                                      <p:to>
                                        <p:strVal val="visible"/>
                                      </p:to>
                                    </p:set>
                                    <p:animEffect transition="in" filter="fade">
                                      <p:cBhvr>
                                        <p:cTn id="94" dur="2000"/>
                                        <p:tgtEl>
                                          <p:spTgt spid="9">
                                            <p:txEl>
                                              <p:pRg st="0" end="0"/>
                                            </p:txEl>
                                          </p:spTgt>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
                                            <p:txEl>
                                              <p:pRg st="6" end="6"/>
                                            </p:txEl>
                                          </p:spTgt>
                                        </p:tgtEl>
                                        <p:attrNameLst>
                                          <p:attrName>style.visibility</p:attrName>
                                        </p:attrNameLst>
                                      </p:cBhvr>
                                      <p:to>
                                        <p:strVal val="visible"/>
                                      </p:to>
                                    </p:set>
                                    <p:animEffect transition="in" filter="fade">
                                      <p:cBhvr>
                                        <p:cTn id="97" dur="20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13" grpId="0" build="p"/>
      <p:bldP spid="9"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55576" y="1124744"/>
            <a:ext cx="7920880" cy="584775"/>
          </a:xfrm>
          <a:prstGeom prst="rect">
            <a:avLst/>
          </a:prstGeom>
          <a:solidFill>
            <a:schemeClr val="accent6">
              <a:lumMod val="20000"/>
              <a:lumOff val="80000"/>
            </a:schemeClr>
          </a:solidFill>
          <a:ln w="25400">
            <a:solidFill>
              <a:srgbClr val="008000"/>
            </a:solidFill>
          </a:ln>
        </p:spPr>
        <p:txBody>
          <a:bodyPr wrap="square" rtlCol="0">
            <a:spAutoFit/>
          </a:bodyPr>
          <a:lstStyle/>
          <a:p>
            <a:r>
              <a:rPr lang="en-GB" sz="3200" b="1" dirty="0" smtClean="0">
                <a:solidFill>
                  <a:srgbClr val="008000"/>
                </a:solidFill>
              </a:rPr>
              <a:t>How did villagers rate the Plan?</a:t>
            </a:r>
          </a:p>
        </p:txBody>
      </p:sp>
      <p:pic>
        <p:nvPicPr>
          <p:cNvPr id="5" name="Picture 4" descr="Online Review.jpg"/>
          <p:cNvPicPr>
            <a:picLocks noChangeAspect="1"/>
          </p:cNvPicPr>
          <p:nvPr/>
        </p:nvPicPr>
        <p:blipFill>
          <a:blip r:embed="rId3" cstate="print"/>
          <a:stretch>
            <a:fillRect/>
          </a:stretch>
        </p:blipFill>
        <p:spPr>
          <a:xfrm>
            <a:off x="827584" y="1196752"/>
            <a:ext cx="7704856" cy="3577908"/>
          </a:xfrm>
          <a:prstGeom prst="rect">
            <a:avLst/>
          </a:prstGeom>
        </p:spPr>
      </p:pic>
      <p:sp>
        <p:nvSpPr>
          <p:cNvPr id="7" name="TextBox 6"/>
          <p:cNvSpPr txBox="1"/>
          <p:nvPr/>
        </p:nvSpPr>
        <p:spPr>
          <a:xfrm>
            <a:off x="755576" y="1124744"/>
            <a:ext cx="7920880" cy="3631763"/>
          </a:xfrm>
          <a:prstGeom prst="rect">
            <a:avLst/>
          </a:prstGeom>
          <a:solidFill>
            <a:schemeClr val="accent6">
              <a:lumMod val="20000"/>
              <a:lumOff val="80000"/>
            </a:schemeClr>
          </a:solidFill>
          <a:ln w="25400">
            <a:solidFill>
              <a:srgbClr val="008000"/>
            </a:solidFill>
          </a:ln>
        </p:spPr>
        <p:txBody>
          <a:bodyPr wrap="square" rtlCol="0">
            <a:spAutoFit/>
          </a:bodyPr>
          <a:lstStyle/>
          <a:p>
            <a:r>
              <a:rPr lang="en-GB" b="1" dirty="0" smtClean="0">
                <a:solidFill>
                  <a:schemeClr val="accent6">
                    <a:lumMod val="50000"/>
                  </a:schemeClr>
                </a:solidFill>
              </a:rPr>
              <a:t>The137 responses were overwhelmingly in favour:</a:t>
            </a:r>
          </a:p>
          <a:p>
            <a:r>
              <a:rPr lang="en-GB" sz="3200" b="1" dirty="0" smtClean="0">
                <a:solidFill>
                  <a:schemeClr val="accent3">
                    <a:lumMod val="75000"/>
                  </a:schemeClr>
                </a:solidFill>
                <a:sym typeface="Wingdings"/>
              </a:rPr>
              <a:t>         </a:t>
            </a:r>
            <a:r>
              <a:rPr lang="en-GB" sz="3200" b="1" dirty="0" smtClean="0">
                <a:solidFill>
                  <a:srgbClr val="FF0000"/>
                </a:solidFill>
                <a:sym typeface="Wingdings"/>
              </a:rPr>
              <a:t></a:t>
            </a:r>
            <a:r>
              <a:rPr lang="en-GB" sz="3200" b="1" dirty="0" smtClean="0">
                <a:solidFill>
                  <a:schemeClr val="accent3">
                    <a:lumMod val="75000"/>
                  </a:schemeClr>
                </a:solidFill>
                <a:sym typeface="Wingdings"/>
              </a:rPr>
              <a:t> </a:t>
            </a:r>
            <a:endParaRPr lang="en-GB" sz="3200" b="1" dirty="0" smtClean="0">
              <a:solidFill>
                <a:schemeClr val="accent3">
                  <a:lumMod val="75000"/>
                </a:schemeClr>
              </a:solidFill>
            </a:endParaRPr>
          </a:p>
          <a:p>
            <a:r>
              <a:rPr lang="en-GB" b="1" dirty="0" smtClean="0">
                <a:solidFill>
                  <a:schemeClr val="accent6">
                    <a:lumMod val="50000"/>
                  </a:schemeClr>
                </a:solidFill>
              </a:rPr>
              <a:t>The policies – </a:t>
            </a:r>
            <a:r>
              <a:rPr lang="en-GB" b="1" dirty="0" smtClean="0">
                <a:solidFill>
                  <a:srgbClr val="008000"/>
                </a:solidFill>
              </a:rPr>
              <a:t>overall 93% agreed</a:t>
            </a:r>
          </a:p>
          <a:p>
            <a:endParaRPr lang="en-GB" b="1" dirty="0" smtClean="0">
              <a:solidFill>
                <a:srgbClr val="008000"/>
              </a:solidFill>
            </a:endParaRPr>
          </a:p>
          <a:p>
            <a:r>
              <a:rPr lang="en-GB" b="1" dirty="0" smtClean="0">
                <a:solidFill>
                  <a:schemeClr val="accent6">
                    <a:lumMod val="50000"/>
                  </a:schemeClr>
                </a:solidFill>
              </a:rPr>
              <a:t>The protected views – </a:t>
            </a:r>
            <a:r>
              <a:rPr lang="en-GB" b="1" dirty="0" smtClean="0">
                <a:solidFill>
                  <a:srgbClr val="008000"/>
                </a:solidFill>
              </a:rPr>
              <a:t>overall 95% agreed </a:t>
            </a:r>
          </a:p>
          <a:p>
            <a:endParaRPr lang="en-GB" b="1" dirty="0" smtClean="0">
              <a:solidFill>
                <a:srgbClr val="008000"/>
              </a:solidFill>
            </a:endParaRPr>
          </a:p>
          <a:p>
            <a:r>
              <a:rPr lang="en-GB" b="1" dirty="0" smtClean="0">
                <a:solidFill>
                  <a:schemeClr val="accent6">
                    <a:lumMod val="50000"/>
                  </a:schemeClr>
                </a:solidFill>
              </a:rPr>
              <a:t>The Parish action points – </a:t>
            </a:r>
            <a:r>
              <a:rPr lang="en-GB" b="1" dirty="0" smtClean="0">
                <a:solidFill>
                  <a:srgbClr val="008000"/>
                </a:solidFill>
              </a:rPr>
              <a:t>overall 93% agreed</a:t>
            </a:r>
          </a:p>
          <a:p>
            <a:endParaRPr lang="en-GB" b="1" dirty="0" smtClean="0">
              <a:solidFill>
                <a:srgbClr val="008000"/>
              </a:solidFill>
            </a:endParaRPr>
          </a:p>
          <a:p>
            <a:r>
              <a:rPr lang="en-GB" b="1" dirty="0" smtClean="0">
                <a:solidFill>
                  <a:schemeClr val="accent6">
                    <a:lumMod val="50000"/>
                  </a:schemeClr>
                </a:solidFill>
              </a:rPr>
              <a:t>Principal objections were to the flood risk maps and some of the wildlife routes</a:t>
            </a:r>
          </a:p>
          <a:p>
            <a:r>
              <a:rPr lang="en-GB" b="1" dirty="0" smtClean="0">
                <a:solidFill>
                  <a:srgbClr val="008000"/>
                </a:solidFill>
              </a:rPr>
              <a:t>Both will be updated</a:t>
            </a:r>
          </a:p>
          <a:p>
            <a:endParaRPr lang="en-GB" b="1" dirty="0" smtClean="0">
              <a:solidFill>
                <a:srgbClr val="008000"/>
              </a:solidFill>
            </a:endParaRPr>
          </a:p>
          <a:p>
            <a:r>
              <a:rPr lang="en-GB" b="1" dirty="0" smtClean="0">
                <a:solidFill>
                  <a:schemeClr val="accent6">
                    <a:lumMod val="50000"/>
                  </a:schemeClr>
                </a:solidFill>
              </a:rPr>
              <a:t>Additionally some useful individual points were submitted</a:t>
            </a:r>
          </a:p>
        </p:txBody>
      </p:sp>
      <p:pic>
        <p:nvPicPr>
          <p:cNvPr id="9" name="Picture 8" descr="Typing.jpg"/>
          <p:cNvPicPr>
            <a:picLocks noChangeAspect="1"/>
          </p:cNvPicPr>
          <p:nvPr/>
        </p:nvPicPr>
        <p:blipFill>
          <a:blip r:embed="rId4" cstate="print"/>
          <a:stretch>
            <a:fillRect/>
          </a:stretch>
        </p:blipFill>
        <p:spPr>
          <a:xfrm>
            <a:off x="3419871" y="5085184"/>
            <a:ext cx="1555373" cy="1296144"/>
          </a:xfrm>
          <a:prstGeom prst="rect">
            <a:avLst/>
          </a:prstGeom>
        </p:spPr>
      </p:pic>
      <p:sp>
        <p:nvSpPr>
          <p:cNvPr id="4" name="TextBox 3"/>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CONSULTATION RESPONSES - 2</a:t>
            </a:r>
            <a:endParaRPr lang="en-GB" sz="3600" b="1" dirty="0" smtClean="0">
              <a:solidFill>
                <a:schemeClr val="accent6">
                  <a:lumMod val="50000"/>
                </a:schemeClr>
              </a:solidFill>
            </a:endParaRPr>
          </a:p>
        </p:txBody>
      </p:sp>
      <p:sp>
        <p:nvSpPr>
          <p:cNvPr id="16" name="TextBox 15"/>
          <p:cNvSpPr txBox="1"/>
          <p:nvPr/>
        </p:nvSpPr>
        <p:spPr>
          <a:xfrm>
            <a:off x="755576" y="5085184"/>
            <a:ext cx="7920880" cy="1323439"/>
          </a:xfrm>
          <a:prstGeom prst="rect">
            <a:avLst/>
          </a:prstGeom>
          <a:solidFill>
            <a:schemeClr val="accent3">
              <a:lumMod val="40000"/>
              <a:lumOff val="60000"/>
            </a:schemeClr>
          </a:solidFill>
          <a:ln w="25400">
            <a:solidFill>
              <a:srgbClr val="008000"/>
            </a:solidFill>
          </a:ln>
        </p:spPr>
        <p:txBody>
          <a:bodyPr wrap="square" rtlCol="0">
            <a:spAutoFit/>
          </a:bodyPr>
          <a:lstStyle/>
          <a:p>
            <a:r>
              <a:rPr lang="en-GB" sz="2200" b="1" dirty="0" smtClean="0">
                <a:solidFill>
                  <a:schemeClr val="accent6">
                    <a:lumMod val="50000"/>
                  </a:schemeClr>
                </a:solidFill>
              </a:rPr>
              <a:t>See all the facts and figures and read the full responses on our website at:</a:t>
            </a:r>
          </a:p>
          <a:p>
            <a:r>
              <a:rPr lang="en-GB" sz="3600" b="1" dirty="0" smtClean="0">
                <a:solidFill>
                  <a:schemeClr val="accent6">
                    <a:lumMod val="50000"/>
                  </a:schemeClr>
                </a:solidFill>
              </a:rPr>
              <a:t>www.stnp2036.org</a:t>
            </a:r>
            <a:endParaRPr lang="en-GB" sz="2000" b="1" dirty="0" smtClean="0">
              <a:solidFill>
                <a:schemeClr val="accent6">
                  <a:lumMod val="50000"/>
                </a:schemeClr>
              </a:solidFill>
            </a:endParaRPr>
          </a:p>
        </p:txBody>
      </p:sp>
      <p:sp>
        <p:nvSpPr>
          <p:cNvPr id="8" name="Slide Number Placeholder 7"/>
          <p:cNvSpPr>
            <a:spLocks noGrp="1"/>
          </p:cNvSpPr>
          <p:nvPr>
            <p:ph type="sldNum" sz="quarter" idx="12"/>
          </p:nvPr>
        </p:nvSpPr>
        <p:spPr/>
        <p:txBody>
          <a:bodyPr/>
          <a:lstStyle/>
          <a:p>
            <a:fld id="{B99270B2-F2AA-4A8F-AA63-5DBF6285AD52}" type="slidenum">
              <a:rPr lang="en-GB" sz="1600" b="1" smtClean="0"/>
              <a:pPr/>
              <a:t>4</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2000"/>
                                        <p:tgtEl>
                                          <p:spTgt spid="1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20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bg/>
                                          </p:spTgt>
                                        </p:tgtEl>
                                        <p:attrNameLst>
                                          <p:attrName>style.visibility</p:attrName>
                                        </p:attrNameLst>
                                      </p:cBhvr>
                                      <p:to>
                                        <p:strVal val="visible"/>
                                      </p:to>
                                    </p:set>
                                    <p:animEffect transition="in" filter="fade">
                                      <p:cBhvr>
                                        <p:cTn id="21" dur="2000"/>
                                        <p:tgtEl>
                                          <p:spTgt spid="7">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20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2000"/>
                                        <p:tgtEl>
                                          <p:spTgt spid="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fade">
                                      <p:cBhvr>
                                        <p:cTn id="36" dur="2000"/>
                                        <p:tgtEl>
                                          <p:spTgt spid="7">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xEl>
                                              <p:pRg st="4" end="4"/>
                                            </p:txEl>
                                          </p:spTgt>
                                        </p:tgtEl>
                                        <p:attrNameLst>
                                          <p:attrName>style.visibility</p:attrName>
                                        </p:attrNameLst>
                                      </p:cBhvr>
                                      <p:to>
                                        <p:strVal val="visible"/>
                                      </p:to>
                                    </p:set>
                                    <p:animEffect transition="in" filter="fade">
                                      <p:cBhvr>
                                        <p:cTn id="41" dur="2000"/>
                                        <p:tgtEl>
                                          <p:spTgt spid="7">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xEl>
                                              <p:pRg st="6" end="6"/>
                                            </p:txEl>
                                          </p:spTgt>
                                        </p:tgtEl>
                                        <p:attrNameLst>
                                          <p:attrName>style.visibility</p:attrName>
                                        </p:attrNameLst>
                                      </p:cBhvr>
                                      <p:to>
                                        <p:strVal val="visible"/>
                                      </p:to>
                                    </p:set>
                                    <p:animEffect transition="in" filter="fade">
                                      <p:cBhvr>
                                        <p:cTn id="46" dur="2000"/>
                                        <p:tgtEl>
                                          <p:spTgt spid="7">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
                                            <p:txEl>
                                              <p:pRg st="8" end="8"/>
                                            </p:txEl>
                                          </p:spTgt>
                                        </p:tgtEl>
                                        <p:attrNameLst>
                                          <p:attrName>style.visibility</p:attrName>
                                        </p:attrNameLst>
                                      </p:cBhvr>
                                      <p:to>
                                        <p:strVal val="visible"/>
                                      </p:to>
                                    </p:set>
                                    <p:animEffect transition="in" filter="fade">
                                      <p:cBhvr>
                                        <p:cTn id="51" dur="2000"/>
                                        <p:tgtEl>
                                          <p:spTgt spid="7">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7">
                                            <p:txEl>
                                              <p:pRg st="9" end="9"/>
                                            </p:txEl>
                                          </p:spTgt>
                                        </p:tgtEl>
                                        <p:attrNameLst>
                                          <p:attrName>style.visibility</p:attrName>
                                        </p:attrNameLst>
                                      </p:cBhvr>
                                      <p:to>
                                        <p:strVal val="visible"/>
                                      </p:to>
                                    </p:set>
                                    <p:animEffect transition="in" filter="fade">
                                      <p:cBhvr>
                                        <p:cTn id="56" dur="2000"/>
                                        <p:tgtEl>
                                          <p:spTgt spid="7">
                                            <p:txEl>
                                              <p:pRg st="9" end="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
                                            <p:txEl>
                                              <p:pRg st="11" end="11"/>
                                            </p:txEl>
                                          </p:spTgt>
                                        </p:tgtEl>
                                        <p:attrNameLst>
                                          <p:attrName>style.visibility</p:attrName>
                                        </p:attrNameLst>
                                      </p:cBhvr>
                                      <p:to>
                                        <p:strVal val="visible"/>
                                      </p:to>
                                    </p:set>
                                    <p:animEffect transition="in" filter="fade">
                                      <p:cBhvr>
                                        <p:cTn id="61" dur="2000"/>
                                        <p:tgtEl>
                                          <p:spTgt spid="7">
                                            <p:txEl>
                                              <p:pRg st="11" end="1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ppt_x"/>
                                          </p:val>
                                        </p:tav>
                                        <p:tav tm="100000">
                                          <p:val>
                                            <p:strVal val="#ppt_x"/>
                                          </p:val>
                                        </p:tav>
                                      </p:tavLst>
                                    </p:anim>
                                    <p:anim calcmode="lin" valueType="num">
                                      <p:cBhvr additive="base">
                                        <p:cTn id="6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6">
                                            <p:bg/>
                                          </p:spTgt>
                                        </p:tgtEl>
                                        <p:attrNameLst>
                                          <p:attrName>style.visibility</p:attrName>
                                        </p:attrNameLst>
                                      </p:cBhvr>
                                      <p:to>
                                        <p:strVal val="visible"/>
                                      </p:to>
                                    </p:set>
                                    <p:animEffect transition="in" filter="fade">
                                      <p:cBhvr>
                                        <p:cTn id="72" dur="2000"/>
                                        <p:tgtEl>
                                          <p:spTgt spid="16">
                                            <p:bg/>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6">
                                            <p:txEl>
                                              <p:pRg st="0" end="0"/>
                                            </p:txEl>
                                          </p:spTgt>
                                        </p:tgtEl>
                                        <p:attrNameLst>
                                          <p:attrName>style.visibility</p:attrName>
                                        </p:attrNameLst>
                                      </p:cBhvr>
                                      <p:to>
                                        <p:strVal val="visible"/>
                                      </p:to>
                                    </p:set>
                                    <p:animEffect transition="in" filter="fade">
                                      <p:cBhvr>
                                        <p:cTn id="75" dur="2000"/>
                                        <p:tgtEl>
                                          <p:spTgt spid="16">
                                            <p:txEl>
                                              <p:pRg st="0" end="0"/>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6">
                                            <p:txEl>
                                              <p:pRg st="1" end="1"/>
                                            </p:txEl>
                                          </p:spTgt>
                                        </p:tgtEl>
                                        <p:attrNameLst>
                                          <p:attrName>style.visibility</p:attrName>
                                        </p:attrNameLst>
                                      </p:cBhvr>
                                      <p:to>
                                        <p:strVal val="visible"/>
                                      </p:to>
                                    </p:set>
                                    <p:animEffect transition="in" filter="fade">
                                      <p:cBhvr>
                                        <p:cTn id="78" dur="20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animBg="1"/>
      <p:bldP spid="7" grpId="0" build="p" animBg="1"/>
      <p:bldP spid="16"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640080" y="681990"/>
          <a:ext cx="7863840" cy="549402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B99270B2-F2AA-4A8F-AA63-5DBF6285AD52}" type="slidenum">
              <a:rPr lang="en-GB" sz="1600" b="1" smtClean="0"/>
              <a:pPr/>
              <a:t>5</a:t>
            </a:fld>
            <a:endParaRPr lang="en-GB" sz="16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yping.jpg"/>
          <p:cNvPicPr>
            <a:picLocks noChangeAspect="1"/>
          </p:cNvPicPr>
          <p:nvPr/>
        </p:nvPicPr>
        <p:blipFill>
          <a:blip r:embed="rId3" cstate="print"/>
          <a:stretch>
            <a:fillRect/>
          </a:stretch>
        </p:blipFill>
        <p:spPr>
          <a:xfrm>
            <a:off x="3707904" y="5157192"/>
            <a:ext cx="1463040" cy="1219200"/>
          </a:xfrm>
          <a:prstGeom prst="rect">
            <a:avLst/>
          </a:prstGeom>
        </p:spPr>
      </p:pic>
      <p:grpSp>
        <p:nvGrpSpPr>
          <p:cNvPr id="12" name="Group 11"/>
          <p:cNvGrpSpPr/>
          <p:nvPr/>
        </p:nvGrpSpPr>
        <p:grpSpPr>
          <a:xfrm>
            <a:off x="1115616" y="1268760"/>
            <a:ext cx="6336704" cy="3771825"/>
            <a:chOff x="539552" y="1196752"/>
            <a:chExt cx="6336704" cy="3771825"/>
          </a:xfrm>
        </p:grpSpPr>
        <p:pic>
          <p:nvPicPr>
            <p:cNvPr id="6" name="Picture 5" descr="Anglian Water.jpg"/>
            <p:cNvPicPr>
              <a:picLocks noChangeAspect="1"/>
            </p:cNvPicPr>
            <p:nvPr/>
          </p:nvPicPr>
          <p:blipFill>
            <a:blip r:embed="rId4" cstate="print"/>
            <a:stretch>
              <a:fillRect/>
            </a:stretch>
          </p:blipFill>
          <p:spPr>
            <a:xfrm>
              <a:off x="2339752" y="3284984"/>
              <a:ext cx="1668016" cy="1668016"/>
            </a:xfrm>
            <a:prstGeom prst="rect">
              <a:avLst/>
            </a:prstGeom>
          </p:spPr>
        </p:pic>
        <p:pic>
          <p:nvPicPr>
            <p:cNvPr id="7" name="Picture 6" descr="Historic England.jpg"/>
            <p:cNvPicPr>
              <a:picLocks noChangeAspect="1"/>
            </p:cNvPicPr>
            <p:nvPr/>
          </p:nvPicPr>
          <p:blipFill>
            <a:blip r:embed="rId5" cstate="print"/>
            <a:stretch>
              <a:fillRect/>
            </a:stretch>
          </p:blipFill>
          <p:spPr>
            <a:xfrm>
              <a:off x="539552" y="2276872"/>
              <a:ext cx="3810000" cy="1211580"/>
            </a:xfrm>
            <a:prstGeom prst="rect">
              <a:avLst/>
            </a:prstGeom>
          </p:spPr>
        </p:pic>
        <p:pic>
          <p:nvPicPr>
            <p:cNvPr id="8" name="Picture 7" descr="NCC.jpg"/>
            <p:cNvPicPr>
              <a:picLocks noChangeAspect="1"/>
            </p:cNvPicPr>
            <p:nvPr/>
          </p:nvPicPr>
          <p:blipFill>
            <a:blip r:embed="rId6" cstate="print"/>
            <a:stretch>
              <a:fillRect/>
            </a:stretch>
          </p:blipFill>
          <p:spPr>
            <a:xfrm>
              <a:off x="827584" y="1412776"/>
              <a:ext cx="2336292" cy="964692"/>
            </a:xfrm>
            <a:prstGeom prst="rect">
              <a:avLst/>
            </a:prstGeom>
          </p:spPr>
        </p:pic>
        <p:pic>
          <p:nvPicPr>
            <p:cNvPr id="10" name="Picture 9" descr="Norfolk Wildlife Trust.jpg"/>
            <p:cNvPicPr>
              <a:picLocks noChangeAspect="1"/>
            </p:cNvPicPr>
            <p:nvPr/>
          </p:nvPicPr>
          <p:blipFill>
            <a:blip r:embed="rId7" cstate="print"/>
            <a:stretch>
              <a:fillRect/>
            </a:stretch>
          </p:blipFill>
          <p:spPr>
            <a:xfrm>
              <a:off x="4572000" y="2996952"/>
              <a:ext cx="2213428" cy="1971625"/>
            </a:xfrm>
            <a:prstGeom prst="rect">
              <a:avLst/>
            </a:prstGeom>
          </p:spPr>
        </p:pic>
        <p:pic>
          <p:nvPicPr>
            <p:cNvPr id="11" name="Picture 10" descr="Woodland Trust.jpg"/>
            <p:cNvPicPr>
              <a:picLocks noChangeAspect="1"/>
            </p:cNvPicPr>
            <p:nvPr/>
          </p:nvPicPr>
          <p:blipFill>
            <a:blip r:embed="rId8" cstate="print"/>
            <a:stretch>
              <a:fillRect/>
            </a:stretch>
          </p:blipFill>
          <p:spPr>
            <a:xfrm>
              <a:off x="4283968" y="1196752"/>
              <a:ext cx="2592288" cy="1628821"/>
            </a:xfrm>
            <a:prstGeom prst="rect">
              <a:avLst/>
            </a:prstGeom>
          </p:spPr>
        </p:pic>
      </p:grpSp>
      <p:sp>
        <p:nvSpPr>
          <p:cNvPr id="4" name="TextBox 3"/>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CONSULTATION RESPONSES - 3</a:t>
            </a:r>
            <a:endParaRPr lang="en-GB" sz="3600" b="1" dirty="0" smtClean="0">
              <a:solidFill>
                <a:schemeClr val="accent6">
                  <a:lumMod val="50000"/>
                </a:schemeClr>
              </a:solidFill>
            </a:endParaRPr>
          </a:p>
        </p:txBody>
      </p:sp>
      <p:sp>
        <p:nvSpPr>
          <p:cNvPr id="9" name="TextBox 8"/>
          <p:cNvSpPr txBox="1"/>
          <p:nvPr/>
        </p:nvSpPr>
        <p:spPr>
          <a:xfrm>
            <a:off x="755576" y="1196752"/>
            <a:ext cx="7920880" cy="3888432"/>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200" b="1" u="sng" dirty="0" smtClean="0">
                <a:solidFill>
                  <a:srgbClr val="008000"/>
                </a:solidFill>
              </a:rPr>
              <a:t>Others</a:t>
            </a:r>
          </a:p>
          <a:p>
            <a:r>
              <a:rPr lang="en-GB" sz="2000" dirty="0" smtClean="0">
                <a:solidFill>
                  <a:schemeClr val="accent6">
                    <a:lumMod val="50000"/>
                  </a:schemeClr>
                </a:solidFill>
              </a:rPr>
              <a:t> </a:t>
            </a:r>
            <a:r>
              <a:rPr lang="en-GB" b="1" dirty="0" smtClean="0">
                <a:solidFill>
                  <a:schemeClr val="accent6">
                    <a:lumMod val="50000"/>
                  </a:schemeClr>
                </a:solidFill>
              </a:rPr>
              <a:t>Of 128 organisations and local landowners we contacted, 9 made comments:</a:t>
            </a:r>
          </a:p>
          <a:p>
            <a:r>
              <a:rPr lang="en-GB" b="1" dirty="0" smtClean="0">
                <a:solidFill>
                  <a:srgbClr val="008000"/>
                </a:solidFill>
              </a:rPr>
              <a:t>Anglian Water </a:t>
            </a:r>
            <a:r>
              <a:rPr lang="en-GB" b="1" dirty="0" smtClean="0">
                <a:solidFill>
                  <a:schemeClr val="accent6">
                    <a:lumMod val="50000"/>
                  </a:schemeClr>
                </a:solidFill>
              </a:rPr>
              <a:t>supported our drainage policy;</a:t>
            </a:r>
          </a:p>
          <a:p>
            <a:r>
              <a:rPr lang="en-GB" b="1" dirty="0" smtClean="0">
                <a:solidFill>
                  <a:srgbClr val="008000"/>
                </a:solidFill>
              </a:rPr>
              <a:t>Historic England </a:t>
            </a:r>
            <a:r>
              <a:rPr lang="en-GB" b="1" dirty="0" smtClean="0">
                <a:solidFill>
                  <a:schemeClr val="accent6">
                    <a:lumMod val="50000"/>
                  </a:schemeClr>
                </a:solidFill>
              </a:rPr>
              <a:t>made comments that will help us improve the heritage policy;</a:t>
            </a:r>
          </a:p>
          <a:p>
            <a:r>
              <a:rPr lang="en-GB" b="1" dirty="0" smtClean="0">
                <a:solidFill>
                  <a:schemeClr val="accent6">
                    <a:lumMod val="50000"/>
                  </a:schemeClr>
                </a:solidFill>
              </a:rPr>
              <a:t>Both the </a:t>
            </a:r>
            <a:r>
              <a:rPr lang="en-GB" b="1" dirty="0" smtClean="0">
                <a:solidFill>
                  <a:srgbClr val="008000"/>
                </a:solidFill>
              </a:rPr>
              <a:t>Norfolk Wildlife Trust </a:t>
            </a:r>
            <a:r>
              <a:rPr lang="en-GB" b="1" dirty="0" smtClean="0">
                <a:solidFill>
                  <a:schemeClr val="accent6">
                    <a:lumMod val="50000"/>
                  </a:schemeClr>
                </a:solidFill>
              </a:rPr>
              <a:t>and the </a:t>
            </a:r>
            <a:r>
              <a:rPr lang="en-GB" b="1" dirty="0" smtClean="0">
                <a:solidFill>
                  <a:srgbClr val="008000"/>
                </a:solidFill>
              </a:rPr>
              <a:t>Woodland Trust </a:t>
            </a:r>
            <a:r>
              <a:rPr lang="en-GB" b="1" dirty="0" smtClean="0">
                <a:solidFill>
                  <a:schemeClr val="accent6">
                    <a:lumMod val="50000"/>
                  </a:schemeClr>
                </a:solidFill>
              </a:rPr>
              <a:t>supported our wildlife policy and gave some ideas to improve nature conservation;</a:t>
            </a:r>
          </a:p>
          <a:p>
            <a:r>
              <a:rPr lang="en-GB" b="1" dirty="0" smtClean="0">
                <a:solidFill>
                  <a:schemeClr val="accent6">
                    <a:lumMod val="50000"/>
                  </a:schemeClr>
                </a:solidFill>
              </a:rPr>
              <a:t>Several </a:t>
            </a:r>
            <a:r>
              <a:rPr lang="en-GB" b="1" dirty="0" smtClean="0">
                <a:solidFill>
                  <a:srgbClr val="008000"/>
                </a:solidFill>
              </a:rPr>
              <a:t>Norfolk County Council </a:t>
            </a:r>
            <a:r>
              <a:rPr lang="en-GB" b="1" dirty="0" smtClean="0">
                <a:solidFill>
                  <a:schemeClr val="accent6">
                    <a:lumMod val="50000"/>
                  </a:schemeClr>
                </a:solidFill>
              </a:rPr>
              <a:t>specialists commented on the policies for heritage, drainage and wildlife; </a:t>
            </a:r>
          </a:p>
          <a:p>
            <a:r>
              <a:rPr lang="en-GB" b="1" dirty="0" smtClean="0">
                <a:solidFill>
                  <a:srgbClr val="008000"/>
                </a:solidFill>
              </a:rPr>
              <a:t>The Ramblers </a:t>
            </a:r>
            <a:r>
              <a:rPr lang="en-GB" b="1" dirty="0" smtClean="0">
                <a:solidFill>
                  <a:schemeClr val="accent6">
                    <a:lumMod val="50000"/>
                  </a:schemeClr>
                </a:solidFill>
              </a:rPr>
              <a:t>suggested designating an official footpath off </a:t>
            </a:r>
            <a:r>
              <a:rPr lang="en-GB" b="1" dirty="0" err="1" smtClean="0">
                <a:solidFill>
                  <a:schemeClr val="accent6">
                    <a:lumMod val="50000"/>
                  </a:schemeClr>
                </a:solidFill>
              </a:rPr>
              <a:t>Coburg</a:t>
            </a:r>
            <a:r>
              <a:rPr lang="en-GB" b="1" dirty="0" smtClean="0">
                <a:solidFill>
                  <a:schemeClr val="accent6">
                    <a:lumMod val="50000"/>
                  </a:schemeClr>
                </a:solidFill>
              </a:rPr>
              <a:t> Lane;</a:t>
            </a:r>
          </a:p>
          <a:p>
            <a:r>
              <a:rPr lang="en-GB" b="1" dirty="0" smtClean="0">
                <a:solidFill>
                  <a:srgbClr val="008000"/>
                </a:solidFill>
              </a:rPr>
              <a:t>The Norfolk Crime Prevention Officer </a:t>
            </a:r>
            <a:r>
              <a:rPr lang="en-GB" b="1" dirty="0" smtClean="0">
                <a:solidFill>
                  <a:schemeClr val="accent6">
                    <a:lumMod val="50000"/>
                  </a:schemeClr>
                </a:solidFill>
              </a:rPr>
              <a:t>advised us to include the police advice “Secured by Design”</a:t>
            </a:r>
          </a:p>
          <a:p>
            <a:r>
              <a:rPr lang="en-GB" b="1" dirty="0" smtClean="0">
                <a:solidFill>
                  <a:srgbClr val="008000"/>
                </a:solidFill>
              </a:rPr>
              <a:t>Sport England </a:t>
            </a:r>
            <a:r>
              <a:rPr lang="en-GB" b="1" dirty="0" smtClean="0">
                <a:solidFill>
                  <a:schemeClr val="accent6">
                    <a:lumMod val="50000"/>
                  </a:schemeClr>
                </a:solidFill>
              </a:rPr>
              <a:t>provided their standard information on open spaces; and</a:t>
            </a:r>
          </a:p>
          <a:p>
            <a:r>
              <a:rPr lang="en-GB" b="1" dirty="0" smtClean="0">
                <a:solidFill>
                  <a:srgbClr val="008000"/>
                </a:solidFill>
              </a:rPr>
              <a:t>The Bowes estate </a:t>
            </a:r>
            <a:r>
              <a:rPr lang="en-GB" b="1" dirty="0" smtClean="0">
                <a:solidFill>
                  <a:schemeClr val="accent6">
                    <a:lumMod val="50000"/>
                  </a:schemeClr>
                </a:solidFill>
              </a:rPr>
              <a:t>put forward a site at The Piggeries for consideration</a:t>
            </a:r>
          </a:p>
        </p:txBody>
      </p:sp>
      <p:sp>
        <p:nvSpPr>
          <p:cNvPr id="5" name="TextBox 4"/>
          <p:cNvSpPr txBox="1"/>
          <p:nvPr/>
        </p:nvSpPr>
        <p:spPr>
          <a:xfrm>
            <a:off x="755576" y="5085184"/>
            <a:ext cx="7920880" cy="1323439"/>
          </a:xfrm>
          <a:prstGeom prst="rect">
            <a:avLst/>
          </a:prstGeom>
          <a:solidFill>
            <a:schemeClr val="accent3">
              <a:lumMod val="40000"/>
              <a:lumOff val="60000"/>
            </a:schemeClr>
          </a:solidFill>
          <a:ln w="25400">
            <a:solidFill>
              <a:srgbClr val="008000"/>
            </a:solidFill>
          </a:ln>
        </p:spPr>
        <p:txBody>
          <a:bodyPr wrap="square" rtlCol="0">
            <a:spAutoFit/>
          </a:bodyPr>
          <a:lstStyle/>
          <a:p>
            <a:r>
              <a:rPr lang="en-GB" sz="2200" b="1" dirty="0" smtClean="0">
                <a:solidFill>
                  <a:schemeClr val="accent6">
                    <a:lumMod val="50000"/>
                  </a:schemeClr>
                </a:solidFill>
              </a:rPr>
              <a:t>Read the full responses on our website at:</a:t>
            </a:r>
          </a:p>
          <a:p>
            <a:endParaRPr lang="en-GB" sz="2200" b="1" dirty="0" smtClean="0">
              <a:solidFill>
                <a:schemeClr val="accent6">
                  <a:lumMod val="50000"/>
                </a:schemeClr>
              </a:solidFill>
            </a:endParaRPr>
          </a:p>
          <a:p>
            <a:r>
              <a:rPr lang="en-GB" sz="3600" b="1" dirty="0" smtClean="0">
                <a:solidFill>
                  <a:schemeClr val="accent6">
                    <a:lumMod val="50000"/>
                  </a:schemeClr>
                </a:solidFill>
              </a:rPr>
              <a:t>www.stnp2036.org</a:t>
            </a:r>
          </a:p>
        </p:txBody>
      </p:sp>
      <p:sp>
        <p:nvSpPr>
          <p:cNvPr id="14" name="Slide Number Placeholder 13"/>
          <p:cNvSpPr>
            <a:spLocks noGrp="1"/>
          </p:cNvSpPr>
          <p:nvPr>
            <p:ph type="sldNum" sz="quarter" idx="12"/>
          </p:nvPr>
        </p:nvSpPr>
        <p:spPr/>
        <p:txBody>
          <a:bodyPr/>
          <a:lstStyle/>
          <a:p>
            <a:fld id="{B99270B2-F2AA-4A8F-AA63-5DBF6285AD52}" type="slidenum">
              <a:rPr lang="en-GB" sz="1600" b="1" smtClean="0"/>
              <a:pPr/>
              <a:t>6</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bg/>
                                          </p:spTgt>
                                        </p:tgtEl>
                                        <p:attrNameLst>
                                          <p:attrName>style.visibility</p:attrName>
                                        </p:attrNameLst>
                                      </p:cBhvr>
                                      <p:to>
                                        <p:strVal val="visible"/>
                                      </p:to>
                                    </p:set>
                                    <p:animEffect transition="in" filter="fade">
                                      <p:cBhvr>
                                        <p:cTn id="13" dur="2000"/>
                                        <p:tgtEl>
                                          <p:spTgt spid="9">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20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20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fade">
                                      <p:cBhvr>
                                        <p:cTn id="28" dur="2000"/>
                                        <p:tgtEl>
                                          <p:spTgt spid="9">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fade">
                                      <p:cBhvr>
                                        <p:cTn id="33" dur="2000"/>
                                        <p:tgtEl>
                                          <p:spTgt spid="9">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txEl>
                                              <p:pRg st="4" end="4"/>
                                            </p:txEl>
                                          </p:spTgt>
                                        </p:tgtEl>
                                        <p:attrNameLst>
                                          <p:attrName>style.visibility</p:attrName>
                                        </p:attrNameLst>
                                      </p:cBhvr>
                                      <p:to>
                                        <p:strVal val="visible"/>
                                      </p:to>
                                    </p:set>
                                    <p:animEffect transition="in" filter="fade">
                                      <p:cBhvr>
                                        <p:cTn id="38" dur="2000"/>
                                        <p:tgtEl>
                                          <p:spTgt spid="9">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xEl>
                                              <p:pRg st="5" end="5"/>
                                            </p:txEl>
                                          </p:spTgt>
                                        </p:tgtEl>
                                        <p:attrNameLst>
                                          <p:attrName>style.visibility</p:attrName>
                                        </p:attrNameLst>
                                      </p:cBhvr>
                                      <p:to>
                                        <p:strVal val="visible"/>
                                      </p:to>
                                    </p:set>
                                    <p:animEffect transition="in" filter="fade">
                                      <p:cBhvr>
                                        <p:cTn id="43" dur="2000"/>
                                        <p:tgtEl>
                                          <p:spTgt spid="9">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
                                            <p:txEl>
                                              <p:pRg st="6" end="6"/>
                                            </p:txEl>
                                          </p:spTgt>
                                        </p:tgtEl>
                                        <p:attrNameLst>
                                          <p:attrName>style.visibility</p:attrName>
                                        </p:attrNameLst>
                                      </p:cBhvr>
                                      <p:to>
                                        <p:strVal val="visible"/>
                                      </p:to>
                                    </p:set>
                                    <p:animEffect transition="in" filter="fade">
                                      <p:cBhvr>
                                        <p:cTn id="48" dur="2000"/>
                                        <p:tgtEl>
                                          <p:spTgt spid="9">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
                                            <p:txEl>
                                              <p:pRg st="7" end="7"/>
                                            </p:txEl>
                                          </p:spTgt>
                                        </p:tgtEl>
                                        <p:attrNameLst>
                                          <p:attrName>style.visibility</p:attrName>
                                        </p:attrNameLst>
                                      </p:cBhvr>
                                      <p:to>
                                        <p:strVal val="visible"/>
                                      </p:to>
                                    </p:set>
                                    <p:animEffect transition="in" filter="fade">
                                      <p:cBhvr>
                                        <p:cTn id="53" dur="2000"/>
                                        <p:tgtEl>
                                          <p:spTgt spid="9">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txEl>
                                              <p:pRg st="8" end="8"/>
                                            </p:txEl>
                                          </p:spTgt>
                                        </p:tgtEl>
                                        <p:attrNameLst>
                                          <p:attrName>style.visibility</p:attrName>
                                        </p:attrNameLst>
                                      </p:cBhvr>
                                      <p:to>
                                        <p:strVal val="visible"/>
                                      </p:to>
                                    </p:set>
                                    <p:animEffect transition="in" filter="fade">
                                      <p:cBhvr>
                                        <p:cTn id="58" dur="2000"/>
                                        <p:tgtEl>
                                          <p:spTgt spid="9">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9">
                                            <p:txEl>
                                              <p:pRg st="9" end="9"/>
                                            </p:txEl>
                                          </p:spTgt>
                                        </p:tgtEl>
                                        <p:attrNameLst>
                                          <p:attrName>style.visibility</p:attrName>
                                        </p:attrNameLst>
                                      </p:cBhvr>
                                      <p:to>
                                        <p:strVal val="visible"/>
                                      </p:to>
                                    </p:set>
                                    <p:animEffect transition="in" filter="fade">
                                      <p:cBhvr>
                                        <p:cTn id="63" dur="2000"/>
                                        <p:tgtEl>
                                          <p:spTgt spid="9">
                                            <p:txEl>
                                              <p:pRg st="9" end="9"/>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ppt_x"/>
                                          </p:val>
                                        </p:tav>
                                        <p:tav tm="100000">
                                          <p:val>
                                            <p:strVal val="#ppt_x"/>
                                          </p:val>
                                        </p:tav>
                                      </p:tavLst>
                                    </p:anim>
                                    <p:anim calcmode="lin" valueType="num">
                                      <p:cBhvr additive="base">
                                        <p:cTn id="6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
                                            <p:bg/>
                                          </p:spTgt>
                                        </p:tgtEl>
                                        <p:attrNameLst>
                                          <p:attrName>style.visibility</p:attrName>
                                        </p:attrNameLst>
                                      </p:cBhvr>
                                      <p:to>
                                        <p:strVal val="visible"/>
                                      </p:to>
                                    </p:set>
                                    <p:animEffect transition="in" filter="fade">
                                      <p:cBhvr>
                                        <p:cTn id="74" dur="2000"/>
                                        <p:tgtEl>
                                          <p:spTgt spid="5">
                                            <p:bg/>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
                                            <p:txEl>
                                              <p:pRg st="0" end="0"/>
                                            </p:txEl>
                                          </p:spTgt>
                                        </p:tgtEl>
                                        <p:attrNameLst>
                                          <p:attrName>style.visibility</p:attrName>
                                        </p:attrNameLst>
                                      </p:cBhvr>
                                      <p:to>
                                        <p:strVal val="visible"/>
                                      </p:to>
                                    </p:set>
                                    <p:animEffect transition="in" filter="fade">
                                      <p:cBhvr>
                                        <p:cTn id="77" dur="2000"/>
                                        <p:tgtEl>
                                          <p:spTgt spid="5">
                                            <p:txEl>
                                              <p:pRg st="0" end="0"/>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
                                            <p:txEl>
                                              <p:pRg st="2" end="2"/>
                                            </p:txEl>
                                          </p:spTgt>
                                        </p:tgtEl>
                                        <p:attrNameLst>
                                          <p:attrName>style.visibility</p:attrName>
                                        </p:attrNameLst>
                                      </p:cBhvr>
                                      <p:to>
                                        <p:strVal val="visible"/>
                                      </p:to>
                                    </p:set>
                                    <p:animEffect transition="in" filter="fade">
                                      <p:cBhvr>
                                        <p:cTn id="80"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5"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CONSULTATION RESPONSES Q&amp;A</a:t>
            </a:r>
            <a:endParaRPr lang="en-GB" sz="3600" b="1" dirty="0" smtClean="0">
              <a:solidFill>
                <a:schemeClr val="accent6">
                  <a:lumMod val="50000"/>
                </a:schemeClr>
              </a:solidFill>
            </a:endParaRPr>
          </a:p>
        </p:txBody>
      </p:sp>
      <p:sp>
        <p:nvSpPr>
          <p:cNvPr id="3" name="TextBox 2"/>
          <p:cNvSpPr txBox="1"/>
          <p:nvPr/>
        </p:nvSpPr>
        <p:spPr>
          <a:xfrm>
            <a:off x="755576" y="1484784"/>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endParaRPr lang="en-GB" sz="3600" b="1" dirty="0" smtClean="0">
              <a:solidFill>
                <a:schemeClr val="accent6">
                  <a:lumMod val="50000"/>
                </a:schemeClr>
              </a:solidFill>
            </a:endParaRPr>
          </a:p>
        </p:txBody>
      </p:sp>
      <p:pic>
        <p:nvPicPr>
          <p:cNvPr id="4" name="Picture 3" descr="Question Mark.jpeg"/>
          <p:cNvPicPr>
            <a:picLocks noChangeAspect="1"/>
          </p:cNvPicPr>
          <p:nvPr/>
        </p:nvPicPr>
        <p:blipFill>
          <a:blip r:embed="rId3" cstate="print"/>
          <a:stretch>
            <a:fillRect/>
          </a:stretch>
        </p:blipFill>
        <p:spPr>
          <a:xfrm>
            <a:off x="5652120" y="2204864"/>
            <a:ext cx="2854360" cy="4293096"/>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7</a:t>
            </a:fld>
            <a:endParaRPr lang="en-GB" sz="1600"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nn Skippers.jpg"/>
          <p:cNvPicPr>
            <a:picLocks noChangeAspect="1"/>
          </p:cNvPicPr>
          <p:nvPr/>
        </p:nvPicPr>
        <p:blipFill>
          <a:blip r:embed="rId3" cstate="print"/>
          <a:stretch>
            <a:fillRect/>
          </a:stretch>
        </p:blipFill>
        <p:spPr>
          <a:xfrm>
            <a:off x="7236296" y="3501008"/>
            <a:ext cx="1296144" cy="1620180"/>
          </a:xfrm>
          <a:prstGeom prst="rect">
            <a:avLst/>
          </a:prstGeom>
        </p:spPr>
      </p:pic>
      <p:pic>
        <p:nvPicPr>
          <p:cNvPr id="12" name="Picture 11" descr="Who.jpg"/>
          <p:cNvPicPr>
            <a:picLocks noChangeAspect="1"/>
          </p:cNvPicPr>
          <p:nvPr/>
        </p:nvPicPr>
        <p:blipFill>
          <a:blip r:embed="rId4" cstate="print"/>
          <a:stretch>
            <a:fillRect/>
          </a:stretch>
        </p:blipFill>
        <p:spPr>
          <a:xfrm>
            <a:off x="5004048" y="3429000"/>
            <a:ext cx="1756102" cy="1584176"/>
          </a:xfrm>
          <a:prstGeom prst="rect">
            <a:avLst/>
          </a:prstGeom>
        </p:spPr>
      </p:pic>
      <p:pic>
        <p:nvPicPr>
          <p:cNvPr id="14" name="Picture 13" descr="Do's And Don'ts 2.jpg"/>
          <p:cNvPicPr>
            <a:picLocks noChangeAspect="1"/>
          </p:cNvPicPr>
          <p:nvPr/>
        </p:nvPicPr>
        <p:blipFill>
          <a:blip r:embed="rId5" cstate="print"/>
          <a:srcRect r="46351"/>
          <a:stretch>
            <a:fillRect/>
          </a:stretch>
        </p:blipFill>
        <p:spPr>
          <a:xfrm>
            <a:off x="971600" y="3429000"/>
            <a:ext cx="2232248" cy="3116636"/>
          </a:xfrm>
          <a:prstGeom prst="rect">
            <a:avLst/>
          </a:prstGeom>
        </p:spPr>
      </p:pic>
      <p:pic>
        <p:nvPicPr>
          <p:cNvPr id="11" name="Picture 10" descr="Healthcare.jpg"/>
          <p:cNvPicPr>
            <a:picLocks noChangeAspect="1"/>
          </p:cNvPicPr>
          <p:nvPr/>
        </p:nvPicPr>
        <p:blipFill>
          <a:blip r:embed="rId6" cstate="print"/>
          <a:stretch>
            <a:fillRect/>
          </a:stretch>
        </p:blipFill>
        <p:spPr>
          <a:xfrm>
            <a:off x="1403648" y="1268760"/>
            <a:ext cx="1584176" cy="1584176"/>
          </a:xfrm>
          <a:prstGeom prst="rect">
            <a:avLst/>
          </a:prstGeom>
        </p:spPr>
      </p:pic>
      <p:sp>
        <p:nvSpPr>
          <p:cNvPr id="4" name="TextBox 3"/>
          <p:cNvSpPr txBox="1"/>
          <p:nvPr/>
        </p:nvSpPr>
        <p:spPr>
          <a:xfrm>
            <a:off x="755576" y="260648"/>
            <a:ext cx="7704856" cy="800219"/>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THE HEALTH CHECK</a:t>
            </a:r>
            <a:endParaRPr lang="en-GB" sz="300" b="1" dirty="0" smtClean="0">
              <a:solidFill>
                <a:schemeClr val="accent6">
                  <a:lumMod val="50000"/>
                </a:schemeClr>
              </a:solidFill>
            </a:endParaRPr>
          </a:p>
          <a:p>
            <a:endParaRPr lang="en-GB" sz="600" b="1" dirty="0" smtClean="0">
              <a:solidFill>
                <a:schemeClr val="accent6">
                  <a:lumMod val="50000"/>
                </a:schemeClr>
              </a:solidFill>
            </a:endParaRPr>
          </a:p>
        </p:txBody>
      </p:sp>
      <p:sp>
        <p:nvSpPr>
          <p:cNvPr id="6" name="TextBox 5"/>
          <p:cNvSpPr txBox="1"/>
          <p:nvPr/>
        </p:nvSpPr>
        <p:spPr>
          <a:xfrm>
            <a:off x="467544" y="1196752"/>
            <a:ext cx="4176464" cy="1661993"/>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200" b="1" dirty="0" smtClean="0">
                <a:solidFill>
                  <a:srgbClr val="008000"/>
                </a:solidFill>
              </a:rPr>
              <a:t>What is a health check?</a:t>
            </a:r>
          </a:p>
          <a:p>
            <a:r>
              <a:rPr lang="en-GB" sz="2000" b="1" dirty="0" smtClean="0">
                <a:solidFill>
                  <a:schemeClr val="accent6">
                    <a:lumMod val="50000"/>
                  </a:schemeClr>
                </a:solidFill>
              </a:rPr>
              <a:t>Essentially it’s a dry run of the sort of formal independent examination the Plan will go through later, prior to a village referendum being allowed</a:t>
            </a:r>
            <a:r>
              <a:rPr lang="en-GB" b="1" dirty="0" smtClean="0">
                <a:solidFill>
                  <a:schemeClr val="accent6">
                    <a:lumMod val="50000"/>
                  </a:schemeClr>
                </a:solidFill>
              </a:rPr>
              <a:t> </a:t>
            </a:r>
          </a:p>
        </p:txBody>
      </p:sp>
      <p:sp>
        <p:nvSpPr>
          <p:cNvPr id="7" name="TextBox 6"/>
          <p:cNvSpPr txBox="1"/>
          <p:nvPr/>
        </p:nvSpPr>
        <p:spPr>
          <a:xfrm>
            <a:off x="4716016" y="1196752"/>
            <a:ext cx="4032448" cy="1661993"/>
          </a:xfrm>
          <a:prstGeom prst="rect">
            <a:avLst/>
          </a:prstGeom>
          <a:solidFill>
            <a:schemeClr val="accent6">
              <a:lumMod val="20000"/>
              <a:lumOff val="80000"/>
            </a:schemeClr>
          </a:solidFill>
          <a:ln w="25400">
            <a:solidFill>
              <a:srgbClr val="008000"/>
            </a:solidFill>
          </a:ln>
        </p:spPr>
        <p:txBody>
          <a:bodyPr wrap="square" rtlCol="0">
            <a:spAutoFit/>
          </a:bodyPr>
          <a:lstStyle/>
          <a:p>
            <a:r>
              <a:rPr lang="en-GB" sz="2200" b="1" dirty="0" smtClean="0">
                <a:solidFill>
                  <a:srgbClr val="008000"/>
                </a:solidFill>
              </a:rPr>
              <a:t>Who did it for us?</a:t>
            </a:r>
          </a:p>
          <a:p>
            <a:r>
              <a:rPr lang="en-GB" sz="2000" b="1" dirty="0" smtClean="0">
                <a:solidFill>
                  <a:schemeClr val="accent6">
                    <a:lumMod val="50000"/>
                  </a:schemeClr>
                </a:solidFill>
              </a:rPr>
              <a:t> We engaged a well-respected independent examiner, Ann Skippers, to review the Plan and all of its supporting documents</a:t>
            </a:r>
          </a:p>
        </p:txBody>
      </p:sp>
      <p:sp>
        <p:nvSpPr>
          <p:cNvPr id="9" name="TextBox 8"/>
          <p:cNvSpPr txBox="1"/>
          <p:nvPr/>
        </p:nvSpPr>
        <p:spPr>
          <a:xfrm>
            <a:off x="467544" y="2924944"/>
            <a:ext cx="8208912" cy="430887"/>
          </a:xfrm>
          <a:prstGeom prst="rect">
            <a:avLst/>
          </a:prstGeom>
          <a:solidFill>
            <a:srgbClr val="FFFFCC"/>
          </a:solidFill>
          <a:ln w="25400">
            <a:solidFill>
              <a:schemeClr val="accent6">
                <a:lumMod val="50000"/>
              </a:schemeClr>
            </a:solidFill>
          </a:ln>
        </p:spPr>
        <p:txBody>
          <a:bodyPr wrap="square" rtlCol="0">
            <a:spAutoFit/>
          </a:bodyPr>
          <a:lstStyle/>
          <a:p>
            <a:pPr algn="ctr"/>
            <a:r>
              <a:rPr lang="en-GB" sz="2200" b="1" dirty="0" smtClean="0">
                <a:solidFill>
                  <a:schemeClr val="accent6">
                    <a:lumMod val="50000"/>
                  </a:schemeClr>
                </a:solidFill>
              </a:rPr>
              <a:t>What were the results? </a:t>
            </a:r>
            <a:r>
              <a:rPr lang="en-GB" sz="2000" b="1" dirty="0" smtClean="0">
                <a:solidFill>
                  <a:schemeClr val="accent6">
                    <a:lumMod val="50000"/>
                  </a:schemeClr>
                </a:solidFill>
              </a:rPr>
              <a:t> Ann highlighted both strengths and weaknesses:</a:t>
            </a:r>
          </a:p>
        </p:txBody>
      </p:sp>
      <p:sp>
        <p:nvSpPr>
          <p:cNvPr id="10" name="TextBox 9"/>
          <p:cNvSpPr txBox="1"/>
          <p:nvPr/>
        </p:nvSpPr>
        <p:spPr>
          <a:xfrm>
            <a:off x="467544" y="3429000"/>
            <a:ext cx="4104456" cy="3170099"/>
          </a:xfrm>
          <a:prstGeom prst="rect">
            <a:avLst/>
          </a:prstGeom>
          <a:solidFill>
            <a:srgbClr val="66FF66"/>
          </a:solidFill>
          <a:ln w="25400">
            <a:solidFill>
              <a:srgbClr val="008000"/>
            </a:solidFill>
          </a:ln>
        </p:spPr>
        <p:txBody>
          <a:bodyPr wrap="square" rtlCol="0">
            <a:spAutoFit/>
          </a:bodyPr>
          <a:lstStyle/>
          <a:p>
            <a:pPr>
              <a:buFont typeface="Wingdings" pitchFamily="2" charset="2"/>
              <a:buChar char="J"/>
            </a:pPr>
            <a:r>
              <a:rPr lang="en-GB" sz="2000" b="1" dirty="0" smtClean="0">
                <a:solidFill>
                  <a:schemeClr val="accent6">
                    <a:lumMod val="50000"/>
                  </a:schemeClr>
                </a:solidFill>
              </a:rPr>
              <a:t>Issues well explained</a:t>
            </a:r>
          </a:p>
          <a:p>
            <a:pPr>
              <a:buFont typeface="Wingdings" pitchFamily="2" charset="2"/>
              <a:buChar char="J"/>
            </a:pPr>
            <a:r>
              <a:rPr lang="en-GB" sz="2000" b="1" dirty="0" smtClean="0">
                <a:solidFill>
                  <a:schemeClr val="accent6">
                    <a:lumMod val="50000"/>
                  </a:schemeClr>
                </a:solidFill>
              </a:rPr>
              <a:t>Vision &amp; objectives clear</a:t>
            </a:r>
          </a:p>
          <a:p>
            <a:pPr>
              <a:buFont typeface="Wingdings" pitchFamily="2" charset="2"/>
              <a:buChar char="J"/>
            </a:pPr>
            <a:r>
              <a:rPr lang="en-GB" sz="2000" b="1" dirty="0" smtClean="0">
                <a:solidFill>
                  <a:schemeClr val="accent6">
                    <a:lumMod val="50000"/>
                  </a:schemeClr>
                </a:solidFill>
              </a:rPr>
              <a:t>Proposed consultation with PC</a:t>
            </a:r>
          </a:p>
          <a:p>
            <a:pPr>
              <a:buFont typeface="Wingdings" pitchFamily="2" charset="2"/>
              <a:buChar char="J"/>
            </a:pPr>
            <a:r>
              <a:rPr lang="en-GB" sz="2000" b="1" dirty="0" smtClean="0">
                <a:solidFill>
                  <a:schemeClr val="accent6">
                    <a:lumMod val="50000"/>
                  </a:schemeClr>
                </a:solidFill>
              </a:rPr>
              <a:t>Community benefit approach</a:t>
            </a:r>
          </a:p>
          <a:p>
            <a:pPr>
              <a:buFont typeface="Wingdings" pitchFamily="2" charset="2"/>
              <a:buChar char="J"/>
            </a:pPr>
            <a:r>
              <a:rPr lang="en-GB" sz="2000" b="1" dirty="0" smtClean="0">
                <a:solidFill>
                  <a:schemeClr val="accent6">
                    <a:lumMod val="50000"/>
                  </a:schemeClr>
                </a:solidFill>
              </a:rPr>
              <a:t>Policy implementation text </a:t>
            </a:r>
          </a:p>
          <a:p>
            <a:pPr>
              <a:buFont typeface="Wingdings" pitchFamily="2" charset="2"/>
              <a:buChar char="J"/>
            </a:pPr>
            <a:r>
              <a:rPr lang="en-GB" sz="2000" b="1" dirty="0" smtClean="0">
                <a:solidFill>
                  <a:schemeClr val="accent6">
                    <a:lumMod val="50000"/>
                  </a:schemeClr>
                </a:solidFill>
              </a:rPr>
              <a:t>Housing needs assessment</a:t>
            </a:r>
          </a:p>
          <a:p>
            <a:pPr>
              <a:buFont typeface="Wingdings" pitchFamily="2" charset="2"/>
              <a:buChar char="J"/>
            </a:pPr>
            <a:r>
              <a:rPr lang="en-GB" sz="2000" b="1" dirty="0" smtClean="0">
                <a:solidFill>
                  <a:schemeClr val="accent6">
                    <a:lumMod val="50000"/>
                  </a:schemeClr>
                </a:solidFill>
              </a:rPr>
              <a:t>Housing density approach</a:t>
            </a:r>
          </a:p>
          <a:p>
            <a:pPr>
              <a:buFont typeface="Wingdings" pitchFamily="2" charset="2"/>
              <a:buChar char="J"/>
            </a:pPr>
            <a:r>
              <a:rPr lang="en-GB" sz="2000" b="1" dirty="0" smtClean="0">
                <a:solidFill>
                  <a:schemeClr val="accent6">
                    <a:lumMod val="50000"/>
                  </a:schemeClr>
                </a:solidFill>
              </a:rPr>
              <a:t>Heritage policy</a:t>
            </a:r>
          </a:p>
          <a:p>
            <a:pPr>
              <a:buFont typeface="Wingdings" pitchFamily="2" charset="2"/>
              <a:buChar char="J"/>
            </a:pPr>
            <a:r>
              <a:rPr lang="en-GB" sz="2000" b="1" dirty="0" smtClean="0">
                <a:solidFill>
                  <a:schemeClr val="accent6">
                    <a:lumMod val="50000"/>
                  </a:schemeClr>
                </a:solidFill>
              </a:rPr>
              <a:t>Local green space policy</a:t>
            </a:r>
          </a:p>
          <a:p>
            <a:pPr>
              <a:buFont typeface="Wingdings" pitchFamily="2" charset="2"/>
              <a:buChar char="J"/>
            </a:pPr>
            <a:r>
              <a:rPr lang="en-GB" sz="2000" b="1" dirty="0" smtClean="0">
                <a:solidFill>
                  <a:schemeClr val="accent6">
                    <a:lumMod val="50000"/>
                  </a:schemeClr>
                </a:solidFill>
              </a:rPr>
              <a:t>Presentation of communal views </a:t>
            </a:r>
          </a:p>
        </p:txBody>
      </p:sp>
      <p:sp>
        <p:nvSpPr>
          <p:cNvPr id="16" name="Slide Number Placeholder 15"/>
          <p:cNvSpPr>
            <a:spLocks noGrp="1"/>
          </p:cNvSpPr>
          <p:nvPr>
            <p:ph type="sldNum" sz="quarter" idx="12"/>
          </p:nvPr>
        </p:nvSpPr>
        <p:spPr/>
        <p:txBody>
          <a:bodyPr/>
          <a:lstStyle/>
          <a:p>
            <a:fld id="{B99270B2-F2AA-4A8F-AA63-5DBF6285AD52}" type="slidenum">
              <a:rPr lang="en-GB" sz="1600" b="1" smtClean="0"/>
              <a:pPr/>
              <a:t>8</a:t>
            </a:fld>
            <a:endParaRPr lang="en-GB" sz="1600" b="1" dirty="0"/>
          </a:p>
        </p:txBody>
      </p:sp>
      <p:sp>
        <p:nvSpPr>
          <p:cNvPr id="17" name="Rectangle 16"/>
          <p:cNvSpPr/>
          <p:nvPr/>
        </p:nvSpPr>
        <p:spPr>
          <a:xfrm>
            <a:off x="4644008" y="3429000"/>
            <a:ext cx="4176464" cy="2016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4644008" y="3429000"/>
            <a:ext cx="4248472" cy="2088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4644008" y="3429000"/>
            <a:ext cx="4248472" cy="20882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Do's And Don'ts 2.jpg"/>
          <p:cNvPicPr>
            <a:picLocks noChangeAspect="1"/>
          </p:cNvPicPr>
          <p:nvPr/>
        </p:nvPicPr>
        <p:blipFill>
          <a:blip r:embed="rId5" cstate="print"/>
          <a:srcRect l="46351"/>
          <a:stretch>
            <a:fillRect/>
          </a:stretch>
        </p:blipFill>
        <p:spPr>
          <a:xfrm>
            <a:off x="5724128" y="3501008"/>
            <a:ext cx="1800200" cy="2513416"/>
          </a:xfrm>
          <a:prstGeom prst="rect">
            <a:avLst/>
          </a:prstGeom>
        </p:spPr>
      </p:pic>
      <p:sp>
        <p:nvSpPr>
          <p:cNvPr id="8" name="TextBox 7"/>
          <p:cNvSpPr txBox="1"/>
          <p:nvPr/>
        </p:nvSpPr>
        <p:spPr>
          <a:xfrm>
            <a:off x="4716016" y="3429000"/>
            <a:ext cx="4104456" cy="2554545"/>
          </a:xfrm>
          <a:prstGeom prst="rect">
            <a:avLst/>
          </a:prstGeom>
          <a:solidFill>
            <a:schemeClr val="accent2">
              <a:lumMod val="20000"/>
              <a:lumOff val="80000"/>
            </a:schemeClr>
          </a:solidFill>
          <a:ln w="25400">
            <a:solidFill>
              <a:srgbClr val="FF0000"/>
            </a:solidFill>
          </a:ln>
        </p:spPr>
        <p:txBody>
          <a:bodyPr wrap="square" rtlCol="0">
            <a:spAutoFit/>
          </a:bodyPr>
          <a:lstStyle/>
          <a:p>
            <a:pPr>
              <a:buFont typeface="Wingdings" pitchFamily="2" charset="2"/>
              <a:buChar char="L"/>
            </a:pPr>
            <a:r>
              <a:rPr lang="en-GB" sz="2000" b="1" dirty="0" smtClean="0">
                <a:solidFill>
                  <a:schemeClr val="accent6">
                    <a:lumMod val="50000"/>
                  </a:schemeClr>
                </a:solidFill>
              </a:rPr>
              <a:t>Presentation could be improved</a:t>
            </a:r>
          </a:p>
          <a:p>
            <a:pPr>
              <a:buFont typeface="Wingdings" pitchFamily="2" charset="2"/>
              <a:buChar char="L"/>
            </a:pPr>
            <a:r>
              <a:rPr lang="en-GB" sz="2000" b="1" dirty="0" smtClean="0">
                <a:solidFill>
                  <a:schemeClr val="accent6">
                    <a:lumMod val="50000"/>
                  </a:schemeClr>
                </a:solidFill>
              </a:rPr>
              <a:t>Restructure policies &amp; evidence</a:t>
            </a:r>
          </a:p>
          <a:p>
            <a:pPr>
              <a:buFont typeface="Wingdings" pitchFamily="2" charset="2"/>
              <a:buChar char="L"/>
            </a:pPr>
            <a:r>
              <a:rPr lang="en-GB" sz="2000" b="1" dirty="0" smtClean="0">
                <a:solidFill>
                  <a:schemeClr val="accent6">
                    <a:lumMod val="50000"/>
                  </a:schemeClr>
                </a:solidFill>
              </a:rPr>
              <a:t>Better justify prescriptive policies</a:t>
            </a:r>
          </a:p>
          <a:p>
            <a:pPr>
              <a:buFont typeface="Wingdings" pitchFamily="2" charset="2"/>
              <a:buChar char="L"/>
            </a:pPr>
            <a:r>
              <a:rPr lang="en-GB" sz="2000" b="1" dirty="0" smtClean="0">
                <a:solidFill>
                  <a:schemeClr val="accent6">
                    <a:lumMod val="50000"/>
                  </a:schemeClr>
                </a:solidFill>
              </a:rPr>
              <a:t>Relationship to Local Plan</a:t>
            </a:r>
          </a:p>
          <a:p>
            <a:pPr>
              <a:buFont typeface="Wingdings" pitchFamily="2" charset="2"/>
              <a:buChar char="L"/>
            </a:pPr>
            <a:r>
              <a:rPr lang="en-GB" sz="2000" b="1" dirty="0" smtClean="0">
                <a:solidFill>
                  <a:schemeClr val="accent6">
                    <a:lumMod val="50000"/>
                  </a:schemeClr>
                </a:solidFill>
              </a:rPr>
              <a:t>Evidence for strategic gap</a:t>
            </a:r>
          </a:p>
          <a:p>
            <a:pPr>
              <a:buFont typeface="Wingdings" pitchFamily="2" charset="2"/>
              <a:buChar char="L"/>
            </a:pPr>
            <a:r>
              <a:rPr lang="en-GB" sz="2000" b="1" dirty="0" smtClean="0">
                <a:solidFill>
                  <a:schemeClr val="accent6">
                    <a:lumMod val="50000"/>
                  </a:schemeClr>
                </a:solidFill>
              </a:rPr>
              <a:t>Justification for communal views</a:t>
            </a:r>
          </a:p>
          <a:p>
            <a:pPr>
              <a:buFont typeface="Wingdings" pitchFamily="2" charset="2"/>
              <a:buChar char="L"/>
            </a:pPr>
            <a:r>
              <a:rPr lang="en-GB" sz="2000" b="1" dirty="0" smtClean="0">
                <a:solidFill>
                  <a:schemeClr val="accent6">
                    <a:lumMod val="50000"/>
                  </a:schemeClr>
                </a:solidFill>
              </a:rPr>
              <a:t> Some confusion in drainage policy</a:t>
            </a:r>
          </a:p>
          <a:p>
            <a:pPr>
              <a:buFont typeface="Wingdings" pitchFamily="2" charset="2"/>
              <a:buChar char="L"/>
            </a:pPr>
            <a:r>
              <a:rPr lang="en-GB" sz="2000" b="1" dirty="0" smtClean="0">
                <a:solidFill>
                  <a:schemeClr val="accent6">
                    <a:lumMod val="50000"/>
                  </a:schemeClr>
                </a:solidFill>
              </a:rPr>
              <a:t>Overall policy map hard to read</a:t>
            </a:r>
          </a:p>
        </p:txBody>
      </p:sp>
      <p:pic>
        <p:nvPicPr>
          <p:cNvPr id="20" name="Picture 19" descr="Health Check 2.jpg"/>
          <p:cNvPicPr>
            <a:picLocks noChangeAspect="1"/>
          </p:cNvPicPr>
          <p:nvPr/>
        </p:nvPicPr>
        <p:blipFill>
          <a:blip r:embed="rId7" cstate="print"/>
          <a:stretch>
            <a:fillRect/>
          </a:stretch>
        </p:blipFill>
        <p:spPr>
          <a:xfrm>
            <a:off x="5652120" y="260648"/>
            <a:ext cx="792088" cy="7920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animEffect transition="in" filter="fade">
                                      <p:cBhvr>
                                        <p:cTn id="13" dur="2000"/>
                                        <p:tgtEl>
                                          <p:spTgt spid="6">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20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bg/>
                                          </p:spTgt>
                                        </p:tgtEl>
                                        <p:attrNameLst>
                                          <p:attrName>style.visibility</p:attrName>
                                        </p:attrNameLst>
                                      </p:cBhvr>
                                      <p:to>
                                        <p:strVal val="visible"/>
                                      </p:to>
                                    </p:set>
                                    <p:animEffect transition="in" filter="fade">
                                      <p:cBhvr>
                                        <p:cTn id="24" dur="2000"/>
                                        <p:tgtEl>
                                          <p:spTgt spid="7">
                                            <p:bg/>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2000"/>
                                        <p:tgtEl>
                                          <p:spTgt spid="7">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
                                            <p:bg/>
                                          </p:spTgt>
                                        </p:tgtEl>
                                        <p:attrNameLst>
                                          <p:attrName>style.visibility</p:attrName>
                                        </p:attrNameLst>
                                      </p:cBhvr>
                                      <p:to>
                                        <p:strVal val="visible"/>
                                      </p:to>
                                    </p:set>
                                    <p:animEffect transition="in" filter="fade">
                                      <p:cBhvr>
                                        <p:cTn id="53" dur="2000"/>
                                        <p:tgtEl>
                                          <p:spTgt spid="9">
                                            <p:bg/>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9">
                                            <p:txEl>
                                              <p:pRg st="0" end="0"/>
                                            </p:txEl>
                                          </p:spTgt>
                                        </p:tgtEl>
                                        <p:attrNameLst>
                                          <p:attrName>style.visibility</p:attrName>
                                        </p:attrNameLst>
                                      </p:cBhvr>
                                      <p:to>
                                        <p:strVal val="visible"/>
                                      </p:to>
                                    </p:set>
                                    <p:animEffect transition="in" filter="fade">
                                      <p:cBhvr>
                                        <p:cTn id="56" dur="2000"/>
                                        <p:tgtEl>
                                          <p:spTgt spid="9">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
                                            <p:bg/>
                                          </p:spTgt>
                                        </p:tgtEl>
                                        <p:attrNameLst>
                                          <p:attrName>style.visibility</p:attrName>
                                        </p:attrNameLst>
                                      </p:cBhvr>
                                      <p:to>
                                        <p:strVal val="visible"/>
                                      </p:to>
                                    </p:set>
                                    <p:animEffect transition="in" filter="fade">
                                      <p:cBhvr>
                                        <p:cTn id="67" dur="2000"/>
                                        <p:tgtEl>
                                          <p:spTgt spid="10">
                                            <p:bg/>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0">
                                            <p:txEl>
                                              <p:pRg st="0" end="0"/>
                                            </p:txEl>
                                          </p:spTgt>
                                        </p:tgtEl>
                                        <p:attrNameLst>
                                          <p:attrName>style.visibility</p:attrName>
                                        </p:attrNameLst>
                                      </p:cBhvr>
                                      <p:to>
                                        <p:strVal val="visible"/>
                                      </p:to>
                                    </p:set>
                                    <p:animEffect transition="in" filter="fade">
                                      <p:cBhvr>
                                        <p:cTn id="72" dur="2000"/>
                                        <p:tgtEl>
                                          <p:spTgt spid="10">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0">
                                            <p:txEl>
                                              <p:pRg st="1" end="1"/>
                                            </p:txEl>
                                          </p:spTgt>
                                        </p:tgtEl>
                                        <p:attrNameLst>
                                          <p:attrName>style.visibility</p:attrName>
                                        </p:attrNameLst>
                                      </p:cBhvr>
                                      <p:to>
                                        <p:strVal val="visible"/>
                                      </p:to>
                                    </p:set>
                                    <p:animEffect transition="in" filter="fade">
                                      <p:cBhvr>
                                        <p:cTn id="77" dur="2000"/>
                                        <p:tgtEl>
                                          <p:spTgt spid="10">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0">
                                            <p:txEl>
                                              <p:pRg st="2" end="2"/>
                                            </p:txEl>
                                          </p:spTgt>
                                        </p:tgtEl>
                                        <p:attrNameLst>
                                          <p:attrName>style.visibility</p:attrName>
                                        </p:attrNameLst>
                                      </p:cBhvr>
                                      <p:to>
                                        <p:strVal val="visible"/>
                                      </p:to>
                                    </p:set>
                                    <p:animEffect transition="in" filter="fade">
                                      <p:cBhvr>
                                        <p:cTn id="82" dur="2000"/>
                                        <p:tgtEl>
                                          <p:spTgt spid="10">
                                            <p:txEl>
                                              <p:p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0">
                                            <p:txEl>
                                              <p:pRg st="3" end="3"/>
                                            </p:txEl>
                                          </p:spTgt>
                                        </p:tgtEl>
                                        <p:attrNameLst>
                                          <p:attrName>style.visibility</p:attrName>
                                        </p:attrNameLst>
                                      </p:cBhvr>
                                      <p:to>
                                        <p:strVal val="visible"/>
                                      </p:to>
                                    </p:set>
                                    <p:animEffect transition="in" filter="fade">
                                      <p:cBhvr>
                                        <p:cTn id="87" dur="2000"/>
                                        <p:tgtEl>
                                          <p:spTgt spid="10">
                                            <p:txEl>
                                              <p:p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0">
                                            <p:txEl>
                                              <p:pRg st="4" end="4"/>
                                            </p:txEl>
                                          </p:spTgt>
                                        </p:tgtEl>
                                        <p:attrNameLst>
                                          <p:attrName>style.visibility</p:attrName>
                                        </p:attrNameLst>
                                      </p:cBhvr>
                                      <p:to>
                                        <p:strVal val="visible"/>
                                      </p:to>
                                    </p:set>
                                    <p:animEffect transition="in" filter="fade">
                                      <p:cBhvr>
                                        <p:cTn id="92" dur="2000"/>
                                        <p:tgtEl>
                                          <p:spTgt spid="10">
                                            <p:txEl>
                                              <p:pRg st="4" end="4"/>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0">
                                            <p:txEl>
                                              <p:pRg st="5" end="5"/>
                                            </p:txEl>
                                          </p:spTgt>
                                        </p:tgtEl>
                                        <p:attrNameLst>
                                          <p:attrName>style.visibility</p:attrName>
                                        </p:attrNameLst>
                                      </p:cBhvr>
                                      <p:to>
                                        <p:strVal val="visible"/>
                                      </p:to>
                                    </p:set>
                                    <p:animEffect transition="in" filter="fade">
                                      <p:cBhvr>
                                        <p:cTn id="97" dur="2000"/>
                                        <p:tgtEl>
                                          <p:spTgt spid="10">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0">
                                            <p:txEl>
                                              <p:pRg st="6" end="6"/>
                                            </p:txEl>
                                          </p:spTgt>
                                        </p:tgtEl>
                                        <p:attrNameLst>
                                          <p:attrName>style.visibility</p:attrName>
                                        </p:attrNameLst>
                                      </p:cBhvr>
                                      <p:to>
                                        <p:strVal val="visible"/>
                                      </p:to>
                                    </p:set>
                                    <p:animEffect transition="in" filter="fade">
                                      <p:cBhvr>
                                        <p:cTn id="102" dur="2000"/>
                                        <p:tgtEl>
                                          <p:spTgt spid="10">
                                            <p:txEl>
                                              <p:pRg st="6" end="6"/>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0">
                                            <p:txEl>
                                              <p:pRg st="7" end="7"/>
                                            </p:txEl>
                                          </p:spTgt>
                                        </p:tgtEl>
                                        <p:attrNameLst>
                                          <p:attrName>style.visibility</p:attrName>
                                        </p:attrNameLst>
                                      </p:cBhvr>
                                      <p:to>
                                        <p:strVal val="visible"/>
                                      </p:to>
                                    </p:set>
                                    <p:animEffect transition="in" filter="fade">
                                      <p:cBhvr>
                                        <p:cTn id="107" dur="2000"/>
                                        <p:tgtEl>
                                          <p:spTgt spid="10">
                                            <p:txEl>
                                              <p:pRg st="7" end="7"/>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0">
                                            <p:txEl>
                                              <p:pRg st="8" end="8"/>
                                            </p:txEl>
                                          </p:spTgt>
                                        </p:tgtEl>
                                        <p:attrNameLst>
                                          <p:attrName>style.visibility</p:attrName>
                                        </p:attrNameLst>
                                      </p:cBhvr>
                                      <p:to>
                                        <p:strVal val="visible"/>
                                      </p:to>
                                    </p:set>
                                    <p:animEffect transition="in" filter="fade">
                                      <p:cBhvr>
                                        <p:cTn id="112" dur="2000"/>
                                        <p:tgtEl>
                                          <p:spTgt spid="10">
                                            <p:txEl>
                                              <p:pRg st="8" end="8"/>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0">
                                            <p:txEl>
                                              <p:pRg st="9" end="9"/>
                                            </p:txEl>
                                          </p:spTgt>
                                        </p:tgtEl>
                                        <p:attrNameLst>
                                          <p:attrName>style.visibility</p:attrName>
                                        </p:attrNameLst>
                                      </p:cBhvr>
                                      <p:to>
                                        <p:strVal val="visible"/>
                                      </p:to>
                                    </p:set>
                                    <p:animEffect transition="in" filter="fade">
                                      <p:cBhvr>
                                        <p:cTn id="117" dur="2000"/>
                                        <p:tgtEl>
                                          <p:spTgt spid="10">
                                            <p:txEl>
                                              <p:pRg st="9" end="9"/>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nodeType="clickEffect">
                                  <p:stCondLst>
                                    <p:cond delay="0"/>
                                  </p:stCondLst>
                                  <p:childTnLst>
                                    <p:set>
                                      <p:cBhvr>
                                        <p:cTn id="121" dur="1" fill="hold">
                                          <p:stCondLst>
                                            <p:cond delay="0"/>
                                          </p:stCondLst>
                                        </p:cTn>
                                        <p:tgtEl>
                                          <p:spTgt spid="15"/>
                                        </p:tgtEl>
                                        <p:attrNameLst>
                                          <p:attrName>style.visibility</p:attrName>
                                        </p:attrNameLst>
                                      </p:cBhvr>
                                      <p:to>
                                        <p:strVal val="visible"/>
                                      </p:to>
                                    </p:set>
                                    <p:anim calcmode="lin" valueType="num">
                                      <p:cBhvr additive="base">
                                        <p:cTn id="122" dur="500" fill="hold"/>
                                        <p:tgtEl>
                                          <p:spTgt spid="15"/>
                                        </p:tgtEl>
                                        <p:attrNameLst>
                                          <p:attrName>ppt_x</p:attrName>
                                        </p:attrNameLst>
                                      </p:cBhvr>
                                      <p:tavLst>
                                        <p:tav tm="0">
                                          <p:val>
                                            <p:strVal val="#ppt_x"/>
                                          </p:val>
                                        </p:tav>
                                        <p:tav tm="100000">
                                          <p:val>
                                            <p:strVal val="#ppt_x"/>
                                          </p:val>
                                        </p:tav>
                                      </p:tavLst>
                                    </p:anim>
                                    <p:anim calcmode="lin" valueType="num">
                                      <p:cBhvr additive="base">
                                        <p:cTn id="12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8">
                                            <p:bg/>
                                          </p:spTgt>
                                        </p:tgtEl>
                                        <p:attrNameLst>
                                          <p:attrName>style.visibility</p:attrName>
                                        </p:attrNameLst>
                                      </p:cBhvr>
                                      <p:to>
                                        <p:strVal val="visible"/>
                                      </p:to>
                                    </p:set>
                                    <p:animEffect transition="in" filter="fade">
                                      <p:cBhvr>
                                        <p:cTn id="128" dur="2000"/>
                                        <p:tgtEl>
                                          <p:spTgt spid="8">
                                            <p:bg/>
                                          </p:spTgt>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8">
                                            <p:txEl>
                                              <p:pRg st="0" end="0"/>
                                            </p:txEl>
                                          </p:spTgt>
                                        </p:tgtEl>
                                        <p:attrNameLst>
                                          <p:attrName>style.visibility</p:attrName>
                                        </p:attrNameLst>
                                      </p:cBhvr>
                                      <p:to>
                                        <p:strVal val="visible"/>
                                      </p:to>
                                    </p:set>
                                    <p:animEffect transition="in" filter="fade">
                                      <p:cBhvr>
                                        <p:cTn id="133" dur="2000"/>
                                        <p:tgtEl>
                                          <p:spTgt spid="8">
                                            <p:txEl>
                                              <p:pRg st="0" end="0"/>
                                            </p:txEl>
                                          </p:spTgt>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8">
                                            <p:txEl>
                                              <p:pRg st="1" end="1"/>
                                            </p:txEl>
                                          </p:spTgt>
                                        </p:tgtEl>
                                        <p:attrNameLst>
                                          <p:attrName>style.visibility</p:attrName>
                                        </p:attrNameLst>
                                      </p:cBhvr>
                                      <p:to>
                                        <p:strVal val="visible"/>
                                      </p:to>
                                    </p:set>
                                    <p:animEffect transition="in" filter="fade">
                                      <p:cBhvr>
                                        <p:cTn id="138" dur="2000"/>
                                        <p:tgtEl>
                                          <p:spTgt spid="8">
                                            <p:txEl>
                                              <p:pRg st="1" end="1"/>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8">
                                            <p:txEl>
                                              <p:pRg st="2" end="2"/>
                                            </p:txEl>
                                          </p:spTgt>
                                        </p:tgtEl>
                                        <p:attrNameLst>
                                          <p:attrName>style.visibility</p:attrName>
                                        </p:attrNameLst>
                                      </p:cBhvr>
                                      <p:to>
                                        <p:strVal val="visible"/>
                                      </p:to>
                                    </p:set>
                                    <p:animEffect transition="in" filter="fade">
                                      <p:cBhvr>
                                        <p:cTn id="143" dur="2000"/>
                                        <p:tgtEl>
                                          <p:spTgt spid="8">
                                            <p:txEl>
                                              <p:pRg st="2" end="2"/>
                                            </p:txEl>
                                          </p:spTgt>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8">
                                            <p:txEl>
                                              <p:pRg st="3" end="3"/>
                                            </p:txEl>
                                          </p:spTgt>
                                        </p:tgtEl>
                                        <p:attrNameLst>
                                          <p:attrName>style.visibility</p:attrName>
                                        </p:attrNameLst>
                                      </p:cBhvr>
                                      <p:to>
                                        <p:strVal val="visible"/>
                                      </p:to>
                                    </p:set>
                                    <p:animEffect transition="in" filter="fade">
                                      <p:cBhvr>
                                        <p:cTn id="148" dur="2000"/>
                                        <p:tgtEl>
                                          <p:spTgt spid="8">
                                            <p:txEl>
                                              <p:pRg st="3" end="3"/>
                                            </p:txEl>
                                          </p:spTgt>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8">
                                            <p:txEl>
                                              <p:pRg st="4" end="4"/>
                                            </p:txEl>
                                          </p:spTgt>
                                        </p:tgtEl>
                                        <p:attrNameLst>
                                          <p:attrName>style.visibility</p:attrName>
                                        </p:attrNameLst>
                                      </p:cBhvr>
                                      <p:to>
                                        <p:strVal val="visible"/>
                                      </p:to>
                                    </p:set>
                                    <p:animEffect transition="in" filter="fade">
                                      <p:cBhvr>
                                        <p:cTn id="153" dur="2000"/>
                                        <p:tgtEl>
                                          <p:spTgt spid="8">
                                            <p:txEl>
                                              <p:pRg st="4" end="4"/>
                                            </p:txEl>
                                          </p:spTgt>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grpId="0" nodeType="clickEffect">
                                  <p:stCondLst>
                                    <p:cond delay="0"/>
                                  </p:stCondLst>
                                  <p:childTnLst>
                                    <p:set>
                                      <p:cBhvr>
                                        <p:cTn id="157" dur="1" fill="hold">
                                          <p:stCondLst>
                                            <p:cond delay="0"/>
                                          </p:stCondLst>
                                        </p:cTn>
                                        <p:tgtEl>
                                          <p:spTgt spid="8">
                                            <p:txEl>
                                              <p:pRg st="5" end="5"/>
                                            </p:txEl>
                                          </p:spTgt>
                                        </p:tgtEl>
                                        <p:attrNameLst>
                                          <p:attrName>style.visibility</p:attrName>
                                        </p:attrNameLst>
                                      </p:cBhvr>
                                      <p:to>
                                        <p:strVal val="visible"/>
                                      </p:to>
                                    </p:set>
                                    <p:animEffect transition="in" filter="fade">
                                      <p:cBhvr>
                                        <p:cTn id="158" dur="2000"/>
                                        <p:tgtEl>
                                          <p:spTgt spid="8">
                                            <p:txEl>
                                              <p:pRg st="5" end="5"/>
                                            </p:txEl>
                                          </p:spTgt>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grpId="0" nodeType="clickEffect">
                                  <p:stCondLst>
                                    <p:cond delay="0"/>
                                  </p:stCondLst>
                                  <p:childTnLst>
                                    <p:set>
                                      <p:cBhvr>
                                        <p:cTn id="162" dur="1" fill="hold">
                                          <p:stCondLst>
                                            <p:cond delay="0"/>
                                          </p:stCondLst>
                                        </p:cTn>
                                        <p:tgtEl>
                                          <p:spTgt spid="8">
                                            <p:txEl>
                                              <p:pRg st="6" end="6"/>
                                            </p:txEl>
                                          </p:spTgt>
                                        </p:tgtEl>
                                        <p:attrNameLst>
                                          <p:attrName>style.visibility</p:attrName>
                                        </p:attrNameLst>
                                      </p:cBhvr>
                                      <p:to>
                                        <p:strVal val="visible"/>
                                      </p:to>
                                    </p:set>
                                    <p:animEffect transition="in" filter="fade">
                                      <p:cBhvr>
                                        <p:cTn id="163" dur="2000"/>
                                        <p:tgtEl>
                                          <p:spTgt spid="8">
                                            <p:txEl>
                                              <p:pRg st="6" end="6"/>
                                            </p:txEl>
                                          </p:spTgt>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8">
                                            <p:txEl>
                                              <p:pRg st="7" end="7"/>
                                            </p:txEl>
                                          </p:spTgt>
                                        </p:tgtEl>
                                        <p:attrNameLst>
                                          <p:attrName>style.visibility</p:attrName>
                                        </p:attrNameLst>
                                      </p:cBhvr>
                                      <p:to>
                                        <p:strVal val="visible"/>
                                      </p:to>
                                    </p:set>
                                    <p:animEffect transition="in" filter="fade">
                                      <p:cBhvr>
                                        <p:cTn id="168" dur="2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build="allAtOnce" animBg="1"/>
      <p:bldP spid="9" grpId="0" build="allAtOnce" animBg="1"/>
      <p:bldP spid="10" grpId="0" build="p" animBg="1"/>
      <p:bldP spid="19" grpId="0" animBg="1"/>
      <p:bldP spid="8"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HEALTH CHECK Q&amp;A</a:t>
            </a:r>
            <a:endParaRPr lang="en-GB" sz="3600" b="1" dirty="0" smtClean="0">
              <a:solidFill>
                <a:schemeClr val="accent6">
                  <a:lumMod val="50000"/>
                </a:schemeClr>
              </a:solidFill>
            </a:endParaRPr>
          </a:p>
        </p:txBody>
      </p:sp>
      <p:sp>
        <p:nvSpPr>
          <p:cNvPr id="3" name="TextBox 2"/>
          <p:cNvSpPr txBox="1"/>
          <p:nvPr/>
        </p:nvSpPr>
        <p:spPr>
          <a:xfrm>
            <a:off x="755576" y="1484784"/>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endParaRPr lang="en-GB" sz="3600" b="1" dirty="0" smtClean="0">
              <a:solidFill>
                <a:schemeClr val="accent6">
                  <a:lumMod val="50000"/>
                </a:schemeClr>
              </a:solidFill>
            </a:endParaRPr>
          </a:p>
        </p:txBody>
      </p:sp>
      <p:pic>
        <p:nvPicPr>
          <p:cNvPr id="4" name="Picture 3" descr="Question Mark.jpeg"/>
          <p:cNvPicPr>
            <a:picLocks noChangeAspect="1"/>
          </p:cNvPicPr>
          <p:nvPr/>
        </p:nvPicPr>
        <p:blipFill>
          <a:blip r:embed="rId3" cstate="print"/>
          <a:stretch>
            <a:fillRect/>
          </a:stretch>
        </p:blipFill>
        <p:spPr>
          <a:xfrm>
            <a:off x="5868144" y="2276872"/>
            <a:ext cx="2854360" cy="4293096"/>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9</a:t>
            </a:fld>
            <a:endParaRPr lang="en-GB" sz="1600"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Round Table Meeting.jpg"/>
          <p:cNvPicPr>
            <a:picLocks noChangeAspect="1"/>
          </p:cNvPicPr>
          <p:nvPr/>
        </p:nvPicPr>
        <p:blipFill>
          <a:blip r:embed="rId3" cstate="print"/>
          <a:srcRect l="6140" t="3109" r="5661"/>
          <a:stretch>
            <a:fillRect/>
          </a:stretch>
        </p:blipFill>
        <p:spPr>
          <a:xfrm>
            <a:off x="4788023" y="1196752"/>
            <a:ext cx="3800259" cy="3384376"/>
          </a:xfrm>
          <a:prstGeom prst="rect">
            <a:avLst/>
          </a:prstGeom>
        </p:spPr>
      </p:pic>
      <p:pic>
        <p:nvPicPr>
          <p:cNvPr id="5" name="Picture 4" descr="Breckland Local Plan.jpg"/>
          <p:cNvPicPr>
            <a:picLocks noChangeAspect="1"/>
          </p:cNvPicPr>
          <p:nvPr/>
        </p:nvPicPr>
        <p:blipFill>
          <a:blip r:embed="rId4" cstate="print"/>
          <a:stretch>
            <a:fillRect/>
          </a:stretch>
        </p:blipFill>
        <p:spPr>
          <a:xfrm>
            <a:off x="755576" y="1268760"/>
            <a:ext cx="3744416" cy="3744416"/>
          </a:xfrm>
          <a:prstGeom prst="rect">
            <a:avLst/>
          </a:prstGeom>
        </p:spPr>
      </p:pic>
      <p:pic>
        <p:nvPicPr>
          <p:cNvPr id="11" name="Picture 10" descr="Inspection.jpg"/>
          <p:cNvPicPr>
            <a:picLocks noChangeAspect="1"/>
          </p:cNvPicPr>
          <p:nvPr/>
        </p:nvPicPr>
        <p:blipFill>
          <a:blip r:embed="rId5" cstate="print"/>
          <a:stretch>
            <a:fillRect/>
          </a:stretch>
        </p:blipFill>
        <p:spPr>
          <a:xfrm>
            <a:off x="467544" y="1988840"/>
            <a:ext cx="3960440" cy="2970330"/>
          </a:xfrm>
          <a:prstGeom prst="rect">
            <a:avLst/>
          </a:prstGeom>
        </p:spPr>
      </p:pic>
      <p:sp>
        <p:nvSpPr>
          <p:cNvPr id="4" name="TextBox 3"/>
          <p:cNvSpPr txBox="1"/>
          <p:nvPr/>
        </p:nvSpPr>
        <p:spPr>
          <a:xfrm>
            <a:off x="755576" y="404664"/>
            <a:ext cx="7704856"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LOCAL PLAN HEARINGS - 1</a:t>
            </a:r>
            <a:endParaRPr lang="en-GB" sz="3600" b="1" dirty="0" smtClean="0">
              <a:solidFill>
                <a:schemeClr val="accent6">
                  <a:lumMod val="50000"/>
                </a:schemeClr>
              </a:solidFill>
            </a:endParaRPr>
          </a:p>
        </p:txBody>
      </p:sp>
      <p:sp>
        <p:nvSpPr>
          <p:cNvPr id="6" name="TextBox 5"/>
          <p:cNvSpPr txBox="1"/>
          <p:nvPr/>
        </p:nvSpPr>
        <p:spPr>
          <a:xfrm>
            <a:off x="539552" y="1268760"/>
            <a:ext cx="4032448" cy="4462760"/>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200" b="1" u="sng" dirty="0" smtClean="0">
                <a:solidFill>
                  <a:srgbClr val="008000"/>
                </a:solidFill>
              </a:rPr>
              <a:t>What was their purpose and how were they organised?</a:t>
            </a:r>
          </a:p>
          <a:p>
            <a:r>
              <a:rPr lang="en-GB" sz="2000" b="1" dirty="0" smtClean="0">
                <a:solidFill>
                  <a:schemeClr val="accent6">
                    <a:lumMod val="50000"/>
                  </a:schemeClr>
                </a:solidFill>
              </a:rPr>
              <a:t>Plan submitted to Inspector Nov. ’17</a:t>
            </a:r>
          </a:p>
          <a:p>
            <a:r>
              <a:rPr lang="en-GB" sz="2000" b="1" dirty="0" smtClean="0">
                <a:solidFill>
                  <a:srgbClr val="008000"/>
                </a:solidFill>
              </a:rPr>
              <a:t>He made initial review and posed questions</a:t>
            </a:r>
          </a:p>
          <a:p>
            <a:r>
              <a:rPr lang="en-GB" sz="2000" b="1" dirty="0" smtClean="0">
                <a:solidFill>
                  <a:schemeClr val="accent6">
                    <a:lumMod val="50000"/>
                  </a:schemeClr>
                </a:solidFill>
              </a:rPr>
              <a:t>Council  wrote provisional answers</a:t>
            </a:r>
          </a:p>
          <a:p>
            <a:r>
              <a:rPr lang="en-GB" sz="2000" b="1" dirty="0" smtClean="0">
                <a:solidFill>
                  <a:srgbClr val="008000"/>
                </a:solidFill>
              </a:rPr>
              <a:t>Anyone could comment on those</a:t>
            </a:r>
          </a:p>
          <a:p>
            <a:r>
              <a:rPr lang="en-GB" sz="2000" b="1" dirty="0" smtClean="0">
                <a:solidFill>
                  <a:schemeClr val="accent6">
                    <a:lumMod val="50000"/>
                  </a:schemeClr>
                </a:solidFill>
              </a:rPr>
              <a:t>At public hearings the examiner questioned the Council and those who applied to do so had chance to contribute to the discussions. </a:t>
            </a:r>
          </a:p>
          <a:p>
            <a:r>
              <a:rPr lang="en-GB" sz="2000" b="1" dirty="0" smtClean="0">
                <a:solidFill>
                  <a:srgbClr val="008000"/>
                </a:solidFill>
              </a:rPr>
              <a:t>17 hearings took place from April to June, some of which extended to several days</a:t>
            </a:r>
          </a:p>
        </p:txBody>
      </p:sp>
      <p:sp>
        <p:nvSpPr>
          <p:cNvPr id="7" name="TextBox 6"/>
          <p:cNvSpPr txBox="1"/>
          <p:nvPr/>
        </p:nvSpPr>
        <p:spPr>
          <a:xfrm>
            <a:off x="4716016" y="1268760"/>
            <a:ext cx="4032448" cy="4124206"/>
          </a:xfrm>
          <a:prstGeom prst="rect">
            <a:avLst/>
          </a:prstGeom>
          <a:solidFill>
            <a:schemeClr val="accent6">
              <a:lumMod val="20000"/>
              <a:lumOff val="80000"/>
            </a:schemeClr>
          </a:solidFill>
          <a:ln w="25400">
            <a:solidFill>
              <a:srgbClr val="008000"/>
            </a:solidFill>
          </a:ln>
        </p:spPr>
        <p:txBody>
          <a:bodyPr wrap="square" rtlCol="0">
            <a:spAutoFit/>
          </a:bodyPr>
          <a:lstStyle/>
          <a:p>
            <a:r>
              <a:rPr lang="en-GB" sz="2200" b="1" u="sng" dirty="0" smtClean="0">
                <a:solidFill>
                  <a:srgbClr val="008000"/>
                </a:solidFill>
              </a:rPr>
              <a:t>How were we involved?</a:t>
            </a:r>
          </a:p>
          <a:p>
            <a:r>
              <a:rPr lang="en-GB" sz="2000" b="1" dirty="0" smtClean="0">
                <a:solidFill>
                  <a:schemeClr val="accent6">
                    <a:lumMod val="50000"/>
                  </a:schemeClr>
                </a:solidFill>
              </a:rPr>
              <a:t>I participated in all the 8 hearing sessions  relating to our plan – a total of 8</a:t>
            </a:r>
          </a:p>
          <a:p>
            <a:r>
              <a:rPr lang="en-GB" sz="2000" b="1" dirty="0" smtClean="0">
                <a:solidFill>
                  <a:srgbClr val="008000"/>
                </a:solidFill>
              </a:rPr>
              <a:t>Others from our work group attended to listen</a:t>
            </a:r>
          </a:p>
          <a:p>
            <a:r>
              <a:rPr lang="en-GB" sz="2000" b="1" dirty="0" smtClean="0">
                <a:solidFill>
                  <a:schemeClr val="accent6">
                    <a:lumMod val="50000"/>
                  </a:schemeClr>
                </a:solidFill>
              </a:rPr>
              <a:t>I was able to ask questions and make comments</a:t>
            </a:r>
          </a:p>
          <a:p>
            <a:r>
              <a:rPr lang="en-GB" sz="2000" b="1" dirty="0" smtClean="0">
                <a:solidFill>
                  <a:srgbClr val="008000"/>
                </a:solidFill>
              </a:rPr>
              <a:t>During the process I made useful contacts within the Council, and with other village groups writing neighbourhood plans</a:t>
            </a:r>
          </a:p>
          <a:p>
            <a:r>
              <a:rPr lang="en-GB" sz="2000" b="1" dirty="0" smtClean="0">
                <a:solidFill>
                  <a:schemeClr val="accent6">
                    <a:lumMod val="50000"/>
                  </a:schemeClr>
                </a:solidFill>
              </a:rPr>
              <a:t> </a:t>
            </a:r>
          </a:p>
        </p:txBody>
      </p:sp>
      <p:sp>
        <p:nvSpPr>
          <p:cNvPr id="8" name="Slide Number Placeholder 7"/>
          <p:cNvSpPr>
            <a:spLocks noGrp="1"/>
          </p:cNvSpPr>
          <p:nvPr>
            <p:ph type="sldNum" sz="quarter" idx="12"/>
          </p:nvPr>
        </p:nvSpPr>
        <p:spPr/>
        <p:txBody>
          <a:bodyPr/>
          <a:lstStyle/>
          <a:p>
            <a:fld id="{B99270B2-F2AA-4A8F-AA63-5DBF6285AD52}" type="slidenum">
              <a:rPr lang="en-GB" sz="1600" b="1" smtClean="0"/>
              <a:pPr/>
              <a:t>10</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animEffect transition="in" filter="fade">
                                      <p:cBhvr>
                                        <p:cTn id="19" dur="2000"/>
                                        <p:tgtEl>
                                          <p:spTgt spid="6">
                                            <p:bg/>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20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fade">
                                      <p:cBhvr>
                                        <p:cTn id="29" dur="20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fade">
                                      <p:cBhvr>
                                        <p:cTn id="34" dur="2000"/>
                                        <p:tgtEl>
                                          <p:spTgt spid="6">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animEffect transition="in" filter="fade">
                                      <p:cBhvr>
                                        <p:cTn id="39" dur="2000"/>
                                        <p:tgtEl>
                                          <p:spTgt spid="6">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Effect transition="in" filter="fade">
                                      <p:cBhvr>
                                        <p:cTn id="44" dur="2000"/>
                                        <p:tgtEl>
                                          <p:spTgt spid="6">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2000"/>
                                        <p:tgtEl>
                                          <p:spTgt spid="6">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
                                            <p:txEl>
                                              <p:pRg st="6" end="6"/>
                                            </p:txEl>
                                          </p:spTgt>
                                        </p:tgtEl>
                                        <p:attrNameLst>
                                          <p:attrName>style.visibility</p:attrName>
                                        </p:attrNameLst>
                                      </p:cBhvr>
                                      <p:to>
                                        <p:strVal val="visible"/>
                                      </p:to>
                                    </p:set>
                                    <p:animEffect transition="in" filter="fade">
                                      <p:cBhvr>
                                        <p:cTn id="54" dur="2000"/>
                                        <p:tgtEl>
                                          <p:spTgt spid="6">
                                            <p:txEl>
                                              <p:pRg st="6" end="6"/>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7">
                                            <p:bg/>
                                          </p:spTgt>
                                        </p:tgtEl>
                                        <p:attrNameLst>
                                          <p:attrName>style.visibility</p:attrName>
                                        </p:attrNameLst>
                                      </p:cBhvr>
                                      <p:to>
                                        <p:strVal val="visible"/>
                                      </p:to>
                                    </p:set>
                                    <p:animEffect transition="in" filter="fade">
                                      <p:cBhvr>
                                        <p:cTn id="65" dur="2000"/>
                                        <p:tgtEl>
                                          <p:spTgt spid="7">
                                            <p:bg/>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7">
                                            <p:txEl>
                                              <p:pRg st="0" end="0"/>
                                            </p:txEl>
                                          </p:spTgt>
                                        </p:tgtEl>
                                        <p:attrNameLst>
                                          <p:attrName>style.visibility</p:attrName>
                                        </p:attrNameLst>
                                      </p:cBhvr>
                                      <p:to>
                                        <p:strVal val="visible"/>
                                      </p:to>
                                    </p:set>
                                    <p:animEffect transition="in" filter="fade">
                                      <p:cBhvr>
                                        <p:cTn id="70" dur="2000"/>
                                        <p:tgtEl>
                                          <p:spTgt spid="7">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7">
                                            <p:txEl>
                                              <p:pRg st="1" end="1"/>
                                            </p:txEl>
                                          </p:spTgt>
                                        </p:tgtEl>
                                        <p:attrNameLst>
                                          <p:attrName>style.visibility</p:attrName>
                                        </p:attrNameLst>
                                      </p:cBhvr>
                                      <p:to>
                                        <p:strVal val="visible"/>
                                      </p:to>
                                    </p:set>
                                    <p:animEffect transition="in" filter="fade">
                                      <p:cBhvr>
                                        <p:cTn id="75" dur="2000"/>
                                        <p:tgtEl>
                                          <p:spTgt spid="7">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7">
                                            <p:txEl>
                                              <p:pRg st="2" end="2"/>
                                            </p:txEl>
                                          </p:spTgt>
                                        </p:tgtEl>
                                        <p:attrNameLst>
                                          <p:attrName>style.visibility</p:attrName>
                                        </p:attrNameLst>
                                      </p:cBhvr>
                                      <p:to>
                                        <p:strVal val="visible"/>
                                      </p:to>
                                    </p:set>
                                    <p:animEffect transition="in" filter="fade">
                                      <p:cBhvr>
                                        <p:cTn id="80" dur="2000"/>
                                        <p:tgtEl>
                                          <p:spTgt spid="7">
                                            <p:txEl>
                                              <p:pRg st="2" end="2"/>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
                                            <p:txEl>
                                              <p:pRg st="3" end="3"/>
                                            </p:txEl>
                                          </p:spTgt>
                                        </p:tgtEl>
                                        <p:attrNameLst>
                                          <p:attrName>style.visibility</p:attrName>
                                        </p:attrNameLst>
                                      </p:cBhvr>
                                      <p:to>
                                        <p:strVal val="visible"/>
                                      </p:to>
                                    </p:set>
                                    <p:animEffect transition="in" filter="fade">
                                      <p:cBhvr>
                                        <p:cTn id="85" dur="2000"/>
                                        <p:tgtEl>
                                          <p:spTgt spid="7">
                                            <p:txEl>
                                              <p:pRg st="3" end="3"/>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7">
                                            <p:txEl>
                                              <p:pRg st="4" end="4"/>
                                            </p:txEl>
                                          </p:spTgt>
                                        </p:tgtEl>
                                        <p:attrNameLst>
                                          <p:attrName>style.visibility</p:attrName>
                                        </p:attrNameLst>
                                      </p:cBhvr>
                                      <p:to>
                                        <p:strVal val="visible"/>
                                      </p:to>
                                    </p:set>
                                    <p:animEffect transition="in" filter="fade">
                                      <p:cBhvr>
                                        <p:cTn id="90" dur="2000"/>
                                        <p:tgtEl>
                                          <p:spTgt spid="7">
                                            <p:txEl>
                                              <p:pRg st="4" end="4"/>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7">
                                            <p:txEl>
                                              <p:pRg st="5" end="5"/>
                                            </p:txEl>
                                          </p:spTgt>
                                        </p:tgtEl>
                                        <p:attrNameLst>
                                          <p:attrName>style.visibility</p:attrName>
                                        </p:attrNameLst>
                                      </p:cBhvr>
                                      <p:to>
                                        <p:strVal val="visible"/>
                                      </p:to>
                                    </p:set>
                                    <p:animEffect transition="in" filter="fade">
                                      <p:cBhvr>
                                        <p:cTn id="95" dur="2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Opinion.jpg"/>
          <p:cNvPicPr>
            <a:picLocks noChangeAspect="1"/>
          </p:cNvPicPr>
          <p:nvPr/>
        </p:nvPicPr>
        <p:blipFill>
          <a:blip r:embed="rId3" cstate="print"/>
          <a:stretch>
            <a:fillRect/>
          </a:stretch>
        </p:blipFill>
        <p:spPr>
          <a:xfrm>
            <a:off x="5004048" y="1196752"/>
            <a:ext cx="3747240" cy="3822185"/>
          </a:xfrm>
          <a:prstGeom prst="rect">
            <a:avLst/>
          </a:prstGeom>
        </p:spPr>
      </p:pic>
      <p:pic>
        <p:nvPicPr>
          <p:cNvPr id="12" name="Picture 11" descr="Conclusion Blackboard.jpg"/>
          <p:cNvPicPr>
            <a:picLocks noChangeAspect="1"/>
          </p:cNvPicPr>
          <p:nvPr/>
        </p:nvPicPr>
        <p:blipFill>
          <a:blip r:embed="rId4" cstate="print"/>
          <a:srcRect l="3223" r="3310" b="10609"/>
          <a:stretch>
            <a:fillRect/>
          </a:stretch>
        </p:blipFill>
        <p:spPr>
          <a:xfrm>
            <a:off x="467543" y="1196752"/>
            <a:ext cx="4482057" cy="3168352"/>
          </a:xfrm>
          <a:prstGeom prst="rect">
            <a:avLst/>
          </a:prstGeom>
        </p:spPr>
      </p:pic>
      <p:sp>
        <p:nvSpPr>
          <p:cNvPr id="6" name="TextBox 5"/>
          <p:cNvSpPr txBox="1"/>
          <p:nvPr/>
        </p:nvSpPr>
        <p:spPr>
          <a:xfrm>
            <a:off x="467544" y="1988840"/>
            <a:ext cx="8352928" cy="3170099"/>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The total number of new houses in Breckland will increase somewhat</a:t>
            </a:r>
          </a:p>
          <a:p>
            <a:r>
              <a:rPr lang="en-GB" sz="2000" b="1" dirty="0" smtClean="0">
                <a:solidFill>
                  <a:srgbClr val="008000"/>
                </a:solidFill>
              </a:rPr>
              <a:t>The Government’s new affordability factor will not be applied to housing allocation numbers</a:t>
            </a:r>
          </a:p>
          <a:p>
            <a:r>
              <a:rPr lang="en-GB" sz="2000" b="1" dirty="0" smtClean="0">
                <a:solidFill>
                  <a:schemeClr val="accent6">
                    <a:lumMod val="50000"/>
                  </a:schemeClr>
                </a:solidFill>
              </a:rPr>
              <a:t>Saham Toney’s minimum allocation will be 32-33 new homes</a:t>
            </a:r>
          </a:p>
          <a:p>
            <a:r>
              <a:rPr lang="en-GB" sz="2000" b="1" dirty="0" smtClean="0">
                <a:solidFill>
                  <a:srgbClr val="008000"/>
                </a:solidFill>
              </a:rPr>
              <a:t>The site size limit of 5 houses may be deleted</a:t>
            </a:r>
          </a:p>
          <a:p>
            <a:r>
              <a:rPr lang="en-GB" sz="2000" b="1" dirty="0" smtClean="0">
                <a:solidFill>
                  <a:schemeClr val="accent6">
                    <a:lumMod val="50000"/>
                  </a:schemeClr>
                </a:solidFill>
              </a:rPr>
              <a:t>Breckland’s site allocation studies of 2014 &amp; 2015 are no longer applicable</a:t>
            </a:r>
          </a:p>
          <a:p>
            <a:r>
              <a:rPr lang="en-GB" sz="2000" b="1" dirty="0" smtClean="0">
                <a:solidFill>
                  <a:srgbClr val="008000"/>
                </a:solidFill>
              </a:rPr>
              <a:t>40% affordable housing is not viable</a:t>
            </a:r>
          </a:p>
          <a:p>
            <a:r>
              <a:rPr lang="en-GB" sz="2000" b="1" dirty="0" smtClean="0">
                <a:solidFill>
                  <a:schemeClr val="accent6">
                    <a:lumMod val="50000"/>
                  </a:schemeClr>
                </a:solidFill>
              </a:rPr>
              <a:t>Heritage and ecology policies will be clarified and improved</a:t>
            </a:r>
          </a:p>
          <a:p>
            <a:r>
              <a:rPr lang="en-GB" sz="2000" b="1" dirty="0" smtClean="0">
                <a:solidFill>
                  <a:srgbClr val="008000"/>
                </a:solidFill>
              </a:rPr>
              <a:t>More emphasis will be given to neighbourhood plans</a:t>
            </a:r>
          </a:p>
          <a:p>
            <a:r>
              <a:rPr lang="en-GB" sz="2000" b="1" dirty="0" smtClean="0">
                <a:solidFill>
                  <a:schemeClr val="accent6">
                    <a:lumMod val="50000"/>
                  </a:schemeClr>
                </a:solidFill>
              </a:rPr>
              <a:t>Our settlement boundary will include Warwick Farm</a:t>
            </a:r>
          </a:p>
        </p:txBody>
      </p:sp>
      <p:sp>
        <p:nvSpPr>
          <p:cNvPr id="4" name="TextBox 3"/>
          <p:cNvSpPr txBox="1"/>
          <p:nvPr/>
        </p:nvSpPr>
        <p:spPr>
          <a:xfrm>
            <a:off x="755576" y="404664"/>
            <a:ext cx="7704856"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LOCAL PLAN HEARINGS - 2</a:t>
            </a:r>
            <a:endParaRPr lang="en-GB" sz="3600" b="1" dirty="0" smtClean="0">
              <a:solidFill>
                <a:schemeClr val="accent6">
                  <a:lumMod val="50000"/>
                </a:schemeClr>
              </a:solidFill>
            </a:endParaRPr>
          </a:p>
        </p:txBody>
      </p:sp>
      <p:sp>
        <p:nvSpPr>
          <p:cNvPr id="7" name="TextBox 6"/>
          <p:cNvSpPr txBox="1"/>
          <p:nvPr/>
        </p:nvSpPr>
        <p:spPr>
          <a:xfrm>
            <a:off x="467544" y="5301208"/>
            <a:ext cx="8352928" cy="1046440"/>
          </a:xfrm>
          <a:prstGeom prst="rect">
            <a:avLst/>
          </a:prstGeom>
          <a:solidFill>
            <a:schemeClr val="accent6">
              <a:lumMod val="20000"/>
              <a:lumOff val="80000"/>
            </a:schemeClr>
          </a:solidFill>
          <a:ln w="25400">
            <a:solidFill>
              <a:srgbClr val="008000"/>
            </a:solidFill>
          </a:ln>
        </p:spPr>
        <p:txBody>
          <a:bodyPr wrap="square" rtlCol="0">
            <a:spAutoFit/>
          </a:bodyPr>
          <a:lstStyle/>
          <a:p>
            <a:r>
              <a:rPr lang="en-GB" sz="2200" b="1" dirty="0" smtClean="0">
                <a:solidFill>
                  <a:srgbClr val="008000"/>
                </a:solidFill>
              </a:rPr>
              <a:t>Things we learned from informal discussions with others attending</a:t>
            </a:r>
          </a:p>
          <a:p>
            <a:r>
              <a:rPr lang="en-GB" sz="2000" b="1" dirty="0" smtClean="0">
                <a:solidFill>
                  <a:schemeClr val="accent6">
                    <a:lumMod val="50000"/>
                  </a:schemeClr>
                </a:solidFill>
              </a:rPr>
              <a:t>Swanton Morley’s approach to housing for locals</a:t>
            </a:r>
          </a:p>
          <a:p>
            <a:r>
              <a:rPr lang="en-GB" sz="2000" b="1" dirty="0" smtClean="0">
                <a:solidFill>
                  <a:schemeClr val="accent6">
                    <a:lumMod val="50000"/>
                  </a:schemeClr>
                </a:solidFill>
              </a:rPr>
              <a:t>Dereham Council buying up land to create a unified string or green spaces </a:t>
            </a:r>
          </a:p>
        </p:txBody>
      </p:sp>
      <p:sp>
        <p:nvSpPr>
          <p:cNvPr id="9" name="TextBox 8"/>
          <p:cNvSpPr txBox="1"/>
          <p:nvPr/>
        </p:nvSpPr>
        <p:spPr>
          <a:xfrm>
            <a:off x="467544" y="1196752"/>
            <a:ext cx="8352928" cy="830997"/>
          </a:xfrm>
          <a:prstGeom prst="rect">
            <a:avLst/>
          </a:prstGeom>
          <a:solidFill>
            <a:srgbClr val="FFFFCC"/>
          </a:solidFill>
          <a:ln w="25400">
            <a:solidFill>
              <a:schemeClr val="accent6">
                <a:lumMod val="50000"/>
              </a:schemeClr>
            </a:solidFill>
          </a:ln>
        </p:spPr>
        <p:txBody>
          <a:bodyPr wrap="square" rtlCol="0">
            <a:spAutoFit/>
          </a:bodyPr>
          <a:lstStyle/>
          <a:p>
            <a:r>
              <a:rPr lang="en-GB" sz="2800" b="1" dirty="0" smtClean="0">
                <a:solidFill>
                  <a:schemeClr val="accent6">
                    <a:lumMod val="50000"/>
                  </a:schemeClr>
                </a:solidFill>
              </a:rPr>
              <a:t>What were the results?  </a:t>
            </a:r>
          </a:p>
          <a:p>
            <a:r>
              <a:rPr lang="en-GB" sz="2000" b="1" dirty="0" smtClean="0">
                <a:solidFill>
                  <a:srgbClr val="008000"/>
                </a:solidFill>
              </a:rPr>
              <a:t>Note: Just our interpretation at this stage</a:t>
            </a:r>
          </a:p>
        </p:txBody>
      </p:sp>
      <p:sp>
        <p:nvSpPr>
          <p:cNvPr id="8" name="Slide Number Placeholder 7"/>
          <p:cNvSpPr>
            <a:spLocks noGrp="1"/>
          </p:cNvSpPr>
          <p:nvPr>
            <p:ph type="sldNum" sz="quarter" idx="12"/>
          </p:nvPr>
        </p:nvSpPr>
        <p:spPr/>
        <p:txBody>
          <a:bodyPr/>
          <a:lstStyle/>
          <a:p>
            <a:fld id="{B99270B2-F2AA-4A8F-AA63-5DBF6285AD52}" type="slidenum">
              <a:rPr lang="en-GB" sz="1600" b="1" smtClean="0"/>
              <a:pPr/>
              <a:t>11</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bg/>
                                          </p:spTgt>
                                        </p:tgtEl>
                                        <p:attrNameLst>
                                          <p:attrName>style.visibility</p:attrName>
                                        </p:attrNameLst>
                                      </p:cBhvr>
                                      <p:to>
                                        <p:strVal val="visible"/>
                                      </p:to>
                                    </p:set>
                                    <p:animEffect transition="in" filter="fade">
                                      <p:cBhvr>
                                        <p:cTn id="19" dur="2000"/>
                                        <p:tgtEl>
                                          <p:spTgt spid="9">
                                            <p:bg/>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animEffect transition="in" filter="fade">
                                      <p:cBhvr>
                                        <p:cTn id="25" dur="2000"/>
                                        <p:tgtEl>
                                          <p:spTgt spid="9">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bg/>
                                          </p:spTgt>
                                        </p:tgtEl>
                                        <p:attrNameLst>
                                          <p:attrName>style.visibility</p:attrName>
                                        </p:attrNameLst>
                                      </p:cBhvr>
                                      <p:to>
                                        <p:strVal val="visible"/>
                                      </p:to>
                                    </p:set>
                                    <p:animEffect transition="in" filter="fade">
                                      <p:cBhvr>
                                        <p:cTn id="30" dur="2000"/>
                                        <p:tgtEl>
                                          <p:spTgt spid="6">
                                            <p:bg/>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200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txEl>
                                              <p:pRg st="1" end="1"/>
                                            </p:txEl>
                                          </p:spTgt>
                                        </p:tgtEl>
                                        <p:attrNameLst>
                                          <p:attrName>style.visibility</p:attrName>
                                        </p:attrNameLst>
                                      </p:cBhvr>
                                      <p:to>
                                        <p:strVal val="visible"/>
                                      </p:to>
                                    </p:set>
                                    <p:animEffect transition="in" filter="fade">
                                      <p:cBhvr>
                                        <p:cTn id="40" dur="2000"/>
                                        <p:tgtEl>
                                          <p:spTgt spid="6">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xEl>
                                              <p:pRg st="2" end="2"/>
                                            </p:txEl>
                                          </p:spTgt>
                                        </p:tgtEl>
                                        <p:attrNameLst>
                                          <p:attrName>style.visibility</p:attrName>
                                        </p:attrNameLst>
                                      </p:cBhvr>
                                      <p:to>
                                        <p:strVal val="visible"/>
                                      </p:to>
                                    </p:set>
                                    <p:animEffect transition="in" filter="fade">
                                      <p:cBhvr>
                                        <p:cTn id="45" dur="2000"/>
                                        <p:tgtEl>
                                          <p:spTgt spid="6">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
                                            <p:txEl>
                                              <p:pRg st="3" end="3"/>
                                            </p:txEl>
                                          </p:spTgt>
                                        </p:tgtEl>
                                        <p:attrNameLst>
                                          <p:attrName>style.visibility</p:attrName>
                                        </p:attrNameLst>
                                      </p:cBhvr>
                                      <p:to>
                                        <p:strVal val="visible"/>
                                      </p:to>
                                    </p:set>
                                    <p:animEffect transition="in" filter="fade">
                                      <p:cBhvr>
                                        <p:cTn id="50" dur="2000"/>
                                        <p:tgtEl>
                                          <p:spTgt spid="6">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animEffect transition="in" filter="fade">
                                      <p:cBhvr>
                                        <p:cTn id="55" dur="2000"/>
                                        <p:tgtEl>
                                          <p:spTgt spid="6">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6">
                                            <p:txEl>
                                              <p:pRg st="5" end="5"/>
                                            </p:txEl>
                                          </p:spTgt>
                                        </p:tgtEl>
                                        <p:attrNameLst>
                                          <p:attrName>style.visibility</p:attrName>
                                        </p:attrNameLst>
                                      </p:cBhvr>
                                      <p:to>
                                        <p:strVal val="visible"/>
                                      </p:to>
                                    </p:set>
                                    <p:animEffect transition="in" filter="fade">
                                      <p:cBhvr>
                                        <p:cTn id="60" dur="2000"/>
                                        <p:tgtEl>
                                          <p:spTgt spid="6">
                                            <p:txEl>
                                              <p:pRg st="5" end="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
                                            <p:txEl>
                                              <p:pRg st="6" end="6"/>
                                            </p:txEl>
                                          </p:spTgt>
                                        </p:tgtEl>
                                        <p:attrNameLst>
                                          <p:attrName>style.visibility</p:attrName>
                                        </p:attrNameLst>
                                      </p:cBhvr>
                                      <p:to>
                                        <p:strVal val="visible"/>
                                      </p:to>
                                    </p:set>
                                    <p:animEffect transition="in" filter="fade">
                                      <p:cBhvr>
                                        <p:cTn id="65" dur="2000"/>
                                        <p:tgtEl>
                                          <p:spTgt spid="6">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
                                            <p:txEl>
                                              <p:pRg st="7" end="7"/>
                                            </p:txEl>
                                          </p:spTgt>
                                        </p:tgtEl>
                                        <p:attrNameLst>
                                          <p:attrName>style.visibility</p:attrName>
                                        </p:attrNameLst>
                                      </p:cBhvr>
                                      <p:to>
                                        <p:strVal val="visible"/>
                                      </p:to>
                                    </p:set>
                                    <p:animEffect transition="in" filter="fade">
                                      <p:cBhvr>
                                        <p:cTn id="70" dur="2000"/>
                                        <p:tgtEl>
                                          <p:spTgt spid="6">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
                                            <p:txEl>
                                              <p:pRg st="8" end="8"/>
                                            </p:txEl>
                                          </p:spTgt>
                                        </p:tgtEl>
                                        <p:attrNameLst>
                                          <p:attrName>style.visibility</p:attrName>
                                        </p:attrNameLst>
                                      </p:cBhvr>
                                      <p:to>
                                        <p:strVal val="visible"/>
                                      </p:to>
                                    </p:set>
                                    <p:animEffect transition="in" filter="fade">
                                      <p:cBhvr>
                                        <p:cTn id="75" dur="2000"/>
                                        <p:tgtEl>
                                          <p:spTgt spid="6">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7">
                                            <p:bg/>
                                          </p:spTgt>
                                        </p:tgtEl>
                                        <p:attrNameLst>
                                          <p:attrName>style.visibility</p:attrName>
                                        </p:attrNameLst>
                                      </p:cBhvr>
                                      <p:to>
                                        <p:strVal val="visible"/>
                                      </p:to>
                                    </p:set>
                                    <p:animEffect transition="in" filter="fade">
                                      <p:cBhvr>
                                        <p:cTn id="80" dur="2000"/>
                                        <p:tgtEl>
                                          <p:spTgt spid="7">
                                            <p:bg/>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7">
                                            <p:txEl>
                                              <p:pRg st="0" end="0"/>
                                            </p:txEl>
                                          </p:spTgt>
                                        </p:tgtEl>
                                        <p:attrNameLst>
                                          <p:attrName>style.visibility</p:attrName>
                                        </p:attrNameLst>
                                      </p:cBhvr>
                                      <p:to>
                                        <p:strVal val="visible"/>
                                      </p:to>
                                    </p:set>
                                    <p:animEffect transition="in" filter="fade">
                                      <p:cBhvr>
                                        <p:cTn id="83" dur="2000"/>
                                        <p:tgtEl>
                                          <p:spTgt spid="7">
                                            <p:txEl>
                                              <p:pRg st="0" end="0"/>
                                            </p:tx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
                                            <p:txEl>
                                              <p:pRg st="1" end="1"/>
                                            </p:txEl>
                                          </p:spTgt>
                                        </p:tgtEl>
                                        <p:attrNameLst>
                                          <p:attrName>style.visibility</p:attrName>
                                        </p:attrNameLst>
                                      </p:cBhvr>
                                      <p:to>
                                        <p:strVal val="visible"/>
                                      </p:to>
                                    </p:set>
                                    <p:animEffect transition="in" filter="fade">
                                      <p:cBhvr>
                                        <p:cTn id="86" dur="2000"/>
                                        <p:tgtEl>
                                          <p:spTgt spid="7">
                                            <p:txEl>
                                              <p:pRg st="1" end="1"/>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7">
                                            <p:txEl>
                                              <p:pRg st="2" end="2"/>
                                            </p:txEl>
                                          </p:spTgt>
                                        </p:tgtEl>
                                        <p:attrNameLst>
                                          <p:attrName>style.visibility</p:attrName>
                                        </p:attrNameLst>
                                      </p:cBhvr>
                                      <p:to>
                                        <p:strVal val="visible"/>
                                      </p:to>
                                    </p:set>
                                    <p:animEffect transition="in" filter="fade">
                                      <p:cBhvr>
                                        <p:cTn id="89"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allAtOnce" animBg="1"/>
      <p:bldP spid="9"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sz="4000" b="1" dirty="0" smtClean="0">
                <a:solidFill>
                  <a:schemeClr val="accent6">
                    <a:lumMod val="50000"/>
                  </a:schemeClr>
                </a:solidFill>
              </a:rPr>
              <a:t>LOCAL PLAN HEARINGS Q&amp;A</a:t>
            </a:r>
            <a:endParaRPr lang="en-GB" sz="3600" b="1" dirty="0" smtClean="0">
              <a:solidFill>
                <a:schemeClr val="accent6">
                  <a:lumMod val="50000"/>
                </a:schemeClr>
              </a:solidFill>
            </a:endParaRPr>
          </a:p>
        </p:txBody>
      </p:sp>
      <p:sp>
        <p:nvSpPr>
          <p:cNvPr id="3" name="TextBox 2"/>
          <p:cNvSpPr txBox="1"/>
          <p:nvPr/>
        </p:nvSpPr>
        <p:spPr>
          <a:xfrm>
            <a:off x="755576" y="1484784"/>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endParaRPr lang="en-GB" sz="3600" b="1" dirty="0" smtClean="0">
              <a:solidFill>
                <a:schemeClr val="accent6">
                  <a:lumMod val="50000"/>
                </a:schemeClr>
              </a:solidFill>
            </a:endParaRPr>
          </a:p>
        </p:txBody>
      </p:sp>
      <p:pic>
        <p:nvPicPr>
          <p:cNvPr id="4" name="Picture 3" descr="Question Mark.jpeg"/>
          <p:cNvPicPr>
            <a:picLocks noChangeAspect="1"/>
          </p:cNvPicPr>
          <p:nvPr/>
        </p:nvPicPr>
        <p:blipFill>
          <a:blip r:embed="rId3" cstate="print"/>
          <a:stretch>
            <a:fillRect/>
          </a:stretch>
        </p:blipFill>
        <p:spPr>
          <a:xfrm>
            <a:off x="5508104" y="2276872"/>
            <a:ext cx="2854360" cy="4293096"/>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12</a:t>
            </a:fld>
            <a:endParaRPr lang="en-GB"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BW V2.jpg"/>
          <p:cNvPicPr>
            <a:picLocks noChangeAspect="1"/>
          </p:cNvPicPr>
          <p:nvPr/>
        </p:nvPicPr>
        <p:blipFill>
          <a:blip r:embed="rId3" cstate="print"/>
          <a:stretch>
            <a:fillRect/>
          </a:stretch>
        </p:blipFill>
        <p:spPr>
          <a:xfrm>
            <a:off x="827584" y="1124744"/>
            <a:ext cx="7333643" cy="1944216"/>
          </a:xfrm>
          <a:prstGeom prst="rect">
            <a:avLst/>
          </a:prstGeom>
        </p:spPr>
      </p:pic>
      <p:pic>
        <p:nvPicPr>
          <p:cNvPr id="13" name="Picture 12" descr="Recommendation List.jpg"/>
          <p:cNvPicPr>
            <a:picLocks noChangeAspect="1"/>
          </p:cNvPicPr>
          <p:nvPr/>
        </p:nvPicPr>
        <p:blipFill>
          <a:blip r:embed="rId4" cstate="print"/>
          <a:stretch>
            <a:fillRect/>
          </a:stretch>
        </p:blipFill>
        <p:spPr>
          <a:xfrm>
            <a:off x="5148064" y="3068960"/>
            <a:ext cx="3168352" cy="3168352"/>
          </a:xfrm>
          <a:prstGeom prst="rect">
            <a:avLst/>
          </a:prstGeom>
        </p:spPr>
      </p:pic>
      <p:pic>
        <p:nvPicPr>
          <p:cNvPr id="14" name="Picture 13" descr="Lucy B-W.jpg"/>
          <p:cNvPicPr>
            <a:picLocks noChangeAspect="1"/>
          </p:cNvPicPr>
          <p:nvPr/>
        </p:nvPicPr>
        <p:blipFill>
          <a:blip r:embed="rId5" cstate="print"/>
          <a:stretch>
            <a:fillRect/>
          </a:stretch>
        </p:blipFill>
        <p:spPr>
          <a:xfrm>
            <a:off x="4788024" y="1124744"/>
            <a:ext cx="1740024" cy="1740024"/>
          </a:xfrm>
          <a:prstGeom prst="rect">
            <a:avLst/>
          </a:prstGeom>
        </p:spPr>
      </p:pic>
      <p:pic>
        <p:nvPicPr>
          <p:cNvPr id="11" name="Picture 10" descr="Guidelines 3.jpg"/>
          <p:cNvPicPr>
            <a:picLocks noChangeAspect="1"/>
          </p:cNvPicPr>
          <p:nvPr/>
        </p:nvPicPr>
        <p:blipFill>
          <a:blip r:embed="rId6" cstate="print"/>
          <a:stretch>
            <a:fillRect/>
          </a:stretch>
        </p:blipFill>
        <p:spPr>
          <a:xfrm>
            <a:off x="467544" y="3068960"/>
            <a:ext cx="4680520" cy="3120347"/>
          </a:xfrm>
          <a:prstGeom prst="rect">
            <a:avLst/>
          </a:prstGeom>
        </p:spPr>
      </p:pic>
      <p:sp>
        <p:nvSpPr>
          <p:cNvPr id="6" name="TextBox 5"/>
          <p:cNvSpPr txBox="1"/>
          <p:nvPr/>
        </p:nvSpPr>
        <p:spPr>
          <a:xfrm>
            <a:off x="467544" y="1124744"/>
            <a:ext cx="4104456" cy="1354217"/>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200" b="1" dirty="0" smtClean="0">
                <a:solidFill>
                  <a:srgbClr val="008000"/>
                </a:solidFill>
              </a:rPr>
              <a:t>Why was it done and by who?</a:t>
            </a:r>
          </a:p>
          <a:p>
            <a:r>
              <a:rPr lang="en-GB" sz="2000" b="1" dirty="0" smtClean="0">
                <a:solidFill>
                  <a:schemeClr val="accent6">
                    <a:lumMod val="50000"/>
                  </a:schemeClr>
                </a:solidFill>
              </a:rPr>
              <a:t>We hired a landscape architect to make a professional assessment of the public views we proposed</a:t>
            </a:r>
            <a:endParaRPr lang="en-GB" b="1" dirty="0" smtClean="0">
              <a:solidFill>
                <a:schemeClr val="accent6">
                  <a:lumMod val="50000"/>
                </a:schemeClr>
              </a:solidFill>
            </a:endParaRPr>
          </a:p>
        </p:txBody>
      </p:sp>
      <p:sp>
        <p:nvSpPr>
          <p:cNvPr id="4" name="TextBox 3"/>
          <p:cNvSpPr txBox="1"/>
          <p:nvPr/>
        </p:nvSpPr>
        <p:spPr>
          <a:xfrm>
            <a:off x="755576" y="332656"/>
            <a:ext cx="7704856"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CONSULTANT’S REVIEW OF VIEWS</a:t>
            </a:r>
            <a:endParaRPr lang="en-GB" sz="3600" b="1" dirty="0" smtClean="0">
              <a:solidFill>
                <a:schemeClr val="accent6">
                  <a:lumMod val="50000"/>
                </a:schemeClr>
              </a:solidFill>
            </a:endParaRPr>
          </a:p>
        </p:txBody>
      </p:sp>
      <p:sp>
        <p:nvSpPr>
          <p:cNvPr id="7" name="TextBox 6"/>
          <p:cNvSpPr txBox="1"/>
          <p:nvPr/>
        </p:nvSpPr>
        <p:spPr>
          <a:xfrm>
            <a:off x="4572000" y="1124744"/>
            <a:ext cx="4248472" cy="1354217"/>
          </a:xfrm>
          <a:prstGeom prst="rect">
            <a:avLst/>
          </a:prstGeom>
          <a:solidFill>
            <a:schemeClr val="accent6">
              <a:lumMod val="20000"/>
              <a:lumOff val="80000"/>
            </a:schemeClr>
          </a:solidFill>
          <a:ln w="25400">
            <a:solidFill>
              <a:srgbClr val="008000"/>
            </a:solidFill>
          </a:ln>
        </p:spPr>
        <p:txBody>
          <a:bodyPr wrap="square" rtlCol="0">
            <a:spAutoFit/>
          </a:bodyPr>
          <a:lstStyle/>
          <a:p>
            <a:r>
              <a:rPr lang="en-GB" sz="2200" b="1" dirty="0" smtClean="0">
                <a:solidFill>
                  <a:srgbClr val="008000"/>
                </a:solidFill>
              </a:rPr>
              <a:t>What did it involve?</a:t>
            </a:r>
          </a:p>
          <a:p>
            <a:r>
              <a:rPr lang="en-GB" sz="2000" b="1" dirty="0" smtClean="0">
                <a:solidFill>
                  <a:schemeClr val="accent6">
                    <a:lumMod val="50000"/>
                  </a:schemeClr>
                </a:solidFill>
              </a:rPr>
              <a:t>Each viewpoint was visited and photographed, and a report was written</a:t>
            </a:r>
            <a:r>
              <a:rPr lang="en-GB" b="1" dirty="0" smtClean="0">
                <a:solidFill>
                  <a:schemeClr val="accent6">
                    <a:lumMod val="50000"/>
                  </a:schemeClr>
                </a:solidFill>
              </a:rPr>
              <a:t> </a:t>
            </a:r>
          </a:p>
        </p:txBody>
      </p:sp>
      <p:sp>
        <p:nvSpPr>
          <p:cNvPr id="9" name="TextBox 8"/>
          <p:cNvSpPr txBox="1"/>
          <p:nvPr/>
        </p:nvSpPr>
        <p:spPr>
          <a:xfrm>
            <a:off x="467544" y="2492896"/>
            <a:ext cx="8352928" cy="584775"/>
          </a:xfrm>
          <a:prstGeom prst="rect">
            <a:avLst/>
          </a:prstGeom>
          <a:solidFill>
            <a:srgbClr val="FFFFCC"/>
          </a:solidFill>
          <a:ln w="25400">
            <a:solidFill>
              <a:schemeClr val="accent6">
                <a:lumMod val="50000"/>
              </a:schemeClr>
            </a:solidFill>
          </a:ln>
        </p:spPr>
        <p:txBody>
          <a:bodyPr wrap="square" rtlCol="0">
            <a:spAutoFit/>
          </a:bodyPr>
          <a:lstStyle/>
          <a:p>
            <a:pPr algn="ctr"/>
            <a:r>
              <a:rPr lang="en-GB" sz="3200" b="1" dirty="0" smtClean="0">
                <a:solidFill>
                  <a:schemeClr val="accent6">
                    <a:lumMod val="50000"/>
                  </a:schemeClr>
                </a:solidFill>
              </a:rPr>
              <a:t>What were the results? </a:t>
            </a:r>
          </a:p>
        </p:txBody>
      </p:sp>
      <p:sp>
        <p:nvSpPr>
          <p:cNvPr id="8" name="TextBox 7"/>
          <p:cNvSpPr txBox="1"/>
          <p:nvPr/>
        </p:nvSpPr>
        <p:spPr>
          <a:xfrm>
            <a:off x="467544" y="3068960"/>
            <a:ext cx="8352928" cy="3170099"/>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rgbClr val="008000"/>
                </a:solidFill>
              </a:rPr>
              <a:t>We lacked a definition of what constituted a communal – or key – view and need to expand our criteria in order to assess them properly</a:t>
            </a:r>
          </a:p>
          <a:p>
            <a:r>
              <a:rPr lang="en-GB" sz="2000" b="1" dirty="0" smtClean="0">
                <a:solidFill>
                  <a:schemeClr val="accent6">
                    <a:lumMod val="50000"/>
                  </a:schemeClr>
                </a:solidFill>
              </a:rPr>
              <a:t>Landscape is too complex to assess by “tick boxes” and hence the views we’d chosen lacked evidence for their choice</a:t>
            </a:r>
          </a:p>
          <a:p>
            <a:r>
              <a:rPr lang="en-GB" sz="2000" b="1" dirty="0" smtClean="0">
                <a:solidFill>
                  <a:srgbClr val="008000"/>
                </a:solidFill>
              </a:rPr>
              <a:t>Views exclusively of countryside – no buildings included</a:t>
            </a:r>
          </a:p>
          <a:p>
            <a:r>
              <a:rPr lang="en-GB" sz="2000" b="1" dirty="0" smtClean="0">
                <a:solidFill>
                  <a:schemeClr val="accent6">
                    <a:lumMod val="50000"/>
                  </a:schemeClr>
                </a:solidFill>
              </a:rPr>
              <a:t>Views can change over time without being spoilt</a:t>
            </a:r>
          </a:p>
          <a:p>
            <a:r>
              <a:rPr lang="en-GB" sz="2000" b="1" dirty="0" smtClean="0">
                <a:solidFill>
                  <a:srgbClr val="008000"/>
                </a:solidFill>
              </a:rPr>
              <a:t>Most important is landscape sensitivity </a:t>
            </a:r>
            <a:r>
              <a:rPr lang="en-GB" sz="2000" b="1" dirty="0" err="1" smtClean="0">
                <a:solidFill>
                  <a:srgbClr val="008000"/>
                </a:solidFill>
              </a:rPr>
              <a:t>vs</a:t>
            </a:r>
            <a:r>
              <a:rPr lang="en-GB" sz="2000" b="1" dirty="0" smtClean="0">
                <a:solidFill>
                  <a:srgbClr val="008000"/>
                </a:solidFill>
              </a:rPr>
              <a:t> capacity for development</a:t>
            </a:r>
          </a:p>
          <a:p>
            <a:r>
              <a:rPr lang="en-GB" sz="2000" b="1" dirty="0" smtClean="0">
                <a:solidFill>
                  <a:schemeClr val="accent6">
                    <a:lumMod val="50000"/>
                  </a:schemeClr>
                </a:solidFill>
              </a:rPr>
              <a:t>Recommendation to widen the strategic gap in places</a:t>
            </a:r>
          </a:p>
          <a:p>
            <a:r>
              <a:rPr lang="en-GB" sz="2000" b="1" dirty="0" smtClean="0">
                <a:solidFill>
                  <a:srgbClr val="008000"/>
                </a:solidFill>
              </a:rPr>
              <a:t>Recommendation to justify the gap using landscape sensitivity</a:t>
            </a:r>
          </a:p>
          <a:p>
            <a:r>
              <a:rPr lang="en-GB" sz="2000" b="1" dirty="0" smtClean="0">
                <a:solidFill>
                  <a:schemeClr val="accent6">
                    <a:lumMod val="50000"/>
                  </a:schemeClr>
                </a:solidFill>
              </a:rPr>
              <a:t>Landscape is a much wider issue than just views</a:t>
            </a:r>
            <a:endParaRPr lang="en-GB" sz="2000" b="1" dirty="0" smtClean="0">
              <a:solidFill>
                <a:srgbClr val="008000"/>
              </a:solidFill>
            </a:endParaRPr>
          </a:p>
        </p:txBody>
      </p:sp>
      <p:sp>
        <p:nvSpPr>
          <p:cNvPr id="12" name="TextBox 11"/>
          <p:cNvSpPr txBox="1"/>
          <p:nvPr/>
        </p:nvSpPr>
        <p:spPr>
          <a:xfrm>
            <a:off x="467544" y="6237312"/>
            <a:ext cx="8352928"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AS A RESULT WE WILL MAKE LANDSCAPE THE KEY FOCUS OF THE PLAN</a:t>
            </a:r>
            <a:endParaRPr lang="en-GB" sz="2000" b="1" dirty="0" smtClean="0">
              <a:solidFill>
                <a:schemeClr val="accent6">
                  <a:lumMod val="50000"/>
                </a:schemeClr>
              </a:solidFill>
            </a:endParaRPr>
          </a:p>
        </p:txBody>
      </p:sp>
      <p:sp>
        <p:nvSpPr>
          <p:cNvPr id="15" name="Slide Number Placeholder 14"/>
          <p:cNvSpPr>
            <a:spLocks noGrp="1"/>
          </p:cNvSpPr>
          <p:nvPr>
            <p:ph type="sldNum" sz="quarter" idx="12"/>
          </p:nvPr>
        </p:nvSpPr>
        <p:spPr>
          <a:xfrm>
            <a:off x="7010400" y="6492875"/>
            <a:ext cx="2133600" cy="365125"/>
          </a:xfrm>
        </p:spPr>
        <p:txBody>
          <a:bodyPr/>
          <a:lstStyle/>
          <a:p>
            <a:fld id="{B99270B2-F2AA-4A8F-AA63-5DBF6285AD52}" type="slidenum">
              <a:rPr lang="en-GB" sz="1800" b="1" smtClean="0"/>
              <a:pPr/>
              <a:t>13</a:t>
            </a:fld>
            <a:endParaRPr lang="en-GB" sz="1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animEffect transition="in" filter="fade">
                                      <p:cBhvr>
                                        <p:cTn id="13" dur="2000"/>
                                        <p:tgtEl>
                                          <p:spTgt spid="6">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20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bg/>
                                          </p:spTgt>
                                        </p:tgtEl>
                                        <p:attrNameLst>
                                          <p:attrName>style.visibility</p:attrName>
                                        </p:attrNameLst>
                                      </p:cBhvr>
                                      <p:to>
                                        <p:strVal val="visible"/>
                                      </p:to>
                                    </p:set>
                                    <p:animEffect transition="in" filter="fade">
                                      <p:cBhvr>
                                        <p:cTn id="30" dur="2000"/>
                                        <p:tgtEl>
                                          <p:spTgt spid="7">
                                            <p:bg/>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fade">
                                      <p:cBhvr>
                                        <p:cTn id="33" dur="2000"/>
                                        <p:tgtEl>
                                          <p:spTgt spid="7">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xEl>
                                              <p:pRg st="1" end="1"/>
                                            </p:txEl>
                                          </p:spTgt>
                                        </p:tgtEl>
                                        <p:attrNameLst>
                                          <p:attrName>style.visibility</p:attrName>
                                        </p:attrNameLst>
                                      </p:cBhvr>
                                      <p:to>
                                        <p:strVal val="visible"/>
                                      </p:to>
                                    </p:set>
                                    <p:animEffect transition="in" filter="fade">
                                      <p:cBhvr>
                                        <p:cTn id="36" dur="2000"/>
                                        <p:tgtEl>
                                          <p:spTgt spid="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bg/>
                                          </p:spTgt>
                                        </p:tgtEl>
                                        <p:attrNameLst>
                                          <p:attrName>style.visibility</p:attrName>
                                        </p:attrNameLst>
                                      </p:cBhvr>
                                      <p:to>
                                        <p:strVal val="visible"/>
                                      </p:to>
                                    </p:set>
                                    <p:animEffect transition="in" filter="fade">
                                      <p:cBhvr>
                                        <p:cTn id="41" dur="2000"/>
                                        <p:tgtEl>
                                          <p:spTgt spid="9">
                                            <p:bg/>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Effect transition="in" filter="fade">
                                      <p:cBhvr>
                                        <p:cTn id="44" dur="2000"/>
                                        <p:tgtEl>
                                          <p:spTgt spid="9">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
                                            <p:bg/>
                                          </p:spTgt>
                                        </p:tgtEl>
                                        <p:attrNameLst>
                                          <p:attrName>style.visibility</p:attrName>
                                        </p:attrNameLst>
                                      </p:cBhvr>
                                      <p:to>
                                        <p:strVal val="visible"/>
                                      </p:to>
                                    </p:set>
                                    <p:animEffect transition="in" filter="fade">
                                      <p:cBhvr>
                                        <p:cTn id="61" dur="2000"/>
                                        <p:tgtEl>
                                          <p:spTgt spid="8">
                                            <p:bg/>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8">
                                            <p:txEl>
                                              <p:pRg st="0" end="0"/>
                                            </p:txEl>
                                          </p:spTgt>
                                        </p:tgtEl>
                                        <p:attrNameLst>
                                          <p:attrName>style.visibility</p:attrName>
                                        </p:attrNameLst>
                                      </p:cBhvr>
                                      <p:to>
                                        <p:strVal val="visible"/>
                                      </p:to>
                                    </p:set>
                                    <p:animEffect transition="in" filter="fade">
                                      <p:cBhvr>
                                        <p:cTn id="66" dur="2000"/>
                                        <p:tgtEl>
                                          <p:spTgt spid="8">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8">
                                            <p:txEl>
                                              <p:pRg st="1" end="1"/>
                                            </p:txEl>
                                          </p:spTgt>
                                        </p:tgtEl>
                                        <p:attrNameLst>
                                          <p:attrName>style.visibility</p:attrName>
                                        </p:attrNameLst>
                                      </p:cBhvr>
                                      <p:to>
                                        <p:strVal val="visible"/>
                                      </p:to>
                                    </p:set>
                                    <p:animEffect transition="in" filter="fade">
                                      <p:cBhvr>
                                        <p:cTn id="71" dur="2000"/>
                                        <p:tgtEl>
                                          <p:spTgt spid="8">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8">
                                            <p:txEl>
                                              <p:pRg st="2" end="2"/>
                                            </p:txEl>
                                          </p:spTgt>
                                        </p:tgtEl>
                                        <p:attrNameLst>
                                          <p:attrName>style.visibility</p:attrName>
                                        </p:attrNameLst>
                                      </p:cBhvr>
                                      <p:to>
                                        <p:strVal val="visible"/>
                                      </p:to>
                                    </p:set>
                                    <p:animEffect transition="in" filter="fade">
                                      <p:cBhvr>
                                        <p:cTn id="76" dur="2000"/>
                                        <p:tgtEl>
                                          <p:spTgt spid="8">
                                            <p:txEl>
                                              <p:pRg st="2" end="2"/>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8">
                                            <p:txEl>
                                              <p:pRg st="3" end="3"/>
                                            </p:txEl>
                                          </p:spTgt>
                                        </p:tgtEl>
                                        <p:attrNameLst>
                                          <p:attrName>style.visibility</p:attrName>
                                        </p:attrNameLst>
                                      </p:cBhvr>
                                      <p:to>
                                        <p:strVal val="visible"/>
                                      </p:to>
                                    </p:set>
                                    <p:animEffect transition="in" filter="fade">
                                      <p:cBhvr>
                                        <p:cTn id="81" dur="2000"/>
                                        <p:tgtEl>
                                          <p:spTgt spid="8">
                                            <p:txEl>
                                              <p:pRg st="3" end="3"/>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8">
                                            <p:txEl>
                                              <p:pRg st="4" end="4"/>
                                            </p:txEl>
                                          </p:spTgt>
                                        </p:tgtEl>
                                        <p:attrNameLst>
                                          <p:attrName>style.visibility</p:attrName>
                                        </p:attrNameLst>
                                      </p:cBhvr>
                                      <p:to>
                                        <p:strVal val="visible"/>
                                      </p:to>
                                    </p:set>
                                    <p:animEffect transition="in" filter="fade">
                                      <p:cBhvr>
                                        <p:cTn id="86" dur="2000"/>
                                        <p:tgtEl>
                                          <p:spTgt spid="8">
                                            <p:txEl>
                                              <p:pRg st="4" end="4"/>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8">
                                            <p:txEl>
                                              <p:pRg st="5" end="5"/>
                                            </p:txEl>
                                          </p:spTgt>
                                        </p:tgtEl>
                                        <p:attrNameLst>
                                          <p:attrName>style.visibility</p:attrName>
                                        </p:attrNameLst>
                                      </p:cBhvr>
                                      <p:to>
                                        <p:strVal val="visible"/>
                                      </p:to>
                                    </p:set>
                                    <p:animEffect transition="in" filter="fade">
                                      <p:cBhvr>
                                        <p:cTn id="91" dur="2000"/>
                                        <p:tgtEl>
                                          <p:spTgt spid="8">
                                            <p:txEl>
                                              <p:pRg st="5" end="5"/>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8">
                                            <p:txEl>
                                              <p:pRg st="6" end="6"/>
                                            </p:txEl>
                                          </p:spTgt>
                                        </p:tgtEl>
                                        <p:attrNameLst>
                                          <p:attrName>style.visibility</p:attrName>
                                        </p:attrNameLst>
                                      </p:cBhvr>
                                      <p:to>
                                        <p:strVal val="visible"/>
                                      </p:to>
                                    </p:set>
                                    <p:animEffect transition="in" filter="fade">
                                      <p:cBhvr>
                                        <p:cTn id="96" dur="2000"/>
                                        <p:tgtEl>
                                          <p:spTgt spid="8">
                                            <p:txEl>
                                              <p:pRg st="6" end="6"/>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8">
                                            <p:txEl>
                                              <p:pRg st="7" end="7"/>
                                            </p:txEl>
                                          </p:spTgt>
                                        </p:tgtEl>
                                        <p:attrNameLst>
                                          <p:attrName>style.visibility</p:attrName>
                                        </p:attrNameLst>
                                      </p:cBhvr>
                                      <p:to>
                                        <p:strVal val="visible"/>
                                      </p:to>
                                    </p:set>
                                    <p:animEffect transition="in" filter="fade">
                                      <p:cBhvr>
                                        <p:cTn id="101" dur="2000"/>
                                        <p:tgtEl>
                                          <p:spTgt spid="8">
                                            <p:txEl>
                                              <p:pRg st="7" end="7"/>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12">
                                            <p:bg/>
                                          </p:spTgt>
                                        </p:tgtEl>
                                        <p:attrNameLst>
                                          <p:attrName>style.visibility</p:attrName>
                                        </p:attrNameLst>
                                      </p:cBhvr>
                                      <p:to>
                                        <p:strVal val="visible"/>
                                      </p:to>
                                    </p:set>
                                    <p:animEffect transition="in" filter="fade">
                                      <p:cBhvr>
                                        <p:cTn id="106" dur="2000"/>
                                        <p:tgtEl>
                                          <p:spTgt spid="12">
                                            <p:bg/>
                                          </p:spTgt>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
                                            <p:txEl>
                                              <p:pRg st="0" end="0"/>
                                            </p:txEl>
                                          </p:spTgt>
                                        </p:tgtEl>
                                        <p:attrNameLst>
                                          <p:attrName>style.visibility</p:attrName>
                                        </p:attrNameLst>
                                      </p:cBhvr>
                                      <p:to>
                                        <p:strVal val="visible"/>
                                      </p:to>
                                    </p:set>
                                    <p:animEffect transition="in" filter="fade">
                                      <p:cBhvr>
                                        <p:cTn id="109"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build="allAtOnce" animBg="1"/>
      <p:bldP spid="9" grpId="0" uiExpand="1" build="allAtOnce" animBg="1"/>
      <p:bldP spid="8" grpId="0" build="p" animBg="1"/>
      <p:bldP spid="12"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95536" y="1772816"/>
            <a:ext cx="7992888" cy="2854136"/>
            <a:chOff x="395536" y="1772816"/>
            <a:chExt cx="7992888" cy="2854136"/>
          </a:xfrm>
        </p:grpSpPr>
        <p:pic>
          <p:nvPicPr>
            <p:cNvPr id="4" name="Picture 3" descr="Key.jpg"/>
            <p:cNvPicPr>
              <a:picLocks noChangeAspect="1"/>
            </p:cNvPicPr>
            <p:nvPr/>
          </p:nvPicPr>
          <p:blipFill>
            <a:blip r:embed="rId3" cstate="print"/>
            <a:stretch>
              <a:fillRect/>
            </a:stretch>
          </p:blipFill>
          <p:spPr>
            <a:xfrm>
              <a:off x="395536" y="1844824"/>
              <a:ext cx="2448272" cy="2782128"/>
            </a:xfrm>
            <a:prstGeom prst="rect">
              <a:avLst/>
            </a:prstGeom>
          </p:spPr>
        </p:pic>
        <p:pic>
          <p:nvPicPr>
            <p:cNvPr id="5" name="Picture 4" descr="View Eye.jpg"/>
            <p:cNvPicPr>
              <a:picLocks noChangeAspect="1"/>
            </p:cNvPicPr>
            <p:nvPr/>
          </p:nvPicPr>
          <p:blipFill>
            <a:blip r:embed="rId4" cstate="print"/>
            <a:stretch>
              <a:fillRect/>
            </a:stretch>
          </p:blipFill>
          <p:spPr>
            <a:xfrm>
              <a:off x="2843808" y="1772816"/>
              <a:ext cx="2808312" cy="2808312"/>
            </a:xfrm>
            <a:prstGeom prst="rect">
              <a:avLst/>
            </a:prstGeom>
          </p:spPr>
        </p:pic>
        <p:pic>
          <p:nvPicPr>
            <p:cNvPr id="6" name="Picture 5" descr="Viewpoint 4.png"/>
            <p:cNvPicPr>
              <a:picLocks noChangeAspect="1"/>
            </p:cNvPicPr>
            <p:nvPr/>
          </p:nvPicPr>
          <p:blipFill>
            <a:blip r:embed="rId5" cstate="print"/>
            <a:stretch>
              <a:fillRect/>
            </a:stretch>
          </p:blipFill>
          <p:spPr>
            <a:xfrm>
              <a:off x="5652120" y="1844824"/>
              <a:ext cx="2736304" cy="2736304"/>
            </a:xfrm>
            <a:prstGeom prst="rect">
              <a:avLst/>
            </a:prstGeom>
          </p:spPr>
        </p:pic>
      </p:grpSp>
      <p:sp>
        <p:nvSpPr>
          <p:cNvPr id="2" name="TextBox 1"/>
          <p:cNvSpPr txBox="1"/>
          <p:nvPr/>
        </p:nvSpPr>
        <p:spPr>
          <a:xfrm>
            <a:off x="755576" y="404664"/>
            <a:ext cx="7704856" cy="1323439"/>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PROPOSED DEFINITION OF A KEY VIEW</a:t>
            </a:r>
            <a:endParaRPr lang="en-GB" sz="3600" b="1" dirty="0" smtClean="0">
              <a:solidFill>
                <a:schemeClr val="accent6">
                  <a:lumMod val="50000"/>
                </a:schemeClr>
              </a:solidFill>
            </a:endParaRPr>
          </a:p>
        </p:txBody>
      </p:sp>
      <p:sp>
        <p:nvSpPr>
          <p:cNvPr id="3" name="TextBox 2"/>
          <p:cNvSpPr txBox="1"/>
          <p:nvPr/>
        </p:nvSpPr>
        <p:spPr>
          <a:xfrm>
            <a:off x="395536" y="1844824"/>
            <a:ext cx="8352928" cy="4832092"/>
          </a:xfrm>
          <a:prstGeom prst="rect">
            <a:avLst/>
          </a:prstGeom>
          <a:solidFill>
            <a:srgbClr val="FFFFCC"/>
          </a:solidFill>
          <a:ln w="25400">
            <a:solidFill>
              <a:schemeClr val="accent6">
                <a:lumMod val="50000"/>
              </a:schemeClr>
            </a:solidFill>
          </a:ln>
        </p:spPr>
        <p:txBody>
          <a:bodyPr wrap="square" rtlCol="0">
            <a:spAutoFit/>
          </a:bodyPr>
          <a:lstStyle/>
          <a:p>
            <a:r>
              <a:rPr lang="en-GB" sz="2800" b="1" dirty="0" smtClean="0">
                <a:solidFill>
                  <a:srgbClr val="008000"/>
                </a:solidFill>
              </a:rPr>
              <a:t>A Key View is one with a publicly accessible viewpoint that reflects the most distinct and unique characteristics of the Neighbourhood Area. It is memorable and appreciated, and evokes positive emotions. It encompasses an important feature of the village's settlement history and the way its landscape has been shaped by those who have lived and worked in it, and by nature. It may be said to be worthy of being illustrated in a photo, postcard or painting and as such would best represent a special element of the village's identity.</a:t>
            </a:r>
          </a:p>
        </p:txBody>
      </p:sp>
      <p:sp>
        <p:nvSpPr>
          <p:cNvPr id="8" name="Slide Number Placeholder 7"/>
          <p:cNvSpPr>
            <a:spLocks noGrp="1"/>
          </p:cNvSpPr>
          <p:nvPr>
            <p:ph type="sldNum" sz="quarter" idx="12"/>
          </p:nvPr>
        </p:nvSpPr>
        <p:spPr>
          <a:xfrm>
            <a:off x="7010400" y="6492875"/>
            <a:ext cx="2133600" cy="365125"/>
          </a:xfrm>
        </p:spPr>
        <p:txBody>
          <a:bodyPr/>
          <a:lstStyle/>
          <a:p>
            <a:fld id="{B99270B2-F2AA-4A8F-AA63-5DBF6285AD52}" type="slidenum">
              <a:rPr lang="en-GB" sz="1600" b="1" smtClean="0"/>
              <a:pPr/>
              <a:t>14</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2000"/>
                                        <p:tgtEl>
                                          <p:spTgt spid="3">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8064896"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sz="4000" b="1" dirty="0" smtClean="0">
                <a:solidFill>
                  <a:schemeClr val="accent6">
                    <a:lumMod val="50000"/>
                  </a:schemeClr>
                </a:solidFill>
              </a:rPr>
              <a:t>REVIEW OF COMMUNAL VIEWS Q&amp;A</a:t>
            </a:r>
            <a:endParaRPr lang="en-GB" sz="3600" b="1" dirty="0" smtClean="0">
              <a:solidFill>
                <a:schemeClr val="accent6">
                  <a:lumMod val="50000"/>
                </a:schemeClr>
              </a:solidFill>
            </a:endParaRPr>
          </a:p>
        </p:txBody>
      </p:sp>
      <p:sp>
        <p:nvSpPr>
          <p:cNvPr id="3" name="TextBox 2"/>
          <p:cNvSpPr txBox="1"/>
          <p:nvPr/>
        </p:nvSpPr>
        <p:spPr>
          <a:xfrm>
            <a:off x="755576" y="1484784"/>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endParaRPr lang="en-GB" sz="3600" b="1" dirty="0" smtClean="0">
              <a:solidFill>
                <a:schemeClr val="accent6">
                  <a:lumMod val="50000"/>
                </a:schemeClr>
              </a:solidFill>
            </a:endParaRPr>
          </a:p>
        </p:txBody>
      </p:sp>
      <p:pic>
        <p:nvPicPr>
          <p:cNvPr id="4" name="Picture 3" descr="Question Mark.jpeg"/>
          <p:cNvPicPr>
            <a:picLocks noChangeAspect="1"/>
          </p:cNvPicPr>
          <p:nvPr/>
        </p:nvPicPr>
        <p:blipFill>
          <a:blip r:embed="rId3" cstate="print"/>
          <a:stretch>
            <a:fillRect/>
          </a:stretch>
        </p:blipFill>
        <p:spPr>
          <a:xfrm>
            <a:off x="5364088" y="2348880"/>
            <a:ext cx="2854360" cy="4293096"/>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15</a:t>
            </a:fld>
            <a:endParaRPr lang="en-GB"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o Do List.jpg"/>
          <p:cNvPicPr>
            <a:picLocks noChangeAspect="1"/>
          </p:cNvPicPr>
          <p:nvPr/>
        </p:nvPicPr>
        <p:blipFill>
          <a:blip r:embed="rId3" cstate="print"/>
          <a:srcRect l="10345" r="12943"/>
          <a:stretch>
            <a:fillRect/>
          </a:stretch>
        </p:blipFill>
        <p:spPr>
          <a:xfrm>
            <a:off x="5796136" y="1196752"/>
            <a:ext cx="2592288" cy="3379249"/>
          </a:xfrm>
          <a:prstGeom prst="rect">
            <a:avLst/>
          </a:prstGeom>
        </p:spPr>
      </p:pic>
      <p:pic>
        <p:nvPicPr>
          <p:cNvPr id="10" name="Picture 9" descr="Busy Calendar.jpeg"/>
          <p:cNvPicPr>
            <a:picLocks noChangeAspect="1"/>
          </p:cNvPicPr>
          <p:nvPr/>
        </p:nvPicPr>
        <p:blipFill>
          <a:blip r:embed="rId4" cstate="print"/>
          <a:stretch>
            <a:fillRect/>
          </a:stretch>
        </p:blipFill>
        <p:spPr>
          <a:xfrm>
            <a:off x="755575" y="1196752"/>
            <a:ext cx="4971659" cy="3312368"/>
          </a:xfrm>
          <a:prstGeom prst="rect">
            <a:avLst/>
          </a:prstGeom>
        </p:spPr>
      </p:pic>
      <p:sp>
        <p:nvSpPr>
          <p:cNvPr id="4" name="TextBox 3"/>
          <p:cNvSpPr txBox="1"/>
          <p:nvPr/>
        </p:nvSpPr>
        <p:spPr>
          <a:xfrm>
            <a:off x="755576" y="404664"/>
            <a:ext cx="7704856"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OTHER WORK &amp; EVENTS</a:t>
            </a:r>
            <a:endParaRPr lang="en-GB" sz="3600" b="1" dirty="0" smtClean="0">
              <a:solidFill>
                <a:schemeClr val="accent6">
                  <a:lumMod val="50000"/>
                </a:schemeClr>
              </a:solidFill>
            </a:endParaRPr>
          </a:p>
        </p:txBody>
      </p:sp>
      <p:sp>
        <p:nvSpPr>
          <p:cNvPr id="9" name="TextBox 8"/>
          <p:cNvSpPr txBox="1"/>
          <p:nvPr/>
        </p:nvSpPr>
        <p:spPr>
          <a:xfrm>
            <a:off x="683568" y="1196752"/>
            <a:ext cx="7704856" cy="3477875"/>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Meeting with George Freeman MP and parliamentary debates on neighbourhood planning</a:t>
            </a:r>
          </a:p>
          <a:p>
            <a:endParaRPr lang="en-GB" sz="2200" b="1" dirty="0" smtClean="0">
              <a:solidFill>
                <a:schemeClr val="accent6">
                  <a:lumMod val="50000"/>
                </a:schemeClr>
              </a:solidFill>
            </a:endParaRPr>
          </a:p>
          <a:p>
            <a:r>
              <a:rPr lang="en-GB" sz="2200" b="1" dirty="0" smtClean="0">
                <a:solidFill>
                  <a:srgbClr val="008000"/>
                </a:solidFill>
              </a:rPr>
              <a:t>Involvement with planning applications and informal consultation with landowners</a:t>
            </a:r>
          </a:p>
          <a:p>
            <a:endParaRPr lang="en-GB" sz="2200" b="1" dirty="0" smtClean="0">
              <a:solidFill>
                <a:srgbClr val="008000"/>
              </a:solidFill>
            </a:endParaRPr>
          </a:p>
          <a:p>
            <a:r>
              <a:rPr lang="en-GB" sz="2200" b="1" dirty="0" smtClean="0">
                <a:solidFill>
                  <a:schemeClr val="accent6">
                    <a:lumMod val="50000"/>
                  </a:schemeClr>
                </a:solidFill>
              </a:rPr>
              <a:t>Submitted comments on the draft revision to the National Planning Policy Framework</a:t>
            </a:r>
          </a:p>
          <a:p>
            <a:endParaRPr lang="en-GB" sz="2200" b="1" dirty="0" smtClean="0">
              <a:solidFill>
                <a:schemeClr val="accent6">
                  <a:lumMod val="50000"/>
                </a:schemeClr>
              </a:solidFill>
            </a:endParaRPr>
          </a:p>
          <a:p>
            <a:endParaRPr lang="en-GB" sz="2200" b="1" dirty="0" smtClean="0">
              <a:solidFill>
                <a:schemeClr val="accent6">
                  <a:lumMod val="50000"/>
                </a:schemeClr>
              </a:solidFill>
            </a:endParaRPr>
          </a:p>
        </p:txBody>
      </p:sp>
      <p:sp>
        <p:nvSpPr>
          <p:cNvPr id="6" name="Slide Number Placeholder 5"/>
          <p:cNvSpPr>
            <a:spLocks noGrp="1"/>
          </p:cNvSpPr>
          <p:nvPr>
            <p:ph type="sldNum" sz="quarter" idx="12"/>
          </p:nvPr>
        </p:nvSpPr>
        <p:spPr/>
        <p:txBody>
          <a:bodyPr/>
          <a:lstStyle/>
          <a:p>
            <a:fld id="{B99270B2-F2AA-4A8F-AA63-5DBF6285AD52}" type="slidenum">
              <a:rPr lang="en-GB" sz="1600" b="1" smtClean="0"/>
              <a:pPr/>
              <a:t>16</a:t>
            </a:fld>
            <a:endParaRPr lang="en-GB" sz="1600" b="1" dirty="0"/>
          </a:p>
        </p:txBody>
      </p:sp>
      <p:grpSp>
        <p:nvGrpSpPr>
          <p:cNvPr id="14" name="Group 13"/>
          <p:cNvGrpSpPr/>
          <p:nvPr/>
        </p:nvGrpSpPr>
        <p:grpSpPr>
          <a:xfrm>
            <a:off x="1259632" y="5301208"/>
            <a:ext cx="6336704" cy="1440160"/>
            <a:chOff x="1259632" y="5301208"/>
            <a:chExt cx="6336704" cy="1440160"/>
          </a:xfrm>
        </p:grpSpPr>
        <p:pic>
          <p:nvPicPr>
            <p:cNvPr id="7" name="Picture 6" descr="At Loggerheads.jpg"/>
            <p:cNvPicPr>
              <a:picLocks noChangeAspect="1"/>
            </p:cNvPicPr>
            <p:nvPr/>
          </p:nvPicPr>
          <p:blipFill>
            <a:blip r:embed="rId5" cstate="print"/>
            <a:srcRect b="15637"/>
            <a:stretch>
              <a:fillRect/>
            </a:stretch>
          </p:blipFill>
          <p:spPr>
            <a:xfrm>
              <a:off x="1259632" y="5301208"/>
              <a:ext cx="1676400" cy="1414264"/>
            </a:xfrm>
            <a:prstGeom prst="rect">
              <a:avLst/>
            </a:prstGeom>
          </p:spPr>
        </p:pic>
        <p:pic>
          <p:nvPicPr>
            <p:cNvPr id="8" name="Picture 7" descr="Shaking Hands.jpg"/>
            <p:cNvPicPr>
              <a:picLocks noChangeAspect="1"/>
            </p:cNvPicPr>
            <p:nvPr/>
          </p:nvPicPr>
          <p:blipFill>
            <a:blip r:embed="rId6" cstate="print"/>
            <a:stretch>
              <a:fillRect/>
            </a:stretch>
          </p:blipFill>
          <p:spPr>
            <a:xfrm>
              <a:off x="5292080" y="5301208"/>
              <a:ext cx="2304256" cy="1440160"/>
            </a:xfrm>
            <a:prstGeom prst="rect">
              <a:avLst/>
            </a:prstGeom>
          </p:spPr>
        </p:pic>
        <p:sp>
          <p:nvSpPr>
            <p:cNvPr id="11" name="Striped Right Arrow 10"/>
            <p:cNvSpPr/>
            <p:nvPr/>
          </p:nvSpPr>
          <p:spPr>
            <a:xfrm>
              <a:off x="3491880" y="5733256"/>
              <a:ext cx="1584176" cy="720080"/>
            </a:xfrm>
            <a:prstGeom prst="stripedRightArrow">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p:cNvSpPr txBox="1"/>
          <p:nvPr/>
        </p:nvSpPr>
        <p:spPr>
          <a:xfrm>
            <a:off x="683568" y="4797152"/>
            <a:ext cx="7704856"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New and improved relationship with Breckland planners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bg/>
                                          </p:spTgt>
                                        </p:tgtEl>
                                        <p:attrNameLst>
                                          <p:attrName>style.visibility</p:attrName>
                                        </p:attrNameLst>
                                      </p:cBhvr>
                                      <p:to>
                                        <p:strVal val="visible"/>
                                      </p:to>
                                    </p:set>
                                    <p:animEffect transition="in" filter="fade">
                                      <p:cBhvr>
                                        <p:cTn id="19" dur="2000"/>
                                        <p:tgtEl>
                                          <p:spTgt spid="9">
                                            <p:bg/>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2000"/>
                                        <p:tgtEl>
                                          <p:spTgt spid="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Effect transition="in" filter="fade">
                                      <p:cBhvr>
                                        <p:cTn id="29" dur="2000"/>
                                        <p:tgtEl>
                                          <p:spTgt spid="9">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xEl>
                                              <p:pRg st="4" end="4"/>
                                            </p:txEl>
                                          </p:spTgt>
                                        </p:tgtEl>
                                        <p:attrNameLst>
                                          <p:attrName>style.visibility</p:attrName>
                                        </p:attrNameLst>
                                      </p:cBhvr>
                                      <p:to>
                                        <p:strVal val="visible"/>
                                      </p:to>
                                    </p:set>
                                    <p:animEffect transition="in" filter="fade">
                                      <p:cBhvr>
                                        <p:cTn id="34" dur="2000"/>
                                        <p:tgtEl>
                                          <p:spTgt spid="9">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bg/>
                                          </p:spTgt>
                                        </p:tgtEl>
                                        <p:attrNameLst>
                                          <p:attrName>style.visibility</p:attrName>
                                        </p:attrNameLst>
                                      </p:cBhvr>
                                      <p:to>
                                        <p:strVal val="visible"/>
                                      </p:to>
                                    </p:set>
                                    <p:animEffect transition="in" filter="fade">
                                      <p:cBhvr>
                                        <p:cTn id="39" dur="2000"/>
                                        <p:tgtEl>
                                          <p:spTgt spid="12">
                                            <p:bg/>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xEl>
                                              <p:pRg st="0" end="0"/>
                                            </p:txEl>
                                          </p:spTgt>
                                        </p:tgtEl>
                                        <p:attrNameLst>
                                          <p:attrName>style.visibility</p:attrName>
                                        </p:attrNameLst>
                                      </p:cBhvr>
                                      <p:to>
                                        <p:strVal val="visible"/>
                                      </p:to>
                                    </p:set>
                                    <p:animEffect transition="in" filter="fade">
                                      <p:cBhvr>
                                        <p:cTn id="44" dur="2000"/>
                                        <p:tgtEl>
                                          <p:spTgt spid="12">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2"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sz="4000" b="1" dirty="0" smtClean="0">
                <a:solidFill>
                  <a:schemeClr val="accent6">
                    <a:lumMod val="50000"/>
                  </a:schemeClr>
                </a:solidFill>
              </a:rPr>
              <a:t>WORK SINCE CONSULTATION Q&amp;A</a:t>
            </a:r>
            <a:endParaRPr lang="en-GB" sz="3600" b="1" dirty="0" smtClean="0">
              <a:solidFill>
                <a:schemeClr val="accent6">
                  <a:lumMod val="50000"/>
                </a:schemeClr>
              </a:solidFill>
            </a:endParaRPr>
          </a:p>
        </p:txBody>
      </p:sp>
      <p:sp>
        <p:nvSpPr>
          <p:cNvPr id="3" name="TextBox 2"/>
          <p:cNvSpPr txBox="1"/>
          <p:nvPr/>
        </p:nvSpPr>
        <p:spPr>
          <a:xfrm>
            <a:off x="755576" y="1484784"/>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endParaRPr lang="en-GB" sz="3600" b="1" dirty="0" smtClean="0">
              <a:solidFill>
                <a:schemeClr val="accent6">
                  <a:lumMod val="50000"/>
                </a:schemeClr>
              </a:solidFill>
            </a:endParaRPr>
          </a:p>
        </p:txBody>
      </p:sp>
      <p:pic>
        <p:nvPicPr>
          <p:cNvPr id="4" name="Picture 3" descr="Question Mark.jpeg"/>
          <p:cNvPicPr>
            <a:picLocks noChangeAspect="1"/>
          </p:cNvPicPr>
          <p:nvPr/>
        </p:nvPicPr>
        <p:blipFill>
          <a:blip r:embed="rId3" cstate="print"/>
          <a:stretch>
            <a:fillRect/>
          </a:stretch>
        </p:blipFill>
        <p:spPr>
          <a:xfrm>
            <a:off x="5364088" y="2204864"/>
            <a:ext cx="2854360" cy="4293096"/>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17</a:t>
            </a:fld>
            <a:endParaRPr lang="en-GB" sz="1600"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nnochio's Nose Grows.jpg"/>
          <p:cNvPicPr>
            <a:picLocks noChangeAspect="1"/>
          </p:cNvPicPr>
          <p:nvPr/>
        </p:nvPicPr>
        <p:blipFill>
          <a:blip r:embed="rId3" cstate="print"/>
          <a:stretch>
            <a:fillRect/>
          </a:stretch>
        </p:blipFill>
        <p:spPr>
          <a:xfrm>
            <a:off x="3147060" y="2038350"/>
            <a:ext cx="3585180" cy="3498906"/>
          </a:xfrm>
          <a:prstGeom prst="rect">
            <a:avLst/>
          </a:prstGeom>
        </p:spPr>
      </p:pic>
      <p:sp>
        <p:nvSpPr>
          <p:cNvPr id="2" name="TextBox 1"/>
          <p:cNvSpPr txBox="1"/>
          <p:nvPr/>
        </p:nvSpPr>
        <p:spPr>
          <a:xfrm>
            <a:off x="755576" y="404664"/>
            <a:ext cx="7704856" cy="1323439"/>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MESSAGE FROM GEORGE FREEMAN MP</a:t>
            </a:r>
            <a:endParaRPr lang="en-GB" sz="3600" b="1" dirty="0" smtClean="0">
              <a:solidFill>
                <a:schemeClr val="accent6">
                  <a:lumMod val="50000"/>
                </a:schemeClr>
              </a:solidFill>
            </a:endParaRPr>
          </a:p>
        </p:txBody>
      </p:sp>
      <p:pic>
        <p:nvPicPr>
          <p:cNvPr id="3" name="Picture 2" descr="George Freeman.jpg"/>
          <p:cNvPicPr>
            <a:picLocks noChangeAspect="1"/>
          </p:cNvPicPr>
          <p:nvPr/>
        </p:nvPicPr>
        <p:blipFill>
          <a:blip r:embed="rId4" cstate="print"/>
          <a:stretch>
            <a:fillRect/>
          </a:stretch>
        </p:blipFill>
        <p:spPr>
          <a:xfrm>
            <a:off x="1619672" y="1988840"/>
            <a:ext cx="6165401" cy="3528392"/>
          </a:xfrm>
          <a:prstGeom prst="rect">
            <a:avLst/>
          </a:prstGeom>
        </p:spPr>
      </p:pic>
      <p:sp>
        <p:nvSpPr>
          <p:cNvPr id="4" name="Slide Number Placeholder 3"/>
          <p:cNvSpPr>
            <a:spLocks noGrp="1"/>
          </p:cNvSpPr>
          <p:nvPr>
            <p:ph type="sldNum" sz="quarter" idx="12"/>
          </p:nvPr>
        </p:nvSpPr>
        <p:spPr/>
        <p:txBody>
          <a:bodyPr/>
          <a:lstStyle/>
          <a:p>
            <a:fld id="{B99270B2-F2AA-4A8F-AA63-5DBF6285AD52}" type="slidenum">
              <a:rPr lang="en-GB" sz="1600" b="1" smtClean="0"/>
              <a:pPr/>
              <a:t>18</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404664"/>
            <a:ext cx="7704856" cy="1015663"/>
          </a:xfrm>
          <a:prstGeom prst="rect">
            <a:avLst/>
          </a:prstGeom>
          <a:solidFill>
            <a:srgbClr val="FFFFCC"/>
          </a:solidFill>
          <a:ln w="25400">
            <a:solidFill>
              <a:schemeClr val="accent6">
                <a:lumMod val="50000"/>
              </a:schemeClr>
            </a:solidFill>
          </a:ln>
        </p:spPr>
        <p:txBody>
          <a:bodyPr wrap="square" rtlCol="0">
            <a:spAutoFit/>
          </a:bodyPr>
          <a:lstStyle/>
          <a:p>
            <a:r>
              <a:rPr lang="en-GB" dirty="0" smtClean="0"/>
              <a:t> </a:t>
            </a:r>
            <a:r>
              <a:rPr lang="en-GB" sz="6000" b="1" dirty="0" smtClean="0">
                <a:solidFill>
                  <a:schemeClr val="accent6">
                    <a:lumMod val="50000"/>
                  </a:schemeClr>
                </a:solidFill>
              </a:rPr>
              <a:t>WHAT’S COMING NEXT</a:t>
            </a:r>
            <a:endParaRPr lang="en-GB" sz="3600" b="1" dirty="0" smtClean="0">
              <a:solidFill>
                <a:schemeClr val="accent6">
                  <a:lumMod val="50000"/>
                </a:schemeClr>
              </a:solidFill>
            </a:endParaRPr>
          </a:p>
        </p:txBody>
      </p:sp>
      <p:pic>
        <p:nvPicPr>
          <p:cNvPr id="3" name="Picture 2" descr="Look to Future.jpg"/>
          <p:cNvPicPr>
            <a:picLocks noChangeAspect="1"/>
          </p:cNvPicPr>
          <p:nvPr/>
        </p:nvPicPr>
        <p:blipFill>
          <a:blip r:embed="rId3" cstate="print"/>
          <a:stretch>
            <a:fillRect/>
          </a:stretch>
        </p:blipFill>
        <p:spPr>
          <a:xfrm>
            <a:off x="755576" y="1772816"/>
            <a:ext cx="3744416" cy="3744416"/>
          </a:xfrm>
          <a:prstGeom prst="rect">
            <a:avLst/>
          </a:prstGeom>
        </p:spPr>
      </p:pic>
      <p:pic>
        <p:nvPicPr>
          <p:cNvPr id="4" name="Picture 3" descr="Progress 3.jpg"/>
          <p:cNvPicPr>
            <a:picLocks noChangeAspect="1"/>
          </p:cNvPicPr>
          <p:nvPr/>
        </p:nvPicPr>
        <p:blipFill>
          <a:blip r:embed="rId4" cstate="print"/>
          <a:stretch>
            <a:fillRect/>
          </a:stretch>
        </p:blipFill>
        <p:spPr>
          <a:xfrm>
            <a:off x="4860032" y="1700807"/>
            <a:ext cx="3520420" cy="3868593"/>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19</a:t>
            </a:fld>
            <a:endParaRPr lang="en-GB"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20 Notes.jpg"/>
          <p:cNvPicPr>
            <a:picLocks noChangeAspect="1"/>
          </p:cNvPicPr>
          <p:nvPr/>
        </p:nvPicPr>
        <p:blipFill>
          <a:blip r:embed="rId3" cstate="print"/>
          <a:srcRect l="13897" t="4632" r="13531" b="2722"/>
          <a:stretch>
            <a:fillRect/>
          </a:stretch>
        </p:blipFill>
        <p:spPr>
          <a:xfrm>
            <a:off x="683567" y="1772815"/>
            <a:ext cx="4230471" cy="3600401"/>
          </a:xfrm>
          <a:prstGeom prst="rect">
            <a:avLst/>
          </a:prstGeom>
        </p:spPr>
      </p:pic>
      <p:pic>
        <p:nvPicPr>
          <p:cNvPr id="8" name="Picture 7" descr="£ Bag.jpg"/>
          <p:cNvPicPr>
            <a:picLocks noChangeAspect="1"/>
          </p:cNvPicPr>
          <p:nvPr/>
        </p:nvPicPr>
        <p:blipFill>
          <a:blip r:embed="rId4" cstate="print"/>
          <a:stretch>
            <a:fillRect/>
          </a:stretch>
        </p:blipFill>
        <p:spPr>
          <a:xfrm>
            <a:off x="5004048" y="1772816"/>
            <a:ext cx="3600400" cy="3600400"/>
          </a:xfrm>
          <a:prstGeom prst="rect">
            <a:avLst/>
          </a:prstGeom>
        </p:spPr>
      </p:pic>
      <p:sp>
        <p:nvSpPr>
          <p:cNvPr id="6" name="TextBox 5"/>
          <p:cNvSpPr txBox="1"/>
          <p:nvPr/>
        </p:nvSpPr>
        <p:spPr>
          <a:xfrm>
            <a:off x="611560" y="1772816"/>
            <a:ext cx="8064896" cy="4001095"/>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sz="2200" b="1" dirty="0" smtClean="0">
                <a:solidFill>
                  <a:srgbClr val="008000"/>
                </a:solidFill>
              </a:rPr>
              <a:t>Reminder - we take no money from Parish Council funds.</a:t>
            </a:r>
          </a:p>
          <a:p>
            <a:r>
              <a:rPr lang="en-GB" sz="2200" b="1" dirty="0" smtClean="0">
                <a:solidFill>
                  <a:schemeClr val="accent6">
                    <a:lumMod val="50000"/>
                  </a:schemeClr>
                </a:solidFill>
              </a:rPr>
              <a:t>To date we’ve had 3 grants totalling £9,000 from Locality (a Government body) and another of £4,500 from Breckland Council.</a:t>
            </a:r>
          </a:p>
          <a:p>
            <a:r>
              <a:rPr lang="en-GB" sz="2200" b="1" dirty="0" smtClean="0">
                <a:solidFill>
                  <a:srgbClr val="008000"/>
                </a:solidFill>
              </a:rPr>
              <a:t>Up to end of July 2018 we have spent close to £8,000 of this, the bulk of it on consultants (review of the entire plan; health check and communal views assessments) and village events.</a:t>
            </a:r>
          </a:p>
          <a:p>
            <a:r>
              <a:rPr lang="en-GB" sz="2200" b="1" dirty="0" smtClean="0">
                <a:solidFill>
                  <a:schemeClr val="accent6">
                    <a:lumMod val="50000"/>
                  </a:schemeClr>
                </a:solidFill>
              </a:rPr>
              <a:t>We estimate we need to spend close to £13,000 more to complete the Plan, including two important new pieces of work I’m going to explain shortly</a:t>
            </a:r>
          </a:p>
          <a:p>
            <a:r>
              <a:rPr lang="en-GB" sz="2800" b="1" dirty="0" smtClean="0">
                <a:solidFill>
                  <a:srgbClr val="008000"/>
                </a:solidFill>
              </a:rPr>
              <a:t>(£8,000 + £13,000) &gt; (£9,000 + £4,500) hence we need another grant</a:t>
            </a:r>
          </a:p>
        </p:txBody>
      </p:sp>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FURTHER GRANT APPLICATION</a:t>
            </a:r>
            <a:endParaRPr lang="en-GB" sz="3600" b="1" dirty="0" smtClean="0">
              <a:solidFill>
                <a:schemeClr val="accent6">
                  <a:lumMod val="50000"/>
                </a:schemeClr>
              </a:solidFill>
            </a:endParaRPr>
          </a:p>
        </p:txBody>
      </p:sp>
      <p:sp>
        <p:nvSpPr>
          <p:cNvPr id="9" name="TextBox 8"/>
          <p:cNvSpPr txBox="1"/>
          <p:nvPr/>
        </p:nvSpPr>
        <p:spPr>
          <a:xfrm>
            <a:off x="1907704" y="1196752"/>
            <a:ext cx="5184576"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Why is this needed and who is it from?</a:t>
            </a:r>
            <a:r>
              <a:rPr lang="en-GB" sz="2000" b="1" dirty="0" smtClean="0">
                <a:solidFill>
                  <a:schemeClr val="accent6">
                    <a:lumMod val="50000"/>
                  </a:schemeClr>
                </a:solidFill>
              </a:rPr>
              <a:t> </a:t>
            </a:r>
          </a:p>
        </p:txBody>
      </p:sp>
      <p:sp>
        <p:nvSpPr>
          <p:cNvPr id="7" name="TextBox 6"/>
          <p:cNvSpPr txBox="1"/>
          <p:nvPr/>
        </p:nvSpPr>
        <p:spPr>
          <a:xfrm>
            <a:off x="611560" y="5877272"/>
            <a:ext cx="8064896" cy="769441"/>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The grant will be from Locality, which was set up by the Government to support and fund neighbourhood plans</a:t>
            </a:r>
            <a:endParaRPr lang="en-GB" sz="2000" b="1" dirty="0" smtClean="0">
              <a:solidFill>
                <a:schemeClr val="accent6">
                  <a:lumMod val="50000"/>
                </a:schemeClr>
              </a:solidFill>
            </a:endParaRPr>
          </a:p>
        </p:txBody>
      </p:sp>
      <p:sp>
        <p:nvSpPr>
          <p:cNvPr id="11" name="Slide Number Placeholder 10"/>
          <p:cNvSpPr>
            <a:spLocks noGrp="1"/>
          </p:cNvSpPr>
          <p:nvPr>
            <p:ph type="sldNum" sz="quarter" idx="12"/>
          </p:nvPr>
        </p:nvSpPr>
        <p:spPr>
          <a:xfrm>
            <a:off x="7010400" y="6492875"/>
            <a:ext cx="2133600" cy="365125"/>
          </a:xfrm>
        </p:spPr>
        <p:txBody>
          <a:bodyPr/>
          <a:lstStyle/>
          <a:p>
            <a:fld id="{B99270B2-F2AA-4A8F-AA63-5DBF6285AD52}" type="slidenum">
              <a:rPr lang="en-GB" sz="1600" b="1" smtClean="0"/>
              <a:pPr/>
              <a:t>20</a:t>
            </a:fld>
            <a:endParaRPr lang="en-GB"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bg/>
                                          </p:spTgt>
                                        </p:tgtEl>
                                        <p:attrNameLst>
                                          <p:attrName>style.visibility</p:attrName>
                                        </p:attrNameLst>
                                      </p:cBhvr>
                                      <p:to>
                                        <p:strVal val="visible"/>
                                      </p:to>
                                    </p:set>
                                    <p:animEffect transition="in" filter="fade">
                                      <p:cBhvr>
                                        <p:cTn id="19" dur="2000"/>
                                        <p:tgtEl>
                                          <p:spTgt spid="9">
                                            <p:bg/>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2000"/>
                                        <p:tgtEl>
                                          <p:spTgt spid="6">
                                            <p:bg/>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20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20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20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2000"/>
                                        <p:tgtEl>
                                          <p:spTgt spid="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2000"/>
                                        <p:tgtEl>
                                          <p:spTgt spid="6">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bg/>
                                          </p:spTgt>
                                        </p:tgtEl>
                                        <p:attrNameLst>
                                          <p:attrName>style.visibility</p:attrName>
                                        </p:attrNameLst>
                                      </p:cBhvr>
                                      <p:to>
                                        <p:strVal val="visible"/>
                                      </p:to>
                                    </p:set>
                                    <p:animEffect transition="in" filter="fade">
                                      <p:cBhvr>
                                        <p:cTn id="57" dur="2000"/>
                                        <p:tgtEl>
                                          <p:spTgt spid="7">
                                            <p:bg/>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
                                            <p:txEl>
                                              <p:pRg st="0" end="0"/>
                                            </p:txEl>
                                          </p:spTgt>
                                        </p:tgtEl>
                                        <p:attrNameLst>
                                          <p:attrName>style.visibility</p:attrName>
                                        </p:attrNameLst>
                                      </p:cBhvr>
                                      <p:to>
                                        <p:strVal val="visible"/>
                                      </p:to>
                                    </p:set>
                                    <p:animEffect transition="in" filter="fade">
                                      <p:cBhvr>
                                        <p:cTn id="60"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9" grpId="0" build="allAtOnce" animBg="1"/>
      <p:bldP spid="7" grpId="0"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67544" y="2060848"/>
            <a:ext cx="8262664" cy="4018756"/>
            <a:chOff x="467544" y="2060848"/>
            <a:chExt cx="8262664" cy="4018756"/>
          </a:xfrm>
        </p:grpSpPr>
        <p:pic>
          <p:nvPicPr>
            <p:cNvPr id="10" name="Picture 9" descr="Morph reading 2.jpg"/>
            <p:cNvPicPr>
              <a:picLocks noChangeAspect="1"/>
            </p:cNvPicPr>
            <p:nvPr/>
          </p:nvPicPr>
          <p:blipFill>
            <a:blip r:embed="rId3" cstate="print"/>
            <a:stretch>
              <a:fillRect/>
            </a:stretch>
          </p:blipFill>
          <p:spPr>
            <a:xfrm>
              <a:off x="6012160" y="4041068"/>
              <a:ext cx="2718048" cy="2038536"/>
            </a:xfrm>
            <a:prstGeom prst="rect">
              <a:avLst/>
            </a:prstGeom>
          </p:spPr>
        </p:pic>
        <p:pic>
          <p:nvPicPr>
            <p:cNvPr id="7" name="Picture 6" descr="Files From Laptop.jpg"/>
            <p:cNvPicPr>
              <a:picLocks noChangeAspect="1"/>
            </p:cNvPicPr>
            <p:nvPr/>
          </p:nvPicPr>
          <p:blipFill>
            <a:blip r:embed="rId4" cstate="print"/>
            <a:stretch>
              <a:fillRect/>
            </a:stretch>
          </p:blipFill>
          <p:spPr>
            <a:xfrm>
              <a:off x="2987823" y="2060848"/>
              <a:ext cx="3348373" cy="2232248"/>
            </a:xfrm>
            <a:prstGeom prst="rect">
              <a:avLst/>
            </a:prstGeom>
          </p:spPr>
        </p:pic>
        <p:pic>
          <p:nvPicPr>
            <p:cNvPr id="8" name="Picture 7" descr="More Info 2.jpg"/>
            <p:cNvPicPr>
              <a:picLocks noChangeAspect="1"/>
            </p:cNvPicPr>
            <p:nvPr/>
          </p:nvPicPr>
          <p:blipFill>
            <a:blip r:embed="rId5" cstate="print"/>
            <a:srcRect l="13070" t="4369" r="8510"/>
            <a:stretch>
              <a:fillRect/>
            </a:stretch>
          </p:blipFill>
          <p:spPr>
            <a:xfrm>
              <a:off x="467544" y="2060848"/>
              <a:ext cx="2520280" cy="3064536"/>
            </a:xfrm>
            <a:prstGeom prst="rect">
              <a:avLst/>
            </a:prstGeom>
          </p:spPr>
        </p:pic>
      </p:grpSp>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MORE LOCAL PLAN HEARINGS</a:t>
            </a:r>
            <a:endParaRPr lang="en-GB" sz="3600" b="1" dirty="0" smtClean="0">
              <a:solidFill>
                <a:schemeClr val="accent6">
                  <a:lumMod val="50000"/>
                </a:schemeClr>
              </a:solidFill>
            </a:endParaRPr>
          </a:p>
        </p:txBody>
      </p:sp>
      <p:sp>
        <p:nvSpPr>
          <p:cNvPr id="9" name="TextBox 8"/>
          <p:cNvSpPr txBox="1"/>
          <p:nvPr/>
        </p:nvSpPr>
        <p:spPr>
          <a:xfrm>
            <a:off x="1331640" y="1484784"/>
            <a:ext cx="6336704"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Why are they needed and when will they be?</a:t>
            </a:r>
            <a:r>
              <a:rPr lang="en-GB" sz="2000" b="1" dirty="0" smtClean="0">
                <a:solidFill>
                  <a:schemeClr val="accent6">
                    <a:lumMod val="50000"/>
                  </a:schemeClr>
                </a:solidFill>
              </a:rPr>
              <a:t> </a:t>
            </a:r>
          </a:p>
        </p:txBody>
      </p:sp>
      <p:sp>
        <p:nvSpPr>
          <p:cNvPr id="6" name="TextBox 5"/>
          <p:cNvSpPr txBox="1"/>
          <p:nvPr/>
        </p:nvSpPr>
        <p:spPr>
          <a:xfrm>
            <a:off x="467544" y="2060848"/>
            <a:ext cx="8352928" cy="4093428"/>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During  the original hearings there were a number of issues the Inspector felt Breckland Council had not addressed in sufficient detail or had provided confusing information</a:t>
            </a:r>
          </a:p>
          <a:p>
            <a:endParaRPr lang="en-GB" sz="2000" b="1" dirty="0" smtClean="0">
              <a:solidFill>
                <a:schemeClr val="accent6">
                  <a:lumMod val="50000"/>
                </a:schemeClr>
              </a:solidFill>
            </a:endParaRPr>
          </a:p>
          <a:p>
            <a:r>
              <a:rPr lang="en-GB" sz="2000" b="1" dirty="0" smtClean="0">
                <a:solidFill>
                  <a:srgbClr val="008000"/>
                </a:solidFill>
              </a:rPr>
              <a:t>Realising those issues could not be quickly dealt with, he gave the Council time to do additional work</a:t>
            </a:r>
          </a:p>
          <a:p>
            <a:endParaRPr lang="en-GB" sz="2000" b="1" dirty="0" smtClean="0">
              <a:solidFill>
                <a:srgbClr val="008000"/>
              </a:solidFill>
            </a:endParaRPr>
          </a:p>
          <a:p>
            <a:r>
              <a:rPr lang="en-GB" sz="2000" b="1" dirty="0" smtClean="0">
                <a:solidFill>
                  <a:schemeClr val="accent6">
                    <a:lumMod val="50000"/>
                  </a:schemeClr>
                </a:solidFill>
              </a:rPr>
              <a:t>That work has been made available for consultation from 16 July – 28 August</a:t>
            </a:r>
          </a:p>
          <a:p>
            <a:endParaRPr lang="en-GB" sz="2000" b="1" dirty="0" smtClean="0">
              <a:solidFill>
                <a:schemeClr val="accent6">
                  <a:lumMod val="50000"/>
                </a:schemeClr>
              </a:solidFill>
            </a:endParaRPr>
          </a:p>
          <a:p>
            <a:r>
              <a:rPr lang="en-GB" sz="2000" b="1" dirty="0" smtClean="0">
                <a:solidFill>
                  <a:srgbClr val="008000"/>
                </a:solidFill>
              </a:rPr>
              <a:t>Following consultation new hearings will run from 18</a:t>
            </a:r>
            <a:r>
              <a:rPr lang="en-GB" sz="2000" b="1" baseline="30000" dirty="0" smtClean="0">
                <a:solidFill>
                  <a:srgbClr val="008000"/>
                </a:solidFill>
              </a:rPr>
              <a:t>th</a:t>
            </a:r>
            <a:r>
              <a:rPr lang="en-GB" sz="2000" b="1" dirty="0" smtClean="0">
                <a:solidFill>
                  <a:srgbClr val="008000"/>
                </a:solidFill>
              </a:rPr>
              <a:t> to 20th September</a:t>
            </a:r>
          </a:p>
          <a:p>
            <a:endParaRPr lang="en-GB" sz="2000" b="1" dirty="0" smtClean="0">
              <a:solidFill>
                <a:srgbClr val="008000"/>
              </a:solidFill>
            </a:endParaRPr>
          </a:p>
          <a:p>
            <a:r>
              <a:rPr lang="en-GB" sz="2000" b="1" dirty="0" smtClean="0">
                <a:solidFill>
                  <a:schemeClr val="accent6">
                    <a:lumMod val="50000"/>
                  </a:schemeClr>
                </a:solidFill>
              </a:rPr>
              <a:t>Of the 6 sessions, 4 are of interest to us – 3 on housing and 1 on the environment, and I will participate in those</a:t>
            </a:r>
          </a:p>
        </p:txBody>
      </p:sp>
      <p:sp>
        <p:nvSpPr>
          <p:cNvPr id="11" name="Slide Number Placeholder 10"/>
          <p:cNvSpPr>
            <a:spLocks noGrp="1"/>
          </p:cNvSpPr>
          <p:nvPr>
            <p:ph type="sldNum" sz="quarter" idx="12"/>
          </p:nvPr>
        </p:nvSpPr>
        <p:spPr/>
        <p:txBody>
          <a:bodyPr/>
          <a:lstStyle/>
          <a:p>
            <a:fld id="{B99270B2-F2AA-4A8F-AA63-5DBF6285AD52}" type="slidenum">
              <a:rPr lang="en-GB" sz="1600" b="1" smtClean="0"/>
              <a:pPr/>
              <a:t>21</a:t>
            </a:fld>
            <a:endParaRPr lang="en-GB"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2000"/>
                                        <p:tgtEl>
                                          <p:spTgt spid="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20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bg/>
                                          </p:spTgt>
                                        </p:tgtEl>
                                        <p:attrNameLst>
                                          <p:attrName>style.visibility</p:attrName>
                                        </p:attrNameLst>
                                      </p:cBhvr>
                                      <p:to>
                                        <p:strVal val="visible"/>
                                      </p:to>
                                    </p:set>
                                    <p:animEffect transition="in" filter="fade">
                                      <p:cBhvr>
                                        <p:cTn id="21" dur="2000"/>
                                        <p:tgtEl>
                                          <p:spTgt spid="6">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20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20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2000"/>
                                        <p:tgtEl>
                                          <p:spTgt spid="6">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Effect transition="in" filter="fade">
                                      <p:cBhvr>
                                        <p:cTn id="41" dur="2000"/>
                                        <p:tgtEl>
                                          <p:spTgt spid="6">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8" end="8"/>
                                            </p:txEl>
                                          </p:spTgt>
                                        </p:tgtEl>
                                        <p:attrNameLst>
                                          <p:attrName>style.visibility</p:attrName>
                                        </p:attrNameLst>
                                      </p:cBhvr>
                                      <p:to>
                                        <p:strVal val="visible"/>
                                      </p:to>
                                    </p:set>
                                    <p:animEffect transition="in" filter="fade">
                                      <p:cBhvr>
                                        <p:cTn id="46"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6"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pPr algn="ctr"/>
            <a:r>
              <a:rPr lang="en-GB" sz="4000" b="1" dirty="0" smtClean="0">
                <a:solidFill>
                  <a:schemeClr val="accent6">
                    <a:lumMod val="50000"/>
                  </a:schemeClr>
                </a:solidFill>
              </a:rPr>
              <a:t>GRANTS &amp; THE LOCAL PLAN Q&amp;A</a:t>
            </a:r>
            <a:endParaRPr lang="en-GB" sz="3600" b="1" dirty="0" smtClean="0">
              <a:solidFill>
                <a:schemeClr val="accent6">
                  <a:lumMod val="50000"/>
                </a:schemeClr>
              </a:solidFill>
            </a:endParaRPr>
          </a:p>
        </p:txBody>
      </p:sp>
      <p:sp>
        <p:nvSpPr>
          <p:cNvPr id="3" name="TextBox 2"/>
          <p:cNvSpPr txBox="1"/>
          <p:nvPr/>
        </p:nvSpPr>
        <p:spPr>
          <a:xfrm>
            <a:off x="755576" y="1268760"/>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p>
        </p:txBody>
      </p:sp>
      <p:pic>
        <p:nvPicPr>
          <p:cNvPr id="4" name="Picture 3" descr="Question Mark.jpeg"/>
          <p:cNvPicPr>
            <a:picLocks noChangeAspect="1"/>
          </p:cNvPicPr>
          <p:nvPr/>
        </p:nvPicPr>
        <p:blipFill>
          <a:blip r:embed="rId3" cstate="print"/>
          <a:stretch>
            <a:fillRect/>
          </a:stretch>
        </p:blipFill>
        <p:spPr>
          <a:xfrm>
            <a:off x="5580112" y="2132856"/>
            <a:ext cx="2952328" cy="4440444"/>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22</a:t>
            </a:fld>
            <a:endParaRPr lang="en-GB"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67544" y="1700808"/>
            <a:ext cx="8088560" cy="3762078"/>
            <a:chOff x="467544" y="1700808"/>
            <a:chExt cx="8088560" cy="3762078"/>
          </a:xfrm>
        </p:grpSpPr>
        <p:pic>
          <p:nvPicPr>
            <p:cNvPr id="10" name="Picture 9" descr="Wildlife Habitat.jpg"/>
            <p:cNvPicPr>
              <a:picLocks noChangeAspect="1"/>
            </p:cNvPicPr>
            <p:nvPr/>
          </p:nvPicPr>
          <p:blipFill>
            <a:blip r:embed="rId3" cstate="print"/>
            <a:stretch>
              <a:fillRect/>
            </a:stretch>
          </p:blipFill>
          <p:spPr>
            <a:xfrm>
              <a:off x="5508104" y="1772816"/>
              <a:ext cx="3048000" cy="2034540"/>
            </a:xfrm>
            <a:prstGeom prst="rect">
              <a:avLst/>
            </a:prstGeom>
          </p:spPr>
        </p:pic>
        <p:pic>
          <p:nvPicPr>
            <p:cNvPr id="8" name="Picture 7" descr="Wildlife Corridor.jpg"/>
            <p:cNvPicPr>
              <a:picLocks noChangeAspect="1"/>
            </p:cNvPicPr>
            <p:nvPr/>
          </p:nvPicPr>
          <p:blipFill>
            <a:blip r:embed="rId4" cstate="print"/>
            <a:stretch>
              <a:fillRect/>
            </a:stretch>
          </p:blipFill>
          <p:spPr>
            <a:xfrm>
              <a:off x="3851920" y="3645024"/>
              <a:ext cx="2567940" cy="1752600"/>
            </a:xfrm>
            <a:prstGeom prst="rect">
              <a:avLst/>
            </a:prstGeom>
          </p:spPr>
        </p:pic>
        <p:pic>
          <p:nvPicPr>
            <p:cNvPr id="7" name="Picture 6" descr="NBIS.jpg"/>
            <p:cNvPicPr>
              <a:picLocks noChangeAspect="1"/>
            </p:cNvPicPr>
            <p:nvPr/>
          </p:nvPicPr>
          <p:blipFill>
            <a:blip r:embed="rId5" cstate="print"/>
            <a:stretch>
              <a:fillRect/>
            </a:stretch>
          </p:blipFill>
          <p:spPr>
            <a:xfrm>
              <a:off x="467544" y="3501008"/>
              <a:ext cx="2736304" cy="1961878"/>
            </a:xfrm>
            <a:prstGeom prst="rect">
              <a:avLst/>
            </a:prstGeom>
          </p:spPr>
        </p:pic>
        <p:pic>
          <p:nvPicPr>
            <p:cNvPr id="5" name="Picture 4" descr="Biodiversity.jpg"/>
            <p:cNvPicPr>
              <a:picLocks noChangeAspect="1"/>
            </p:cNvPicPr>
            <p:nvPr/>
          </p:nvPicPr>
          <p:blipFill>
            <a:blip r:embed="rId6" cstate="print"/>
            <a:srcRect t="13799" b="22724"/>
            <a:stretch>
              <a:fillRect/>
            </a:stretch>
          </p:blipFill>
          <p:spPr>
            <a:xfrm>
              <a:off x="539552" y="1700808"/>
              <a:ext cx="3816424" cy="1740630"/>
            </a:xfrm>
            <a:prstGeom prst="rect">
              <a:avLst/>
            </a:prstGeom>
          </p:spPr>
        </p:pic>
      </p:grpSp>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BIODIVERSITY MAPPING</a:t>
            </a:r>
            <a:endParaRPr lang="en-GB" sz="3600" b="1" dirty="0" smtClean="0">
              <a:solidFill>
                <a:schemeClr val="accent6">
                  <a:lumMod val="50000"/>
                </a:schemeClr>
              </a:solidFill>
            </a:endParaRPr>
          </a:p>
        </p:txBody>
      </p:sp>
      <p:sp>
        <p:nvSpPr>
          <p:cNvPr id="9" name="TextBox 8"/>
          <p:cNvSpPr txBox="1"/>
          <p:nvPr/>
        </p:nvSpPr>
        <p:spPr>
          <a:xfrm>
            <a:off x="755576" y="1124744"/>
            <a:ext cx="7704856" cy="430887"/>
          </a:xfrm>
          <a:prstGeom prst="rect">
            <a:avLst/>
          </a:prstGeom>
          <a:solidFill>
            <a:srgbClr val="FFFFCC"/>
          </a:solidFill>
          <a:ln w="25400">
            <a:solidFill>
              <a:schemeClr val="accent6">
                <a:lumMod val="50000"/>
              </a:schemeClr>
            </a:solidFill>
          </a:ln>
        </p:spPr>
        <p:txBody>
          <a:bodyPr wrap="square" rtlCol="0">
            <a:spAutoFit/>
          </a:bodyPr>
          <a:lstStyle/>
          <a:p>
            <a:pPr algn="ctr"/>
            <a:r>
              <a:rPr lang="en-GB" sz="2200" b="1" dirty="0" smtClean="0">
                <a:solidFill>
                  <a:schemeClr val="accent6">
                    <a:lumMod val="50000"/>
                  </a:schemeClr>
                </a:solidFill>
              </a:rPr>
              <a:t>Why is this needed; who will do it and when?</a:t>
            </a:r>
            <a:r>
              <a:rPr lang="en-GB" sz="2000" b="1" dirty="0" smtClean="0">
                <a:solidFill>
                  <a:schemeClr val="accent6">
                    <a:lumMod val="50000"/>
                  </a:schemeClr>
                </a:solidFill>
              </a:rPr>
              <a:t> </a:t>
            </a:r>
          </a:p>
        </p:txBody>
      </p:sp>
      <p:sp>
        <p:nvSpPr>
          <p:cNvPr id="6" name="TextBox 5"/>
          <p:cNvSpPr txBox="1"/>
          <p:nvPr/>
        </p:nvSpPr>
        <p:spPr>
          <a:xfrm>
            <a:off x="395536" y="1700808"/>
            <a:ext cx="8352928" cy="4401205"/>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rgbClr val="008000"/>
                </a:solidFill>
              </a:rPr>
              <a:t>The current plan includes a wildlife protection policy and a map showing where various species have been sighted</a:t>
            </a:r>
          </a:p>
          <a:p>
            <a:r>
              <a:rPr lang="en-GB" sz="2000" b="1" dirty="0" smtClean="0">
                <a:solidFill>
                  <a:schemeClr val="accent6">
                    <a:lumMod val="50000"/>
                  </a:schemeClr>
                </a:solidFill>
              </a:rPr>
              <a:t>A few people commented that the map was inaccurate in places, although that’s disputed</a:t>
            </a:r>
          </a:p>
          <a:p>
            <a:r>
              <a:rPr lang="en-GB" sz="2000" b="1" dirty="0" smtClean="0">
                <a:solidFill>
                  <a:srgbClr val="008000"/>
                </a:solidFill>
              </a:rPr>
              <a:t>We continue to collect data – AND WELCOME MORE FROM YOU – but feel having maps made by specialists should overcome any disagreements</a:t>
            </a:r>
          </a:p>
          <a:p>
            <a:r>
              <a:rPr lang="en-GB" sz="2000" b="1" dirty="0" smtClean="0">
                <a:solidFill>
                  <a:schemeClr val="accent6">
                    <a:lumMod val="50000"/>
                  </a:schemeClr>
                </a:solidFill>
              </a:rPr>
              <a:t>We have agreed with the Norfolk Biodiversity Information Service they will do this</a:t>
            </a:r>
          </a:p>
          <a:p>
            <a:r>
              <a:rPr lang="en-GB" sz="2000" b="1" dirty="0" smtClean="0">
                <a:solidFill>
                  <a:srgbClr val="008000"/>
                </a:solidFill>
              </a:rPr>
              <a:t>They have an extensive database of information</a:t>
            </a:r>
          </a:p>
          <a:p>
            <a:r>
              <a:rPr lang="en-GB" sz="2000" b="1" dirty="0" smtClean="0">
                <a:solidFill>
                  <a:schemeClr val="accent6">
                    <a:lumMod val="50000"/>
                  </a:schemeClr>
                </a:solidFill>
              </a:rPr>
              <a:t>They are currently completing wildlife mapping for the whole of Norfolk</a:t>
            </a:r>
          </a:p>
          <a:p>
            <a:r>
              <a:rPr lang="en-GB" sz="2000" b="1" dirty="0" smtClean="0">
                <a:solidFill>
                  <a:srgbClr val="008000"/>
                </a:solidFill>
              </a:rPr>
              <a:t>By waiting, we get the benefit of that work</a:t>
            </a:r>
          </a:p>
          <a:p>
            <a:r>
              <a:rPr lang="en-GB" sz="2000" b="1" dirty="0" smtClean="0">
                <a:solidFill>
                  <a:schemeClr val="accent6">
                    <a:lumMod val="50000"/>
                  </a:schemeClr>
                </a:solidFill>
              </a:rPr>
              <a:t>Hopefully they’ll start around the end of August</a:t>
            </a:r>
          </a:p>
          <a:p>
            <a:r>
              <a:rPr lang="en-GB" sz="2000" b="1" dirty="0" smtClean="0">
                <a:solidFill>
                  <a:srgbClr val="008000"/>
                </a:solidFill>
              </a:rPr>
              <a:t>They always welcome more data – remember the 4 “W’s” if you send them some</a:t>
            </a:r>
          </a:p>
        </p:txBody>
      </p:sp>
      <p:sp>
        <p:nvSpPr>
          <p:cNvPr id="12" name="Slide Number Placeholder 11"/>
          <p:cNvSpPr>
            <a:spLocks noGrp="1"/>
          </p:cNvSpPr>
          <p:nvPr>
            <p:ph type="sldNum" sz="quarter" idx="12"/>
          </p:nvPr>
        </p:nvSpPr>
        <p:spPr/>
        <p:txBody>
          <a:bodyPr/>
          <a:lstStyle/>
          <a:p>
            <a:fld id="{B99270B2-F2AA-4A8F-AA63-5DBF6285AD52}" type="slidenum">
              <a:rPr lang="en-GB" sz="1600" b="1" smtClean="0"/>
              <a:pPr/>
              <a:t>23</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bg/>
                                          </p:spTgt>
                                        </p:tgtEl>
                                        <p:attrNameLst>
                                          <p:attrName>style.visibility</p:attrName>
                                        </p:attrNameLst>
                                      </p:cBhvr>
                                      <p:to>
                                        <p:strVal val="visible"/>
                                      </p:to>
                                    </p:set>
                                    <p:animEffect transition="in" filter="fade">
                                      <p:cBhvr>
                                        <p:cTn id="13" dur="2000"/>
                                        <p:tgtEl>
                                          <p:spTgt spid="9">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2000"/>
                                        <p:tgtEl>
                                          <p:spTgt spid="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bg/>
                                          </p:spTgt>
                                        </p:tgtEl>
                                        <p:attrNameLst>
                                          <p:attrName>style.visibility</p:attrName>
                                        </p:attrNameLst>
                                      </p:cBhvr>
                                      <p:to>
                                        <p:strVal val="visible"/>
                                      </p:to>
                                    </p:set>
                                    <p:animEffect transition="in" filter="fade">
                                      <p:cBhvr>
                                        <p:cTn id="21" dur="2000"/>
                                        <p:tgtEl>
                                          <p:spTgt spid="6">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20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fade">
                                      <p:cBhvr>
                                        <p:cTn id="31" dur="2000"/>
                                        <p:tgtEl>
                                          <p:spTgt spid="6">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2" end="2"/>
                                            </p:txEl>
                                          </p:spTgt>
                                        </p:tgtEl>
                                        <p:attrNameLst>
                                          <p:attrName>style.visibility</p:attrName>
                                        </p:attrNameLst>
                                      </p:cBhvr>
                                      <p:to>
                                        <p:strVal val="visible"/>
                                      </p:to>
                                    </p:set>
                                    <p:animEffect transition="in" filter="fade">
                                      <p:cBhvr>
                                        <p:cTn id="36" dur="2000"/>
                                        <p:tgtEl>
                                          <p:spTgt spid="6">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animEffect transition="in" filter="fade">
                                      <p:cBhvr>
                                        <p:cTn id="41" dur="2000"/>
                                        <p:tgtEl>
                                          <p:spTgt spid="6">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4" end="4"/>
                                            </p:txEl>
                                          </p:spTgt>
                                        </p:tgtEl>
                                        <p:attrNameLst>
                                          <p:attrName>style.visibility</p:attrName>
                                        </p:attrNameLst>
                                      </p:cBhvr>
                                      <p:to>
                                        <p:strVal val="visible"/>
                                      </p:to>
                                    </p:set>
                                    <p:animEffect transition="in" filter="fade">
                                      <p:cBhvr>
                                        <p:cTn id="46" dur="2000"/>
                                        <p:tgtEl>
                                          <p:spTgt spid="6">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animEffect transition="in" filter="fade">
                                      <p:cBhvr>
                                        <p:cTn id="51" dur="2000"/>
                                        <p:tgtEl>
                                          <p:spTgt spid="6">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
                                            <p:txEl>
                                              <p:pRg st="6" end="6"/>
                                            </p:txEl>
                                          </p:spTgt>
                                        </p:tgtEl>
                                        <p:attrNameLst>
                                          <p:attrName>style.visibility</p:attrName>
                                        </p:attrNameLst>
                                      </p:cBhvr>
                                      <p:to>
                                        <p:strVal val="visible"/>
                                      </p:to>
                                    </p:set>
                                    <p:animEffect transition="in" filter="fade">
                                      <p:cBhvr>
                                        <p:cTn id="56" dur="2000"/>
                                        <p:tgtEl>
                                          <p:spTgt spid="6">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
                                            <p:txEl>
                                              <p:pRg st="7" end="7"/>
                                            </p:txEl>
                                          </p:spTgt>
                                        </p:tgtEl>
                                        <p:attrNameLst>
                                          <p:attrName>style.visibility</p:attrName>
                                        </p:attrNameLst>
                                      </p:cBhvr>
                                      <p:to>
                                        <p:strVal val="visible"/>
                                      </p:to>
                                    </p:set>
                                    <p:animEffect transition="in" filter="fade">
                                      <p:cBhvr>
                                        <p:cTn id="61" dur="2000"/>
                                        <p:tgtEl>
                                          <p:spTgt spid="6">
                                            <p:txEl>
                                              <p:pRg st="7" end="7"/>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
                                            <p:txEl>
                                              <p:pRg st="8" end="8"/>
                                            </p:txEl>
                                          </p:spTgt>
                                        </p:tgtEl>
                                        <p:attrNameLst>
                                          <p:attrName>style.visibility</p:attrName>
                                        </p:attrNameLst>
                                      </p:cBhvr>
                                      <p:to>
                                        <p:strVal val="visible"/>
                                      </p:to>
                                    </p:set>
                                    <p:animEffect transition="in" filter="fade">
                                      <p:cBhvr>
                                        <p:cTn id="66"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6"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pPr algn="ctr"/>
            <a:r>
              <a:rPr lang="en-GB" sz="4000" b="1" dirty="0" smtClean="0">
                <a:solidFill>
                  <a:schemeClr val="accent6">
                    <a:lumMod val="50000"/>
                  </a:schemeClr>
                </a:solidFill>
              </a:rPr>
              <a:t>BIODIVERSITY MAPPING Q&amp;A</a:t>
            </a:r>
            <a:endParaRPr lang="en-GB" sz="3600" b="1" dirty="0" smtClean="0">
              <a:solidFill>
                <a:schemeClr val="accent6">
                  <a:lumMod val="50000"/>
                </a:schemeClr>
              </a:solidFill>
            </a:endParaRPr>
          </a:p>
        </p:txBody>
      </p:sp>
      <p:sp>
        <p:nvSpPr>
          <p:cNvPr id="3" name="TextBox 2"/>
          <p:cNvSpPr txBox="1"/>
          <p:nvPr/>
        </p:nvSpPr>
        <p:spPr>
          <a:xfrm>
            <a:off x="755576" y="1268760"/>
            <a:ext cx="7920880" cy="1323439"/>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p>
          <a:p>
            <a:pPr algn="ctr"/>
            <a:r>
              <a:rPr lang="en-GB" sz="4000" b="1" dirty="0" smtClean="0">
                <a:solidFill>
                  <a:schemeClr val="accent6">
                    <a:lumMod val="50000"/>
                  </a:schemeClr>
                </a:solidFill>
              </a:rPr>
              <a:t>Or information?</a:t>
            </a:r>
            <a:endParaRPr lang="en-GB" sz="3600" b="1" dirty="0" smtClean="0">
              <a:solidFill>
                <a:schemeClr val="accent6">
                  <a:lumMod val="50000"/>
                </a:schemeClr>
              </a:solidFill>
            </a:endParaRPr>
          </a:p>
        </p:txBody>
      </p:sp>
      <p:pic>
        <p:nvPicPr>
          <p:cNvPr id="4" name="Picture 3" descr="Question Mark.jpeg"/>
          <p:cNvPicPr>
            <a:picLocks noChangeAspect="1"/>
          </p:cNvPicPr>
          <p:nvPr/>
        </p:nvPicPr>
        <p:blipFill>
          <a:blip r:embed="rId3" cstate="print"/>
          <a:stretch>
            <a:fillRect/>
          </a:stretch>
        </p:blipFill>
        <p:spPr>
          <a:xfrm>
            <a:off x="5868144" y="2708920"/>
            <a:ext cx="2520280" cy="3790623"/>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24</a:t>
            </a:fld>
            <a:endParaRPr lang="en-GB" sz="1600" b="1" dirty="0"/>
          </a:p>
        </p:txBody>
      </p:sp>
      <p:pic>
        <p:nvPicPr>
          <p:cNvPr id="6" name="Picture 5" descr="Presentation Q&amp;A.jpg"/>
          <p:cNvPicPr>
            <a:picLocks noChangeAspect="1"/>
          </p:cNvPicPr>
          <p:nvPr/>
        </p:nvPicPr>
        <p:blipFill>
          <a:blip r:embed="rId4" cstate="print"/>
          <a:stretch>
            <a:fillRect/>
          </a:stretch>
        </p:blipFill>
        <p:spPr>
          <a:xfrm>
            <a:off x="683568" y="2924944"/>
            <a:ext cx="4680520" cy="351039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860032" y="1700808"/>
            <a:ext cx="3937153" cy="4724623"/>
            <a:chOff x="4811311" y="1628800"/>
            <a:chExt cx="3937153" cy="4724623"/>
          </a:xfrm>
        </p:grpSpPr>
        <p:pic>
          <p:nvPicPr>
            <p:cNvPr id="10" name="Picture 9" descr="Lightbulb Landscape.jpeg"/>
            <p:cNvPicPr>
              <a:picLocks noChangeAspect="1"/>
            </p:cNvPicPr>
            <p:nvPr/>
          </p:nvPicPr>
          <p:blipFill>
            <a:blip r:embed="rId3" cstate="print"/>
            <a:srcRect r="4818" b="10234"/>
            <a:stretch>
              <a:fillRect/>
            </a:stretch>
          </p:blipFill>
          <p:spPr>
            <a:xfrm>
              <a:off x="4811311" y="3789040"/>
              <a:ext cx="3937153" cy="2564383"/>
            </a:xfrm>
            <a:prstGeom prst="rect">
              <a:avLst/>
            </a:prstGeom>
          </p:spPr>
        </p:pic>
        <p:pic>
          <p:nvPicPr>
            <p:cNvPr id="9" name="Picture 8" descr="Right Homes Right Places.jpg"/>
            <p:cNvPicPr>
              <a:picLocks noChangeAspect="1"/>
            </p:cNvPicPr>
            <p:nvPr/>
          </p:nvPicPr>
          <p:blipFill>
            <a:blip r:embed="rId4" cstate="print"/>
            <a:srcRect t="20615" r="59670" b="26212"/>
            <a:stretch>
              <a:fillRect/>
            </a:stretch>
          </p:blipFill>
          <p:spPr>
            <a:xfrm>
              <a:off x="5868144" y="1628800"/>
              <a:ext cx="2880320" cy="2137210"/>
            </a:xfrm>
            <a:prstGeom prst="rect">
              <a:avLst/>
            </a:prstGeom>
          </p:spPr>
        </p:pic>
      </p:grpSp>
      <p:sp>
        <p:nvSpPr>
          <p:cNvPr id="4" name="TextBox 3"/>
          <p:cNvSpPr txBox="1"/>
          <p:nvPr/>
        </p:nvSpPr>
        <p:spPr>
          <a:xfrm>
            <a:off x="467544" y="404664"/>
            <a:ext cx="8352928"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VILLAGE CHARACTER ASSESSMENT - 1</a:t>
            </a:r>
            <a:endParaRPr lang="en-GB" sz="3600" b="1" dirty="0" smtClean="0">
              <a:solidFill>
                <a:schemeClr val="accent6">
                  <a:lumMod val="50000"/>
                </a:schemeClr>
              </a:solidFill>
            </a:endParaRPr>
          </a:p>
        </p:txBody>
      </p:sp>
      <p:sp>
        <p:nvSpPr>
          <p:cNvPr id="6" name="TextBox 5"/>
          <p:cNvSpPr txBox="1"/>
          <p:nvPr/>
        </p:nvSpPr>
        <p:spPr>
          <a:xfrm>
            <a:off x="467544" y="1124744"/>
            <a:ext cx="8352928" cy="523220"/>
          </a:xfrm>
          <a:prstGeom prst="rect">
            <a:avLst/>
          </a:prstGeom>
          <a:solidFill>
            <a:srgbClr val="FFFFCC"/>
          </a:solidFill>
          <a:ln w="25400">
            <a:solidFill>
              <a:schemeClr val="accent6">
                <a:lumMod val="50000"/>
              </a:schemeClr>
            </a:solidFill>
          </a:ln>
        </p:spPr>
        <p:txBody>
          <a:bodyPr wrap="square" rtlCol="0">
            <a:spAutoFit/>
          </a:bodyPr>
          <a:lstStyle/>
          <a:p>
            <a:pPr algn="ctr"/>
            <a:r>
              <a:rPr lang="en-GB" sz="2800" b="1" dirty="0" smtClean="0">
                <a:solidFill>
                  <a:schemeClr val="accent6">
                    <a:lumMod val="50000"/>
                  </a:schemeClr>
                </a:solidFill>
              </a:rPr>
              <a:t>What is it and why are we doing it? </a:t>
            </a:r>
          </a:p>
        </p:txBody>
      </p:sp>
      <p:graphicFrame>
        <p:nvGraphicFramePr>
          <p:cNvPr id="5" name="Diagram 4"/>
          <p:cNvGraphicFramePr/>
          <p:nvPr/>
        </p:nvGraphicFramePr>
        <p:xfrm>
          <a:off x="467544" y="1916832"/>
          <a:ext cx="5112568" cy="35283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p:cNvSpPr txBox="1"/>
          <p:nvPr/>
        </p:nvSpPr>
        <p:spPr>
          <a:xfrm>
            <a:off x="467544" y="1628800"/>
            <a:ext cx="8352928" cy="4770537"/>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A number of our policies have not been fully accepted:</a:t>
            </a:r>
          </a:p>
          <a:p>
            <a:r>
              <a:rPr lang="en-GB" sz="2000" b="1" dirty="0" smtClean="0">
                <a:solidFill>
                  <a:schemeClr val="accent6">
                    <a:lumMod val="50000"/>
                  </a:schemeClr>
                </a:solidFill>
              </a:rPr>
              <a:t>Strategic gap / </a:t>
            </a:r>
            <a:r>
              <a:rPr lang="en-GB" sz="2000" b="1" dirty="0" smtClean="0">
                <a:solidFill>
                  <a:srgbClr val="008000"/>
                </a:solidFill>
              </a:rPr>
              <a:t>Local green spaces </a:t>
            </a:r>
            <a:r>
              <a:rPr lang="en-GB" sz="2000" b="1" dirty="0" smtClean="0">
                <a:solidFill>
                  <a:schemeClr val="accent6">
                    <a:lumMod val="50000"/>
                  </a:schemeClr>
                </a:solidFill>
              </a:rPr>
              <a:t>/ Communal views / </a:t>
            </a:r>
            <a:r>
              <a:rPr lang="en-GB" sz="2000" b="1" dirty="0" smtClean="0">
                <a:solidFill>
                  <a:srgbClr val="008000"/>
                </a:solidFill>
              </a:rPr>
              <a:t>Design</a:t>
            </a:r>
          </a:p>
          <a:p>
            <a:endParaRPr lang="en-GB" sz="1000" b="1" dirty="0" smtClean="0">
              <a:solidFill>
                <a:srgbClr val="008000"/>
              </a:solidFill>
            </a:endParaRPr>
          </a:p>
          <a:p>
            <a:r>
              <a:rPr lang="en-GB" sz="2000" b="1" dirty="0" smtClean="0">
                <a:solidFill>
                  <a:srgbClr val="008000"/>
                </a:solidFill>
              </a:rPr>
              <a:t>We’ve understood that landscape is more than just the countryside; it includes the village’s history and buildings, and the three interact</a:t>
            </a:r>
          </a:p>
          <a:p>
            <a:endParaRPr lang="en-GB" sz="1000" b="1" dirty="0" smtClean="0">
              <a:solidFill>
                <a:srgbClr val="008000"/>
              </a:solidFill>
            </a:endParaRPr>
          </a:p>
          <a:p>
            <a:r>
              <a:rPr lang="en-GB" sz="2000" b="1" dirty="0" smtClean="0">
                <a:solidFill>
                  <a:schemeClr val="accent6">
                    <a:lumMod val="50000"/>
                  </a:schemeClr>
                </a:solidFill>
              </a:rPr>
              <a:t>We aim for the “right homes in the right places” but have struggled to define what that really means</a:t>
            </a:r>
          </a:p>
          <a:p>
            <a:endParaRPr lang="en-GB" sz="1000" b="1" dirty="0" smtClean="0">
              <a:solidFill>
                <a:schemeClr val="accent6">
                  <a:lumMod val="50000"/>
                </a:schemeClr>
              </a:solidFill>
            </a:endParaRPr>
          </a:p>
          <a:p>
            <a:r>
              <a:rPr lang="en-GB" sz="2000" b="1" dirty="0" smtClean="0">
                <a:solidFill>
                  <a:srgbClr val="008000"/>
                </a:solidFill>
              </a:rPr>
              <a:t>Consultant explained the importance of understanding landscape sensitivity</a:t>
            </a:r>
          </a:p>
          <a:p>
            <a:endParaRPr lang="en-GB" sz="1000" b="1" dirty="0" smtClean="0">
              <a:solidFill>
                <a:srgbClr val="008000"/>
              </a:solidFill>
            </a:endParaRPr>
          </a:p>
          <a:p>
            <a:r>
              <a:rPr lang="en-GB" sz="2000" b="1" dirty="0" smtClean="0">
                <a:solidFill>
                  <a:schemeClr val="accent6">
                    <a:lumMod val="50000"/>
                  </a:schemeClr>
                </a:solidFill>
              </a:rPr>
              <a:t>Although village character is inherent to the Plan it’s not fully defined, nor used to dictate policies that conserve and safeguard  it – how to do that?</a:t>
            </a:r>
          </a:p>
          <a:p>
            <a:endParaRPr lang="en-GB" sz="1000" b="1" dirty="0" smtClean="0">
              <a:solidFill>
                <a:schemeClr val="accent6">
                  <a:lumMod val="50000"/>
                </a:schemeClr>
              </a:solidFill>
            </a:endParaRPr>
          </a:p>
          <a:p>
            <a:r>
              <a:rPr lang="en-GB" sz="2000" b="1" dirty="0" smtClean="0">
                <a:solidFill>
                  <a:srgbClr val="008000"/>
                </a:solidFill>
              </a:rPr>
              <a:t>Every planning decision should be made based on impact to the village’s character</a:t>
            </a:r>
          </a:p>
          <a:p>
            <a:endParaRPr lang="en-GB" sz="1000" b="1" dirty="0" smtClean="0">
              <a:solidFill>
                <a:srgbClr val="008000"/>
              </a:solidFill>
            </a:endParaRPr>
          </a:p>
          <a:p>
            <a:r>
              <a:rPr lang="en-GB" sz="2400" b="1" dirty="0" smtClean="0">
                <a:solidFill>
                  <a:schemeClr val="accent6">
                    <a:lumMod val="50000"/>
                  </a:schemeClr>
                </a:solidFill>
              </a:rPr>
              <a:t>This will all come together in a village character assessment</a:t>
            </a:r>
          </a:p>
        </p:txBody>
      </p:sp>
      <p:sp>
        <p:nvSpPr>
          <p:cNvPr id="12" name="Slide Number Placeholder 11"/>
          <p:cNvSpPr>
            <a:spLocks noGrp="1"/>
          </p:cNvSpPr>
          <p:nvPr>
            <p:ph type="sldNum" sz="quarter" idx="12"/>
          </p:nvPr>
        </p:nvSpPr>
        <p:spPr/>
        <p:txBody>
          <a:bodyPr/>
          <a:lstStyle/>
          <a:p>
            <a:fld id="{B99270B2-F2AA-4A8F-AA63-5DBF6285AD52}" type="slidenum">
              <a:rPr lang="en-GB" sz="1600" b="1" smtClean="0"/>
              <a:pPr/>
              <a:t>25</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20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2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7CF19541-7696-4B04-8526-40F07E1BF958}"/>
                                            </p:graphicEl>
                                          </p:spTgt>
                                        </p:tgtEl>
                                        <p:attrNameLst>
                                          <p:attrName>style.visibility</p:attrName>
                                        </p:attrNameLst>
                                      </p:cBhvr>
                                      <p:to>
                                        <p:strVal val="visible"/>
                                      </p:to>
                                    </p:set>
                                    <p:animEffect transition="in" filter="fade">
                                      <p:cBhvr>
                                        <p:cTn id="15" dur="2000"/>
                                        <p:tgtEl>
                                          <p:spTgt spid="5">
                                            <p:graphicEl>
                                              <a:dgm id="{7CF19541-7696-4B04-8526-40F07E1BF958}"/>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00BFD469-0274-4F60-B95D-E5B22364E181}"/>
                                            </p:graphicEl>
                                          </p:spTgt>
                                        </p:tgtEl>
                                        <p:attrNameLst>
                                          <p:attrName>style.visibility</p:attrName>
                                        </p:attrNameLst>
                                      </p:cBhvr>
                                      <p:to>
                                        <p:strVal val="visible"/>
                                      </p:to>
                                    </p:set>
                                    <p:animEffect transition="in" filter="fade">
                                      <p:cBhvr>
                                        <p:cTn id="18" dur="2000"/>
                                        <p:tgtEl>
                                          <p:spTgt spid="5">
                                            <p:graphicEl>
                                              <a:dgm id="{00BFD469-0274-4F60-B95D-E5B22364E181}"/>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graphicEl>
                                              <a:dgm id="{D166E263-52DA-40ED-B92D-EA0DE1229BD5}"/>
                                            </p:graphicEl>
                                          </p:spTgt>
                                        </p:tgtEl>
                                        <p:attrNameLst>
                                          <p:attrName>style.visibility</p:attrName>
                                        </p:attrNameLst>
                                      </p:cBhvr>
                                      <p:to>
                                        <p:strVal val="visible"/>
                                      </p:to>
                                    </p:set>
                                    <p:animEffect transition="in" filter="fade">
                                      <p:cBhvr>
                                        <p:cTn id="21" dur="2000"/>
                                        <p:tgtEl>
                                          <p:spTgt spid="5">
                                            <p:graphicEl>
                                              <a:dgm id="{D166E263-52DA-40ED-B92D-EA0DE1229BD5}"/>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bg/>
                                          </p:spTgt>
                                        </p:tgtEl>
                                        <p:attrNameLst>
                                          <p:attrName>style.visibility</p:attrName>
                                        </p:attrNameLst>
                                      </p:cBhvr>
                                      <p:to>
                                        <p:strVal val="visible"/>
                                      </p:to>
                                    </p:set>
                                    <p:animEffect transition="in" filter="fade">
                                      <p:cBhvr>
                                        <p:cTn id="32" dur="2000"/>
                                        <p:tgtEl>
                                          <p:spTgt spid="8">
                                            <p:bg/>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20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Effect transition="in" filter="fade">
                                      <p:cBhvr>
                                        <p:cTn id="42" dur="2000"/>
                                        <p:tgtEl>
                                          <p:spTgt spid="8">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animEffect transition="in" filter="fade">
                                      <p:cBhvr>
                                        <p:cTn id="47" dur="2000"/>
                                        <p:tgtEl>
                                          <p:spTgt spid="8">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5" end="5"/>
                                            </p:txEl>
                                          </p:spTgt>
                                        </p:tgtEl>
                                        <p:attrNameLst>
                                          <p:attrName>style.visibility</p:attrName>
                                        </p:attrNameLst>
                                      </p:cBhvr>
                                      <p:to>
                                        <p:strVal val="visible"/>
                                      </p:to>
                                    </p:set>
                                    <p:animEffect transition="in" filter="fade">
                                      <p:cBhvr>
                                        <p:cTn id="52" dur="2000"/>
                                        <p:tgtEl>
                                          <p:spTgt spid="8">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7" end="7"/>
                                            </p:txEl>
                                          </p:spTgt>
                                        </p:tgtEl>
                                        <p:attrNameLst>
                                          <p:attrName>style.visibility</p:attrName>
                                        </p:attrNameLst>
                                      </p:cBhvr>
                                      <p:to>
                                        <p:strVal val="visible"/>
                                      </p:to>
                                    </p:set>
                                    <p:animEffect transition="in" filter="fade">
                                      <p:cBhvr>
                                        <p:cTn id="57" dur="2000"/>
                                        <p:tgtEl>
                                          <p:spTgt spid="8">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
                                            <p:txEl>
                                              <p:pRg st="9" end="9"/>
                                            </p:txEl>
                                          </p:spTgt>
                                        </p:tgtEl>
                                        <p:attrNameLst>
                                          <p:attrName>style.visibility</p:attrName>
                                        </p:attrNameLst>
                                      </p:cBhvr>
                                      <p:to>
                                        <p:strVal val="visible"/>
                                      </p:to>
                                    </p:set>
                                    <p:animEffect transition="in" filter="fade">
                                      <p:cBhvr>
                                        <p:cTn id="62" dur="2000"/>
                                        <p:tgtEl>
                                          <p:spTgt spid="8">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
                                            <p:txEl>
                                              <p:pRg st="11" end="11"/>
                                            </p:txEl>
                                          </p:spTgt>
                                        </p:tgtEl>
                                        <p:attrNameLst>
                                          <p:attrName>style.visibility</p:attrName>
                                        </p:attrNameLst>
                                      </p:cBhvr>
                                      <p:to>
                                        <p:strVal val="visible"/>
                                      </p:to>
                                    </p:set>
                                    <p:animEffect transition="in" filter="fade">
                                      <p:cBhvr>
                                        <p:cTn id="67" dur="2000"/>
                                        <p:tgtEl>
                                          <p:spTgt spid="8">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8">
                                            <p:txEl>
                                              <p:pRg st="13" end="13"/>
                                            </p:txEl>
                                          </p:spTgt>
                                        </p:tgtEl>
                                        <p:attrNameLst>
                                          <p:attrName>style.visibility</p:attrName>
                                        </p:attrNameLst>
                                      </p:cBhvr>
                                      <p:to>
                                        <p:strVal val="visible"/>
                                      </p:to>
                                    </p:set>
                                    <p:animEffect transition="in" filter="fade">
                                      <p:cBhvr>
                                        <p:cTn id="72" dur="2000"/>
                                        <p:tgtEl>
                                          <p:spTgt spid="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Graphic spid="5" grpId="0">
        <p:bldSub>
          <a:bldDgm/>
        </p:bldSub>
      </p:bldGraphic>
      <p:bldP spid="8"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istorical Background Document Cover.jpg"/>
          <p:cNvPicPr>
            <a:picLocks noChangeAspect="1"/>
          </p:cNvPicPr>
          <p:nvPr/>
        </p:nvPicPr>
        <p:blipFill>
          <a:blip r:embed="rId3" cstate="print"/>
          <a:srcRect l="3409" b="6000"/>
          <a:stretch>
            <a:fillRect/>
          </a:stretch>
        </p:blipFill>
        <p:spPr>
          <a:xfrm>
            <a:off x="2195736" y="1484784"/>
            <a:ext cx="3734307" cy="5139952"/>
          </a:xfrm>
          <a:prstGeom prst="rect">
            <a:avLst/>
          </a:prstGeom>
        </p:spPr>
      </p:pic>
      <p:sp>
        <p:nvSpPr>
          <p:cNvPr id="8" name="TextBox 7"/>
          <p:cNvSpPr txBox="1"/>
          <p:nvPr/>
        </p:nvSpPr>
        <p:spPr>
          <a:xfrm>
            <a:off x="251520" y="1772816"/>
            <a:ext cx="8712968" cy="4585871"/>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Farmers here 6,000 years ago</a:t>
            </a:r>
          </a:p>
          <a:p>
            <a:endParaRPr lang="en-GB" sz="800" b="1" dirty="0" smtClean="0">
              <a:solidFill>
                <a:schemeClr val="accent6">
                  <a:lumMod val="50000"/>
                </a:schemeClr>
              </a:solidFill>
            </a:endParaRPr>
          </a:p>
          <a:p>
            <a:r>
              <a:rPr lang="en-GB" sz="2000" b="1" dirty="0" smtClean="0">
                <a:solidFill>
                  <a:srgbClr val="008000"/>
                </a:solidFill>
              </a:rPr>
              <a:t>An important settlement for both the </a:t>
            </a:r>
            <a:r>
              <a:rPr lang="en-GB" sz="2000" b="1" dirty="0" err="1" smtClean="0">
                <a:solidFill>
                  <a:srgbClr val="008000"/>
                </a:solidFill>
              </a:rPr>
              <a:t>Icenis</a:t>
            </a:r>
            <a:r>
              <a:rPr lang="en-GB" sz="2000" b="1" dirty="0" smtClean="0">
                <a:solidFill>
                  <a:srgbClr val="008000"/>
                </a:solidFill>
              </a:rPr>
              <a:t> and the Romans, who built 2 forts here</a:t>
            </a:r>
          </a:p>
          <a:p>
            <a:endParaRPr lang="en-GB" sz="800" b="1" dirty="0" smtClean="0">
              <a:solidFill>
                <a:srgbClr val="008000"/>
              </a:solidFill>
            </a:endParaRPr>
          </a:p>
          <a:p>
            <a:r>
              <a:rPr lang="en-GB" sz="2000" b="1" dirty="0" smtClean="0">
                <a:solidFill>
                  <a:schemeClr val="accent6">
                    <a:lumMod val="50000"/>
                  </a:schemeClr>
                </a:solidFill>
              </a:rPr>
              <a:t>In the past Watton Brook was much larger, and navigable by boats. </a:t>
            </a:r>
          </a:p>
          <a:p>
            <a:endParaRPr lang="en-GB" sz="800" b="1" dirty="0" smtClean="0">
              <a:solidFill>
                <a:schemeClr val="accent6">
                  <a:lumMod val="50000"/>
                </a:schemeClr>
              </a:solidFill>
            </a:endParaRPr>
          </a:p>
          <a:p>
            <a:r>
              <a:rPr lang="en-GB" sz="2000" b="1" dirty="0" smtClean="0">
                <a:solidFill>
                  <a:srgbClr val="008000"/>
                </a:solidFill>
              </a:rPr>
              <a:t>The layout of our roads can mostly be traced back at least 2,000 years</a:t>
            </a:r>
          </a:p>
          <a:p>
            <a:endParaRPr lang="en-GB" sz="800" b="1" dirty="0" smtClean="0">
              <a:solidFill>
                <a:srgbClr val="008000"/>
              </a:solidFill>
            </a:endParaRPr>
          </a:p>
          <a:p>
            <a:r>
              <a:rPr lang="en-GB" sz="2000" b="1" dirty="0" smtClean="0">
                <a:solidFill>
                  <a:schemeClr val="accent6">
                    <a:lumMod val="50000"/>
                  </a:schemeClr>
                </a:solidFill>
              </a:rPr>
              <a:t>For many years Saham was once more important than Watton</a:t>
            </a:r>
          </a:p>
          <a:p>
            <a:endParaRPr lang="en-GB" sz="800" b="1" dirty="0" smtClean="0">
              <a:solidFill>
                <a:schemeClr val="accent6">
                  <a:lumMod val="50000"/>
                </a:schemeClr>
              </a:solidFill>
            </a:endParaRPr>
          </a:p>
          <a:p>
            <a:r>
              <a:rPr lang="en-GB" sz="2000" b="1" dirty="0" smtClean="0">
                <a:solidFill>
                  <a:srgbClr val="008000"/>
                </a:solidFill>
              </a:rPr>
              <a:t>Our church evolved from earlier Saxon buildings dating back to the 7</a:t>
            </a:r>
            <a:r>
              <a:rPr lang="en-GB" sz="2000" b="1" baseline="30000" dirty="0" smtClean="0">
                <a:solidFill>
                  <a:srgbClr val="008000"/>
                </a:solidFill>
              </a:rPr>
              <a:t>th</a:t>
            </a:r>
            <a:r>
              <a:rPr lang="en-GB" sz="2000" b="1" dirty="0" smtClean="0">
                <a:solidFill>
                  <a:srgbClr val="008000"/>
                </a:solidFill>
              </a:rPr>
              <a:t> century</a:t>
            </a:r>
          </a:p>
          <a:p>
            <a:endParaRPr lang="en-GB" sz="800" b="1" dirty="0" smtClean="0">
              <a:solidFill>
                <a:srgbClr val="008000"/>
              </a:solidFill>
            </a:endParaRPr>
          </a:p>
          <a:p>
            <a:r>
              <a:rPr lang="en-GB" sz="2000" b="1" dirty="0" smtClean="0">
                <a:solidFill>
                  <a:schemeClr val="accent6">
                    <a:lumMod val="50000"/>
                  </a:schemeClr>
                </a:solidFill>
              </a:rPr>
              <a:t>In 1612 we had the first village school in Norfolk</a:t>
            </a:r>
          </a:p>
          <a:p>
            <a:endParaRPr lang="en-GB" sz="800" b="1" dirty="0" smtClean="0">
              <a:solidFill>
                <a:schemeClr val="accent6">
                  <a:lumMod val="50000"/>
                </a:schemeClr>
              </a:solidFill>
            </a:endParaRPr>
          </a:p>
          <a:p>
            <a:r>
              <a:rPr lang="en-GB" sz="2000" b="1" dirty="0" smtClean="0">
                <a:solidFill>
                  <a:srgbClr val="008000"/>
                </a:solidFill>
              </a:rPr>
              <a:t>Till the mid-20</a:t>
            </a:r>
            <a:r>
              <a:rPr lang="en-GB" sz="2000" b="1" baseline="30000" dirty="0" smtClean="0">
                <a:solidFill>
                  <a:srgbClr val="008000"/>
                </a:solidFill>
              </a:rPr>
              <a:t>th</a:t>
            </a:r>
            <a:r>
              <a:rPr lang="en-GB" sz="2000" b="1" dirty="0" smtClean="0">
                <a:solidFill>
                  <a:srgbClr val="008000"/>
                </a:solidFill>
              </a:rPr>
              <a:t> century roads were gravel tracks</a:t>
            </a:r>
          </a:p>
          <a:p>
            <a:endParaRPr lang="en-GB" sz="800" b="1" dirty="0" smtClean="0">
              <a:solidFill>
                <a:srgbClr val="008000"/>
              </a:solidFill>
            </a:endParaRPr>
          </a:p>
          <a:p>
            <a:r>
              <a:rPr lang="en-GB" sz="2000" b="1" dirty="0" smtClean="0">
                <a:solidFill>
                  <a:schemeClr val="accent6">
                    <a:lumMod val="50000"/>
                  </a:schemeClr>
                </a:solidFill>
              </a:rPr>
              <a:t>No gas, electricity, running water or mains drainage till 30’s and 40’s</a:t>
            </a:r>
          </a:p>
          <a:p>
            <a:endParaRPr lang="en-GB" sz="800" b="1" dirty="0" smtClean="0">
              <a:solidFill>
                <a:schemeClr val="accent6">
                  <a:lumMod val="50000"/>
                </a:schemeClr>
              </a:solidFill>
            </a:endParaRPr>
          </a:p>
          <a:p>
            <a:r>
              <a:rPr lang="en-GB" sz="2000" b="1" dirty="0" smtClean="0">
                <a:solidFill>
                  <a:srgbClr val="008000"/>
                </a:solidFill>
              </a:rPr>
              <a:t>Greatest amount of development came between late sixties and late nineties</a:t>
            </a:r>
            <a:endParaRPr lang="en-GB" sz="2000" b="1" dirty="0" smtClean="0">
              <a:solidFill>
                <a:schemeClr val="accent6">
                  <a:lumMod val="50000"/>
                </a:schemeClr>
              </a:solidFill>
            </a:endParaRPr>
          </a:p>
        </p:txBody>
      </p:sp>
      <p:sp>
        <p:nvSpPr>
          <p:cNvPr id="4" name="TextBox 3"/>
          <p:cNvSpPr txBox="1"/>
          <p:nvPr/>
        </p:nvSpPr>
        <p:spPr>
          <a:xfrm>
            <a:off x="251520" y="404664"/>
            <a:ext cx="8712968"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VILLAGE CHARACTER ASSESSMENT - 2</a:t>
            </a:r>
            <a:endParaRPr lang="en-GB" sz="3600" b="1" dirty="0" smtClean="0">
              <a:solidFill>
                <a:schemeClr val="accent6">
                  <a:lumMod val="50000"/>
                </a:schemeClr>
              </a:solidFill>
            </a:endParaRPr>
          </a:p>
        </p:txBody>
      </p:sp>
      <p:sp>
        <p:nvSpPr>
          <p:cNvPr id="6" name="TextBox 5"/>
          <p:cNvSpPr txBox="1"/>
          <p:nvPr/>
        </p:nvSpPr>
        <p:spPr>
          <a:xfrm>
            <a:off x="251520" y="1124744"/>
            <a:ext cx="8712968" cy="646331"/>
          </a:xfrm>
          <a:prstGeom prst="rect">
            <a:avLst/>
          </a:prstGeom>
          <a:solidFill>
            <a:srgbClr val="FFFFCC"/>
          </a:solidFill>
          <a:ln w="25400">
            <a:solidFill>
              <a:schemeClr val="accent6">
                <a:lumMod val="50000"/>
              </a:schemeClr>
            </a:solidFill>
          </a:ln>
        </p:spPr>
        <p:txBody>
          <a:bodyPr wrap="square" rtlCol="0">
            <a:spAutoFit/>
          </a:bodyPr>
          <a:lstStyle/>
          <a:p>
            <a:pPr algn="ctr"/>
            <a:r>
              <a:rPr lang="en-GB" sz="3600" b="1" dirty="0" smtClean="0">
                <a:solidFill>
                  <a:schemeClr val="accent6">
                    <a:lumMod val="50000"/>
                  </a:schemeClr>
                </a:solidFill>
              </a:rPr>
              <a:t>Village Development History Highlights</a:t>
            </a:r>
          </a:p>
        </p:txBody>
      </p:sp>
      <p:sp>
        <p:nvSpPr>
          <p:cNvPr id="29704" name="Rectangle 8"/>
          <p:cNvSpPr>
            <a:spLocks noChangeArrowheads="1"/>
          </p:cNvSpPr>
          <p:nvPr/>
        </p:nvSpPr>
        <p:spPr bwMode="auto">
          <a:xfrm>
            <a:off x="900113" y="1431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1" i="0" u="none" strike="noStrike" cap="none" normalizeH="0" baseline="0" smtClean="0">
                <a:ln>
                  <a:noFill/>
                </a:ln>
                <a:solidFill>
                  <a:srgbClr val="008000"/>
                </a:solidFill>
                <a:effectLst/>
                <a:latin typeface="Calibri" pitchFamily="34" charset="0"/>
                <a:ea typeface="Calibri" pitchFamily="34" charset="0"/>
                <a:cs typeface="Times New Roman" pitchFamily="18" charset="0"/>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29705" name="Rectangle 9"/>
          <p:cNvSpPr>
            <a:spLocks noChangeArrowheads="1"/>
          </p:cNvSpPr>
          <p:nvPr/>
        </p:nvSpPr>
        <p:spPr bwMode="auto">
          <a:xfrm>
            <a:off x="900113" y="63182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B99270B2-F2AA-4A8F-AA63-5DBF6285AD52}" type="slidenum">
              <a:rPr lang="en-GB" sz="1600" b="1" smtClean="0"/>
              <a:pPr/>
              <a:t>26</a:t>
            </a:fld>
            <a:endParaRPr lang="en-GB"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animEffect transition="in" filter="fade">
                                      <p:cBhvr>
                                        <p:cTn id="13" dur="2000"/>
                                        <p:tgtEl>
                                          <p:spTgt spid="6">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bg/>
                                          </p:spTgt>
                                        </p:tgtEl>
                                        <p:attrNameLst>
                                          <p:attrName>style.visibility</p:attrName>
                                        </p:attrNameLst>
                                      </p:cBhvr>
                                      <p:to>
                                        <p:strVal val="visible"/>
                                      </p:to>
                                    </p:set>
                                    <p:animEffect transition="in" filter="fade">
                                      <p:cBhvr>
                                        <p:cTn id="21" dur="2000"/>
                                        <p:tgtEl>
                                          <p:spTgt spid="8">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fade">
                                      <p:cBhvr>
                                        <p:cTn id="26" dur="2000"/>
                                        <p:tgtEl>
                                          <p:spTgt spid="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2000"/>
                                        <p:tgtEl>
                                          <p:spTgt spid="8">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Effect transition="in" filter="fade">
                                      <p:cBhvr>
                                        <p:cTn id="36" dur="2000"/>
                                        <p:tgtEl>
                                          <p:spTgt spid="8">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
                                            <p:txEl>
                                              <p:pRg st="6" end="6"/>
                                            </p:txEl>
                                          </p:spTgt>
                                        </p:tgtEl>
                                        <p:attrNameLst>
                                          <p:attrName>style.visibility</p:attrName>
                                        </p:attrNameLst>
                                      </p:cBhvr>
                                      <p:to>
                                        <p:strVal val="visible"/>
                                      </p:to>
                                    </p:set>
                                    <p:animEffect transition="in" filter="fade">
                                      <p:cBhvr>
                                        <p:cTn id="41" dur="2000"/>
                                        <p:tgtEl>
                                          <p:spTgt spid="8">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txEl>
                                              <p:pRg st="8" end="8"/>
                                            </p:txEl>
                                          </p:spTgt>
                                        </p:tgtEl>
                                        <p:attrNameLst>
                                          <p:attrName>style.visibility</p:attrName>
                                        </p:attrNameLst>
                                      </p:cBhvr>
                                      <p:to>
                                        <p:strVal val="visible"/>
                                      </p:to>
                                    </p:set>
                                    <p:animEffect transition="in" filter="fade">
                                      <p:cBhvr>
                                        <p:cTn id="46" dur="2000"/>
                                        <p:tgtEl>
                                          <p:spTgt spid="8">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xEl>
                                              <p:pRg st="10" end="10"/>
                                            </p:txEl>
                                          </p:spTgt>
                                        </p:tgtEl>
                                        <p:attrNameLst>
                                          <p:attrName>style.visibility</p:attrName>
                                        </p:attrNameLst>
                                      </p:cBhvr>
                                      <p:to>
                                        <p:strVal val="visible"/>
                                      </p:to>
                                    </p:set>
                                    <p:animEffect transition="in" filter="fade">
                                      <p:cBhvr>
                                        <p:cTn id="51" dur="2000"/>
                                        <p:tgtEl>
                                          <p:spTgt spid="8">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8">
                                            <p:txEl>
                                              <p:pRg st="12" end="12"/>
                                            </p:txEl>
                                          </p:spTgt>
                                        </p:tgtEl>
                                        <p:attrNameLst>
                                          <p:attrName>style.visibility</p:attrName>
                                        </p:attrNameLst>
                                      </p:cBhvr>
                                      <p:to>
                                        <p:strVal val="visible"/>
                                      </p:to>
                                    </p:set>
                                    <p:animEffect transition="in" filter="fade">
                                      <p:cBhvr>
                                        <p:cTn id="56" dur="2000"/>
                                        <p:tgtEl>
                                          <p:spTgt spid="8">
                                            <p:txEl>
                                              <p:pRg st="12" end="1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
                                            <p:txEl>
                                              <p:pRg st="14" end="14"/>
                                            </p:txEl>
                                          </p:spTgt>
                                        </p:tgtEl>
                                        <p:attrNameLst>
                                          <p:attrName>style.visibility</p:attrName>
                                        </p:attrNameLst>
                                      </p:cBhvr>
                                      <p:to>
                                        <p:strVal val="visible"/>
                                      </p:to>
                                    </p:set>
                                    <p:animEffect transition="in" filter="fade">
                                      <p:cBhvr>
                                        <p:cTn id="61" dur="2000"/>
                                        <p:tgtEl>
                                          <p:spTgt spid="8">
                                            <p:txEl>
                                              <p:pRg st="14" end="1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8">
                                            <p:txEl>
                                              <p:pRg st="16" end="16"/>
                                            </p:txEl>
                                          </p:spTgt>
                                        </p:tgtEl>
                                        <p:attrNameLst>
                                          <p:attrName>style.visibility</p:attrName>
                                        </p:attrNameLst>
                                      </p:cBhvr>
                                      <p:to>
                                        <p:strVal val="visible"/>
                                      </p:to>
                                    </p:set>
                                    <p:animEffect transition="in" filter="fade">
                                      <p:cBhvr>
                                        <p:cTn id="66" dur="2000"/>
                                        <p:tgtEl>
                                          <p:spTgt spid="8">
                                            <p:txEl>
                                              <p:pRg st="16" end="1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8">
                                            <p:txEl>
                                              <p:pRg st="18" end="18"/>
                                            </p:txEl>
                                          </p:spTgt>
                                        </p:tgtEl>
                                        <p:attrNameLst>
                                          <p:attrName>style.visibility</p:attrName>
                                        </p:attrNameLst>
                                      </p:cBhvr>
                                      <p:to>
                                        <p:strVal val="visible"/>
                                      </p:to>
                                    </p:set>
                                    <p:animEffect transition="in" filter="fade">
                                      <p:cBhvr>
                                        <p:cTn id="71" dur="2000"/>
                                        <p:tgtEl>
                                          <p:spTgt spid="8">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6" grpId="0" build="allAtOnce"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99270B2-F2AA-4A8F-AA63-5DBF6285AD52}" type="slidenum">
              <a:rPr lang="en-GB" smtClean="0"/>
              <a:pPr/>
              <a:t>27</a:t>
            </a:fld>
            <a:endParaRPr lang="en-GB"/>
          </a:p>
        </p:txBody>
      </p:sp>
      <p:graphicFrame>
        <p:nvGraphicFramePr>
          <p:cNvPr id="3" name="Chart 2"/>
          <p:cNvGraphicFramePr/>
          <p:nvPr/>
        </p:nvGraphicFramePr>
        <p:xfrm>
          <a:off x="395536" y="476673"/>
          <a:ext cx="8424936" cy="583264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39552" y="2636911"/>
            <a:ext cx="8064896" cy="2596823"/>
            <a:chOff x="539552" y="2636911"/>
            <a:chExt cx="8064896" cy="2596823"/>
          </a:xfrm>
        </p:grpSpPr>
        <p:pic>
          <p:nvPicPr>
            <p:cNvPr id="11" name="Picture 10" descr="Cameraman 2.jpg"/>
            <p:cNvPicPr>
              <a:picLocks noChangeAspect="1"/>
            </p:cNvPicPr>
            <p:nvPr/>
          </p:nvPicPr>
          <p:blipFill>
            <a:blip r:embed="rId3" cstate="print"/>
            <a:srcRect b="10133"/>
            <a:stretch>
              <a:fillRect/>
            </a:stretch>
          </p:blipFill>
          <p:spPr>
            <a:xfrm>
              <a:off x="5940152" y="2636912"/>
              <a:ext cx="2664296" cy="2593840"/>
            </a:xfrm>
            <a:prstGeom prst="rect">
              <a:avLst/>
            </a:prstGeom>
          </p:spPr>
        </p:pic>
        <p:pic>
          <p:nvPicPr>
            <p:cNvPr id="12" name="Picture 11" descr="Man With Telescope 2.png"/>
            <p:cNvPicPr>
              <a:picLocks noChangeAspect="1"/>
            </p:cNvPicPr>
            <p:nvPr/>
          </p:nvPicPr>
          <p:blipFill>
            <a:blip r:embed="rId4" cstate="print"/>
            <a:srcRect b="9416"/>
            <a:stretch>
              <a:fillRect/>
            </a:stretch>
          </p:blipFill>
          <p:spPr>
            <a:xfrm>
              <a:off x="539552" y="2636912"/>
              <a:ext cx="2592288" cy="2543880"/>
            </a:xfrm>
            <a:prstGeom prst="rect">
              <a:avLst/>
            </a:prstGeom>
          </p:spPr>
        </p:pic>
        <p:pic>
          <p:nvPicPr>
            <p:cNvPr id="13" name="Picture 12" descr="Viewpoint 5.jpg"/>
            <p:cNvPicPr>
              <a:picLocks noChangeAspect="1"/>
            </p:cNvPicPr>
            <p:nvPr/>
          </p:nvPicPr>
          <p:blipFill>
            <a:blip r:embed="rId5" cstate="print"/>
            <a:srcRect b="7530"/>
            <a:stretch>
              <a:fillRect/>
            </a:stretch>
          </p:blipFill>
          <p:spPr>
            <a:xfrm>
              <a:off x="3275856" y="2636911"/>
              <a:ext cx="2592288" cy="2596823"/>
            </a:xfrm>
            <a:prstGeom prst="rect">
              <a:avLst/>
            </a:prstGeom>
          </p:spPr>
        </p:pic>
      </p:grpSp>
      <p:sp>
        <p:nvSpPr>
          <p:cNvPr id="4" name="TextBox 3"/>
          <p:cNvSpPr txBox="1"/>
          <p:nvPr/>
        </p:nvSpPr>
        <p:spPr>
          <a:xfrm>
            <a:off x="467544" y="404664"/>
            <a:ext cx="8280920"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sz="4000" b="1" dirty="0" smtClean="0">
                <a:solidFill>
                  <a:schemeClr val="accent6">
                    <a:lumMod val="50000"/>
                  </a:schemeClr>
                </a:solidFill>
              </a:rPr>
              <a:t>VILLAGE CHARACTER ASSESSMENT - 3</a:t>
            </a:r>
            <a:endParaRPr lang="en-GB" sz="3600" b="1" dirty="0" smtClean="0">
              <a:solidFill>
                <a:schemeClr val="accent6">
                  <a:lumMod val="50000"/>
                </a:schemeClr>
              </a:solidFill>
            </a:endParaRPr>
          </a:p>
        </p:txBody>
      </p:sp>
      <p:sp>
        <p:nvSpPr>
          <p:cNvPr id="6" name="TextBox 5"/>
          <p:cNvSpPr txBox="1"/>
          <p:nvPr/>
        </p:nvSpPr>
        <p:spPr>
          <a:xfrm>
            <a:off x="2267744" y="1412776"/>
            <a:ext cx="3960440"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Who will be doing it and when?</a:t>
            </a:r>
            <a:r>
              <a:rPr lang="en-GB" sz="2000" b="1" dirty="0" smtClean="0">
                <a:solidFill>
                  <a:schemeClr val="accent6">
                    <a:lumMod val="50000"/>
                  </a:schemeClr>
                </a:solidFill>
              </a:rPr>
              <a:t> </a:t>
            </a:r>
          </a:p>
        </p:txBody>
      </p:sp>
      <p:sp>
        <p:nvSpPr>
          <p:cNvPr id="8" name="TextBox 7"/>
          <p:cNvSpPr txBox="1"/>
          <p:nvPr/>
        </p:nvSpPr>
        <p:spPr>
          <a:xfrm>
            <a:off x="395536" y="2348880"/>
            <a:ext cx="8352928" cy="3477875"/>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It will be done by our landscape consultant, Lucy </a:t>
            </a:r>
            <a:r>
              <a:rPr lang="en-GB" sz="2000" b="1" dirty="0" err="1" smtClean="0">
                <a:solidFill>
                  <a:schemeClr val="accent6">
                    <a:lumMod val="50000"/>
                  </a:schemeClr>
                </a:solidFill>
              </a:rPr>
              <a:t>Batchelor-Wylam</a:t>
            </a:r>
            <a:endParaRPr lang="en-GB" sz="2000" b="1" dirty="0" smtClean="0">
              <a:solidFill>
                <a:schemeClr val="accent6">
                  <a:lumMod val="50000"/>
                </a:schemeClr>
              </a:solidFill>
            </a:endParaRPr>
          </a:p>
          <a:p>
            <a:endParaRPr lang="en-GB" sz="2000" b="1" dirty="0" smtClean="0">
              <a:solidFill>
                <a:schemeClr val="accent6">
                  <a:lumMod val="50000"/>
                </a:schemeClr>
              </a:solidFill>
            </a:endParaRPr>
          </a:p>
          <a:p>
            <a:r>
              <a:rPr lang="en-GB" sz="2000" b="1" dirty="0" smtClean="0">
                <a:solidFill>
                  <a:srgbClr val="008000"/>
                </a:solidFill>
              </a:rPr>
              <a:t>Following PC approval of the work, we have just submitted the grant application</a:t>
            </a:r>
          </a:p>
          <a:p>
            <a:endParaRPr lang="en-GB" sz="2000" b="1" dirty="0" smtClean="0">
              <a:solidFill>
                <a:schemeClr val="accent6">
                  <a:lumMod val="50000"/>
                </a:schemeClr>
              </a:solidFill>
            </a:endParaRPr>
          </a:p>
          <a:p>
            <a:r>
              <a:rPr lang="en-GB" sz="2000" b="1" dirty="0" smtClean="0">
                <a:solidFill>
                  <a:schemeClr val="accent6">
                    <a:lumMod val="50000"/>
                  </a:schemeClr>
                </a:solidFill>
              </a:rPr>
              <a:t>Exact timing depends on us receiving a new grant to pay for the work, but we hope Lucy can start in mid-September</a:t>
            </a:r>
          </a:p>
          <a:p>
            <a:endParaRPr lang="en-GB" sz="2000" b="1" dirty="0" smtClean="0">
              <a:solidFill>
                <a:schemeClr val="accent6">
                  <a:lumMod val="50000"/>
                </a:schemeClr>
              </a:solidFill>
            </a:endParaRPr>
          </a:p>
          <a:p>
            <a:r>
              <a:rPr lang="en-GB" sz="2000" b="1" dirty="0" smtClean="0">
                <a:solidFill>
                  <a:srgbClr val="008000"/>
                </a:solidFill>
              </a:rPr>
              <a:t>Including preparation of reports and recommendations, the work is expected to take about 6 weeks</a:t>
            </a:r>
          </a:p>
          <a:p>
            <a:endParaRPr lang="en-GB" sz="2000" b="1" dirty="0" smtClean="0">
              <a:solidFill>
                <a:srgbClr val="008000"/>
              </a:solidFill>
            </a:endParaRPr>
          </a:p>
        </p:txBody>
      </p:sp>
      <p:sp>
        <p:nvSpPr>
          <p:cNvPr id="5" name="Slide Number Placeholder 4"/>
          <p:cNvSpPr>
            <a:spLocks noGrp="1"/>
          </p:cNvSpPr>
          <p:nvPr>
            <p:ph type="sldNum" sz="quarter" idx="12"/>
          </p:nvPr>
        </p:nvSpPr>
        <p:spPr/>
        <p:txBody>
          <a:bodyPr/>
          <a:lstStyle/>
          <a:p>
            <a:fld id="{B99270B2-F2AA-4A8F-AA63-5DBF6285AD52}" type="slidenum">
              <a:rPr lang="en-GB" sz="1600" b="1" smtClean="0"/>
              <a:pPr/>
              <a:t>28</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animEffect transition="in" filter="fade">
                                      <p:cBhvr>
                                        <p:cTn id="13" dur="2000"/>
                                        <p:tgtEl>
                                          <p:spTgt spid="6">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bg/>
                                          </p:spTgt>
                                        </p:tgtEl>
                                        <p:attrNameLst>
                                          <p:attrName>style.visibility</p:attrName>
                                        </p:attrNameLst>
                                      </p:cBhvr>
                                      <p:to>
                                        <p:strVal val="visible"/>
                                      </p:to>
                                    </p:set>
                                    <p:animEffect transition="in" filter="fade">
                                      <p:cBhvr>
                                        <p:cTn id="21" dur="2000"/>
                                        <p:tgtEl>
                                          <p:spTgt spid="8">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fade">
                                      <p:cBhvr>
                                        <p:cTn id="26" dur="2000"/>
                                        <p:tgtEl>
                                          <p:spTgt spid="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2000"/>
                                        <p:tgtEl>
                                          <p:spTgt spid="8">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Effect transition="in" filter="fade">
                                      <p:cBhvr>
                                        <p:cTn id="36" dur="2000"/>
                                        <p:tgtEl>
                                          <p:spTgt spid="8">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
                                            <p:txEl>
                                              <p:pRg st="6" end="6"/>
                                            </p:txEl>
                                          </p:spTgt>
                                        </p:tgtEl>
                                        <p:attrNameLst>
                                          <p:attrName>style.visibility</p:attrName>
                                        </p:attrNameLst>
                                      </p:cBhvr>
                                      <p:to>
                                        <p:strVal val="visible"/>
                                      </p:to>
                                    </p:set>
                                    <p:animEffect transition="in" filter="fade">
                                      <p:cBhvr>
                                        <p:cTn id="41" dur="2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8"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755576" y="2564904"/>
            <a:ext cx="7960237" cy="3959296"/>
            <a:chOff x="755576" y="2564904"/>
            <a:chExt cx="7960237" cy="3959296"/>
          </a:xfrm>
        </p:grpSpPr>
        <p:pic>
          <p:nvPicPr>
            <p:cNvPr id="7" name="Picture 6" descr="Nature Study.jpg"/>
            <p:cNvPicPr>
              <a:picLocks noChangeAspect="1"/>
            </p:cNvPicPr>
            <p:nvPr/>
          </p:nvPicPr>
          <p:blipFill>
            <a:blip r:embed="rId3" cstate="print"/>
            <a:srcRect b="7492"/>
            <a:stretch>
              <a:fillRect/>
            </a:stretch>
          </p:blipFill>
          <p:spPr>
            <a:xfrm>
              <a:off x="755576" y="2636912"/>
              <a:ext cx="2962747" cy="1872208"/>
            </a:xfrm>
            <a:prstGeom prst="rect">
              <a:avLst/>
            </a:prstGeom>
          </p:spPr>
        </p:pic>
        <p:pic>
          <p:nvPicPr>
            <p:cNvPr id="9" name="Picture 8" descr="Town Study.jpg"/>
            <p:cNvPicPr>
              <a:picLocks noChangeAspect="1"/>
            </p:cNvPicPr>
            <p:nvPr/>
          </p:nvPicPr>
          <p:blipFill>
            <a:blip r:embed="rId4" cstate="print"/>
            <a:srcRect t="31100" b="24801"/>
            <a:stretch>
              <a:fillRect/>
            </a:stretch>
          </p:blipFill>
          <p:spPr>
            <a:xfrm>
              <a:off x="3923928" y="2564904"/>
              <a:ext cx="4791885" cy="2116443"/>
            </a:xfrm>
            <a:prstGeom prst="rect">
              <a:avLst/>
            </a:prstGeom>
          </p:spPr>
        </p:pic>
        <p:pic>
          <p:nvPicPr>
            <p:cNvPr id="10" name="Picture 9" descr="History.jpg"/>
            <p:cNvPicPr>
              <a:picLocks noChangeAspect="1"/>
            </p:cNvPicPr>
            <p:nvPr/>
          </p:nvPicPr>
          <p:blipFill>
            <a:blip r:embed="rId5" cstate="print"/>
            <a:stretch>
              <a:fillRect/>
            </a:stretch>
          </p:blipFill>
          <p:spPr>
            <a:xfrm>
              <a:off x="3347864" y="4581127"/>
              <a:ext cx="2448272" cy="1943073"/>
            </a:xfrm>
            <a:prstGeom prst="rect">
              <a:avLst/>
            </a:prstGeom>
          </p:spPr>
        </p:pic>
      </p:grpSp>
      <p:sp>
        <p:nvSpPr>
          <p:cNvPr id="4" name="TextBox 3"/>
          <p:cNvSpPr txBox="1"/>
          <p:nvPr/>
        </p:nvSpPr>
        <p:spPr>
          <a:xfrm>
            <a:off x="755576" y="404664"/>
            <a:ext cx="7704856" cy="1323439"/>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 VILLAGE CHARACTER ASSESSMENT - 4</a:t>
            </a:r>
            <a:endParaRPr lang="en-GB" sz="3600" b="1" dirty="0" smtClean="0">
              <a:solidFill>
                <a:schemeClr val="accent6">
                  <a:lumMod val="50000"/>
                </a:schemeClr>
              </a:solidFill>
            </a:endParaRPr>
          </a:p>
        </p:txBody>
      </p:sp>
      <p:sp>
        <p:nvSpPr>
          <p:cNvPr id="6" name="TextBox 5"/>
          <p:cNvSpPr txBox="1"/>
          <p:nvPr/>
        </p:nvSpPr>
        <p:spPr>
          <a:xfrm>
            <a:off x="755576" y="1844824"/>
            <a:ext cx="7704856"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What will it involve and how will we use the information?</a:t>
            </a:r>
            <a:r>
              <a:rPr lang="en-GB" sz="2000" b="1" dirty="0" smtClean="0">
                <a:solidFill>
                  <a:schemeClr val="accent6">
                    <a:lumMod val="50000"/>
                  </a:schemeClr>
                </a:solidFill>
              </a:rPr>
              <a:t> </a:t>
            </a:r>
          </a:p>
        </p:txBody>
      </p:sp>
      <p:sp>
        <p:nvSpPr>
          <p:cNvPr id="8" name="TextBox 7"/>
          <p:cNvSpPr txBox="1"/>
          <p:nvPr/>
        </p:nvSpPr>
        <p:spPr>
          <a:xfrm>
            <a:off x="395536" y="2420888"/>
            <a:ext cx="8352928" cy="4093428"/>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We will provide historical background information</a:t>
            </a:r>
          </a:p>
          <a:p>
            <a:r>
              <a:rPr lang="en-GB" sz="2000" b="1" dirty="0" smtClean="0">
                <a:solidFill>
                  <a:srgbClr val="008000"/>
                </a:solidFill>
              </a:rPr>
              <a:t>The parish will be assessed and divided into landscape character areas</a:t>
            </a:r>
          </a:p>
          <a:p>
            <a:r>
              <a:rPr lang="en-GB" sz="2000" b="1" dirty="0" smtClean="0">
                <a:solidFill>
                  <a:schemeClr val="accent6">
                    <a:lumMod val="50000"/>
                  </a:schemeClr>
                </a:solidFill>
              </a:rPr>
              <a:t>The sensitivity of each area to housing development will be defined</a:t>
            </a:r>
          </a:p>
          <a:p>
            <a:r>
              <a:rPr lang="en-GB" sz="2000" b="1" dirty="0" smtClean="0">
                <a:solidFill>
                  <a:srgbClr val="008000"/>
                </a:solidFill>
              </a:rPr>
              <a:t>Sensitivity will show how each area could accommodate change without undue detrimental effect, by evaluating visual sensitivity and landscape value</a:t>
            </a:r>
          </a:p>
          <a:p>
            <a:r>
              <a:rPr lang="en-GB" sz="2000" b="1" dirty="0" smtClean="0">
                <a:solidFill>
                  <a:schemeClr val="accent6">
                    <a:lumMod val="50000"/>
                  </a:schemeClr>
                </a:solidFill>
              </a:rPr>
              <a:t>An analysis of village character will lead to a comprehensive design guide for future developments that will include both desirable and non-desirable features</a:t>
            </a:r>
          </a:p>
          <a:p>
            <a:r>
              <a:rPr lang="en-GB" sz="2000" b="1" dirty="0" smtClean="0">
                <a:solidFill>
                  <a:srgbClr val="008000"/>
                </a:solidFill>
              </a:rPr>
              <a:t>Key views will be reassessed and justified</a:t>
            </a:r>
          </a:p>
          <a:p>
            <a:r>
              <a:rPr lang="en-GB" sz="2000" b="1" dirty="0" smtClean="0">
                <a:solidFill>
                  <a:schemeClr val="accent6">
                    <a:lumMod val="50000"/>
                  </a:schemeClr>
                </a:solidFill>
              </a:rPr>
              <a:t>Stronger justification for the strategic gap will be provided</a:t>
            </a:r>
          </a:p>
          <a:p>
            <a:r>
              <a:rPr lang="en-GB" sz="2000" b="1" dirty="0" smtClean="0">
                <a:solidFill>
                  <a:srgbClr val="008000"/>
                </a:solidFill>
              </a:rPr>
              <a:t>Recommendations for new policy criteria to better conserve our landscape will be made</a:t>
            </a:r>
          </a:p>
          <a:p>
            <a:r>
              <a:rPr lang="en-GB" sz="2000" b="1" dirty="0" smtClean="0">
                <a:solidFill>
                  <a:schemeClr val="accent6">
                    <a:lumMod val="50000"/>
                  </a:schemeClr>
                </a:solidFill>
              </a:rPr>
              <a:t>Landscape sensitivity will be a key factor in site allocations</a:t>
            </a:r>
            <a:endParaRPr lang="en-GB" sz="2000" b="1" dirty="0" smtClean="0">
              <a:solidFill>
                <a:srgbClr val="008000"/>
              </a:solidFill>
            </a:endParaRPr>
          </a:p>
        </p:txBody>
      </p:sp>
      <p:sp>
        <p:nvSpPr>
          <p:cNvPr id="5" name="Slide Number Placeholder 4"/>
          <p:cNvSpPr>
            <a:spLocks noGrp="1"/>
          </p:cNvSpPr>
          <p:nvPr>
            <p:ph type="sldNum" sz="quarter" idx="12"/>
          </p:nvPr>
        </p:nvSpPr>
        <p:spPr>
          <a:xfrm>
            <a:off x="7010400" y="6492875"/>
            <a:ext cx="2133600" cy="365125"/>
          </a:xfrm>
        </p:spPr>
        <p:txBody>
          <a:bodyPr/>
          <a:lstStyle/>
          <a:p>
            <a:fld id="{B99270B2-F2AA-4A8F-AA63-5DBF6285AD52}" type="slidenum">
              <a:rPr lang="en-GB" sz="1600" b="1" smtClean="0"/>
              <a:pPr/>
              <a:t>29</a:t>
            </a:fld>
            <a:endParaRPr lang="en-GB"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animEffect transition="in" filter="fade">
                                      <p:cBhvr>
                                        <p:cTn id="13" dur="2000"/>
                                        <p:tgtEl>
                                          <p:spTgt spid="8">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20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20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2000"/>
                                        <p:tgtEl>
                                          <p:spTgt spid="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fade">
                                      <p:cBhvr>
                                        <p:cTn id="33" dur="2000"/>
                                        <p:tgtEl>
                                          <p:spTgt spid="8">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fade">
                                      <p:cBhvr>
                                        <p:cTn id="38" dur="20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fade">
                                      <p:cBhvr>
                                        <p:cTn id="43" dur="2000"/>
                                        <p:tgtEl>
                                          <p:spTgt spid="8">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
                                            <p:txEl>
                                              <p:pRg st="6" end="6"/>
                                            </p:txEl>
                                          </p:spTgt>
                                        </p:tgtEl>
                                        <p:attrNameLst>
                                          <p:attrName>style.visibility</p:attrName>
                                        </p:attrNameLst>
                                      </p:cBhvr>
                                      <p:to>
                                        <p:strVal val="visible"/>
                                      </p:to>
                                    </p:set>
                                    <p:animEffect transition="in" filter="fade">
                                      <p:cBhvr>
                                        <p:cTn id="48" dur="2000"/>
                                        <p:tgtEl>
                                          <p:spTgt spid="8">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8">
                                            <p:txEl>
                                              <p:pRg st="7" end="7"/>
                                            </p:txEl>
                                          </p:spTgt>
                                        </p:tgtEl>
                                        <p:attrNameLst>
                                          <p:attrName>style.visibility</p:attrName>
                                        </p:attrNameLst>
                                      </p:cBhvr>
                                      <p:to>
                                        <p:strVal val="visible"/>
                                      </p:to>
                                    </p:set>
                                    <p:animEffect transition="in" filter="fade">
                                      <p:cBhvr>
                                        <p:cTn id="53" dur="2000"/>
                                        <p:tgtEl>
                                          <p:spTgt spid="8">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8">
                                            <p:txEl>
                                              <p:pRg st="8" end="8"/>
                                            </p:txEl>
                                          </p:spTgt>
                                        </p:tgtEl>
                                        <p:attrNameLst>
                                          <p:attrName>style.visibility</p:attrName>
                                        </p:attrNameLst>
                                      </p:cBhvr>
                                      <p:to>
                                        <p:strVal val="visible"/>
                                      </p:to>
                                    </p:set>
                                    <p:animEffect transition="in" filter="fade">
                                      <p:cBhvr>
                                        <p:cTn id="58" dur="2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568952" cy="1323439"/>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pPr algn="ctr"/>
            <a:r>
              <a:rPr lang="en-GB" sz="4000" b="1" dirty="0" smtClean="0">
                <a:solidFill>
                  <a:schemeClr val="accent6">
                    <a:lumMod val="50000"/>
                  </a:schemeClr>
                </a:solidFill>
              </a:rPr>
              <a:t>VILLAGE CHARACTER ASSESSMENT Q&amp;A</a:t>
            </a:r>
            <a:endParaRPr lang="en-GB" sz="3600" b="1" dirty="0" smtClean="0">
              <a:solidFill>
                <a:schemeClr val="accent6">
                  <a:lumMod val="50000"/>
                </a:schemeClr>
              </a:solidFill>
            </a:endParaRPr>
          </a:p>
        </p:txBody>
      </p:sp>
      <p:sp>
        <p:nvSpPr>
          <p:cNvPr id="3" name="TextBox 2"/>
          <p:cNvSpPr txBox="1"/>
          <p:nvPr/>
        </p:nvSpPr>
        <p:spPr>
          <a:xfrm>
            <a:off x="827584" y="1772816"/>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p>
        </p:txBody>
      </p:sp>
      <p:pic>
        <p:nvPicPr>
          <p:cNvPr id="4" name="Picture 3" descr="Question Mark.jpeg"/>
          <p:cNvPicPr>
            <a:picLocks noChangeAspect="1"/>
          </p:cNvPicPr>
          <p:nvPr/>
        </p:nvPicPr>
        <p:blipFill>
          <a:blip r:embed="rId3" cstate="print"/>
          <a:stretch>
            <a:fillRect/>
          </a:stretch>
        </p:blipFill>
        <p:spPr>
          <a:xfrm>
            <a:off x="5652120" y="2636912"/>
            <a:ext cx="2614980" cy="3933056"/>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30</a:t>
            </a:fld>
            <a:endParaRPr lang="en-GB" sz="1600"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67544" y="1844824"/>
            <a:ext cx="8272696" cy="3240360"/>
            <a:chOff x="467544" y="1844824"/>
            <a:chExt cx="8272696" cy="3240360"/>
          </a:xfrm>
        </p:grpSpPr>
        <p:pic>
          <p:nvPicPr>
            <p:cNvPr id="7" name="Picture 6" descr="Where.jpg"/>
            <p:cNvPicPr>
              <a:picLocks noChangeAspect="1"/>
            </p:cNvPicPr>
            <p:nvPr/>
          </p:nvPicPr>
          <p:blipFill>
            <a:blip r:embed="rId3" cstate="print"/>
            <a:srcRect b="9083"/>
            <a:stretch>
              <a:fillRect/>
            </a:stretch>
          </p:blipFill>
          <p:spPr>
            <a:xfrm>
              <a:off x="3779912" y="1844824"/>
              <a:ext cx="4960328" cy="3240360"/>
            </a:xfrm>
            <a:prstGeom prst="rect">
              <a:avLst/>
            </a:prstGeom>
          </p:spPr>
        </p:pic>
        <p:pic>
          <p:nvPicPr>
            <p:cNvPr id="5" name="Picture 4" descr="3 Houses.jpg"/>
            <p:cNvPicPr>
              <a:picLocks noChangeAspect="1"/>
            </p:cNvPicPr>
            <p:nvPr/>
          </p:nvPicPr>
          <p:blipFill>
            <a:blip r:embed="rId4" cstate="print"/>
            <a:stretch>
              <a:fillRect/>
            </a:stretch>
          </p:blipFill>
          <p:spPr>
            <a:xfrm>
              <a:off x="467544" y="1844824"/>
              <a:ext cx="3240360" cy="3240360"/>
            </a:xfrm>
            <a:prstGeom prst="rect">
              <a:avLst/>
            </a:prstGeom>
          </p:spPr>
        </p:pic>
      </p:grpSp>
      <p:pic>
        <p:nvPicPr>
          <p:cNvPr id="9" name="Picture 8" descr="Last piece in jigsaw.jpg"/>
          <p:cNvPicPr>
            <a:picLocks noChangeAspect="1"/>
          </p:cNvPicPr>
          <p:nvPr/>
        </p:nvPicPr>
        <p:blipFill>
          <a:blip r:embed="rId5" cstate="print"/>
          <a:srcRect r="7922" b="9069"/>
          <a:stretch>
            <a:fillRect/>
          </a:stretch>
        </p:blipFill>
        <p:spPr>
          <a:xfrm>
            <a:off x="2411760" y="1844824"/>
            <a:ext cx="4241927" cy="3888432"/>
          </a:xfrm>
          <a:prstGeom prst="rect">
            <a:avLst/>
          </a:prstGeom>
        </p:spPr>
      </p:pic>
      <p:sp>
        <p:nvSpPr>
          <p:cNvPr id="8" name="TextBox 7"/>
          <p:cNvSpPr txBox="1"/>
          <p:nvPr/>
        </p:nvSpPr>
        <p:spPr>
          <a:xfrm>
            <a:off x="395536" y="1844824"/>
            <a:ext cx="8352928" cy="4585871"/>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The Plan’s basic aim is to ensure the </a:t>
            </a:r>
            <a:r>
              <a:rPr lang="en-GB" sz="2000" b="1" i="1" dirty="0" smtClean="0">
                <a:solidFill>
                  <a:srgbClr val="008000"/>
                </a:solidFill>
              </a:rPr>
              <a:t>right homes are built in the right places at the right times</a:t>
            </a:r>
            <a:r>
              <a:rPr lang="en-GB" sz="2000" b="1" i="1" dirty="0" smtClean="0">
                <a:solidFill>
                  <a:schemeClr val="accent6">
                    <a:lumMod val="50000"/>
                  </a:schemeClr>
                </a:solidFill>
              </a:rPr>
              <a:t> – </a:t>
            </a:r>
            <a:r>
              <a:rPr lang="en-GB" sz="2000" b="1" dirty="0" smtClean="0">
                <a:solidFill>
                  <a:schemeClr val="accent6">
                    <a:lumMod val="50000"/>
                  </a:schemeClr>
                </a:solidFill>
              </a:rPr>
              <a:t>and not to allow the reverse</a:t>
            </a:r>
          </a:p>
          <a:p>
            <a:r>
              <a:rPr lang="en-GB" sz="2000" b="1" dirty="0" smtClean="0">
                <a:solidFill>
                  <a:srgbClr val="008000"/>
                </a:solidFill>
              </a:rPr>
              <a:t>But at present we don’t have full control over this</a:t>
            </a:r>
          </a:p>
          <a:p>
            <a:r>
              <a:rPr lang="en-GB" sz="2000" b="1" dirty="0" smtClean="0">
                <a:solidFill>
                  <a:schemeClr val="accent6">
                    <a:lumMod val="50000"/>
                  </a:schemeClr>
                </a:solidFill>
              </a:rPr>
              <a:t>The Local Plan dictates in general where houses can be built, but without any firm basis for that</a:t>
            </a:r>
          </a:p>
          <a:p>
            <a:r>
              <a:rPr lang="en-GB" sz="2000" b="1" dirty="0" smtClean="0">
                <a:solidFill>
                  <a:srgbClr val="008000"/>
                </a:solidFill>
              </a:rPr>
              <a:t>Planners / the Breckland planning committee have the final decision</a:t>
            </a:r>
          </a:p>
          <a:p>
            <a:r>
              <a:rPr lang="en-GB" sz="2000" b="1" dirty="0" smtClean="0">
                <a:solidFill>
                  <a:schemeClr val="accent6">
                    <a:lumMod val="50000"/>
                  </a:schemeClr>
                </a:solidFill>
              </a:rPr>
              <a:t>While Breckland Council want to limit new housing to a precise maximum we’ve been advised they will find that almost impossible to do</a:t>
            </a:r>
          </a:p>
          <a:p>
            <a:r>
              <a:rPr lang="en-GB" sz="2000" b="1" dirty="0" smtClean="0">
                <a:solidFill>
                  <a:srgbClr val="008000"/>
                </a:solidFill>
              </a:rPr>
              <a:t>Lack of a 5 year supply of housing land in Breckland weakens our policies</a:t>
            </a:r>
          </a:p>
          <a:p>
            <a:r>
              <a:rPr lang="en-GB" sz="2800" b="1" dirty="0" smtClean="0">
                <a:solidFill>
                  <a:schemeClr val="accent6">
                    <a:lumMod val="50000"/>
                  </a:schemeClr>
                </a:solidFill>
              </a:rPr>
              <a:t>We can address these problems by allocating sites in our Plan. </a:t>
            </a:r>
          </a:p>
          <a:p>
            <a:r>
              <a:rPr lang="en-GB" sz="2800" b="1" dirty="0" smtClean="0">
                <a:solidFill>
                  <a:srgbClr val="008000"/>
                </a:solidFill>
              </a:rPr>
              <a:t>The Parish Council has approved that, and we will start the process in a few days time</a:t>
            </a:r>
          </a:p>
        </p:txBody>
      </p:sp>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SITE ALLOCATIONS - 1</a:t>
            </a:r>
            <a:endParaRPr lang="en-GB" sz="3600" b="1" dirty="0" smtClean="0">
              <a:solidFill>
                <a:schemeClr val="accent6">
                  <a:lumMod val="50000"/>
                </a:schemeClr>
              </a:solidFill>
            </a:endParaRPr>
          </a:p>
        </p:txBody>
      </p:sp>
      <p:sp>
        <p:nvSpPr>
          <p:cNvPr id="6" name="TextBox 5"/>
          <p:cNvSpPr txBox="1"/>
          <p:nvPr/>
        </p:nvSpPr>
        <p:spPr>
          <a:xfrm>
            <a:off x="2555776" y="1196752"/>
            <a:ext cx="3456384" cy="523220"/>
          </a:xfrm>
          <a:prstGeom prst="rect">
            <a:avLst/>
          </a:prstGeom>
          <a:solidFill>
            <a:srgbClr val="FFFFCC"/>
          </a:solidFill>
          <a:ln w="25400">
            <a:solidFill>
              <a:schemeClr val="accent6">
                <a:lumMod val="50000"/>
              </a:schemeClr>
            </a:solidFill>
          </a:ln>
        </p:spPr>
        <p:txBody>
          <a:bodyPr wrap="square" rtlCol="0">
            <a:spAutoFit/>
          </a:bodyPr>
          <a:lstStyle/>
          <a:p>
            <a:pPr algn="ctr"/>
            <a:r>
              <a:rPr lang="en-GB" sz="2800" b="1" dirty="0" smtClean="0">
                <a:solidFill>
                  <a:schemeClr val="accent6">
                    <a:lumMod val="50000"/>
                  </a:schemeClr>
                </a:solidFill>
              </a:rPr>
              <a:t>Why are we doing it? </a:t>
            </a:r>
          </a:p>
        </p:txBody>
      </p:sp>
      <p:sp>
        <p:nvSpPr>
          <p:cNvPr id="11" name="Slide Number Placeholder 10"/>
          <p:cNvSpPr>
            <a:spLocks noGrp="1"/>
          </p:cNvSpPr>
          <p:nvPr>
            <p:ph type="sldNum" sz="quarter" idx="12"/>
          </p:nvPr>
        </p:nvSpPr>
        <p:spPr>
          <a:xfrm>
            <a:off x="6516216" y="6492875"/>
            <a:ext cx="2133600" cy="365125"/>
          </a:xfrm>
        </p:spPr>
        <p:txBody>
          <a:bodyPr/>
          <a:lstStyle/>
          <a:p>
            <a:fld id="{B99270B2-F2AA-4A8F-AA63-5DBF6285AD52}" type="slidenum">
              <a:rPr lang="en-GB" sz="1600" b="1" smtClean="0"/>
              <a:pPr/>
              <a:t>31</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bg/>
                                          </p:spTgt>
                                        </p:tgtEl>
                                        <p:attrNameLst>
                                          <p:attrName>style.visibility</p:attrName>
                                        </p:attrNameLst>
                                      </p:cBhvr>
                                      <p:to>
                                        <p:strVal val="visible"/>
                                      </p:to>
                                    </p:set>
                                    <p:animEffect transition="in" filter="fade">
                                      <p:cBhvr>
                                        <p:cTn id="19" dur="2000"/>
                                        <p:tgtEl>
                                          <p:spTgt spid="8">
                                            <p:bg/>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fade">
                                      <p:cBhvr>
                                        <p:cTn id="24" dur="2000"/>
                                        <p:tgtEl>
                                          <p:spTgt spid="8">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Effect transition="in" filter="fade">
                                      <p:cBhvr>
                                        <p:cTn id="29" dur="2000"/>
                                        <p:tgtEl>
                                          <p:spTgt spid="8">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xEl>
                                              <p:pRg st="2" end="2"/>
                                            </p:txEl>
                                          </p:spTgt>
                                        </p:tgtEl>
                                        <p:attrNameLst>
                                          <p:attrName>style.visibility</p:attrName>
                                        </p:attrNameLst>
                                      </p:cBhvr>
                                      <p:to>
                                        <p:strVal val="visible"/>
                                      </p:to>
                                    </p:set>
                                    <p:animEffect transition="in" filter="fade">
                                      <p:cBhvr>
                                        <p:cTn id="34" dur="2000"/>
                                        <p:tgtEl>
                                          <p:spTgt spid="8">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animEffect transition="in" filter="fade">
                                      <p:cBhvr>
                                        <p:cTn id="39" dur="2000"/>
                                        <p:tgtEl>
                                          <p:spTgt spid="8">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
                                            <p:txEl>
                                              <p:pRg st="4" end="4"/>
                                            </p:txEl>
                                          </p:spTgt>
                                        </p:tgtEl>
                                        <p:attrNameLst>
                                          <p:attrName>style.visibility</p:attrName>
                                        </p:attrNameLst>
                                      </p:cBhvr>
                                      <p:to>
                                        <p:strVal val="visible"/>
                                      </p:to>
                                    </p:set>
                                    <p:animEffect transition="in" filter="fade">
                                      <p:cBhvr>
                                        <p:cTn id="44" dur="2000"/>
                                        <p:tgtEl>
                                          <p:spTgt spid="8">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8">
                                            <p:txEl>
                                              <p:pRg st="5" end="5"/>
                                            </p:txEl>
                                          </p:spTgt>
                                        </p:tgtEl>
                                        <p:attrNameLst>
                                          <p:attrName>style.visibility</p:attrName>
                                        </p:attrNameLst>
                                      </p:cBhvr>
                                      <p:to>
                                        <p:strVal val="visible"/>
                                      </p:to>
                                    </p:set>
                                    <p:animEffect transition="in" filter="fade">
                                      <p:cBhvr>
                                        <p:cTn id="49" dur="2000"/>
                                        <p:tgtEl>
                                          <p:spTgt spid="8">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xEl>
                                              <p:pRg st="6" end="6"/>
                                            </p:txEl>
                                          </p:spTgt>
                                        </p:tgtEl>
                                        <p:attrNameLst>
                                          <p:attrName>style.visibility</p:attrName>
                                        </p:attrNameLst>
                                      </p:cBhvr>
                                      <p:to>
                                        <p:strVal val="visible"/>
                                      </p:to>
                                    </p:set>
                                    <p:animEffect transition="in" filter="fade">
                                      <p:cBhvr>
                                        <p:cTn id="54" dur="2000"/>
                                        <p:tgtEl>
                                          <p:spTgt spid="8">
                                            <p:txEl>
                                              <p:pRg st="6" end="6"/>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8">
                                            <p:txEl>
                                              <p:pRg st="7" end="7"/>
                                            </p:txEl>
                                          </p:spTgt>
                                        </p:tgtEl>
                                        <p:attrNameLst>
                                          <p:attrName>style.visibility</p:attrName>
                                        </p:attrNameLst>
                                      </p:cBhvr>
                                      <p:to>
                                        <p:strVal val="visible"/>
                                      </p:to>
                                    </p:set>
                                    <p:animEffect transition="in" filter="fade">
                                      <p:cBhvr>
                                        <p:cTn id="59" dur="2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dvantages.jpg"/>
          <p:cNvPicPr>
            <a:picLocks noChangeAspect="1"/>
          </p:cNvPicPr>
          <p:nvPr/>
        </p:nvPicPr>
        <p:blipFill>
          <a:blip r:embed="rId3" cstate="print"/>
          <a:srcRect l="5901" t="11188" r="5901"/>
          <a:stretch>
            <a:fillRect/>
          </a:stretch>
        </p:blipFill>
        <p:spPr>
          <a:xfrm>
            <a:off x="683568" y="1844824"/>
            <a:ext cx="7776864" cy="3654435"/>
          </a:xfrm>
          <a:prstGeom prst="rect">
            <a:avLst/>
          </a:prstGeom>
        </p:spPr>
      </p:pic>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SITE ALLOCATIONS - 2</a:t>
            </a:r>
            <a:endParaRPr lang="en-GB" sz="3600" b="1" dirty="0" smtClean="0">
              <a:solidFill>
                <a:schemeClr val="accent6">
                  <a:lumMod val="50000"/>
                </a:schemeClr>
              </a:solidFill>
            </a:endParaRPr>
          </a:p>
        </p:txBody>
      </p:sp>
      <p:sp>
        <p:nvSpPr>
          <p:cNvPr id="6" name="TextBox 5"/>
          <p:cNvSpPr txBox="1"/>
          <p:nvPr/>
        </p:nvSpPr>
        <p:spPr>
          <a:xfrm>
            <a:off x="1763688" y="1196752"/>
            <a:ext cx="5328592" cy="523220"/>
          </a:xfrm>
          <a:prstGeom prst="rect">
            <a:avLst/>
          </a:prstGeom>
          <a:solidFill>
            <a:srgbClr val="FFFFCC"/>
          </a:solidFill>
          <a:ln w="25400">
            <a:solidFill>
              <a:schemeClr val="accent6">
                <a:lumMod val="50000"/>
              </a:schemeClr>
            </a:solidFill>
          </a:ln>
        </p:spPr>
        <p:txBody>
          <a:bodyPr wrap="square" rtlCol="0">
            <a:spAutoFit/>
          </a:bodyPr>
          <a:lstStyle/>
          <a:p>
            <a:r>
              <a:rPr lang="en-GB" sz="2800" b="1" dirty="0" smtClean="0">
                <a:solidFill>
                  <a:schemeClr val="accent6">
                    <a:lumMod val="50000"/>
                  </a:schemeClr>
                </a:solidFill>
              </a:rPr>
              <a:t>Advantages of allocating sites</a:t>
            </a:r>
          </a:p>
        </p:txBody>
      </p:sp>
      <p:sp>
        <p:nvSpPr>
          <p:cNvPr id="8" name="TextBox 7"/>
          <p:cNvSpPr txBox="1"/>
          <p:nvPr/>
        </p:nvSpPr>
        <p:spPr>
          <a:xfrm>
            <a:off x="395536" y="1772816"/>
            <a:ext cx="8352928" cy="3724096"/>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Certainty for all about where new housing will – and will not be allowed</a:t>
            </a:r>
          </a:p>
          <a:p>
            <a:r>
              <a:rPr lang="en-GB" sz="2000" b="1" dirty="0" smtClean="0">
                <a:solidFill>
                  <a:srgbClr val="008000"/>
                </a:solidFill>
              </a:rPr>
              <a:t>Objective process will overcome the emotion that applications attract</a:t>
            </a:r>
          </a:p>
          <a:p>
            <a:r>
              <a:rPr lang="en-GB" sz="2000" b="1" dirty="0" smtClean="0">
                <a:solidFill>
                  <a:schemeClr val="accent6">
                    <a:lumMod val="50000"/>
                  </a:schemeClr>
                </a:solidFill>
              </a:rPr>
              <a:t>Conservation of the best features of village character will be a key criteria</a:t>
            </a:r>
          </a:p>
          <a:p>
            <a:r>
              <a:rPr lang="en-GB" sz="2000" b="1" dirty="0" smtClean="0">
                <a:solidFill>
                  <a:srgbClr val="008000"/>
                </a:solidFill>
              </a:rPr>
              <a:t>Unlikely a site not allocated would later get permission</a:t>
            </a:r>
          </a:p>
          <a:p>
            <a:r>
              <a:rPr lang="en-GB" sz="2000" b="1" dirty="0" smtClean="0">
                <a:solidFill>
                  <a:schemeClr val="accent6">
                    <a:lumMod val="50000"/>
                  </a:schemeClr>
                </a:solidFill>
              </a:rPr>
              <a:t>Allocated sites will get permission more easily</a:t>
            </a:r>
          </a:p>
          <a:p>
            <a:r>
              <a:rPr lang="en-GB" sz="2000" b="1" dirty="0" smtClean="0">
                <a:solidFill>
                  <a:srgbClr val="008000"/>
                </a:solidFill>
              </a:rPr>
              <a:t>Instead of the 5 year land supply rule, for the first 2 years of the Plan we will be subject to a 3 year supply rule – so less loopholes for developers</a:t>
            </a:r>
          </a:p>
          <a:p>
            <a:r>
              <a:rPr lang="en-GB" sz="2000" b="1" dirty="0" smtClean="0">
                <a:solidFill>
                  <a:schemeClr val="accent6">
                    <a:lumMod val="50000"/>
                  </a:schemeClr>
                </a:solidFill>
              </a:rPr>
              <a:t>Developments can be phased over time, rather than all in the early years</a:t>
            </a:r>
          </a:p>
          <a:p>
            <a:r>
              <a:rPr lang="en-GB" sz="2000" b="1" dirty="0" smtClean="0">
                <a:solidFill>
                  <a:srgbClr val="008000"/>
                </a:solidFill>
              </a:rPr>
              <a:t>All three of our consultants support our approach</a:t>
            </a:r>
          </a:p>
          <a:p>
            <a:r>
              <a:rPr lang="en-GB" sz="2800" b="1" dirty="0" smtClean="0">
                <a:solidFill>
                  <a:schemeClr val="accent6">
                    <a:lumMod val="50000"/>
                  </a:schemeClr>
                </a:solidFill>
              </a:rPr>
              <a:t>The only way to ensure the right houses in the right places at the right times</a:t>
            </a:r>
            <a:endParaRPr lang="en-GB" sz="2800" b="1" dirty="0" smtClean="0">
              <a:solidFill>
                <a:srgbClr val="008000"/>
              </a:solidFill>
            </a:endParaRPr>
          </a:p>
        </p:txBody>
      </p:sp>
      <p:sp>
        <p:nvSpPr>
          <p:cNvPr id="7" name="Slide Number Placeholder 6"/>
          <p:cNvSpPr>
            <a:spLocks noGrp="1"/>
          </p:cNvSpPr>
          <p:nvPr>
            <p:ph type="sldNum" sz="quarter" idx="12"/>
          </p:nvPr>
        </p:nvSpPr>
        <p:spPr/>
        <p:txBody>
          <a:bodyPr/>
          <a:lstStyle/>
          <a:p>
            <a:fld id="{B99270B2-F2AA-4A8F-AA63-5DBF6285AD52}" type="slidenum">
              <a:rPr lang="en-GB" sz="1600" b="1" smtClean="0"/>
              <a:pPr/>
              <a:t>32</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animEffect transition="in" filter="wipe(down)">
                                      <p:cBhvr>
                                        <p:cTn id="13" dur="500"/>
                                        <p:tgtEl>
                                          <p:spTgt spid="8">
                                            <p:bg/>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down)">
                                      <p:cBhvr>
                                        <p:cTn id="18" dur="5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wipe(down)">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wipe(down)">
                                      <p:cBhvr>
                                        <p:cTn id="28" dur="500"/>
                                        <p:tgtEl>
                                          <p:spTgt spid="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wipe(down)">
                                      <p:cBhvr>
                                        <p:cTn id="33" dur="500"/>
                                        <p:tgtEl>
                                          <p:spTgt spid="8">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wipe(down)">
                                      <p:cBhvr>
                                        <p:cTn id="38" dur="500"/>
                                        <p:tgtEl>
                                          <p:spTgt spid="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wipe(down)">
                                      <p:cBhvr>
                                        <p:cTn id="43" dur="500"/>
                                        <p:tgtEl>
                                          <p:spTgt spid="8">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8">
                                            <p:txEl>
                                              <p:pRg st="6" end="6"/>
                                            </p:txEl>
                                          </p:spTgt>
                                        </p:tgtEl>
                                        <p:attrNameLst>
                                          <p:attrName>style.visibility</p:attrName>
                                        </p:attrNameLst>
                                      </p:cBhvr>
                                      <p:to>
                                        <p:strVal val="visible"/>
                                      </p:to>
                                    </p:set>
                                    <p:animEffect transition="in" filter="wipe(down)">
                                      <p:cBhvr>
                                        <p:cTn id="48" dur="500"/>
                                        <p:tgtEl>
                                          <p:spTgt spid="8">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8">
                                            <p:txEl>
                                              <p:pRg st="7" end="7"/>
                                            </p:txEl>
                                          </p:spTgt>
                                        </p:tgtEl>
                                        <p:attrNameLst>
                                          <p:attrName>style.visibility</p:attrName>
                                        </p:attrNameLst>
                                      </p:cBhvr>
                                      <p:to>
                                        <p:strVal val="visible"/>
                                      </p:to>
                                    </p:set>
                                    <p:animEffect transition="in" filter="wipe(down)">
                                      <p:cBhvr>
                                        <p:cTn id="53" dur="500"/>
                                        <p:tgtEl>
                                          <p:spTgt spid="8">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8">
                                            <p:txEl>
                                              <p:pRg st="8" end="8"/>
                                            </p:txEl>
                                          </p:spTgt>
                                        </p:tgtEl>
                                        <p:attrNameLst>
                                          <p:attrName>style.visibility</p:attrName>
                                        </p:attrNameLst>
                                      </p:cBhvr>
                                      <p:to>
                                        <p:strVal val="visible"/>
                                      </p:to>
                                    </p:set>
                                    <p:animEffect transition="in" filter="wipe(down)">
                                      <p:cBhvr>
                                        <p:cTn id="58"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475656" y="1772816"/>
            <a:ext cx="6480720" cy="4331980"/>
            <a:chOff x="1475656" y="1772816"/>
            <a:chExt cx="6480720" cy="4331980"/>
          </a:xfrm>
        </p:grpSpPr>
        <p:pic>
          <p:nvPicPr>
            <p:cNvPr id="5" name="Picture 4" descr="Pitfalls.jpg"/>
            <p:cNvPicPr>
              <a:picLocks noChangeAspect="1"/>
            </p:cNvPicPr>
            <p:nvPr/>
          </p:nvPicPr>
          <p:blipFill>
            <a:blip r:embed="rId3" cstate="print"/>
            <a:stretch>
              <a:fillRect/>
            </a:stretch>
          </p:blipFill>
          <p:spPr>
            <a:xfrm>
              <a:off x="1475656" y="1772816"/>
              <a:ext cx="5976664" cy="4331980"/>
            </a:xfrm>
            <a:prstGeom prst="rect">
              <a:avLst/>
            </a:prstGeom>
          </p:spPr>
        </p:pic>
        <p:pic>
          <p:nvPicPr>
            <p:cNvPr id="9" name="Picture 8" descr="Risk Balance.jpg"/>
            <p:cNvPicPr>
              <a:picLocks noChangeAspect="1"/>
            </p:cNvPicPr>
            <p:nvPr/>
          </p:nvPicPr>
          <p:blipFill>
            <a:blip r:embed="rId4" cstate="print"/>
            <a:stretch>
              <a:fillRect/>
            </a:stretch>
          </p:blipFill>
          <p:spPr>
            <a:xfrm>
              <a:off x="6012160" y="2204864"/>
              <a:ext cx="1944216" cy="2544785"/>
            </a:xfrm>
            <a:prstGeom prst="rect">
              <a:avLst/>
            </a:prstGeom>
          </p:spPr>
        </p:pic>
      </p:grpSp>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SITE ALLOCATIONS - 3</a:t>
            </a:r>
            <a:endParaRPr lang="en-GB" sz="3600" b="1" dirty="0" smtClean="0">
              <a:solidFill>
                <a:schemeClr val="accent6">
                  <a:lumMod val="50000"/>
                </a:schemeClr>
              </a:solidFill>
            </a:endParaRPr>
          </a:p>
        </p:txBody>
      </p:sp>
      <p:sp>
        <p:nvSpPr>
          <p:cNvPr id="6" name="TextBox 5"/>
          <p:cNvSpPr txBox="1"/>
          <p:nvPr/>
        </p:nvSpPr>
        <p:spPr>
          <a:xfrm>
            <a:off x="2339752" y="1196752"/>
            <a:ext cx="4608512"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Potential pitfalls of allocating sites</a:t>
            </a:r>
            <a:endParaRPr lang="en-GB" sz="2000" b="1" dirty="0" smtClean="0">
              <a:solidFill>
                <a:schemeClr val="accent6">
                  <a:lumMod val="50000"/>
                </a:schemeClr>
              </a:solidFill>
            </a:endParaRPr>
          </a:p>
        </p:txBody>
      </p:sp>
      <p:sp>
        <p:nvSpPr>
          <p:cNvPr id="8" name="TextBox 7"/>
          <p:cNvSpPr txBox="1"/>
          <p:nvPr/>
        </p:nvSpPr>
        <p:spPr>
          <a:xfrm>
            <a:off x="467544" y="1772816"/>
            <a:ext cx="8352928" cy="4401205"/>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Can be a contentious or divisive topic within a community</a:t>
            </a:r>
          </a:p>
          <a:p>
            <a:endParaRPr lang="en-GB" sz="2000" b="1" dirty="0" smtClean="0">
              <a:solidFill>
                <a:schemeClr val="accent6">
                  <a:lumMod val="50000"/>
                </a:schemeClr>
              </a:solidFill>
            </a:endParaRPr>
          </a:p>
          <a:p>
            <a:r>
              <a:rPr lang="en-GB" sz="2000" b="1" dirty="0" smtClean="0">
                <a:solidFill>
                  <a:srgbClr val="008000"/>
                </a:solidFill>
              </a:rPr>
              <a:t>Developers may challenge the process in court and get policies thrown out</a:t>
            </a:r>
          </a:p>
          <a:p>
            <a:endParaRPr lang="en-GB" sz="2000" b="1" dirty="0" smtClean="0">
              <a:solidFill>
                <a:srgbClr val="008000"/>
              </a:solidFill>
            </a:endParaRPr>
          </a:p>
          <a:p>
            <a:r>
              <a:rPr lang="en-GB" sz="2000" b="1" dirty="0" smtClean="0">
                <a:solidFill>
                  <a:schemeClr val="accent6">
                    <a:lumMod val="50000"/>
                  </a:schemeClr>
                </a:solidFill>
              </a:rPr>
              <a:t>Ensuring all those who wish to propose sites are aware</a:t>
            </a:r>
          </a:p>
          <a:p>
            <a:endParaRPr lang="en-GB" sz="2000" b="1" dirty="0" smtClean="0">
              <a:solidFill>
                <a:schemeClr val="accent6">
                  <a:lumMod val="50000"/>
                </a:schemeClr>
              </a:solidFill>
            </a:endParaRPr>
          </a:p>
          <a:p>
            <a:r>
              <a:rPr lang="en-GB" sz="2000" b="1" dirty="0" smtClean="0">
                <a:solidFill>
                  <a:srgbClr val="008000"/>
                </a:solidFill>
              </a:rPr>
              <a:t>Making sure the whole process is fair and transparent</a:t>
            </a:r>
          </a:p>
          <a:p>
            <a:endParaRPr lang="en-GB" sz="2000" b="1" dirty="0" smtClean="0">
              <a:solidFill>
                <a:srgbClr val="008000"/>
              </a:solidFill>
            </a:endParaRPr>
          </a:p>
          <a:p>
            <a:r>
              <a:rPr lang="en-GB" sz="2000" b="1" dirty="0" smtClean="0">
                <a:solidFill>
                  <a:schemeClr val="accent6">
                    <a:lumMod val="50000"/>
                  </a:schemeClr>
                </a:solidFill>
              </a:rPr>
              <a:t>Sites previously proposed to Breckland will need reassessment if put forward again</a:t>
            </a:r>
          </a:p>
          <a:p>
            <a:endParaRPr lang="en-GB" sz="2000" b="1" dirty="0" smtClean="0">
              <a:solidFill>
                <a:schemeClr val="accent6">
                  <a:lumMod val="50000"/>
                </a:schemeClr>
              </a:solidFill>
            </a:endParaRPr>
          </a:p>
          <a:p>
            <a:r>
              <a:rPr lang="en-GB" sz="2000" b="1" dirty="0" smtClean="0">
                <a:solidFill>
                  <a:srgbClr val="008000"/>
                </a:solidFill>
              </a:rPr>
              <a:t>Possible delay to finalising the Plan</a:t>
            </a:r>
          </a:p>
          <a:p>
            <a:endParaRPr lang="en-GB" sz="2000" b="1" dirty="0" smtClean="0">
              <a:solidFill>
                <a:srgbClr val="008000"/>
              </a:solidFill>
            </a:endParaRPr>
          </a:p>
          <a:p>
            <a:r>
              <a:rPr lang="en-GB" sz="2000" b="1" dirty="0" smtClean="0">
                <a:solidFill>
                  <a:schemeClr val="accent6">
                    <a:lumMod val="50000"/>
                  </a:schemeClr>
                </a:solidFill>
              </a:rPr>
              <a:t>Missing any individual or group in consultation</a:t>
            </a:r>
          </a:p>
        </p:txBody>
      </p:sp>
      <p:sp>
        <p:nvSpPr>
          <p:cNvPr id="7" name="Slide Number Placeholder 6"/>
          <p:cNvSpPr>
            <a:spLocks noGrp="1"/>
          </p:cNvSpPr>
          <p:nvPr>
            <p:ph type="sldNum" sz="quarter" idx="12"/>
          </p:nvPr>
        </p:nvSpPr>
        <p:spPr/>
        <p:txBody>
          <a:bodyPr/>
          <a:lstStyle/>
          <a:p>
            <a:fld id="{B99270B2-F2AA-4A8F-AA63-5DBF6285AD52}" type="slidenum">
              <a:rPr lang="en-GB" sz="1600" b="1" smtClean="0"/>
              <a:pPr/>
              <a:t>33</a:t>
            </a:fld>
            <a:endParaRPr lang="en-GB"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animEffect transition="in" filter="fade">
                                      <p:cBhvr>
                                        <p:cTn id="13" dur="2000"/>
                                        <p:tgtEl>
                                          <p:spTgt spid="8">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20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fade">
                                      <p:cBhvr>
                                        <p:cTn id="23" dur="20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animEffect transition="in" filter="fade">
                                      <p:cBhvr>
                                        <p:cTn id="28" dur="2000"/>
                                        <p:tgtEl>
                                          <p:spTgt spid="8">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Effect transition="in" filter="fade">
                                      <p:cBhvr>
                                        <p:cTn id="33" dur="2000"/>
                                        <p:tgtEl>
                                          <p:spTgt spid="8">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xEl>
                                              <p:pRg st="8" end="8"/>
                                            </p:txEl>
                                          </p:spTgt>
                                        </p:tgtEl>
                                        <p:attrNameLst>
                                          <p:attrName>style.visibility</p:attrName>
                                        </p:attrNameLst>
                                      </p:cBhvr>
                                      <p:to>
                                        <p:strVal val="visible"/>
                                      </p:to>
                                    </p:set>
                                    <p:animEffect transition="in" filter="fade">
                                      <p:cBhvr>
                                        <p:cTn id="38" dur="2000"/>
                                        <p:tgtEl>
                                          <p:spTgt spid="8">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xEl>
                                              <p:pRg st="10" end="10"/>
                                            </p:txEl>
                                          </p:spTgt>
                                        </p:tgtEl>
                                        <p:attrNameLst>
                                          <p:attrName>style.visibility</p:attrName>
                                        </p:attrNameLst>
                                      </p:cBhvr>
                                      <p:to>
                                        <p:strVal val="visible"/>
                                      </p:to>
                                    </p:set>
                                    <p:animEffect transition="in" filter="fade">
                                      <p:cBhvr>
                                        <p:cTn id="43" dur="2000"/>
                                        <p:tgtEl>
                                          <p:spTgt spid="8">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
                                            <p:txEl>
                                              <p:pRg st="12" end="12"/>
                                            </p:txEl>
                                          </p:spTgt>
                                        </p:tgtEl>
                                        <p:attrNameLst>
                                          <p:attrName>style.visibility</p:attrName>
                                        </p:attrNameLst>
                                      </p:cBhvr>
                                      <p:to>
                                        <p:strVal val="visible"/>
                                      </p:to>
                                    </p:set>
                                    <p:animEffect transition="in" filter="fade">
                                      <p:cBhvr>
                                        <p:cTn id="48" dur="2000"/>
                                        <p:tgtEl>
                                          <p:spTgt spid="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1-2-3.jpg"/>
          <p:cNvPicPr>
            <a:picLocks noChangeAspect="1"/>
          </p:cNvPicPr>
          <p:nvPr/>
        </p:nvPicPr>
        <p:blipFill>
          <a:blip r:embed="rId3" cstate="print"/>
          <a:srcRect t="18500" b="14301"/>
          <a:stretch>
            <a:fillRect/>
          </a:stretch>
        </p:blipFill>
        <p:spPr>
          <a:xfrm>
            <a:off x="5076056" y="3068960"/>
            <a:ext cx="3027040" cy="1307663"/>
          </a:xfrm>
          <a:prstGeom prst="rect">
            <a:avLst/>
          </a:prstGeom>
        </p:spPr>
      </p:pic>
      <p:pic>
        <p:nvPicPr>
          <p:cNvPr id="7" name="Picture 6" descr="Action Plan.jpg"/>
          <p:cNvPicPr>
            <a:picLocks noChangeAspect="1"/>
          </p:cNvPicPr>
          <p:nvPr/>
        </p:nvPicPr>
        <p:blipFill>
          <a:blip r:embed="rId4" cstate="print"/>
          <a:stretch>
            <a:fillRect/>
          </a:stretch>
        </p:blipFill>
        <p:spPr>
          <a:xfrm>
            <a:off x="467544" y="1844824"/>
            <a:ext cx="4320480" cy="3960439"/>
          </a:xfrm>
          <a:prstGeom prst="rect">
            <a:avLst/>
          </a:prstGeom>
        </p:spPr>
      </p:pic>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SITE ALLOCATIONS - 4</a:t>
            </a:r>
            <a:endParaRPr lang="en-GB" sz="3600" b="1" dirty="0" smtClean="0">
              <a:solidFill>
                <a:schemeClr val="accent6">
                  <a:lumMod val="50000"/>
                </a:schemeClr>
              </a:solidFill>
            </a:endParaRPr>
          </a:p>
        </p:txBody>
      </p:sp>
      <p:sp>
        <p:nvSpPr>
          <p:cNvPr id="6" name="TextBox 5"/>
          <p:cNvSpPr txBox="1"/>
          <p:nvPr/>
        </p:nvSpPr>
        <p:spPr>
          <a:xfrm>
            <a:off x="2771800" y="1196752"/>
            <a:ext cx="3816424" cy="523220"/>
          </a:xfrm>
          <a:prstGeom prst="rect">
            <a:avLst/>
          </a:prstGeom>
          <a:solidFill>
            <a:srgbClr val="FFFFCC"/>
          </a:solidFill>
          <a:ln w="25400">
            <a:solidFill>
              <a:schemeClr val="accent6">
                <a:lumMod val="50000"/>
              </a:schemeClr>
            </a:solidFill>
          </a:ln>
        </p:spPr>
        <p:txBody>
          <a:bodyPr wrap="square" rtlCol="0">
            <a:spAutoFit/>
          </a:bodyPr>
          <a:lstStyle/>
          <a:p>
            <a:pPr algn="ctr"/>
            <a:r>
              <a:rPr lang="en-GB" sz="2800" b="1" dirty="0" smtClean="0">
                <a:solidFill>
                  <a:schemeClr val="accent6">
                    <a:lumMod val="50000"/>
                  </a:schemeClr>
                </a:solidFill>
              </a:rPr>
              <a:t>What will it involve? </a:t>
            </a:r>
          </a:p>
        </p:txBody>
      </p:sp>
      <p:sp>
        <p:nvSpPr>
          <p:cNvPr id="8" name="TextBox 7"/>
          <p:cNvSpPr txBox="1"/>
          <p:nvPr/>
        </p:nvSpPr>
        <p:spPr>
          <a:xfrm>
            <a:off x="467544" y="1844824"/>
            <a:ext cx="8352928" cy="4832092"/>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Issue a call for sites: this will be open for </a:t>
            </a:r>
            <a:r>
              <a:rPr lang="en-GB" sz="2000" b="1" smtClean="0">
                <a:solidFill>
                  <a:schemeClr val="accent6">
                    <a:lumMod val="50000"/>
                  </a:schemeClr>
                </a:solidFill>
              </a:rPr>
              <a:t>two months</a:t>
            </a:r>
            <a:endParaRPr lang="en-GB" sz="2000" b="1" dirty="0" smtClean="0">
              <a:solidFill>
                <a:schemeClr val="accent6">
                  <a:lumMod val="50000"/>
                </a:schemeClr>
              </a:solidFill>
            </a:endParaRPr>
          </a:p>
          <a:p>
            <a:r>
              <a:rPr lang="en-GB" sz="2000" b="1" dirty="0" smtClean="0">
                <a:solidFill>
                  <a:srgbClr val="008000"/>
                </a:solidFill>
              </a:rPr>
              <a:t>Publicise it on our website (and hopefully BC’s), in Saga, at PC meetings, on posters, and by writing to landowners /  developers who are based outside the village</a:t>
            </a:r>
          </a:p>
          <a:p>
            <a:r>
              <a:rPr lang="en-GB" sz="2000" b="1" dirty="0" smtClean="0">
                <a:solidFill>
                  <a:schemeClr val="accent6">
                    <a:lumMod val="50000"/>
                  </a:schemeClr>
                </a:solidFill>
              </a:rPr>
              <a:t>Collate all information received and clarify proposals</a:t>
            </a:r>
          </a:p>
          <a:p>
            <a:r>
              <a:rPr lang="en-GB" sz="2000" b="1" dirty="0" smtClean="0">
                <a:solidFill>
                  <a:srgbClr val="008000"/>
                </a:solidFill>
              </a:rPr>
              <a:t>In parallel get approval for a “technical support package” from Locality for an independent group (AECOM) to assess each site proposed</a:t>
            </a:r>
          </a:p>
          <a:p>
            <a:r>
              <a:rPr lang="en-GB" sz="2000" b="1" dirty="0" smtClean="0">
                <a:solidFill>
                  <a:schemeClr val="accent6">
                    <a:lumMod val="50000"/>
                  </a:schemeClr>
                </a:solidFill>
              </a:rPr>
              <a:t>Agree with AECOM local assessment criteria to be added to their standard form</a:t>
            </a:r>
          </a:p>
          <a:p>
            <a:r>
              <a:rPr lang="en-GB" sz="2000" b="1" dirty="0" smtClean="0">
                <a:solidFill>
                  <a:srgbClr val="008000"/>
                </a:solidFill>
              </a:rPr>
              <a:t>AECOM assess all sites for suitability independently of us and send us a report</a:t>
            </a:r>
          </a:p>
          <a:p>
            <a:r>
              <a:rPr lang="en-GB" sz="2000" b="1" dirty="0" smtClean="0">
                <a:solidFill>
                  <a:schemeClr val="accent6">
                    <a:lumMod val="50000"/>
                  </a:schemeClr>
                </a:solidFill>
              </a:rPr>
              <a:t>Establish the most preferred sites to meet our housing allocation</a:t>
            </a:r>
          </a:p>
          <a:p>
            <a:r>
              <a:rPr lang="en-GB" sz="2000" b="1" dirty="0" smtClean="0">
                <a:solidFill>
                  <a:srgbClr val="008000"/>
                </a:solidFill>
              </a:rPr>
              <a:t>Define criteria for the granting of future planning permission to each site</a:t>
            </a:r>
          </a:p>
          <a:p>
            <a:r>
              <a:rPr lang="en-GB" sz="2000" b="1" dirty="0" smtClean="0">
                <a:solidFill>
                  <a:schemeClr val="accent6">
                    <a:lumMod val="50000"/>
                  </a:schemeClr>
                </a:solidFill>
              </a:rPr>
              <a:t>Add new site allocation policies to the Plan</a:t>
            </a:r>
          </a:p>
          <a:p>
            <a:r>
              <a:rPr lang="en-GB" sz="2800" b="1" dirty="0" smtClean="0">
                <a:solidFill>
                  <a:srgbClr val="008000"/>
                </a:solidFill>
              </a:rPr>
              <a:t>CONSULT WITH EVERYONE AT ALL STAGES</a:t>
            </a:r>
          </a:p>
        </p:txBody>
      </p:sp>
      <p:sp>
        <p:nvSpPr>
          <p:cNvPr id="9" name="Slide Number Placeholder 8"/>
          <p:cNvSpPr>
            <a:spLocks noGrp="1"/>
          </p:cNvSpPr>
          <p:nvPr>
            <p:ph type="sldNum" sz="quarter" idx="12"/>
          </p:nvPr>
        </p:nvSpPr>
        <p:spPr>
          <a:xfrm>
            <a:off x="7010400" y="6492875"/>
            <a:ext cx="2133600" cy="365125"/>
          </a:xfrm>
        </p:spPr>
        <p:txBody>
          <a:bodyPr/>
          <a:lstStyle/>
          <a:p>
            <a:fld id="{B99270B2-F2AA-4A8F-AA63-5DBF6285AD52}" type="slidenum">
              <a:rPr lang="en-GB" sz="1600" b="1" smtClean="0"/>
              <a:pPr/>
              <a:t>34</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bg/>
                                          </p:spTgt>
                                        </p:tgtEl>
                                        <p:attrNameLst>
                                          <p:attrName>style.visibility</p:attrName>
                                        </p:attrNameLst>
                                      </p:cBhvr>
                                      <p:to>
                                        <p:strVal val="visible"/>
                                      </p:to>
                                    </p:set>
                                    <p:animEffect transition="in" filter="fade">
                                      <p:cBhvr>
                                        <p:cTn id="19" dur="2000"/>
                                        <p:tgtEl>
                                          <p:spTgt spid="8">
                                            <p:bg/>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fade">
                                      <p:cBhvr>
                                        <p:cTn id="24" dur="2000"/>
                                        <p:tgtEl>
                                          <p:spTgt spid="8">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Effect transition="in" filter="fade">
                                      <p:cBhvr>
                                        <p:cTn id="29" dur="2000"/>
                                        <p:tgtEl>
                                          <p:spTgt spid="8">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xEl>
                                              <p:pRg st="2" end="2"/>
                                            </p:txEl>
                                          </p:spTgt>
                                        </p:tgtEl>
                                        <p:attrNameLst>
                                          <p:attrName>style.visibility</p:attrName>
                                        </p:attrNameLst>
                                      </p:cBhvr>
                                      <p:to>
                                        <p:strVal val="visible"/>
                                      </p:to>
                                    </p:set>
                                    <p:animEffect transition="in" filter="fade">
                                      <p:cBhvr>
                                        <p:cTn id="34" dur="2000"/>
                                        <p:tgtEl>
                                          <p:spTgt spid="8">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animEffect transition="in" filter="fade">
                                      <p:cBhvr>
                                        <p:cTn id="39" dur="2000"/>
                                        <p:tgtEl>
                                          <p:spTgt spid="8">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
                                            <p:txEl>
                                              <p:pRg st="4" end="4"/>
                                            </p:txEl>
                                          </p:spTgt>
                                        </p:tgtEl>
                                        <p:attrNameLst>
                                          <p:attrName>style.visibility</p:attrName>
                                        </p:attrNameLst>
                                      </p:cBhvr>
                                      <p:to>
                                        <p:strVal val="visible"/>
                                      </p:to>
                                    </p:set>
                                    <p:animEffect transition="in" filter="fade">
                                      <p:cBhvr>
                                        <p:cTn id="44" dur="2000"/>
                                        <p:tgtEl>
                                          <p:spTgt spid="8">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8">
                                            <p:txEl>
                                              <p:pRg st="5" end="5"/>
                                            </p:txEl>
                                          </p:spTgt>
                                        </p:tgtEl>
                                        <p:attrNameLst>
                                          <p:attrName>style.visibility</p:attrName>
                                        </p:attrNameLst>
                                      </p:cBhvr>
                                      <p:to>
                                        <p:strVal val="visible"/>
                                      </p:to>
                                    </p:set>
                                    <p:animEffect transition="in" filter="fade">
                                      <p:cBhvr>
                                        <p:cTn id="49" dur="2000"/>
                                        <p:tgtEl>
                                          <p:spTgt spid="8">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xEl>
                                              <p:pRg st="6" end="6"/>
                                            </p:txEl>
                                          </p:spTgt>
                                        </p:tgtEl>
                                        <p:attrNameLst>
                                          <p:attrName>style.visibility</p:attrName>
                                        </p:attrNameLst>
                                      </p:cBhvr>
                                      <p:to>
                                        <p:strVal val="visible"/>
                                      </p:to>
                                    </p:set>
                                    <p:animEffect transition="in" filter="fade">
                                      <p:cBhvr>
                                        <p:cTn id="54" dur="2000"/>
                                        <p:tgtEl>
                                          <p:spTgt spid="8">
                                            <p:txEl>
                                              <p:pRg st="6" end="6"/>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8">
                                            <p:txEl>
                                              <p:pRg st="7" end="7"/>
                                            </p:txEl>
                                          </p:spTgt>
                                        </p:tgtEl>
                                        <p:attrNameLst>
                                          <p:attrName>style.visibility</p:attrName>
                                        </p:attrNameLst>
                                      </p:cBhvr>
                                      <p:to>
                                        <p:strVal val="visible"/>
                                      </p:to>
                                    </p:set>
                                    <p:animEffect transition="in" filter="fade">
                                      <p:cBhvr>
                                        <p:cTn id="59" dur="2000"/>
                                        <p:tgtEl>
                                          <p:spTgt spid="8">
                                            <p:txEl>
                                              <p:pRg st="7" end="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8">
                                            <p:txEl>
                                              <p:pRg st="8" end="8"/>
                                            </p:txEl>
                                          </p:spTgt>
                                        </p:tgtEl>
                                        <p:attrNameLst>
                                          <p:attrName>style.visibility</p:attrName>
                                        </p:attrNameLst>
                                      </p:cBhvr>
                                      <p:to>
                                        <p:strVal val="visible"/>
                                      </p:to>
                                    </p:set>
                                    <p:animEffect transition="in" filter="fade">
                                      <p:cBhvr>
                                        <p:cTn id="64" dur="2000"/>
                                        <p:tgtEl>
                                          <p:spTgt spid="8">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8">
                                            <p:txEl>
                                              <p:pRg st="9" end="9"/>
                                            </p:txEl>
                                          </p:spTgt>
                                        </p:tgtEl>
                                        <p:attrNameLst>
                                          <p:attrName>style.visibility</p:attrName>
                                        </p:attrNameLst>
                                      </p:cBhvr>
                                      <p:to>
                                        <p:strVal val="visible"/>
                                      </p:to>
                                    </p:set>
                                    <p:animEffect transition="in" filter="fade">
                                      <p:cBhvr>
                                        <p:cTn id="69" dur="20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920880" cy="707886"/>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pPr algn="ctr"/>
            <a:r>
              <a:rPr lang="en-GB" sz="4000" b="1" dirty="0" smtClean="0">
                <a:solidFill>
                  <a:schemeClr val="accent6">
                    <a:lumMod val="50000"/>
                  </a:schemeClr>
                </a:solidFill>
              </a:rPr>
              <a:t>SITE ALLOCATIONS Q&amp;A </a:t>
            </a:r>
            <a:endParaRPr lang="en-GB" sz="3600" b="1" dirty="0" smtClean="0">
              <a:solidFill>
                <a:schemeClr val="accent6">
                  <a:lumMod val="50000"/>
                </a:schemeClr>
              </a:solidFill>
            </a:endParaRPr>
          </a:p>
        </p:txBody>
      </p:sp>
      <p:sp>
        <p:nvSpPr>
          <p:cNvPr id="3" name="TextBox 2"/>
          <p:cNvSpPr txBox="1"/>
          <p:nvPr/>
        </p:nvSpPr>
        <p:spPr>
          <a:xfrm>
            <a:off x="755576" y="1268760"/>
            <a:ext cx="7920880" cy="707886"/>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questions or comments?</a:t>
            </a:r>
          </a:p>
        </p:txBody>
      </p:sp>
      <p:pic>
        <p:nvPicPr>
          <p:cNvPr id="4" name="Picture 3" descr="Question Mark.jpeg"/>
          <p:cNvPicPr>
            <a:picLocks noChangeAspect="1"/>
          </p:cNvPicPr>
          <p:nvPr/>
        </p:nvPicPr>
        <p:blipFill>
          <a:blip r:embed="rId3" cstate="print"/>
          <a:stretch>
            <a:fillRect/>
          </a:stretch>
        </p:blipFill>
        <p:spPr>
          <a:xfrm>
            <a:off x="5364088" y="2132856"/>
            <a:ext cx="2952328" cy="4440444"/>
          </a:xfrm>
          <a:prstGeom prst="rect">
            <a:avLst/>
          </a:prstGeom>
        </p:spPr>
      </p:pic>
      <p:sp>
        <p:nvSpPr>
          <p:cNvPr id="5" name="Slide Number Placeholder 4"/>
          <p:cNvSpPr>
            <a:spLocks noGrp="1"/>
          </p:cNvSpPr>
          <p:nvPr>
            <p:ph type="sldNum" sz="quarter" idx="12"/>
          </p:nvPr>
        </p:nvSpPr>
        <p:spPr/>
        <p:txBody>
          <a:bodyPr/>
          <a:lstStyle/>
          <a:p>
            <a:fld id="{B99270B2-F2AA-4A8F-AA63-5DBF6285AD52}" type="slidenum">
              <a:rPr lang="en-GB" sz="1600" b="1" smtClean="0"/>
              <a:pPr/>
              <a:t>35</a:t>
            </a:fld>
            <a:endParaRPr lang="en-GB" sz="1600" b="1" dirty="0"/>
          </a:p>
        </p:txBody>
      </p:sp>
      <p:pic>
        <p:nvPicPr>
          <p:cNvPr id="6" name="Picture 5" descr="Presentation Q&amp;A.jpg"/>
          <p:cNvPicPr>
            <a:picLocks noChangeAspect="1"/>
          </p:cNvPicPr>
          <p:nvPr/>
        </p:nvPicPr>
        <p:blipFill>
          <a:blip r:embed="rId4" cstate="print"/>
          <a:stretch>
            <a:fillRect/>
          </a:stretch>
        </p:blipFill>
        <p:spPr>
          <a:xfrm>
            <a:off x="611560" y="2564904"/>
            <a:ext cx="4680520" cy="351039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Your Views Count.jpg"/>
          <p:cNvPicPr>
            <a:picLocks noChangeAspect="1"/>
          </p:cNvPicPr>
          <p:nvPr/>
        </p:nvPicPr>
        <p:blipFill>
          <a:blip r:embed="rId3" cstate="print"/>
          <a:srcRect l="6667"/>
          <a:stretch>
            <a:fillRect/>
          </a:stretch>
        </p:blipFill>
        <p:spPr>
          <a:xfrm>
            <a:off x="755576" y="3429000"/>
            <a:ext cx="3456384" cy="2094111"/>
          </a:xfrm>
          <a:prstGeom prst="rect">
            <a:avLst/>
          </a:prstGeom>
        </p:spPr>
      </p:pic>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Repeat of the Reg. 14 consultation</a:t>
            </a:r>
            <a:endParaRPr lang="en-GB" sz="3600" b="1" dirty="0" smtClean="0">
              <a:solidFill>
                <a:schemeClr val="accent6">
                  <a:lumMod val="50000"/>
                </a:schemeClr>
              </a:solidFill>
            </a:endParaRPr>
          </a:p>
        </p:txBody>
      </p:sp>
      <p:sp>
        <p:nvSpPr>
          <p:cNvPr id="9" name="TextBox 8"/>
          <p:cNvSpPr txBox="1"/>
          <p:nvPr/>
        </p:nvSpPr>
        <p:spPr>
          <a:xfrm>
            <a:off x="827584" y="1988840"/>
            <a:ext cx="3456384"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Why is this needed?</a:t>
            </a:r>
            <a:r>
              <a:rPr lang="en-GB" sz="2000" b="1" dirty="0" smtClean="0">
                <a:solidFill>
                  <a:schemeClr val="accent6">
                    <a:lumMod val="50000"/>
                  </a:schemeClr>
                </a:solidFill>
              </a:rPr>
              <a:t> </a:t>
            </a:r>
          </a:p>
        </p:txBody>
      </p:sp>
      <p:sp>
        <p:nvSpPr>
          <p:cNvPr id="6" name="TextBox 5"/>
          <p:cNvSpPr txBox="1"/>
          <p:nvPr/>
        </p:nvSpPr>
        <p:spPr>
          <a:xfrm>
            <a:off x="4932040" y="1988840"/>
            <a:ext cx="3456384" cy="430887"/>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When will it be?</a:t>
            </a:r>
            <a:r>
              <a:rPr lang="en-GB" sz="2000" b="1" dirty="0" smtClean="0">
                <a:solidFill>
                  <a:schemeClr val="accent6">
                    <a:lumMod val="50000"/>
                  </a:schemeClr>
                </a:solidFill>
              </a:rPr>
              <a:t> </a:t>
            </a:r>
          </a:p>
        </p:txBody>
      </p:sp>
      <p:sp>
        <p:nvSpPr>
          <p:cNvPr id="7" name="TextBox 6"/>
          <p:cNvSpPr txBox="1"/>
          <p:nvPr/>
        </p:nvSpPr>
        <p:spPr>
          <a:xfrm>
            <a:off x="611560" y="2492896"/>
            <a:ext cx="3744416" cy="4093428"/>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When we update the Plan it will adhere to the principles we have followed throughout</a:t>
            </a:r>
          </a:p>
          <a:p>
            <a:r>
              <a:rPr lang="en-GB" sz="2000" b="1" dirty="0" smtClean="0">
                <a:solidFill>
                  <a:srgbClr val="008000"/>
                </a:solidFill>
              </a:rPr>
              <a:t>But it will include new material on village character and site allocations</a:t>
            </a:r>
          </a:p>
          <a:p>
            <a:r>
              <a:rPr lang="en-GB" sz="2000" b="1" dirty="0" smtClean="0">
                <a:solidFill>
                  <a:schemeClr val="accent6">
                    <a:lumMod val="50000"/>
                  </a:schemeClr>
                </a:solidFill>
              </a:rPr>
              <a:t>Both are major issues and quite complex</a:t>
            </a:r>
          </a:p>
          <a:p>
            <a:r>
              <a:rPr lang="en-GB" sz="2000" b="1" dirty="0" smtClean="0">
                <a:solidFill>
                  <a:srgbClr val="008000"/>
                </a:solidFill>
              </a:rPr>
              <a:t>We consider everyone should have another chance to comment on the changes</a:t>
            </a:r>
          </a:p>
          <a:p>
            <a:r>
              <a:rPr lang="en-GB" sz="2000" b="1" dirty="0" smtClean="0">
                <a:solidFill>
                  <a:schemeClr val="accent6">
                    <a:lumMod val="50000"/>
                  </a:schemeClr>
                </a:solidFill>
              </a:rPr>
              <a:t>As always, comments will help improve what we do</a:t>
            </a:r>
            <a:endParaRPr lang="en-GB" sz="2000" b="1" dirty="0" smtClean="0">
              <a:solidFill>
                <a:srgbClr val="008000"/>
              </a:solidFill>
            </a:endParaRPr>
          </a:p>
        </p:txBody>
      </p:sp>
      <p:sp>
        <p:nvSpPr>
          <p:cNvPr id="8" name="TextBox 7"/>
          <p:cNvSpPr txBox="1"/>
          <p:nvPr/>
        </p:nvSpPr>
        <p:spPr>
          <a:xfrm>
            <a:off x="4499992" y="4365104"/>
            <a:ext cx="4320480" cy="2246769"/>
          </a:xfrm>
          <a:prstGeom prst="rect">
            <a:avLst/>
          </a:prstGeom>
          <a:solidFill>
            <a:schemeClr val="accent3">
              <a:lumMod val="20000"/>
              <a:lumOff val="8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Very approximately we think:</a:t>
            </a:r>
          </a:p>
          <a:p>
            <a:r>
              <a:rPr lang="en-GB" sz="2000" b="1" dirty="0" smtClean="0">
                <a:solidFill>
                  <a:srgbClr val="008000"/>
                </a:solidFill>
              </a:rPr>
              <a:t>Village character assessment by end October</a:t>
            </a:r>
          </a:p>
          <a:p>
            <a:r>
              <a:rPr lang="en-GB" sz="2000" b="1" dirty="0" smtClean="0">
                <a:solidFill>
                  <a:schemeClr val="accent6">
                    <a:lumMod val="50000"/>
                  </a:schemeClr>
                </a:solidFill>
              </a:rPr>
              <a:t>Site assessments by end November</a:t>
            </a:r>
          </a:p>
          <a:p>
            <a:r>
              <a:rPr lang="en-GB" sz="2000" b="1" dirty="0" smtClean="0">
                <a:solidFill>
                  <a:srgbClr val="008000"/>
                </a:solidFill>
              </a:rPr>
              <a:t>Plan updated by end December</a:t>
            </a:r>
          </a:p>
          <a:p>
            <a:r>
              <a:rPr lang="en-GB" sz="2000" b="1" dirty="0" smtClean="0">
                <a:solidFill>
                  <a:schemeClr val="accent6">
                    <a:lumMod val="50000"/>
                  </a:schemeClr>
                </a:solidFill>
              </a:rPr>
              <a:t>Repeat consultation mid-January – end February</a:t>
            </a:r>
          </a:p>
        </p:txBody>
      </p:sp>
      <p:pic>
        <p:nvPicPr>
          <p:cNvPr id="12" name="Picture 11" descr="How Long Is A Piece of String.jpg"/>
          <p:cNvPicPr>
            <a:picLocks noChangeAspect="1"/>
          </p:cNvPicPr>
          <p:nvPr/>
        </p:nvPicPr>
        <p:blipFill>
          <a:blip r:embed="rId4" cstate="print"/>
          <a:stretch>
            <a:fillRect/>
          </a:stretch>
        </p:blipFill>
        <p:spPr>
          <a:xfrm>
            <a:off x="5652120" y="2564904"/>
            <a:ext cx="1714500" cy="1714500"/>
          </a:xfrm>
          <a:prstGeom prst="rect">
            <a:avLst/>
          </a:prstGeom>
        </p:spPr>
      </p:pic>
      <p:sp>
        <p:nvSpPr>
          <p:cNvPr id="10" name="TextBox 9"/>
          <p:cNvSpPr txBox="1"/>
          <p:nvPr/>
        </p:nvSpPr>
        <p:spPr>
          <a:xfrm>
            <a:off x="755576" y="1196752"/>
            <a:ext cx="7704856" cy="707886"/>
          </a:xfrm>
          <a:prstGeom prst="rect">
            <a:avLst/>
          </a:prstGeom>
          <a:solidFill>
            <a:srgbClr val="FFCCFF"/>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Regulation 14 denoted the first official submission of the Plan for public consultation</a:t>
            </a:r>
          </a:p>
        </p:txBody>
      </p:sp>
      <p:sp>
        <p:nvSpPr>
          <p:cNvPr id="11" name="Slide Number Placeholder 10"/>
          <p:cNvSpPr>
            <a:spLocks noGrp="1"/>
          </p:cNvSpPr>
          <p:nvPr>
            <p:ph type="sldNum" sz="quarter" idx="12"/>
          </p:nvPr>
        </p:nvSpPr>
        <p:spPr>
          <a:xfrm>
            <a:off x="7010400" y="6492875"/>
            <a:ext cx="2133600" cy="365125"/>
          </a:xfrm>
        </p:spPr>
        <p:txBody>
          <a:bodyPr/>
          <a:lstStyle/>
          <a:p>
            <a:fld id="{B99270B2-F2AA-4A8F-AA63-5DBF6285AD52}" type="slidenum">
              <a:rPr lang="en-GB" sz="1600" b="1" smtClean="0"/>
              <a:pPr/>
              <a:t>36</a:t>
            </a:fld>
            <a:endParaRPr lang="en-GB"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2000"/>
                                        <p:tgtEl>
                                          <p:spTgt spid="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20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bg/>
                                          </p:spTgt>
                                        </p:tgtEl>
                                        <p:attrNameLst>
                                          <p:attrName>style.visibility</p:attrName>
                                        </p:attrNameLst>
                                      </p:cBhvr>
                                      <p:to>
                                        <p:strVal val="visible"/>
                                      </p:to>
                                    </p:set>
                                    <p:animEffect transition="in" filter="fade">
                                      <p:cBhvr>
                                        <p:cTn id="21" dur="2000"/>
                                        <p:tgtEl>
                                          <p:spTgt spid="7">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20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2000"/>
                                        <p:tgtEl>
                                          <p:spTgt spid="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fade">
                                      <p:cBhvr>
                                        <p:cTn id="36" dur="2000"/>
                                        <p:tgtEl>
                                          <p:spTgt spid="7">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xEl>
                                              <p:pRg st="3" end="3"/>
                                            </p:txEl>
                                          </p:spTgt>
                                        </p:tgtEl>
                                        <p:attrNameLst>
                                          <p:attrName>style.visibility</p:attrName>
                                        </p:attrNameLst>
                                      </p:cBhvr>
                                      <p:to>
                                        <p:strVal val="visible"/>
                                      </p:to>
                                    </p:set>
                                    <p:animEffect transition="in" filter="fade">
                                      <p:cBhvr>
                                        <p:cTn id="41" dur="2000"/>
                                        <p:tgtEl>
                                          <p:spTgt spid="7">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xEl>
                                              <p:pRg st="4" end="4"/>
                                            </p:txEl>
                                          </p:spTgt>
                                        </p:tgtEl>
                                        <p:attrNameLst>
                                          <p:attrName>style.visibility</p:attrName>
                                        </p:attrNameLst>
                                      </p:cBhvr>
                                      <p:to>
                                        <p:strVal val="visible"/>
                                      </p:to>
                                    </p:set>
                                    <p:animEffect transition="in" filter="fade">
                                      <p:cBhvr>
                                        <p:cTn id="46" dur="2000"/>
                                        <p:tgtEl>
                                          <p:spTgt spid="7">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bg/>
                                          </p:spTgt>
                                        </p:tgtEl>
                                        <p:attrNameLst>
                                          <p:attrName>style.visibility</p:attrName>
                                        </p:attrNameLst>
                                      </p:cBhvr>
                                      <p:to>
                                        <p:strVal val="visible"/>
                                      </p:to>
                                    </p:set>
                                    <p:animEffect transition="in" filter="fade">
                                      <p:cBhvr>
                                        <p:cTn id="51" dur="2000"/>
                                        <p:tgtEl>
                                          <p:spTgt spid="6">
                                            <p:bg/>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
                                            <p:txEl>
                                              <p:pRg st="0" end="0"/>
                                            </p:txEl>
                                          </p:spTgt>
                                        </p:tgtEl>
                                        <p:attrNameLst>
                                          <p:attrName>style.visibility</p:attrName>
                                        </p:attrNameLst>
                                      </p:cBhvr>
                                      <p:to>
                                        <p:strVal val="visible"/>
                                      </p:to>
                                    </p:set>
                                    <p:animEffect transition="in" filter="fade">
                                      <p:cBhvr>
                                        <p:cTn id="54" dur="2000"/>
                                        <p:tgtEl>
                                          <p:spTgt spid="6">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ppt_x"/>
                                          </p:val>
                                        </p:tav>
                                        <p:tav tm="100000">
                                          <p:val>
                                            <p:strVal val="#ppt_x"/>
                                          </p:val>
                                        </p:tav>
                                      </p:tavLst>
                                    </p:anim>
                                    <p:anim calcmode="lin" valueType="num">
                                      <p:cBhvr additive="base">
                                        <p:cTn id="6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
                                            <p:bg/>
                                          </p:spTgt>
                                        </p:tgtEl>
                                        <p:attrNameLst>
                                          <p:attrName>style.visibility</p:attrName>
                                        </p:attrNameLst>
                                      </p:cBhvr>
                                      <p:to>
                                        <p:strVal val="visible"/>
                                      </p:to>
                                    </p:set>
                                    <p:animEffect transition="in" filter="fade">
                                      <p:cBhvr>
                                        <p:cTn id="65" dur="2000"/>
                                        <p:tgtEl>
                                          <p:spTgt spid="8">
                                            <p:bg/>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8">
                                            <p:txEl>
                                              <p:pRg st="0" end="0"/>
                                            </p:txEl>
                                          </p:spTgt>
                                        </p:tgtEl>
                                        <p:attrNameLst>
                                          <p:attrName>style.visibility</p:attrName>
                                        </p:attrNameLst>
                                      </p:cBhvr>
                                      <p:to>
                                        <p:strVal val="visible"/>
                                      </p:to>
                                    </p:set>
                                    <p:animEffect transition="in" filter="fade">
                                      <p:cBhvr>
                                        <p:cTn id="70" dur="2000"/>
                                        <p:tgtEl>
                                          <p:spTgt spid="8">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8">
                                            <p:txEl>
                                              <p:pRg st="1" end="1"/>
                                            </p:txEl>
                                          </p:spTgt>
                                        </p:tgtEl>
                                        <p:attrNameLst>
                                          <p:attrName>style.visibility</p:attrName>
                                        </p:attrNameLst>
                                      </p:cBhvr>
                                      <p:to>
                                        <p:strVal val="visible"/>
                                      </p:to>
                                    </p:set>
                                    <p:animEffect transition="in" filter="fade">
                                      <p:cBhvr>
                                        <p:cTn id="75" dur="2000"/>
                                        <p:tgtEl>
                                          <p:spTgt spid="8">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8">
                                            <p:txEl>
                                              <p:pRg st="2" end="2"/>
                                            </p:txEl>
                                          </p:spTgt>
                                        </p:tgtEl>
                                        <p:attrNameLst>
                                          <p:attrName>style.visibility</p:attrName>
                                        </p:attrNameLst>
                                      </p:cBhvr>
                                      <p:to>
                                        <p:strVal val="visible"/>
                                      </p:to>
                                    </p:set>
                                    <p:animEffect transition="in" filter="fade">
                                      <p:cBhvr>
                                        <p:cTn id="80" dur="2000"/>
                                        <p:tgtEl>
                                          <p:spTgt spid="8">
                                            <p:txEl>
                                              <p:pRg st="2" end="2"/>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8">
                                            <p:txEl>
                                              <p:pRg st="3" end="3"/>
                                            </p:txEl>
                                          </p:spTgt>
                                        </p:tgtEl>
                                        <p:attrNameLst>
                                          <p:attrName>style.visibility</p:attrName>
                                        </p:attrNameLst>
                                      </p:cBhvr>
                                      <p:to>
                                        <p:strVal val="visible"/>
                                      </p:to>
                                    </p:set>
                                    <p:animEffect transition="in" filter="fade">
                                      <p:cBhvr>
                                        <p:cTn id="85" dur="2000"/>
                                        <p:tgtEl>
                                          <p:spTgt spid="8">
                                            <p:txEl>
                                              <p:pRg st="3" end="3"/>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8">
                                            <p:txEl>
                                              <p:pRg st="4" end="4"/>
                                            </p:txEl>
                                          </p:spTgt>
                                        </p:tgtEl>
                                        <p:attrNameLst>
                                          <p:attrName>style.visibility</p:attrName>
                                        </p:attrNameLst>
                                      </p:cBhvr>
                                      <p:to>
                                        <p:strVal val="visible"/>
                                      </p:to>
                                    </p:set>
                                    <p:animEffect transition="in" filter="fade">
                                      <p:cBhvr>
                                        <p:cTn id="90"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6" grpId="0" build="allAtOnce" animBg="1"/>
      <p:bldP spid="7" grpId="0" build="p" animBg="1"/>
      <p:bldP spid="8"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o Resting.png"/>
          <p:cNvPicPr>
            <a:picLocks noChangeAspect="1"/>
          </p:cNvPicPr>
          <p:nvPr/>
        </p:nvPicPr>
        <p:blipFill>
          <a:blip r:embed="rId3" cstate="print"/>
          <a:srcRect t="7476"/>
          <a:stretch>
            <a:fillRect/>
          </a:stretch>
        </p:blipFill>
        <p:spPr>
          <a:xfrm>
            <a:off x="1331640" y="1196752"/>
            <a:ext cx="5904656" cy="5463248"/>
          </a:xfrm>
          <a:prstGeom prst="rect">
            <a:avLst/>
          </a:prstGeom>
        </p:spPr>
      </p:pic>
      <p:sp>
        <p:nvSpPr>
          <p:cNvPr id="4" name="TextBox 3"/>
          <p:cNvSpPr txBox="1"/>
          <p:nvPr/>
        </p:nvSpPr>
        <p:spPr>
          <a:xfrm>
            <a:off x="755576" y="404664"/>
            <a:ext cx="7704856" cy="707886"/>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r>
              <a:rPr lang="en-GB" dirty="0" smtClean="0"/>
              <a:t> </a:t>
            </a:r>
            <a:r>
              <a:rPr lang="en-GB" sz="4000" b="1" dirty="0" smtClean="0">
                <a:solidFill>
                  <a:schemeClr val="accent6">
                    <a:lumMod val="50000"/>
                  </a:schemeClr>
                </a:solidFill>
              </a:rPr>
              <a:t>What else will we be doing?</a:t>
            </a:r>
            <a:endParaRPr lang="en-GB" sz="3600" b="1" dirty="0" smtClean="0">
              <a:solidFill>
                <a:schemeClr val="accent6">
                  <a:lumMod val="50000"/>
                </a:schemeClr>
              </a:solidFill>
            </a:endParaRPr>
          </a:p>
        </p:txBody>
      </p:sp>
      <p:sp>
        <p:nvSpPr>
          <p:cNvPr id="9" name="TextBox 8"/>
          <p:cNvSpPr txBox="1"/>
          <p:nvPr/>
        </p:nvSpPr>
        <p:spPr>
          <a:xfrm>
            <a:off x="755576" y="1196752"/>
            <a:ext cx="7704856" cy="5509200"/>
          </a:xfrm>
          <a:prstGeom prst="rect">
            <a:avLst/>
          </a:prstGeom>
          <a:solidFill>
            <a:srgbClr val="FFFFCC"/>
          </a:solidFill>
          <a:ln w="25400">
            <a:solidFill>
              <a:schemeClr val="accent6">
                <a:lumMod val="50000"/>
              </a:schemeClr>
            </a:solidFill>
          </a:ln>
        </p:spPr>
        <p:txBody>
          <a:bodyPr wrap="square" rtlCol="0">
            <a:spAutoFit/>
          </a:bodyPr>
          <a:lstStyle/>
          <a:p>
            <a:r>
              <a:rPr lang="en-GB" sz="2200" b="1" dirty="0" smtClean="0">
                <a:solidFill>
                  <a:schemeClr val="accent6">
                    <a:lumMod val="50000"/>
                  </a:schemeClr>
                </a:solidFill>
              </a:rPr>
              <a:t>Incorporating comments from first consultation, where agreed </a:t>
            </a:r>
          </a:p>
          <a:p>
            <a:endParaRPr lang="en-GB" sz="2200" b="1" dirty="0" smtClean="0">
              <a:solidFill>
                <a:schemeClr val="accent6">
                  <a:lumMod val="50000"/>
                </a:schemeClr>
              </a:solidFill>
            </a:endParaRPr>
          </a:p>
          <a:p>
            <a:r>
              <a:rPr lang="en-GB" sz="2200" b="1" dirty="0" smtClean="0">
                <a:solidFill>
                  <a:srgbClr val="008000"/>
                </a:solidFill>
              </a:rPr>
              <a:t>Informal meetings with Breckland planners</a:t>
            </a:r>
          </a:p>
          <a:p>
            <a:endParaRPr lang="en-GB" sz="2200" b="1" dirty="0" smtClean="0">
              <a:solidFill>
                <a:srgbClr val="008000"/>
              </a:solidFill>
            </a:endParaRPr>
          </a:p>
          <a:p>
            <a:r>
              <a:rPr lang="en-GB" sz="2200" b="1" dirty="0" smtClean="0">
                <a:solidFill>
                  <a:schemeClr val="accent6">
                    <a:lumMod val="50000"/>
                  </a:schemeClr>
                </a:solidFill>
              </a:rPr>
              <a:t>Reviewing planning applications</a:t>
            </a:r>
          </a:p>
          <a:p>
            <a:endParaRPr lang="en-GB" sz="2200" b="1" dirty="0" smtClean="0">
              <a:solidFill>
                <a:schemeClr val="accent6">
                  <a:lumMod val="50000"/>
                </a:schemeClr>
              </a:solidFill>
            </a:endParaRPr>
          </a:p>
          <a:p>
            <a:r>
              <a:rPr lang="en-GB" sz="2200" b="1" dirty="0" smtClean="0">
                <a:solidFill>
                  <a:srgbClr val="008000"/>
                </a:solidFill>
              </a:rPr>
              <a:t>Keeping you informed</a:t>
            </a:r>
          </a:p>
          <a:p>
            <a:endParaRPr lang="en-GB" sz="2200" b="1" dirty="0" smtClean="0">
              <a:solidFill>
                <a:srgbClr val="008000"/>
              </a:solidFill>
            </a:endParaRPr>
          </a:p>
          <a:p>
            <a:r>
              <a:rPr lang="en-GB" sz="2200" b="1" dirty="0" smtClean="0">
                <a:solidFill>
                  <a:schemeClr val="accent6">
                    <a:lumMod val="50000"/>
                  </a:schemeClr>
                </a:solidFill>
              </a:rPr>
              <a:t>Ever more research</a:t>
            </a:r>
          </a:p>
          <a:p>
            <a:endParaRPr lang="en-GB" sz="2200" b="1" dirty="0" smtClean="0">
              <a:solidFill>
                <a:schemeClr val="accent6">
                  <a:lumMod val="50000"/>
                </a:schemeClr>
              </a:solidFill>
            </a:endParaRPr>
          </a:p>
          <a:p>
            <a:r>
              <a:rPr lang="en-GB" sz="2200" b="1" dirty="0" smtClean="0">
                <a:solidFill>
                  <a:srgbClr val="008000"/>
                </a:solidFill>
              </a:rPr>
              <a:t>Addressing requirements of the new national planning rules (NPPF)</a:t>
            </a:r>
          </a:p>
          <a:p>
            <a:endParaRPr lang="en-GB" sz="2200" b="1" dirty="0" smtClean="0">
              <a:solidFill>
                <a:srgbClr val="008000"/>
              </a:solidFill>
            </a:endParaRPr>
          </a:p>
          <a:p>
            <a:r>
              <a:rPr lang="en-GB" sz="2200" b="1" dirty="0" smtClean="0">
                <a:solidFill>
                  <a:schemeClr val="accent6">
                    <a:lumMod val="50000"/>
                  </a:schemeClr>
                </a:solidFill>
              </a:rPr>
              <a:t>Drafting new documents needed for the final submission</a:t>
            </a:r>
          </a:p>
          <a:p>
            <a:pPr>
              <a:buFont typeface="Wingdings" pitchFamily="2" charset="2"/>
              <a:buChar char="v"/>
            </a:pPr>
            <a:r>
              <a:rPr lang="en-GB" sz="2200" b="1" dirty="0" smtClean="0">
                <a:solidFill>
                  <a:schemeClr val="accent6">
                    <a:lumMod val="50000"/>
                  </a:schemeClr>
                </a:solidFill>
              </a:rPr>
              <a:t>Consultation Statement</a:t>
            </a:r>
          </a:p>
          <a:p>
            <a:pPr>
              <a:buFont typeface="Wingdings" pitchFamily="2" charset="2"/>
              <a:buChar char="v"/>
            </a:pPr>
            <a:r>
              <a:rPr lang="en-GB" sz="2200" b="1" dirty="0" smtClean="0">
                <a:solidFill>
                  <a:schemeClr val="accent6">
                    <a:lumMod val="50000"/>
                  </a:schemeClr>
                </a:solidFill>
              </a:rPr>
              <a:t>Basic Conditions Statement</a:t>
            </a:r>
            <a:endParaRPr lang="en-GB" sz="2000" b="1" dirty="0" smtClean="0">
              <a:solidFill>
                <a:schemeClr val="accent6">
                  <a:lumMod val="50000"/>
                </a:schemeClr>
              </a:solidFill>
            </a:endParaRPr>
          </a:p>
        </p:txBody>
      </p:sp>
      <p:sp>
        <p:nvSpPr>
          <p:cNvPr id="6" name="Slide Number Placeholder 5"/>
          <p:cNvSpPr>
            <a:spLocks noGrp="1"/>
          </p:cNvSpPr>
          <p:nvPr>
            <p:ph type="sldNum" sz="quarter" idx="12"/>
          </p:nvPr>
        </p:nvSpPr>
        <p:spPr>
          <a:xfrm>
            <a:off x="6804248" y="6381328"/>
            <a:ext cx="2133600" cy="365125"/>
          </a:xfrm>
        </p:spPr>
        <p:txBody>
          <a:bodyPr/>
          <a:lstStyle/>
          <a:p>
            <a:fld id="{B99270B2-F2AA-4A8F-AA63-5DBF6285AD52}" type="slidenum">
              <a:rPr lang="en-GB" sz="1600" b="1" smtClean="0"/>
              <a:pPr/>
              <a:t>37</a:t>
            </a:fld>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bg/>
                                          </p:spTgt>
                                        </p:tgtEl>
                                        <p:attrNameLst>
                                          <p:attrName>style.visibility</p:attrName>
                                        </p:attrNameLst>
                                      </p:cBhvr>
                                      <p:to>
                                        <p:strVal val="visible"/>
                                      </p:to>
                                    </p:set>
                                    <p:animEffect transition="in" filter="fade">
                                      <p:cBhvr>
                                        <p:cTn id="13" dur="2000"/>
                                        <p:tgtEl>
                                          <p:spTgt spid="9">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20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20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2000"/>
                                        <p:tgtEl>
                                          <p:spTgt spid="9">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animEffect transition="in" filter="fade">
                                      <p:cBhvr>
                                        <p:cTn id="33" dur="2000"/>
                                        <p:tgtEl>
                                          <p:spTgt spid="9">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txEl>
                                              <p:pRg st="8" end="8"/>
                                            </p:txEl>
                                          </p:spTgt>
                                        </p:tgtEl>
                                        <p:attrNameLst>
                                          <p:attrName>style.visibility</p:attrName>
                                        </p:attrNameLst>
                                      </p:cBhvr>
                                      <p:to>
                                        <p:strVal val="visible"/>
                                      </p:to>
                                    </p:set>
                                    <p:animEffect transition="in" filter="fade">
                                      <p:cBhvr>
                                        <p:cTn id="38" dur="2000"/>
                                        <p:tgtEl>
                                          <p:spTgt spid="9">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xEl>
                                              <p:pRg st="10" end="10"/>
                                            </p:txEl>
                                          </p:spTgt>
                                        </p:tgtEl>
                                        <p:attrNameLst>
                                          <p:attrName>style.visibility</p:attrName>
                                        </p:attrNameLst>
                                      </p:cBhvr>
                                      <p:to>
                                        <p:strVal val="visible"/>
                                      </p:to>
                                    </p:set>
                                    <p:animEffect transition="in" filter="fade">
                                      <p:cBhvr>
                                        <p:cTn id="43" dur="2000"/>
                                        <p:tgtEl>
                                          <p:spTgt spid="9">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
                                            <p:txEl>
                                              <p:pRg st="12" end="12"/>
                                            </p:txEl>
                                          </p:spTgt>
                                        </p:tgtEl>
                                        <p:attrNameLst>
                                          <p:attrName>style.visibility</p:attrName>
                                        </p:attrNameLst>
                                      </p:cBhvr>
                                      <p:to>
                                        <p:strVal val="visible"/>
                                      </p:to>
                                    </p:set>
                                    <p:animEffect transition="in" filter="fade">
                                      <p:cBhvr>
                                        <p:cTn id="48" dur="2000"/>
                                        <p:tgtEl>
                                          <p:spTgt spid="9">
                                            <p:txEl>
                                              <p:pRg st="12" end="1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
                                            <p:txEl>
                                              <p:pRg st="13" end="13"/>
                                            </p:txEl>
                                          </p:spTgt>
                                        </p:tgtEl>
                                        <p:attrNameLst>
                                          <p:attrName>style.visibility</p:attrName>
                                        </p:attrNameLst>
                                      </p:cBhvr>
                                      <p:to>
                                        <p:strVal val="visible"/>
                                      </p:to>
                                    </p:set>
                                    <p:animEffect transition="in" filter="fade">
                                      <p:cBhvr>
                                        <p:cTn id="53" dur="2000"/>
                                        <p:tgtEl>
                                          <p:spTgt spid="9">
                                            <p:txEl>
                                              <p:pRg st="13" end="1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txEl>
                                              <p:pRg st="14" end="14"/>
                                            </p:txEl>
                                          </p:spTgt>
                                        </p:tgtEl>
                                        <p:attrNameLst>
                                          <p:attrName>style.visibility</p:attrName>
                                        </p:attrNameLst>
                                      </p:cBhvr>
                                      <p:to>
                                        <p:strVal val="visible"/>
                                      </p:to>
                                    </p:set>
                                    <p:animEffect transition="in" filter="fade">
                                      <p:cBhvr>
                                        <p:cTn id="58" dur="20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dder To Goal.jpg"/>
          <p:cNvPicPr>
            <a:picLocks noChangeAspect="1"/>
          </p:cNvPicPr>
          <p:nvPr/>
        </p:nvPicPr>
        <p:blipFill>
          <a:blip r:embed="rId3" cstate="print"/>
          <a:srcRect t="2712"/>
          <a:stretch>
            <a:fillRect/>
          </a:stretch>
        </p:blipFill>
        <p:spPr>
          <a:xfrm>
            <a:off x="1475656" y="1484784"/>
            <a:ext cx="5544616" cy="5165659"/>
          </a:xfrm>
          <a:prstGeom prst="rect">
            <a:avLst/>
          </a:prstGeom>
        </p:spPr>
      </p:pic>
      <p:sp>
        <p:nvSpPr>
          <p:cNvPr id="2" name="TextBox 1"/>
          <p:cNvSpPr txBox="1"/>
          <p:nvPr/>
        </p:nvSpPr>
        <p:spPr>
          <a:xfrm>
            <a:off x="755576" y="260648"/>
            <a:ext cx="7704856" cy="1015663"/>
          </a:xfrm>
          <a:prstGeom prst="rect">
            <a:avLst/>
          </a:prstGeom>
          <a:solidFill>
            <a:srgbClr val="FFFFCC"/>
          </a:solidFill>
          <a:ln w="25400">
            <a:solidFill>
              <a:schemeClr val="accent6">
                <a:lumMod val="50000"/>
              </a:schemeClr>
            </a:solidFill>
          </a:ln>
        </p:spPr>
        <p:txBody>
          <a:bodyPr wrap="square" rtlCol="0">
            <a:spAutoFit/>
          </a:bodyPr>
          <a:lstStyle/>
          <a:p>
            <a:r>
              <a:rPr lang="en-GB" dirty="0" smtClean="0"/>
              <a:t> </a:t>
            </a:r>
            <a:r>
              <a:rPr lang="en-GB" sz="6000" b="1" dirty="0" smtClean="0">
                <a:solidFill>
                  <a:schemeClr val="accent6">
                    <a:lumMod val="50000"/>
                  </a:schemeClr>
                </a:solidFill>
              </a:rPr>
              <a:t>IS THE END IN SIGHT?</a:t>
            </a:r>
            <a:endParaRPr lang="en-GB" sz="3600" b="1" dirty="0" smtClean="0">
              <a:solidFill>
                <a:schemeClr val="accent6">
                  <a:lumMod val="50000"/>
                </a:schemeClr>
              </a:solidFill>
            </a:endParaRPr>
          </a:p>
        </p:txBody>
      </p:sp>
      <p:sp>
        <p:nvSpPr>
          <p:cNvPr id="5" name="Slide Number Placeholder 4"/>
          <p:cNvSpPr>
            <a:spLocks noGrp="1"/>
          </p:cNvSpPr>
          <p:nvPr>
            <p:ph type="sldNum" sz="quarter" idx="12"/>
          </p:nvPr>
        </p:nvSpPr>
        <p:spPr>
          <a:xfrm>
            <a:off x="6876256" y="6309320"/>
            <a:ext cx="2133600" cy="365125"/>
          </a:xfrm>
        </p:spPr>
        <p:txBody>
          <a:bodyPr/>
          <a:lstStyle/>
          <a:p>
            <a:fld id="{B99270B2-F2AA-4A8F-AA63-5DBF6285AD52}" type="slidenum">
              <a:rPr lang="en-GB" sz="1600" b="1" smtClean="0"/>
              <a:pPr/>
              <a:t>38</a:t>
            </a:fld>
            <a:endParaRPr lang="en-GB" sz="1600" b="1" dirty="0"/>
          </a:p>
        </p:txBody>
      </p:sp>
      <p:pic>
        <p:nvPicPr>
          <p:cNvPr id="6" name="Picture 5" descr="Fingers Crossed Emoji.jpg"/>
          <p:cNvPicPr>
            <a:picLocks noChangeAspect="1"/>
          </p:cNvPicPr>
          <p:nvPr/>
        </p:nvPicPr>
        <p:blipFill>
          <a:blip r:embed="rId4" cstate="print"/>
          <a:stretch>
            <a:fillRect/>
          </a:stretch>
        </p:blipFill>
        <p:spPr>
          <a:xfrm>
            <a:off x="1835696" y="1340768"/>
            <a:ext cx="5040560" cy="5040560"/>
          </a:xfrm>
          <a:prstGeom prst="rect">
            <a:avLst/>
          </a:prstGeom>
        </p:spPr>
      </p:pic>
      <p:sp>
        <p:nvSpPr>
          <p:cNvPr id="3" name="TextBox 2"/>
          <p:cNvSpPr txBox="1"/>
          <p:nvPr/>
        </p:nvSpPr>
        <p:spPr>
          <a:xfrm>
            <a:off x="755576" y="1340768"/>
            <a:ext cx="7704856" cy="5262979"/>
          </a:xfrm>
          <a:prstGeom prst="rect">
            <a:avLst/>
          </a:prstGeom>
          <a:solidFill>
            <a:schemeClr val="accent3">
              <a:lumMod val="40000"/>
              <a:lumOff val="60000"/>
            </a:schemeClr>
          </a:solidFill>
          <a:ln w="25400">
            <a:solidFill>
              <a:schemeClr val="accent6">
                <a:lumMod val="50000"/>
              </a:schemeClr>
            </a:solidFill>
          </a:ln>
        </p:spPr>
        <p:txBody>
          <a:bodyPr wrap="square" rtlCol="0">
            <a:spAutoFit/>
          </a:bodyPr>
          <a:lstStyle/>
          <a:p>
            <a:r>
              <a:rPr lang="en-GB" sz="2000" b="1" dirty="0" smtClean="0">
                <a:solidFill>
                  <a:schemeClr val="accent6">
                    <a:lumMod val="50000"/>
                  </a:schemeClr>
                </a:solidFill>
              </a:rPr>
              <a:t>We’ve decided it’s best not to finalise our Plan before the Local Plan is approved</a:t>
            </a:r>
          </a:p>
          <a:p>
            <a:r>
              <a:rPr lang="en-GB" sz="2000" b="1" dirty="0" smtClean="0">
                <a:solidFill>
                  <a:srgbClr val="008000"/>
                </a:solidFill>
              </a:rPr>
              <a:t>The latest information we have is that might be in April 2019 </a:t>
            </a:r>
          </a:p>
          <a:p>
            <a:r>
              <a:rPr lang="en-GB" sz="2000" b="1" dirty="0" smtClean="0">
                <a:solidFill>
                  <a:schemeClr val="accent6">
                    <a:lumMod val="50000"/>
                  </a:schemeClr>
                </a:solidFill>
              </a:rPr>
              <a:t>Aim to repeat our consultation by end February</a:t>
            </a:r>
          </a:p>
          <a:p>
            <a:r>
              <a:rPr lang="en-GB" sz="2000" b="1" dirty="0" smtClean="0">
                <a:solidFill>
                  <a:srgbClr val="008000"/>
                </a:solidFill>
              </a:rPr>
              <a:t>Then perhaps 6-8 weeks to update things based on comments</a:t>
            </a:r>
          </a:p>
          <a:p>
            <a:r>
              <a:rPr lang="en-GB" sz="2000" b="1" dirty="0" smtClean="0">
                <a:solidFill>
                  <a:schemeClr val="accent6">
                    <a:lumMod val="50000"/>
                  </a:schemeClr>
                </a:solidFill>
              </a:rPr>
              <a:t>Assess final version of Local Plan for any changes – say a month</a:t>
            </a:r>
          </a:p>
          <a:p>
            <a:r>
              <a:rPr lang="en-GB" sz="2000" b="1" dirty="0" smtClean="0">
                <a:solidFill>
                  <a:srgbClr val="008000"/>
                </a:solidFill>
              </a:rPr>
              <a:t>Submit final version to Breckland Council end May</a:t>
            </a:r>
          </a:p>
          <a:p>
            <a:r>
              <a:rPr lang="en-GB" sz="2000" b="1" dirty="0" smtClean="0">
                <a:solidFill>
                  <a:schemeClr val="accent6">
                    <a:lumMod val="50000"/>
                  </a:schemeClr>
                </a:solidFill>
              </a:rPr>
              <a:t>Council organises another 6 week consultation till around end-July</a:t>
            </a:r>
          </a:p>
          <a:p>
            <a:r>
              <a:rPr lang="en-GB" sz="2000" b="1" dirty="0" smtClean="0">
                <a:solidFill>
                  <a:srgbClr val="008000"/>
                </a:solidFill>
              </a:rPr>
              <a:t>Independent examination by say end-September</a:t>
            </a:r>
          </a:p>
          <a:p>
            <a:r>
              <a:rPr lang="en-GB" sz="2000" b="1" dirty="0" smtClean="0">
                <a:solidFill>
                  <a:schemeClr val="accent6">
                    <a:lumMod val="50000"/>
                  </a:schemeClr>
                </a:solidFill>
              </a:rPr>
              <a:t>Village referendum – perhaps a month to organise</a:t>
            </a:r>
          </a:p>
          <a:p>
            <a:r>
              <a:rPr lang="en-GB" sz="2000" b="1" dirty="0" smtClean="0">
                <a:solidFill>
                  <a:srgbClr val="008000"/>
                </a:solidFill>
              </a:rPr>
              <a:t>If vote is “Yes” Plan approved (Made) – perhaps another month</a:t>
            </a:r>
          </a:p>
          <a:p>
            <a:r>
              <a:rPr lang="en-GB" sz="2000" b="1" dirty="0" smtClean="0">
                <a:solidFill>
                  <a:schemeClr val="accent6">
                    <a:lumMod val="50000"/>
                  </a:schemeClr>
                </a:solidFill>
              </a:rPr>
              <a:t>SO PERHAPS …. NOVEMBER 2019</a:t>
            </a:r>
          </a:p>
          <a:p>
            <a:r>
              <a:rPr lang="en-GB" sz="2000" b="1" dirty="0" smtClean="0">
                <a:solidFill>
                  <a:srgbClr val="008000"/>
                </a:solidFill>
              </a:rPr>
              <a:t>Alternate: Don’t undertake new work: don’t wait for Local Plan</a:t>
            </a:r>
          </a:p>
          <a:p>
            <a:r>
              <a:rPr lang="en-GB" sz="2000" b="1" dirty="0" smtClean="0">
                <a:solidFill>
                  <a:schemeClr val="accent6">
                    <a:lumMod val="50000"/>
                  </a:schemeClr>
                </a:solidFill>
              </a:rPr>
              <a:t>Then perhaps complete 6 -7 months earlier</a:t>
            </a:r>
          </a:p>
          <a:p>
            <a:r>
              <a:rPr lang="en-GB" sz="2800" b="1" dirty="0" smtClean="0">
                <a:solidFill>
                  <a:srgbClr val="008000"/>
                </a:solidFill>
              </a:rPr>
              <a:t>BUT WE THINK QUALITY IS MORE IMPORTANT THAN THE FINISH DATE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fade">
                                      <p:cBhvr>
                                        <p:cTn id="19" dur="2000"/>
                                        <p:tgtEl>
                                          <p:spTgt spid="3">
                                            <p:bg/>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20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20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2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2000"/>
                                        <p:tgtEl>
                                          <p:spTgt spid="3">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2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20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2000"/>
                                        <p:tgtEl>
                                          <p:spTgt spid="3">
                                            <p:txEl>
                                              <p:pRg st="6" end="6"/>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Effect transition="in" filter="fade">
                                      <p:cBhvr>
                                        <p:cTn id="59" dur="2000"/>
                                        <p:tgtEl>
                                          <p:spTgt spid="3">
                                            <p:txEl>
                                              <p:pRg st="7" end="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
                                            <p:txEl>
                                              <p:pRg st="8" end="8"/>
                                            </p:txEl>
                                          </p:spTgt>
                                        </p:tgtEl>
                                        <p:attrNameLst>
                                          <p:attrName>style.visibility</p:attrName>
                                        </p:attrNameLst>
                                      </p:cBhvr>
                                      <p:to>
                                        <p:strVal val="visible"/>
                                      </p:to>
                                    </p:set>
                                    <p:animEffect transition="in" filter="fade">
                                      <p:cBhvr>
                                        <p:cTn id="64" dur="2000"/>
                                        <p:tgtEl>
                                          <p:spTgt spid="3">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
                                            <p:txEl>
                                              <p:pRg st="9" end="9"/>
                                            </p:txEl>
                                          </p:spTgt>
                                        </p:tgtEl>
                                        <p:attrNameLst>
                                          <p:attrName>style.visibility</p:attrName>
                                        </p:attrNameLst>
                                      </p:cBhvr>
                                      <p:to>
                                        <p:strVal val="visible"/>
                                      </p:to>
                                    </p:set>
                                    <p:animEffect transition="in" filter="fade">
                                      <p:cBhvr>
                                        <p:cTn id="69" dur="2000"/>
                                        <p:tgtEl>
                                          <p:spTgt spid="3">
                                            <p:txEl>
                                              <p:pRg st="9" end="9"/>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
                                            <p:txEl>
                                              <p:pRg st="10" end="10"/>
                                            </p:txEl>
                                          </p:spTgt>
                                        </p:tgtEl>
                                        <p:attrNameLst>
                                          <p:attrName>style.visibility</p:attrName>
                                        </p:attrNameLst>
                                      </p:cBhvr>
                                      <p:to>
                                        <p:strVal val="visible"/>
                                      </p:to>
                                    </p:set>
                                    <p:animEffect transition="in" filter="fade">
                                      <p:cBhvr>
                                        <p:cTn id="74" dur="2000"/>
                                        <p:tgtEl>
                                          <p:spTgt spid="3">
                                            <p:txEl>
                                              <p:pRg st="10" end="1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
                                            <p:txEl>
                                              <p:pRg st="11" end="11"/>
                                            </p:txEl>
                                          </p:spTgt>
                                        </p:tgtEl>
                                        <p:attrNameLst>
                                          <p:attrName>style.visibility</p:attrName>
                                        </p:attrNameLst>
                                      </p:cBhvr>
                                      <p:to>
                                        <p:strVal val="visible"/>
                                      </p:to>
                                    </p:set>
                                    <p:animEffect transition="in" filter="fade">
                                      <p:cBhvr>
                                        <p:cTn id="79" dur="2000"/>
                                        <p:tgtEl>
                                          <p:spTgt spid="3">
                                            <p:txEl>
                                              <p:pRg st="11" end="11"/>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2000"/>
                                        <p:tgtEl>
                                          <p:spTgt spid="3">
                                            <p:txEl>
                                              <p:pRg st="12" end="12"/>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
                                            <p:txEl>
                                              <p:pRg st="13" end="13"/>
                                            </p:txEl>
                                          </p:spTgt>
                                        </p:tgtEl>
                                        <p:attrNameLst>
                                          <p:attrName>style.visibility</p:attrName>
                                        </p:attrNameLst>
                                      </p:cBhvr>
                                      <p:to>
                                        <p:strVal val="visible"/>
                                      </p:to>
                                    </p:set>
                                    <p:animEffect transition="in" filter="fade">
                                      <p:cBhvr>
                                        <p:cTn id="89"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332656"/>
            <a:ext cx="3672408" cy="2554545"/>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Any overall questions or comments?</a:t>
            </a:r>
          </a:p>
          <a:p>
            <a:pPr algn="ctr"/>
            <a:endParaRPr lang="en-GB" sz="4000" b="1" dirty="0" smtClean="0">
              <a:solidFill>
                <a:schemeClr val="accent6">
                  <a:lumMod val="50000"/>
                </a:schemeClr>
              </a:solidFill>
            </a:endParaRPr>
          </a:p>
        </p:txBody>
      </p:sp>
      <p:pic>
        <p:nvPicPr>
          <p:cNvPr id="4" name="Picture 3" descr="Question Mark.jpeg"/>
          <p:cNvPicPr>
            <a:picLocks noChangeAspect="1"/>
          </p:cNvPicPr>
          <p:nvPr/>
        </p:nvPicPr>
        <p:blipFill>
          <a:blip r:embed="rId3" cstate="print"/>
          <a:stretch>
            <a:fillRect/>
          </a:stretch>
        </p:blipFill>
        <p:spPr>
          <a:xfrm>
            <a:off x="5724128" y="2924944"/>
            <a:ext cx="2471351" cy="3717032"/>
          </a:xfrm>
          <a:prstGeom prst="rect">
            <a:avLst/>
          </a:prstGeom>
        </p:spPr>
      </p:pic>
      <p:sp>
        <p:nvSpPr>
          <p:cNvPr id="5" name="TextBox 4"/>
          <p:cNvSpPr txBox="1"/>
          <p:nvPr/>
        </p:nvSpPr>
        <p:spPr>
          <a:xfrm>
            <a:off x="3995936" y="332656"/>
            <a:ext cx="4392488" cy="2554545"/>
          </a:xfrm>
          <a:prstGeom prst="rect">
            <a:avLst/>
          </a:prstGeom>
          <a:solidFill>
            <a:schemeClr val="accent6">
              <a:lumMod val="40000"/>
              <a:lumOff val="60000"/>
            </a:schemeClr>
          </a:solidFill>
          <a:ln w="25400">
            <a:solidFill>
              <a:schemeClr val="accent6">
                <a:lumMod val="50000"/>
              </a:schemeClr>
            </a:solidFill>
          </a:ln>
        </p:spPr>
        <p:txBody>
          <a:bodyPr wrap="square" rtlCol="0">
            <a:spAutoFit/>
          </a:bodyPr>
          <a:lstStyle/>
          <a:p>
            <a:pPr algn="ctr"/>
            <a:r>
              <a:rPr lang="en-GB" dirty="0" smtClean="0"/>
              <a:t> </a:t>
            </a:r>
            <a:r>
              <a:rPr lang="en-GB" sz="4000" b="1" dirty="0" smtClean="0">
                <a:solidFill>
                  <a:schemeClr val="accent6">
                    <a:lumMod val="50000"/>
                  </a:schemeClr>
                </a:solidFill>
              </a:rPr>
              <a:t>How would you like to be informed / involved?</a:t>
            </a:r>
          </a:p>
          <a:p>
            <a:pPr algn="ctr"/>
            <a:endParaRPr lang="en-GB" sz="4000" b="1" dirty="0" smtClean="0">
              <a:solidFill>
                <a:schemeClr val="accent6">
                  <a:lumMod val="50000"/>
                </a:schemeClr>
              </a:solidFill>
            </a:endParaRPr>
          </a:p>
        </p:txBody>
      </p:sp>
      <p:sp>
        <p:nvSpPr>
          <p:cNvPr id="6" name="Slide Number Placeholder 5"/>
          <p:cNvSpPr>
            <a:spLocks noGrp="1"/>
          </p:cNvSpPr>
          <p:nvPr>
            <p:ph type="sldNum" sz="quarter" idx="12"/>
          </p:nvPr>
        </p:nvSpPr>
        <p:spPr/>
        <p:txBody>
          <a:bodyPr/>
          <a:lstStyle/>
          <a:p>
            <a:fld id="{B99270B2-F2AA-4A8F-AA63-5DBF6285AD52}" type="slidenum">
              <a:rPr lang="en-GB" sz="1600" b="1" smtClean="0"/>
              <a:pPr/>
              <a:t>39</a:t>
            </a:fld>
            <a:endParaRPr lang="en-GB" sz="1600" b="1" dirty="0"/>
          </a:p>
        </p:txBody>
      </p:sp>
      <p:pic>
        <p:nvPicPr>
          <p:cNvPr id="7" name="Picture 6" descr="Presentation Q&amp;A.jpg"/>
          <p:cNvPicPr>
            <a:picLocks noChangeAspect="1"/>
          </p:cNvPicPr>
          <p:nvPr/>
        </p:nvPicPr>
        <p:blipFill>
          <a:blip r:embed="rId4" cstate="print"/>
          <a:stretch>
            <a:fillRect/>
          </a:stretch>
        </p:blipFill>
        <p:spPr>
          <a:xfrm>
            <a:off x="611560" y="2924944"/>
            <a:ext cx="4680520" cy="351039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15816" y="476672"/>
            <a:ext cx="5688632" cy="1938992"/>
          </a:xfrm>
          <a:prstGeom prst="rect">
            <a:avLst/>
          </a:prstGeom>
          <a:solidFill>
            <a:srgbClr val="FFFFCC"/>
          </a:solidFill>
          <a:ln w="25400">
            <a:solidFill>
              <a:schemeClr val="accent6">
                <a:lumMod val="50000"/>
              </a:schemeClr>
            </a:solidFill>
          </a:ln>
        </p:spPr>
        <p:txBody>
          <a:bodyPr wrap="square" rtlCol="0">
            <a:spAutoFit/>
          </a:bodyPr>
          <a:lstStyle/>
          <a:p>
            <a:pPr algn="ctr"/>
            <a:r>
              <a:rPr lang="en-GB" dirty="0" smtClean="0"/>
              <a:t> </a:t>
            </a:r>
            <a:r>
              <a:rPr lang="en-GB" sz="6000" b="1" dirty="0" smtClean="0">
                <a:solidFill>
                  <a:schemeClr val="accent6">
                    <a:lumMod val="50000"/>
                  </a:schemeClr>
                </a:solidFill>
              </a:rPr>
              <a:t>Thanks for coming!</a:t>
            </a:r>
            <a:endParaRPr lang="en-GB" sz="3600" b="1" dirty="0" smtClean="0">
              <a:solidFill>
                <a:schemeClr val="accent6">
                  <a:lumMod val="50000"/>
                </a:schemeClr>
              </a:solidFill>
            </a:endParaRPr>
          </a:p>
        </p:txBody>
      </p:sp>
      <p:sp>
        <p:nvSpPr>
          <p:cNvPr id="5" name="TextBox 4"/>
          <p:cNvSpPr txBox="1"/>
          <p:nvPr/>
        </p:nvSpPr>
        <p:spPr>
          <a:xfrm>
            <a:off x="755576" y="5301208"/>
            <a:ext cx="7704856" cy="1015663"/>
          </a:xfrm>
          <a:prstGeom prst="rect">
            <a:avLst/>
          </a:prstGeom>
          <a:solidFill>
            <a:schemeClr val="accent3">
              <a:lumMod val="40000"/>
              <a:lumOff val="60000"/>
            </a:schemeClr>
          </a:solidFill>
          <a:ln w="25400">
            <a:solidFill>
              <a:srgbClr val="008000"/>
            </a:solidFill>
          </a:ln>
        </p:spPr>
        <p:txBody>
          <a:bodyPr wrap="square" rtlCol="0">
            <a:spAutoFit/>
          </a:bodyPr>
          <a:lstStyle/>
          <a:p>
            <a:pPr algn="ctr"/>
            <a:r>
              <a:rPr lang="en-GB" dirty="0" smtClean="0"/>
              <a:t> </a:t>
            </a:r>
            <a:r>
              <a:rPr lang="en-GB" sz="6000" b="1" dirty="0" smtClean="0">
                <a:solidFill>
                  <a:srgbClr val="008000"/>
                </a:solidFill>
              </a:rPr>
              <a:t>www.stnp2036.org</a:t>
            </a:r>
            <a:endParaRPr lang="en-GB" sz="3600" b="1" dirty="0" smtClean="0">
              <a:solidFill>
                <a:srgbClr val="008000"/>
              </a:solidFill>
            </a:endParaRPr>
          </a:p>
        </p:txBody>
      </p:sp>
      <p:sp>
        <p:nvSpPr>
          <p:cNvPr id="6" name="Slide Number Placeholder 5"/>
          <p:cNvSpPr>
            <a:spLocks noGrp="1"/>
          </p:cNvSpPr>
          <p:nvPr>
            <p:ph type="sldNum" sz="quarter" idx="12"/>
          </p:nvPr>
        </p:nvSpPr>
        <p:spPr/>
        <p:txBody>
          <a:bodyPr/>
          <a:lstStyle/>
          <a:p>
            <a:fld id="{B99270B2-F2AA-4A8F-AA63-5DBF6285AD52}" type="slidenum">
              <a:rPr lang="en-GB" sz="1600" b="1" smtClean="0"/>
              <a:pPr/>
              <a:t>40</a:t>
            </a:fld>
            <a:endParaRPr lang="en-GB" sz="1600" b="1" dirty="0"/>
          </a:p>
        </p:txBody>
      </p:sp>
      <p:sp>
        <p:nvSpPr>
          <p:cNvPr id="7" name="TextBox 6"/>
          <p:cNvSpPr txBox="1"/>
          <p:nvPr/>
        </p:nvSpPr>
        <p:spPr>
          <a:xfrm>
            <a:off x="755576" y="2780928"/>
            <a:ext cx="7704856" cy="1938992"/>
          </a:xfrm>
          <a:prstGeom prst="rect">
            <a:avLst/>
          </a:prstGeom>
          <a:solidFill>
            <a:schemeClr val="accent6">
              <a:lumMod val="20000"/>
              <a:lumOff val="80000"/>
            </a:schemeClr>
          </a:solidFill>
          <a:ln w="25400">
            <a:solidFill>
              <a:schemeClr val="accent6">
                <a:lumMod val="50000"/>
              </a:schemeClr>
            </a:solidFill>
          </a:ln>
        </p:spPr>
        <p:txBody>
          <a:bodyPr wrap="square" rtlCol="0">
            <a:spAutoFit/>
          </a:bodyPr>
          <a:lstStyle/>
          <a:p>
            <a:pPr algn="ctr"/>
            <a:r>
              <a:rPr lang="en-GB" dirty="0" smtClean="0"/>
              <a:t> </a:t>
            </a:r>
            <a:r>
              <a:rPr lang="en-GB" sz="6000" b="1" dirty="0" smtClean="0">
                <a:solidFill>
                  <a:schemeClr val="accent6">
                    <a:lumMod val="50000"/>
                  </a:schemeClr>
                </a:solidFill>
              </a:rPr>
              <a:t>See you again on 7</a:t>
            </a:r>
            <a:r>
              <a:rPr lang="en-GB" sz="6000" b="1" baseline="30000" dirty="0" smtClean="0">
                <a:solidFill>
                  <a:schemeClr val="accent6">
                    <a:lumMod val="50000"/>
                  </a:schemeClr>
                </a:solidFill>
              </a:rPr>
              <a:t>th</a:t>
            </a:r>
            <a:r>
              <a:rPr lang="en-GB" sz="6000" b="1" dirty="0" smtClean="0">
                <a:solidFill>
                  <a:schemeClr val="accent6">
                    <a:lumMod val="50000"/>
                  </a:schemeClr>
                </a:solidFill>
              </a:rPr>
              <a:t> December</a:t>
            </a:r>
            <a:endParaRPr lang="en-GB" sz="3600" b="1" dirty="0" smtClean="0">
              <a:solidFill>
                <a:schemeClr val="accent6">
                  <a:lumMod val="50000"/>
                </a:schemeClr>
              </a:solidFill>
            </a:endParaRPr>
          </a:p>
        </p:txBody>
      </p:sp>
      <p:pic>
        <p:nvPicPr>
          <p:cNvPr id="8" name="Picture 7" descr="Thank You 5.jpg"/>
          <p:cNvPicPr>
            <a:picLocks noChangeAspect="1"/>
          </p:cNvPicPr>
          <p:nvPr/>
        </p:nvPicPr>
        <p:blipFill>
          <a:blip r:embed="rId3" cstate="print"/>
          <a:stretch>
            <a:fillRect/>
          </a:stretch>
        </p:blipFill>
        <p:spPr>
          <a:xfrm>
            <a:off x="539552" y="404664"/>
            <a:ext cx="2304256" cy="230425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7422</TotalTime>
  <Words>3146</Words>
  <Application>Microsoft Office PowerPoint</Application>
  <PresentationFormat>On-screen Show (4:3)</PresentationFormat>
  <Paragraphs>458</Paragraphs>
  <Slides>40</Slides>
  <Notes>39</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dc:creator>
  <cp:lastModifiedBy>Chris</cp:lastModifiedBy>
  <cp:revision>421</cp:revision>
  <dcterms:created xsi:type="dcterms:W3CDTF">2018-07-18T21:24:29Z</dcterms:created>
  <dcterms:modified xsi:type="dcterms:W3CDTF">2018-08-14T16:18:12Z</dcterms:modified>
</cp:coreProperties>
</file>