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2"/>
  </p:notesMasterIdLst>
  <p:sldIdLst>
    <p:sldId id="256" r:id="rId2"/>
    <p:sldId id="257" r:id="rId3"/>
    <p:sldId id="326" r:id="rId4"/>
    <p:sldId id="300" r:id="rId5"/>
    <p:sldId id="327" r:id="rId6"/>
    <p:sldId id="328" r:id="rId7"/>
    <p:sldId id="309" r:id="rId8"/>
    <p:sldId id="324" r:id="rId9"/>
    <p:sldId id="325" r:id="rId10"/>
    <p:sldId id="305"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2B417E-0381-4338-920F-BD22DDE6F24A}">
          <p14:sldIdLst>
            <p14:sldId id="256"/>
            <p14:sldId id="257"/>
            <p14:sldId id="326"/>
            <p14:sldId id="300"/>
            <p14:sldId id="327"/>
            <p14:sldId id="328"/>
            <p14:sldId id="309"/>
            <p14:sldId id="324"/>
            <p14:sldId id="325"/>
            <p14:sldId id="305"/>
          </p14:sldIdLst>
        </p14:section>
      </p14:sectionLst>
    </p:ext>
    <p:ext uri="{EFAFB233-063F-42B5-8137-9DF3F51BA10A}">
      <p15:sldGuideLst xmlns:p15="http://schemas.microsoft.com/office/powerpoint/2012/main">
        <p15:guide id="1" orient="horz" pos="71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imeson Sinclair" initials="JS" lastIdx="8" clrIdx="0"/>
  <p:cmAuthor id="1" name="Merrily" initials="MAG" lastIdx="1" clrIdx="1"/>
  <p:cmAuthor id="2" name="Tracy Babbidge" initials="TB" lastIdx="6" clrIdx="2">
    <p:extLst>
      <p:ext uri="{19B8F6BF-5375-455C-9EA6-DF929625EA0E}">
        <p15:presenceInfo xmlns:p15="http://schemas.microsoft.com/office/powerpoint/2012/main" userId="S-1-5-21-1668284364-3927605653-1505094145-1963" providerId="AD"/>
      </p:ext>
    </p:extLst>
  </p:cmAuthor>
  <p:cmAuthor id="3" name="Julia Dumaine" initials="JD" lastIdx="1" clrIdx="3">
    <p:extLst>
      <p:ext uri="{19B8F6BF-5375-455C-9EA6-DF929625EA0E}">
        <p15:presenceInfo xmlns:p15="http://schemas.microsoft.com/office/powerpoint/2012/main" userId="S-1-5-21-1668284364-3927605653-1505094145-1317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3D6B9D"/>
    <a:srgbClr val="E1EAE4"/>
    <a:srgbClr val="DFE9E3"/>
    <a:srgbClr val="DCE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097" autoAdjust="0"/>
    <p:restoredTop sz="37313" autoAdjust="0"/>
  </p:normalViewPr>
  <p:slideViewPr>
    <p:cSldViewPr snapToGrid="0">
      <p:cViewPr varScale="1">
        <p:scale>
          <a:sx n="30" d="100"/>
          <a:sy n="30" d="100"/>
        </p:scale>
        <p:origin x="2573" y="48"/>
      </p:cViewPr>
      <p:guideLst>
        <p:guide orient="horz" pos="711"/>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20" d="100"/>
        <a:sy n="120" d="100"/>
      </p:scale>
      <p:origin x="0" y="0"/>
    </p:cViewPr>
  </p:sorterViewPr>
  <p:notesViewPr>
    <p:cSldViewPr snapToGrid="0">
      <p:cViewPr varScale="1">
        <p:scale>
          <a:sx n="64" d="100"/>
          <a:sy n="64" d="100"/>
        </p:scale>
        <p:origin x="308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Worksheet1.xlsx"/><Relationship Id="rId4" Type="http://schemas.openxmlformats.org/officeDocument/2006/relationships/image" Target="../media/image11.jpe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rgbClr val="FFFFFF"/>
                </a:solidFill>
                <a:latin typeface="+mn-lt"/>
                <a:ea typeface="+mn-ea"/>
                <a:cs typeface="+mn-cs"/>
              </a:defRPr>
            </a:pPr>
            <a:r>
              <a:rPr lang="en-US" sz="2000" baseline="0" dirty="0">
                <a:solidFill>
                  <a:srgbClr val="FFFFFF"/>
                </a:solidFill>
              </a:rPr>
              <a:t>Annual Funding Sources for Energy Efficiency and Renewable Energy</a:t>
            </a:r>
          </a:p>
        </c:rich>
      </c:tx>
      <c:layout>
        <c:manualLayout>
          <c:xMode val="edge"/>
          <c:yMode val="edge"/>
          <c:x val="0.14276928335979613"/>
          <c:y val="5.3805935915850152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rgbClr val="FFFFFF"/>
              </a:solidFill>
              <a:latin typeface="+mn-lt"/>
              <a:ea typeface="+mn-ea"/>
              <a:cs typeface="+mn-cs"/>
            </a:defRPr>
          </a:pPr>
          <a:endParaRPr lang="en-US"/>
        </a:p>
      </c:txPr>
    </c:title>
    <c:autoTitleDeleted val="0"/>
    <c:plotArea>
      <c:layout>
        <c:manualLayout>
          <c:layoutTarget val="inner"/>
          <c:xMode val="edge"/>
          <c:yMode val="edge"/>
          <c:x val="0.10706946506869863"/>
          <c:y val="0.12323379315678264"/>
          <c:w val="0.85857789023077613"/>
          <c:h val="0.61839798353817665"/>
        </c:manualLayout>
      </c:layout>
      <c:barChart>
        <c:barDir val="col"/>
        <c:grouping val="stacked"/>
        <c:varyColors val="0"/>
        <c:ser>
          <c:idx val="2"/>
          <c:order val="0"/>
          <c:tx>
            <c:strRef>
              <c:f>Charts!$A$21</c:f>
              <c:strCache>
                <c:ptCount val="1"/>
                <c:pt idx="0">
                  <c:v>Ratepayer Funded Electric</c:v>
                </c:pt>
              </c:strCache>
            </c:strRef>
          </c:tx>
          <c:spPr>
            <a:solidFill>
              <a:schemeClr val="accent2"/>
            </a:solidFill>
            <a:ln>
              <a:noFill/>
            </a:ln>
            <a:effectLst/>
          </c:spPr>
          <c:invertIfNegative val="0"/>
          <c:cat>
            <c:numRef>
              <c:f>Charts!$B$18:$E$18</c:f>
              <c:numCache>
                <c:formatCode>General</c:formatCode>
                <c:ptCount val="4"/>
                <c:pt idx="0">
                  <c:v>2012</c:v>
                </c:pt>
                <c:pt idx="1">
                  <c:v>2013</c:v>
                </c:pt>
                <c:pt idx="2">
                  <c:v>2014</c:v>
                </c:pt>
                <c:pt idx="3">
                  <c:v>2015</c:v>
                </c:pt>
              </c:numCache>
            </c:numRef>
          </c:cat>
          <c:val>
            <c:numRef>
              <c:f>Charts!$B$21:$E$21</c:f>
              <c:numCache>
                <c:formatCode>General</c:formatCode>
                <c:ptCount val="4"/>
                <c:pt idx="0">
                  <c:v>102.43</c:v>
                </c:pt>
                <c:pt idx="1">
                  <c:v>88.28</c:v>
                </c:pt>
                <c:pt idx="2">
                  <c:v>155.03</c:v>
                </c:pt>
                <c:pt idx="3">
                  <c:v>158.55000000000001</c:v>
                </c:pt>
              </c:numCache>
            </c:numRef>
          </c:val>
        </c:ser>
        <c:ser>
          <c:idx val="1"/>
          <c:order val="1"/>
          <c:tx>
            <c:strRef>
              <c:f>Charts!$A$20</c:f>
              <c:strCache>
                <c:ptCount val="1"/>
                <c:pt idx="0">
                  <c:v>Ratepayer Funded Gas</c:v>
                </c:pt>
              </c:strCache>
            </c:strRef>
          </c:tx>
          <c:spPr>
            <a:solidFill>
              <a:schemeClr val="accent3"/>
            </a:solidFill>
            <a:ln>
              <a:noFill/>
            </a:ln>
            <a:effectLst/>
          </c:spPr>
          <c:invertIfNegative val="0"/>
          <c:cat>
            <c:numRef>
              <c:f>Charts!$B$18:$E$18</c:f>
              <c:numCache>
                <c:formatCode>General</c:formatCode>
                <c:ptCount val="4"/>
                <c:pt idx="0">
                  <c:v>2012</c:v>
                </c:pt>
                <c:pt idx="1">
                  <c:v>2013</c:v>
                </c:pt>
                <c:pt idx="2">
                  <c:v>2014</c:v>
                </c:pt>
                <c:pt idx="3">
                  <c:v>2015</c:v>
                </c:pt>
              </c:numCache>
            </c:numRef>
          </c:cat>
          <c:val>
            <c:numRef>
              <c:f>Charts!$B$20:$E$20</c:f>
              <c:numCache>
                <c:formatCode>General</c:formatCode>
                <c:ptCount val="4"/>
                <c:pt idx="0">
                  <c:v>32.270000000000003</c:v>
                </c:pt>
                <c:pt idx="1">
                  <c:v>19.68</c:v>
                </c:pt>
                <c:pt idx="2">
                  <c:v>49.5</c:v>
                </c:pt>
                <c:pt idx="3">
                  <c:v>50.01</c:v>
                </c:pt>
              </c:numCache>
            </c:numRef>
          </c:val>
        </c:ser>
        <c:ser>
          <c:idx val="0"/>
          <c:order val="2"/>
          <c:tx>
            <c:strRef>
              <c:f>Charts!$A$19</c:f>
              <c:strCache>
                <c:ptCount val="1"/>
                <c:pt idx="0">
                  <c:v>Other</c:v>
                </c:pt>
              </c:strCache>
            </c:strRef>
          </c:tx>
          <c:spPr>
            <a:solidFill>
              <a:schemeClr val="accent1"/>
            </a:solidFill>
            <a:ln>
              <a:noFill/>
            </a:ln>
            <a:effectLst/>
          </c:spPr>
          <c:invertIfNegative val="0"/>
          <c:cat>
            <c:numRef>
              <c:f>Charts!$B$18:$E$18</c:f>
              <c:numCache>
                <c:formatCode>General</c:formatCode>
                <c:ptCount val="4"/>
                <c:pt idx="0">
                  <c:v>2012</c:v>
                </c:pt>
                <c:pt idx="1">
                  <c:v>2013</c:v>
                </c:pt>
                <c:pt idx="2">
                  <c:v>2014</c:v>
                </c:pt>
                <c:pt idx="3">
                  <c:v>2015</c:v>
                </c:pt>
              </c:numCache>
            </c:numRef>
          </c:cat>
          <c:val>
            <c:numRef>
              <c:f>Charts!$B$19:$E$19</c:f>
              <c:numCache>
                <c:formatCode>General</c:formatCode>
                <c:ptCount val="4"/>
                <c:pt idx="0">
                  <c:v>27.25</c:v>
                </c:pt>
                <c:pt idx="1">
                  <c:v>34.08</c:v>
                </c:pt>
                <c:pt idx="2">
                  <c:v>24.081</c:v>
                </c:pt>
                <c:pt idx="3">
                  <c:v>34.56</c:v>
                </c:pt>
              </c:numCache>
            </c:numRef>
          </c:val>
        </c:ser>
        <c:ser>
          <c:idx val="3"/>
          <c:order val="3"/>
          <c:tx>
            <c:strRef>
              <c:f>Charts!$A$22</c:f>
              <c:strCache>
                <c:ptCount val="1"/>
                <c:pt idx="0">
                  <c:v>Ratepayer Funded Renewable Energy </c:v>
                </c:pt>
              </c:strCache>
            </c:strRef>
          </c:tx>
          <c:spPr>
            <a:solidFill>
              <a:schemeClr val="accent5">
                <a:lumMod val="75000"/>
              </a:schemeClr>
            </a:solidFill>
            <a:ln>
              <a:noFill/>
            </a:ln>
            <a:effectLst/>
          </c:spPr>
          <c:invertIfNegative val="0"/>
          <c:cat>
            <c:numRef>
              <c:f>Charts!$B$18:$E$18</c:f>
              <c:numCache>
                <c:formatCode>General</c:formatCode>
                <c:ptCount val="4"/>
                <c:pt idx="0">
                  <c:v>2012</c:v>
                </c:pt>
                <c:pt idx="1">
                  <c:v>2013</c:v>
                </c:pt>
                <c:pt idx="2">
                  <c:v>2014</c:v>
                </c:pt>
                <c:pt idx="3">
                  <c:v>2015</c:v>
                </c:pt>
              </c:numCache>
            </c:numRef>
          </c:cat>
          <c:val>
            <c:numRef>
              <c:f>Charts!$B$22:$E$22</c:f>
              <c:numCache>
                <c:formatCode>0.00</c:formatCode>
                <c:ptCount val="4"/>
                <c:pt idx="0">
                  <c:v>34.143333333333338</c:v>
                </c:pt>
                <c:pt idx="1">
                  <c:v>29.426666666666666</c:v>
                </c:pt>
                <c:pt idx="2">
                  <c:v>51.676666666666669</c:v>
                </c:pt>
                <c:pt idx="3">
                  <c:v>52.85</c:v>
                </c:pt>
              </c:numCache>
            </c:numRef>
          </c:val>
        </c:ser>
        <c:dLbls>
          <c:showLegendKey val="0"/>
          <c:showVal val="0"/>
          <c:showCatName val="0"/>
          <c:showSerName val="0"/>
          <c:showPercent val="0"/>
          <c:showBubbleSize val="0"/>
        </c:dLbls>
        <c:gapWidth val="150"/>
        <c:overlap val="100"/>
        <c:axId val="455507024"/>
        <c:axId val="455508592"/>
      </c:barChart>
      <c:catAx>
        <c:axId val="455507024"/>
        <c:scaling>
          <c:orientation val="minMax"/>
        </c:scaling>
        <c:delete val="0"/>
        <c:axPos val="b"/>
        <c:numFmt formatCode="General" sourceLinked="1"/>
        <c:majorTickMark val="out"/>
        <c:minorTickMark val="none"/>
        <c:tickLblPos val="nextTo"/>
        <c:spPr>
          <a:noFill/>
          <a:ln w="9525" cap="flat" cmpd="sng" algn="ctr">
            <a:solidFill>
              <a:srgbClr val="FFFFFF"/>
            </a:solidFill>
            <a:round/>
          </a:ln>
          <a:effectLst/>
        </c:spPr>
        <c:txPr>
          <a:bodyPr rot="-60000000" spcFirstLastPara="1" vertOverflow="ellipsis" vert="horz" wrap="square" anchor="ctr" anchorCtr="1"/>
          <a:lstStyle/>
          <a:p>
            <a:pPr>
              <a:defRPr sz="1600" b="0" i="0" u="none" strike="noStrike" kern="1200" baseline="0">
                <a:ln>
                  <a:solidFill>
                    <a:srgbClr val="FFFFFF"/>
                  </a:solidFill>
                </a:ln>
                <a:blipFill>
                  <a:blip xmlns:r="http://schemas.openxmlformats.org/officeDocument/2006/relationships" r:embed="rId4"/>
                  <a:tile tx="0" ty="0" sx="100000" sy="100000" flip="none" algn="tl"/>
                </a:blipFill>
                <a:latin typeface="+mn-lt"/>
                <a:ea typeface="+mn-ea"/>
                <a:cs typeface="+mn-cs"/>
              </a:defRPr>
            </a:pPr>
            <a:endParaRPr lang="en-US"/>
          </a:p>
        </c:txPr>
        <c:crossAx val="455508592"/>
        <c:crosses val="autoZero"/>
        <c:auto val="1"/>
        <c:lblAlgn val="ctr"/>
        <c:lblOffset val="100"/>
        <c:noMultiLvlLbl val="0"/>
      </c:catAx>
      <c:valAx>
        <c:axId val="45550859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sz="1600" b="1" dirty="0">
                    <a:gradFill>
                      <a:gsLst>
                        <a:gs pos="0">
                          <a:srgbClr val="FEFDDB">
                            <a:lumMod val="5000"/>
                            <a:lumOff val="95000"/>
                          </a:srgbClr>
                        </a:gs>
                        <a:gs pos="74000">
                          <a:srgbClr val="FEFDDB">
                            <a:lumMod val="45000"/>
                            <a:lumOff val="55000"/>
                          </a:srgbClr>
                        </a:gs>
                        <a:gs pos="83000">
                          <a:srgbClr val="FEFDDB">
                            <a:lumMod val="45000"/>
                            <a:lumOff val="55000"/>
                          </a:srgbClr>
                        </a:gs>
                        <a:gs pos="100000">
                          <a:srgbClr val="FEFDDB">
                            <a:lumMod val="30000"/>
                            <a:lumOff val="70000"/>
                          </a:srgbClr>
                        </a:gs>
                      </a:gsLst>
                      <a:lin ang="5400000" scaled="1"/>
                    </a:gradFill>
                  </a:rPr>
                  <a:t>Millions $</a:t>
                </a:r>
              </a:p>
            </c:rich>
          </c:tx>
          <c:layout>
            <c:manualLayout>
              <c:xMode val="edge"/>
              <c:yMode val="edge"/>
              <c:x val="1.229483085504088E-2"/>
              <c:y val="0.2647655040798232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rgbClr val="FFFFFF"/>
            </a:solidFill>
          </a:ln>
          <a:effectLst/>
        </c:spPr>
        <c:txPr>
          <a:bodyPr rot="-60000000" spcFirstLastPara="1" vertOverflow="ellipsis" vert="horz" wrap="square" anchor="ctr" anchorCtr="1"/>
          <a:lstStyle/>
          <a:p>
            <a:pPr>
              <a:defRPr sz="1600" b="0" i="0" u="none" strike="noStrike" kern="1200" baseline="0">
                <a:ln>
                  <a:solidFill>
                    <a:srgbClr val="FFFFFF"/>
                  </a:solidFill>
                </a:ln>
                <a:pattFill prst="pct5">
                  <a:fgClr>
                    <a:schemeClr val="tx1"/>
                  </a:fgClr>
                  <a:bgClr>
                    <a:schemeClr val="bg1"/>
                  </a:bgClr>
                </a:pattFill>
                <a:latin typeface="+mn-lt"/>
                <a:ea typeface="+mn-ea"/>
                <a:cs typeface="+mn-cs"/>
              </a:defRPr>
            </a:pPr>
            <a:endParaRPr lang="en-US"/>
          </a:p>
        </c:txPr>
        <c:crossAx val="455507024"/>
        <c:crosses val="autoZero"/>
        <c:crossBetween val="between"/>
      </c:valAx>
      <c:spPr>
        <a:noFill/>
        <a:ln>
          <a:noFill/>
        </a:ln>
        <a:effectLst/>
      </c:spPr>
    </c:plotArea>
    <c:legend>
      <c:legendPos val="b"/>
      <c:layout>
        <c:manualLayout>
          <c:xMode val="edge"/>
          <c:yMode val="edge"/>
          <c:x val="8.6769417954691896E-2"/>
          <c:y val="0.84609077763542895"/>
          <c:w val="0.87169251802435821"/>
          <c:h val="0.15390922236457111"/>
        </c:manualLayout>
      </c:layout>
      <c:overlay val="0"/>
      <c:spPr>
        <a:noFill/>
        <a:ln>
          <a:noFill/>
        </a:ln>
        <a:effectLst/>
      </c:spPr>
      <c:txPr>
        <a:bodyPr rot="0" spcFirstLastPara="1" vertOverflow="ellipsis" vert="horz" wrap="square" anchor="ctr" anchorCtr="1"/>
        <a:lstStyle/>
        <a:p>
          <a:pPr>
            <a:defRPr sz="1800" b="0" i="0" u="none" strike="noStrike" kern="1200" baseline="0">
              <a:pattFill prst="pct5">
                <a:fgClr>
                  <a:schemeClr val="tx1"/>
                </a:fgClr>
                <a:bgClr>
                  <a:schemeClr val="bg1"/>
                </a:bgClr>
              </a:patt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5">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1F9E72F-2A58-4E4B-8AFC-F03E49F250A9}" type="datetimeFigureOut">
              <a:rPr lang="en-US" smtClean="0"/>
              <a:pPr/>
              <a:t>6/27/2016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4B8425A-0552-4C8B-8D09-499146E87784}" type="slidenum">
              <a:rPr lang="en-US" smtClean="0"/>
              <a:pPr/>
              <a:t>‹#›</a:t>
            </a:fld>
            <a:endParaRPr lang="en-US"/>
          </a:p>
        </p:txBody>
      </p:sp>
    </p:spTree>
    <p:extLst>
      <p:ext uri="{BB962C8B-B14F-4D97-AF65-F5344CB8AC3E}">
        <p14:creationId xmlns:p14="http://schemas.microsoft.com/office/powerpoint/2010/main" val="3657982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B8425A-0552-4C8B-8D09-499146E87784}" type="slidenum">
              <a:rPr lang="en-US" smtClean="0"/>
              <a:pPr/>
              <a:t>1</a:t>
            </a:fld>
            <a:endParaRPr lang="en-US"/>
          </a:p>
        </p:txBody>
      </p:sp>
    </p:spTree>
    <p:extLst>
      <p:ext uri="{BB962C8B-B14F-4D97-AF65-F5344CB8AC3E}">
        <p14:creationId xmlns:p14="http://schemas.microsoft.com/office/powerpoint/2010/main" val="66603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2</a:t>
            </a:fld>
            <a:endParaRPr lang="en-US"/>
          </a:p>
        </p:txBody>
      </p:sp>
    </p:spTree>
    <p:extLst>
      <p:ext uri="{BB962C8B-B14F-4D97-AF65-F5344CB8AC3E}">
        <p14:creationId xmlns:p14="http://schemas.microsoft.com/office/powerpoint/2010/main" val="307258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trying</a:t>
            </a:r>
            <a:r>
              <a:rPr lang="en-US" baseline="0" dirty="0" smtClean="0"/>
              <a:t> to build a market, but this market is somewhat unique in that we need every demographic, income class, geographic location to have access to it.  Right now, it’s about paying in to develop energy efficiency and renewable energy demand, and we need to ensure that what get’s paid in is spread equally across income levels and the state geographically. </a:t>
            </a:r>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3</a:t>
            </a:fld>
            <a:endParaRPr lang="en-US"/>
          </a:p>
        </p:txBody>
      </p:sp>
    </p:spTree>
    <p:extLst>
      <p:ext uri="{BB962C8B-B14F-4D97-AF65-F5344CB8AC3E}">
        <p14:creationId xmlns:p14="http://schemas.microsoft.com/office/powerpoint/2010/main" val="2371639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r>
              <a:rPr lang="en-US" dirty="0" smtClean="0"/>
              <a:t>Requires DEEP to determine if deployment of funds among small load, low-income customers in distressed census tracts is equitable (max., average, monthly peak demand of &lt;100kW in census tracts where the median income does not exceed 60% of the state median income)</a:t>
            </a:r>
          </a:p>
          <a:p>
            <a:endParaRPr lang="en-US" dirty="0" smtClean="0"/>
          </a:p>
          <a:p>
            <a:r>
              <a:rPr lang="en-US" dirty="0" smtClean="0"/>
              <a:t>CT</a:t>
            </a:r>
            <a:r>
              <a:rPr lang="en-US" baseline="0" dirty="0" smtClean="0"/>
              <a:t> primarily funds energy efficiency programs through a charge, known as a Conservation Adjustment Mechanism, on all ratepayers’ bills.</a:t>
            </a:r>
          </a:p>
          <a:p>
            <a:endParaRPr lang="en-US" baseline="0" dirty="0" smtClean="0"/>
          </a:p>
          <a:p>
            <a:r>
              <a:rPr lang="en-US" baseline="0" dirty="0" smtClean="0"/>
              <a:t>In 2014, the charge was increased to support an increased investment in energy efficiency statewide.  </a:t>
            </a:r>
          </a:p>
          <a:p>
            <a:endParaRPr lang="en-US" baseline="0" dirty="0" smtClean="0"/>
          </a:p>
          <a:p>
            <a:r>
              <a:rPr lang="en-US" baseline="0" dirty="0" smtClean="0"/>
              <a:t>DEEP is statutorily required by CGS 16-245ee to assess how these funds are disbursed across the state to ratepayers.   Specifically, we look to ensure that distressed census tracts are receiving their equitable shares.</a:t>
            </a:r>
          </a:p>
          <a:p>
            <a:endParaRPr lang="en-US" baseline="0" dirty="0" smtClean="0"/>
          </a:p>
          <a:p>
            <a:r>
              <a:rPr lang="en-US" baseline="0" dirty="0" smtClean="0"/>
              <a:t>We do this on a utility basis, evaluating Eversource and UI’s performances separately as they both have their own territories. </a:t>
            </a:r>
          </a:p>
          <a:p>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4</a:t>
            </a:fld>
            <a:endParaRPr lang="en-US"/>
          </a:p>
        </p:txBody>
      </p:sp>
    </p:spTree>
    <p:extLst>
      <p:ext uri="{BB962C8B-B14F-4D97-AF65-F5344CB8AC3E}">
        <p14:creationId xmlns:p14="http://schemas.microsoft.com/office/powerpoint/2010/main" val="1318189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-Completed December </a:t>
            </a:r>
            <a:r>
              <a:rPr lang="en-US" dirty="0" smtClean="0"/>
              <a:t>2013 </a:t>
            </a:r>
            <a:r>
              <a:rPr lang="en-US" dirty="0" smtClean="0"/>
              <a:t>and filed this spring</a:t>
            </a:r>
          </a:p>
          <a:p>
            <a:r>
              <a:rPr lang="en-US" dirty="0" smtClean="0"/>
              <a:t>-Now evaluating 2014 and 2015</a:t>
            </a:r>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5</a:t>
            </a:fld>
            <a:endParaRPr lang="en-US"/>
          </a:p>
        </p:txBody>
      </p:sp>
    </p:spTree>
    <p:extLst>
      <p:ext uri="{BB962C8B-B14F-4D97-AF65-F5344CB8AC3E}">
        <p14:creationId xmlns:p14="http://schemas.microsoft.com/office/powerpoint/2010/main" val="118161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171450" indent="-171450">
              <a:buFont typeface="Arial" panose="020B0604020202020204" pitchFamily="34" charset="0"/>
              <a:buChar char="•"/>
            </a:pPr>
            <a:r>
              <a:rPr lang="en-US" sz="1400" dirty="0" smtClean="0"/>
              <a:t>The 2010,</a:t>
            </a:r>
            <a:r>
              <a:rPr lang="en-US" sz="1400" baseline="0" dirty="0" smtClean="0"/>
              <a:t> and 2011-2012 reports, though statutorily required to report on a census-tract-basis, used municipal data and the DECD’s distressed community list due to technological barriers.  </a:t>
            </a:r>
          </a:p>
          <a:p>
            <a:pPr marL="171450" indent="-171450">
              <a:buFont typeface="Arial" panose="020B0604020202020204" pitchFamily="34" charset="0"/>
              <a:buChar char="•"/>
            </a:pPr>
            <a:r>
              <a:rPr lang="en-US" sz="1400" baseline="0" dirty="0" smtClean="0"/>
              <a:t>2013 was the first year that the companies were able to report on a census tract basis and the first time the Department was able to evaluate on those parameters.</a:t>
            </a:r>
          </a:p>
          <a:p>
            <a:endParaRPr lang="en-US" sz="1400" baseline="0" dirty="0" smtClean="0"/>
          </a:p>
          <a:p>
            <a:pPr marL="171450" indent="-171450">
              <a:buFont typeface="Arial" panose="020B0604020202020204" pitchFamily="34" charset="0"/>
              <a:buChar char="•"/>
            </a:pPr>
            <a:r>
              <a:rPr lang="en-US" sz="1400" baseline="0" dirty="0" smtClean="0"/>
              <a:t>The Department found that when assessing each company’s data for the equitable distribution to </a:t>
            </a:r>
            <a:r>
              <a:rPr lang="en-US" sz="1400" i="1" baseline="0" dirty="0" smtClean="0"/>
              <a:t>small load customers in distressed tracts, </a:t>
            </a:r>
            <a:r>
              <a:rPr lang="en-US" sz="1400" i="0" baseline="0" dirty="0" smtClean="0"/>
              <a:t>as required statutorily, only UI achieved ED (2/3 of distressed census tracts).  </a:t>
            </a:r>
          </a:p>
          <a:p>
            <a:pPr marL="171450" indent="-171450">
              <a:buFont typeface="Arial" panose="020B0604020202020204" pitchFamily="34" charset="0"/>
              <a:buChar char="•"/>
            </a:pPr>
            <a:r>
              <a:rPr lang="en-US" sz="1400" dirty="0" smtClean="0"/>
              <a:t>Overall</a:t>
            </a:r>
            <a:r>
              <a:rPr lang="en-US" sz="1400" dirty="0"/>
              <a:t>, each utility had achieved equitable distribution but since we must assess them on a census-tract-by-census tract basis, Eversource did not achieve equitable distribution in 75% of its distressed tracts</a:t>
            </a:r>
            <a:r>
              <a:rPr lang="en-US" sz="1400" dirty="0" smtClean="0"/>
              <a:t>.</a:t>
            </a:r>
            <a:endParaRPr lang="en-US" sz="1400" i="0" baseline="0" dirty="0" smtClean="0"/>
          </a:p>
          <a:p>
            <a:endParaRPr lang="en-US" sz="1400" i="0" baseline="0" dirty="0" smtClean="0"/>
          </a:p>
          <a:p>
            <a:pPr marL="171450" indent="-171450">
              <a:buFont typeface="Arial" panose="020B0604020202020204" pitchFamily="34" charset="0"/>
              <a:buChar char="•"/>
            </a:pPr>
            <a:r>
              <a:rPr lang="en-US" sz="1400" i="0" baseline="0" dirty="0" smtClean="0"/>
              <a:t>The Green Bank only records census tracts in which a project was installed because, unlike utility companies, the Green Bank only serves customers that seek them out (on the other hand, everyone needs energy from the utilities).  </a:t>
            </a:r>
          </a:p>
          <a:p>
            <a:pPr marL="171450" indent="-171450">
              <a:buFont typeface="Arial" panose="020B0604020202020204" pitchFamily="34" charset="0"/>
              <a:buChar char="•"/>
            </a:pPr>
            <a:r>
              <a:rPr lang="en-US" sz="1400" i="0" baseline="0" dirty="0" smtClean="0"/>
              <a:t>Therefore, understandably, the census tract data was more limited.  </a:t>
            </a:r>
          </a:p>
          <a:p>
            <a:pPr marL="171450" indent="-171450">
              <a:buFont typeface="Arial" panose="020B0604020202020204" pitchFamily="34" charset="0"/>
              <a:buChar char="•"/>
            </a:pPr>
            <a:r>
              <a:rPr lang="en-US" sz="1400" i="0" baseline="0" dirty="0" smtClean="0"/>
              <a:t>DEEP cross referenced the Green Bank’s “distressed census tracts” with those identified by the utilities in order to maintain a more consistent evaluation.  </a:t>
            </a:r>
          </a:p>
          <a:p>
            <a:pPr marL="171450" indent="-171450">
              <a:buFont typeface="Arial" panose="020B0604020202020204" pitchFamily="34" charset="0"/>
              <a:buChar char="•"/>
            </a:pPr>
            <a:r>
              <a:rPr lang="en-US" sz="1400" i="0" baseline="0" dirty="0" smtClean="0"/>
              <a:t>With this, DEEP found that of the total 77 distressed census tracts identified by the companies, only 18 had renewable projects and of that, only 8 received incentives greater than their 1 Mill contributions.  </a:t>
            </a:r>
          </a:p>
          <a:p>
            <a:endParaRPr lang="en-US" sz="1400" i="0" baseline="0" dirty="0" smtClean="0"/>
          </a:p>
          <a:p>
            <a:pPr marL="171450" indent="-171450">
              <a:buFont typeface="Arial" panose="020B0604020202020204" pitchFamily="34" charset="0"/>
              <a:buChar char="•"/>
            </a:pPr>
            <a:r>
              <a:rPr lang="en-US" sz="1400" kern="1200" dirty="0" smtClean="0">
                <a:solidFill>
                  <a:schemeClr val="tx1"/>
                </a:solidFill>
                <a:effectLst/>
              </a:rPr>
              <a:t>DEEP acknowledges that the amount of incentives allocated to a given census tract is largely driven by the level of customer participation in a given census tract.  </a:t>
            </a:r>
          </a:p>
          <a:p>
            <a:pPr marL="171450" indent="-171450">
              <a:buFont typeface="Arial" panose="020B0604020202020204" pitchFamily="34" charset="0"/>
              <a:buChar char="•"/>
            </a:pPr>
            <a:r>
              <a:rPr lang="en-US" sz="1400" kern="1200" dirty="0" smtClean="0">
                <a:solidFill>
                  <a:schemeClr val="tx1"/>
                </a:solidFill>
                <a:effectLst/>
              </a:rPr>
              <a:t>DEEP is also mindful that the EDCs have energy efficiency programs that specifically target income-eligible customers, whereas the Green Bank’s programs are more geared towards advancing the deployment of renewable energy technology, which require considerable investment by participants.  </a:t>
            </a:r>
          </a:p>
          <a:p>
            <a:pPr marL="171450" indent="-171450">
              <a:buFont typeface="Arial" panose="020B0604020202020204" pitchFamily="34" charset="0"/>
              <a:buChar char="•"/>
            </a:pPr>
            <a:r>
              <a:rPr lang="en-US" sz="1400" kern="1200" dirty="0" smtClean="0">
                <a:solidFill>
                  <a:schemeClr val="tx1"/>
                </a:solidFill>
                <a:effectLst/>
              </a:rPr>
              <a:t>Accordingly, ratepayers of more limited financial means are far less likely to participate in the Green Bank’s standard programs. </a:t>
            </a:r>
            <a:endParaRPr lang="en-US" sz="1400" i="0" baseline="0" dirty="0" smtClean="0"/>
          </a:p>
          <a:p>
            <a:endParaRPr lang="en-US" sz="1400" i="0" baseline="0" dirty="0" smtClean="0"/>
          </a:p>
          <a:p>
            <a:pPr marL="171450" indent="-171450">
              <a:buFont typeface="Arial" panose="020B0604020202020204" pitchFamily="34" charset="0"/>
              <a:buChar char="•"/>
            </a:pPr>
            <a:r>
              <a:rPr lang="en-US" sz="1400" i="0" baseline="0" dirty="0" smtClean="0"/>
              <a:t>DEEP recognizes that there are many improvements that have been made in following submissions and evaluation processes and therefore has not held this report against any of the companies, and will likely do the same with the ‘14-’15 evaluation.  </a:t>
            </a:r>
          </a:p>
          <a:p>
            <a:pPr marL="171450" indent="-171450">
              <a:buFont typeface="Arial" panose="020B0604020202020204" pitchFamily="34" charset="0"/>
              <a:buChar char="•"/>
            </a:pPr>
            <a:r>
              <a:rPr lang="en-US" sz="1400" i="0" baseline="0" dirty="0" smtClean="0"/>
              <a:t>But, the Department has encouraged them going forward to continue to make ED a priority in their program planning. </a:t>
            </a:r>
          </a:p>
          <a:p>
            <a:endParaRPr lang="en-US" sz="1400" i="0" baseline="0" dirty="0" smtClean="0"/>
          </a:p>
          <a:p>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6</a:t>
            </a:fld>
            <a:endParaRPr lang="en-US"/>
          </a:p>
        </p:txBody>
      </p:sp>
    </p:spTree>
    <p:extLst>
      <p:ext uri="{BB962C8B-B14F-4D97-AF65-F5344CB8AC3E}">
        <p14:creationId xmlns:p14="http://schemas.microsoft.com/office/powerpoint/2010/main" val="1166035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smtClean="0"/>
          </a:p>
          <a:p>
            <a:r>
              <a:rPr lang="en-US" b="1" dirty="0" smtClean="0"/>
              <a:t>Energy</a:t>
            </a:r>
            <a:r>
              <a:rPr lang="en-US" b="1" baseline="0" dirty="0" smtClean="0"/>
              <a:t> Efficiency </a:t>
            </a:r>
            <a:endParaRPr lang="en-US" baseline="0" dirty="0" smtClean="0"/>
          </a:p>
          <a:p>
            <a:pPr marL="171450" indent="-171450">
              <a:buFont typeface="Arial" panose="020B0604020202020204" pitchFamily="34" charset="0"/>
              <a:buChar char="•"/>
            </a:pPr>
            <a:r>
              <a:rPr lang="en-US" baseline="0" dirty="0" smtClean="0"/>
              <a:t>Specifically in New Haven, where roughly 19/32 census tracts qualify as “distressed”</a:t>
            </a:r>
            <a:endParaRPr lang="en-US" dirty="0"/>
          </a:p>
          <a:p>
            <a:pPr marL="628650" lvl="1" indent="-171450">
              <a:buFont typeface="Arial" panose="020B0604020202020204" pitchFamily="34" charset="0"/>
              <a:buChar char="•"/>
            </a:pPr>
            <a:r>
              <a:rPr lang="en-US" dirty="0" smtClean="0"/>
              <a:t>Overall,</a:t>
            </a:r>
            <a:r>
              <a:rPr lang="en-US" baseline="0" dirty="0" smtClean="0"/>
              <a:t> census tracts in New Haven are receiving greater % of total statewide incentives than their % contributions </a:t>
            </a:r>
          </a:p>
          <a:p>
            <a:pPr marL="628650" lvl="1" indent="-171450">
              <a:buFont typeface="Arial" panose="020B0604020202020204" pitchFamily="34" charset="0"/>
              <a:buChar char="•"/>
            </a:pPr>
            <a:r>
              <a:rPr lang="en-US" baseline="0" dirty="0" smtClean="0"/>
              <a:t>However, on a census-tract by census-tract basis, DEEP has found that of the 19 distressed tracts, only 6 were receiving equitable shares of incentives </a:t>
            </a:r>
          </a:p>
          <a:p>
            <a:endParaRPr lang="en-US" baseline="0" dirty="0" smtClean="0"/>
          </a:p>
          <a:p>
            <a:r>
              <a:rPr lang="en-US" b="1" baseline="0" dirty="0" smtClean="0"/>
              <a:t>Renewable Energy </a:t>
            </a:r>
          </a:p>
          <a:p>
            <a:pPr marL="171450" indent="-171450">
              <a:buFont typeface="Arial" panose="020B0604020202020204" pitchFamily="34" charset="0"/>
              <a:buChar char="•"/>
            </a:pPr>
            <a:r>
              <a:rPr lang="en-US" b="0" baseline="0" dirty="0" smtClean="0"/>
              <a:t>18 projects total across all of New haven ( mostly residential solar) </a:t>
            </a:r>
          </a:p>
          <a:p>
            <a:endParaRPr lang="en-US" b="0"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DEEP acknowledges that the amount of incentives allocated to a given census tract is largely driven by the level of customer participation in a given census tract.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DEEP is also mindful that the EDCs have energy efficiency programs that specifically target income-eligible customers, whereas the Green Bank’s programs are more geared towards advancing the deployment of renewable energy technology, which require considerable investment by participants.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Accordingly, ratepayers of more limited financial means are far less likely to participate in the Green Bank’s standard programs.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effectLst/>
                <a:latin typeface="+mn-lt"/>
                <a:ea typeface="+mn-ea"/>
                <a:cs typeface="+mn-cs"/>
              </a:rPr>
              <a:t>This is why we need to find other methods to scale up renewable energy access to low-income and distressed communities.  An example was given at the EEB Board meeting this Wednesday that for some low-income residents, the money is not the only barrier but things like their roof is literally about to cave in.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effectLst/>
                <a:latin typeface="+mn-lt"/>
                <a:ea typeface="+mn-ea"/>
                <a:cs typeface="+mn-cs"/>
              </a:rPr>
              <a:t>….transition to community solar and maybe some support and cheering-on of </a:t>
            </a:r>
            <a:r>
              <a:rPr lang="en-US" sz="1200" b="1" i="0" kern="1200" baseline="0" dirty="0" err="1" smtClean="0">
                <a:solidFill>
                  <a:schemeClr val="tx1"/>
                </a:solidFill>
                <a:effectLst/>
                <a:latin typeface="+mn-lt"/>
                <a:ea typeface="+mn-ea"/>
                <a:cs typeface="+mn-cs"/>
              </a:rPr>
              <a:t>Posigen</a:t>
            </a:r>
            <a:r>
              <a:rPr lang="en-US" sz="1200" b="1" i="0" kern="1200" baseline="0" dirty="0" smtClean="0">
                <a:solidFill>
                  <a:schemeClr val="tx1"/>
                </a:solidFill>
                <a:effectLst/>
                <a:latin typeface="+mn-lt"/>
                <a:ea typeface="+mn-ea"/>
                <a:cs typeface="+mn-cs"/>
              </a:rPr>
              <a:t>/ CGB Solar for All program……………</a:t>
            </a:r>
            <a:endParaRPr lang="en-US" b="1" i="0" baseline="0" dirty="0" smtClean="0"/>
          </a:p>
          <a:p>
            <a:endParaRPr lang="en-US" b="0"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7</a:t>
            </a:fld>
            <a:endParaRPr lang="en-US"/>
          </a:p>
        </p:txBody>
      </p:sp>
    </p:spTree>
    <p:extLst>
      <p:ext uri="{BB962C8B-B14F-4D97-AF65-F5344CB8AC3E}">
        <p14:creationId xmlns:p14="http://schemas.microsoft.com/office/powerpoint/2010/main" val="430310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EERE</a:t>
            </a:r>
            <a:r>
              <a:rPr lang="en-US" baseline="0" dirty="0" smtClean="0"/>
              <a:t> website</a:t>
            </a:r>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8</a:t>
            </a:fld>
            <a:endParaRPr lang="en-US"/>
          </a:p>
        </p:txBody>
      </p:sp>
    </p:spTree>
    <p:extLst>
      <p:ext uri="{BB962C8B-B14F-4D97-AF65-F5344CB8AC3E}">
        <p14:creationId xmlns:p14="http://schemas.microsoft.com/office/powerpoint/2010/main" val="4287875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from EnergizeCT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4B8425A-0552-4C8B-8D09-499146E87784}" type="slidenum">
              <a:rPr lang="en-US" smtClean="0"/>
              <a:pPr/>
              <a:t>9</a:t>
            </a:fld>
            <a:endParaRPr lang="en-US"/>
          </a:p>
        </p:txBody>
      </p:sp>
    </p:spTree>
    <p:extLst>
      <p:ext uri="{BB962C8B-B14F-4D97-AF65-F5344CB8AC3E}">
        <p14:creationId xmlns:p14="http://schemas.microsoft.com/office/powerpoint/2010/main" val="178006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B8425A-0552-4C8B-8D09-499146E87784}" type="slidenum">
              <a:rPr lang="en-US" smtClean="0"/>
              <a:pPr/>
              <a:t>10</a:t>
            </a:fld>
            <a:endParaRPr lang="en-US"/>
          </a:p>
        </p:txBody>
      </p:sp>
    </p:spTree>
    <p:extLst>
      <p:ext uri="{BB962C8B-B14F-4D97-AF65-F5344CB8AC3E}">
        <p14:creationId xmlns:p14="http://schemas.microsoft.com/office/powerpoint/2010/main" val="1942017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blue">
    <p:spTree>
      <p:nvGrpSpPr>
        <p:cNvPr id="1" name=""/>
        <p:cNvGrpSpPr/>
        <p:nvPr/>
      </p:nvGrpSpPr>
      <p:grpSpPr>
        <a:xfrm>
          <a:off x="0" y="0"/>
          <a:ext cx="0" cy="0"/>
          <a:chOff x="0" y="0"/>
          <a:chExt cx="0" cy="0"/>
        </a:xfrm>
      </p:grpSpPr>
      <p:sp>
        <p:nvSpPr>
          <p:cNvPr id="12" name="Rectangle 11"/>
          <p:cNvSpPr/>
          <p:nvPr/>
        </p:nvSpPr>
        <p:spPr>
          <a:xfrm>
            <a:off x="6705600" y="4800600"/>
            <a:ext cx="24384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6" descr="DEEPsFirstslides2-8-12ONLY.jpg"/>
          <p:cNvPicPr>
            <a:picLocks noChangeAspect="1"/>
          </p:cNvPicPr>
          <p:nvPr/>
        </p:nvPicPr>
        <p:blipFill>
          <a:blip r:embed="rId2" cstate="print"/>
          <a:srcRect/>
          <a:stretch>
            <a:fillRect/>
          </a:stretch>
        </p:blipFill>
        <p:spPr bwMode="auto">
          <a:xfrm>
            <a:off x="0" y="4800600"/>
            <a:ext cx="6737350" cy="1268413"/>
          </a:xfrm>
          <a:prstGeom prst="rect">
            <a:avLst/>
          </a:prstGeom>
          <a:noFill/>
          <a:ln w="9525">
            <a:noFill/>
            <a:miter lim="800000"/>
            <a:headEnd/>
            <a:tailEnd/>
          </a:ln>
        </p:spPr>
      </p:pic>
      <p:pic>
        <p:nvPicPr>
          <p:cNvPr id="15" name="Picture 6" descr="DEEPLogoRectangleCOLORsmall.jpg"/>
          <p:cNvPicPr>
            <a:picLocks noChangeAspect="1"/>
          </p:cNvPicPr>
          <p:nvPr/>
        </p:nvPicPr>
        <p:blipFill>
          <a:blip r:embed="rId3" cstate="print"/>
          <a:srcRect/>
          <a:stretch>
            <a:fillRect/>
          </a:stretch>
        </p:blipFill>
        <p:spPr bwMode="auto">
          <a:xfrm>
            <a:off x="6934200" y="4953000"/>
            <a:ext cx="1962150" cy="869950"/>
          </a:xfrm>
          <a:prstGeom prst="rect">
            <a:avLst/>
          </a:prstGeom>
          <a:noFill/>
          <a:ln w="9525">
            <a:noFill/>
            <a:miter lim="800000"/>
            <a:headEnd/>
            <a:tailEnd/>
          </a:ln>
        </p:spPr>
      </p:pic>
      <p:sp>
        <p:nvSpPr>
          <p:cNvPr id="16" name="Rectangle 15"/>
          <p:cNvSpPr/>
          <p:nvPr/>
        </p:nvSpPr>
        <p:spPr>
          <a:xfrm>
            <a:off x="0" y="6057900"/>
            <a:ext cx="9144000" cy="8001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14514" y="3505200"/>
            <a:ext cx="9144000" cy="1200329"/>
          </a:xfrm>
          <a:prstGeom prst="rect">
            <a:avLst/>
          </a:prstGeom>
          <a:noFill/>
        </p:spPr>
        <p:txBody>
          <a:bodyPr wrap="square" rtlCol="0">
            <a:spAutoFit/>
          </a:bodyPr>
          <a:lstStyle/>
          <a:p>
            <a:r>
              <a:rPr lang="en-US" sz="3600" dirty="0" smtClean="0">
                <a:latin typeface="+mj-lt"/>
              </a:rPr>
              <a:t>Connecticut Department of</a:t>
            </a:r>
          </a:p>
          <a:p>
            <a:r>
              <a:rPr lang="en-US" sz="3600" dirty="0" smtClean="0">
                <a:latin typeface="+mj-lt"/>
              </a:rPr>
              <a:t>Energy and Environmental Protection</a:t>
            </a:r>
            <a:endParaRPr lang="en-US" sz="3600" dirty="0">
              <a:latin typeface="+mj-lt"/>
            </a:endParaRPr>
          </a:p>
        </p:txBody>
      </p:sp>
      <p:sp>
        <p:nvSpPr>
          <p:cNvPr id="8" name="Rectangle 7"/>
          <p:cNvSpPr/>
          <p:nvPr userDrawn="1"/>
        </p:nvSpPr>
        <p:spPr>
          <a:xfrm>
            <a:off x="6705600" y="4800600"/>
            <a:ext cx="24384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6" descr="DEEPsFirstslides2-8-12ONLY.jpg"/>
          <p:cNvPicPr>
            <a:picLocks noChangeAspect="1"/>
          </p:cNvPicPr>
          <p:nvPr userDrawn="1"/>
        </p:nvPicPr>
        <p:blipFill>
          <a:blip r:embed="rId2" cstate="print"/>
          <a:srcRect/>
          <a:stretch>
            <a:fillRect/>
          </a:stretch>
        </p:blipFill>
        <p:spPr bwMode="auto">
          <a:xfrm>
            <a:off x="0" y="4800600"/>
            <a:ext cx="6737350" cy="1268413"/>
          </a:xfrm>
          <a:prstGeom prst="rect">
            <a:avLst/>
          </a:prstGeom>
          <a:noFill/>
          <a:ln w="9525">
            <a:noFill/>
            <a:miter lim="800000"/>
            <a:headEnd/>
            <a:tailEnd/>
          </a:ln>
        </p:spPr>
      </p:pic>
      <p:pic>
        <p:nvPicPr>
          <p:cNvPr id="11" name="Picture 6" descr="DEEPLogoRectangleCOLORsmall.jpg"/>
          <p:cNvPicPr>
            <a:picLocks noChangeAspect="1"/>
          </p:cNvPicPr>
          <p:nvPr userDrawn="1"/>
        </p:nvPicPr>
        <p:blipFill>
          <a:blip r:embed="rId3" cstate="print"/>
          <a:srcRect/>
          <a:stretch>
            <a:fillRect/>
          </a:stretch>
        </p:blipFill>
        <p:spPr bwMode="auto">
          <a:xfrm>
            <a:off x="6934200" y="4953000"/>
            <a:ext cx="1962150" cy="869950"/>
          </a:xfrm>
          <a:prstGeom prst="rect">
            <a:avLst/>
          </a:prstGeom>
          <a:noFill/>
          <a:ln w="9525">
            <a:noFill/>
            <a:miter lim="800000"/>
            <a:headEnd/>
            <a:tailEnd/>
          </a:ln>
        </p:spPr>
      </p:pic>
      <p:sp>
        <p:nvSpPr>
          <p:cNvPr id="18" name="Rectangle 17"/>
          <p:cNvSpPr/>
          <p:nvPr userDrawn="1"/>
        </p:nvSpPr>
        <p:spPr>
          <a:xfrm>
            <a:off x="0" y="6057900"/>
            <a:ext cx="9144000" cy="8001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 name="Picture 8" descr="2012 sky.jpg"/>
          <p:cNvPicPr>
            <a:picLocks noChangeAspect="1"/>
          </p:cNvPicPr>
          <p:nvPr userDrawn="1"/>
        </p:nvPicPr>
        <p:blipFill>
          <a:blip r:embed="rId4" cstate="print"/>
          <a:srcRect t="17651" b="31863"/>
          <a:stretch>
            <a:fillRect/>
          </a:stretch>
        </p:blipFill>
        <p:spPr bwMode="auto">
          <a:xfrm>
            <a:off x="10" y="0"/>
            <a:ext cx="9144000" cy="3519714"/>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2"/>
      </p:bgRef>
    </p:bg>
    <p:spTree>
      <p:nvGrpSpPr>
        <p:cNvPr id="1" name=""/>
        <p:cNvGrpSpPr/>
        <p:nvPr/>
      </p:nvGrpSpPr>
      <p:grpSpPr>
        <a:xfrm>
          <a:off x="0" y="0"/>
          <a:ext cx="0" cy="0"/>
          <a:chOff x="0" y="0"/>
          <a:chExt cx="0" cy="0"/>
        </a:xfrm>
      </p:grpSpPr>
      <p:sp>
        <p:nvSpPr>
          <p:cNvPr id="22" name="Rectangle 21"/>
          <p:cNvSpPr/>
          <p:nvPr userDrawn="1"/>
        </p:nvSpPr>
        <p:spPr>
          <a:xfrm>
            <a:off x="0" y="64770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0" y="0"/>
            <a:ext cx="9144000" cy="418737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itle 12"/>
          <p:cNvSpPr>
            <a:spLocks noGrp="1"/>
          </p:cNvSpPr>
          <p:nvPr>
            <p:ph type="title" hasCustomPrompt="1"/>
          </p:nvPr>
        </p:nvSpPr>
        <p:spPr>
          <a:xfrm>
            <a:off x="304800" y="1600200"/>
            <a:ext cx="8229600" cy="1143000"/>
          </a:xfrm>
          <a:prstGeom prst="rect">
            <a:avLst/>
          </a:prstGeom>
        </p:spPr>
        <p:txBody>
          <a:bodyPr/>
          <a:lstStyle>
            <a:lvl1pPr>
              <a:defRPr>
                <a:solidFill>
                  <a:schemeClr val="tx1"/>
                </a:solidFill>
              </a:defRPr>
            </a:lvl1pPr>
          </a:lstStyle>
          <a:p>
            <a:r>
              <a:rPr lang="en-US" dirty="0" smtClean="0"/>
              <a:t>Title of Presentation</a:t>
            </a:r>
            <a:endParaRPr lang="en-US" dirty="0"/>
          </a:p>
        </p:txBody>
      </p:sp>
      <p:sp>
        <p:nvSpPr>
          <p:cNvPr id="20" name="Rectangle 19"/>
          <p:cNvSpPr/>
          <p:nvPr userDrawn="1"/>
        </p:nvSpPr>
        <p:spPr bwMode="auto">
          <a:xfrm>
            <a:off x="0" y="6026150"/>
            <a:ext cx="9144000" cy="538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35"/>
          <p:cNvSpPr txBox="1">
            <a:spLocks noChangeArrowheads="1"/>
          </p:cNvSpPr>
          <p:nvPr userDrawn="1"/>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tx1"/>
                </a:solidFill>
                <a:latin typeface="+mj-lt"/>
              </a:rPr>
              <a:t>Connecticut Department of Energy and Environmental Protection</a:t>
            </a:r>
          </a:p>
        </p:txBody>
      </p:sp>
      <p:pic>
        <p:nvPicPr>
          <p:cNvPr id="19" name="Picture 7" descr="DEEPLogoRectangleCOLOR755px337px300dpi.gif"/>
          <p:cNvPicPr>
            <a:picLocks noChangeAspect="1"/>
          </p:cNvPicPr>
          <p:nvPr userDrawn="1"/>
        </p:nvPicPr>
        <p:blipFill>
          <a:blip r:embed="rId2" cstate="print"/>
          <a:srcRect r="64532"/>
          <a:stretch>
            <a:fillRect/>
          </a:stretch>
        </p:blipFill>
        <p:spPr bwMode="auto">
          <a:xfrm>
            <a:off x="292100" y="5774871"/>
            <a:ext cx="777875" cy="979488"/>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9144000" cy="8001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0" y="0"/>
            <a:ext cx="8229600" cy="1143000"/>
          </a:xfrm>
          <a:prstGeom prst="rect">
            <a:avLst/>
          </a:prstGeom>
        </p:spPr>
        <p:txBody>
          <a:bodyPr/>
          <a:lstStyle>
            <a:lvl1pPr>
              <a:defRPr baseline="0">
                <a:solidFill>
                  <a:schemeClr val="bg1"/>
                </a:solidFill>
              </a:defRPr>
            </a:lvl1pPr>
          </a:lstStyle>
          <a:p>
            <a:r>
              <a:rPr lang="en-US" smtClean="0"/>
              <a:t>Click to edit Master title style</a:t>
            </a:r>
            <a:endParaRPr lang="en-US" dirty="0"/>
          </a:p>
        </p:txBody>
      </p:sp>
      <p:sp>
        <p:nvSpPr>
          <p:cNvPr id="7" name="Rectangle 6"/>
          <p:cNvSpPr/>
          <p:nvPr userDrawn="1"/>
        </p:nvSpPr>
        <p:spPr bwMode="auto">
          <a:xfrm>
            <a:off x="5106022" y="1130300"/>
            <a:ext cx="1931988" cy="1869420"/>
          </a:xfrm>
          <a:prstGeom prst="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Rectangle 3"/>
          <p:cNvSpPr/>
          <p:nvPr userDrawn="1"/>
        </p:nvSpPr>
        <p:spPr>
          <a:xfrm>
            <a:off x="5114617" y="2993972"/>
            <a:ext cx="1923393" cy="1842921"/>
          </a:xfrm>
          <a:prstGeom prst="rect">
            <a:avLst/>
          </a:prstGeom>
          <a:solidFill>
            <a:schemeClr val="accent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3194562" y="2994957"/>
            <a:ext cx="1923393" cy="1841936"/>
          </a:xfrm>
          <a:prstGeom prst="rect">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userDrawn="1"/>
        </p:nvSpPr>
        <p:spPr>
          <a:xfrm>
            <a:off x="0" y="6477000"/>
            <a:ext cx="9144000"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bwMode="auto">
          <a:xfrm>
            <a:off x="0" y="6026150"/>
            <a:ext cx="9144000" cy="5381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2" name="Picture 7" descr="DEEPLogoRectangleCOLOR755px337px300dpi.gif"/>
          <p:cNvPicPr>
            <a:picLocks noChangeAspect="1"/>
          </p:cNvPicPr>
          <p:nvPr userDrawn="1"/>
        </p:nvPicPr>
        <p:blipFill>
          <a:blip r:embed="rId2" cstate="print"/>
          <a:srcRect r="64532"/>
          <a:stretch>
            <a:fillRect/>
          </a:stretch>
        </p:blipFill>
        <p:spPr bwMode="auto">
          <a:xfrm>
            <a:off x="292100" y="5774871"/>
            <a:ext cx="777875" cy="979488"/>
          </a:xfrm>
          <a:prstGeom prst="rect">
            <a:avLst/>
          </a:prstGeom>
          <a:noFill/>
          <a:ln w="9525">
            <a:noFill/>
            <a:miter lim="800000"/>
            <a:headEnd/>
            <a:tailEnd/>
          </a:ln>
        </p:spPr>
      </p:pic>
      <p:sp>
        <p:nvSpPr>
          <p:cNvPr id="11" name="TextBox 35"/>
          <p:cNvSpPr txBox="1">
            <a:spLocks noChangeArrowheads="1"/>
          </p:cNvSpPr>
          <p:nvPr userDrawn="1"/>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bg1"/>
                </a:solidFill>
                <a:latin typeface="+mj-lt"/>
              </a:rPr>
              <a:t>Connecticut Department of Energy and Environmental Protection</a:t>
            </a:r>
          </a:p>
        </p:txBody>
      </p:sp>
      <p:sp>
        <p:nvSpPr>
          <p:cNvPr id="13" name="TextBox 7"/>
          <p:cNvSpPr txBox="1">
            <a:spLocks noChangeArrowheads="1"/>
          </p:cNvSpPr>
          <p:nvPr userDrawn="1"/>
        </p:nvSpPr>
        <p:spPr bwMode="auto">
          <a:xfrm rot="16200000">
            <a:off x="318244" y="2845747"/>
            <a:ext cx="2876060" cy="369332"/>
          </a:xfrm>
          <a:prstGeom prst="rect">
            <a:avLst/>
          </a:prstGeom>
          <a:noFill/>
          <a:ln w="9525">
            <a:noFill/>
            <a:miter lim="800000"/>
            <a:headEnd/>
            <a:tailEnd/>
          </a:ln>
        </p:spPr>
        <p:txBody>
          <a:bodyPr>
            <a:spAutoFit/>
          </a:bodyPr>
          <a:lstStyle/>
          <a:p>
            <a:pPr algn="ctr"/>
            <a:r>
              <a:rPr lang="en-US" b="1" dirty="0">
                <a:solidFill>
                  <a:schemeClr val="tx1"/>
                </a:solidFill>
                <a:latin typeface="Calibri" pitchFamily="34" charset="0"/>
              </a:rPr>
              <a:t>Impact on Agency Brand</a:t>
            </a:r>
          </a:p>
        </p:txBody>
      </p:sp>
      <p:sp>
        <p:nvSpPr>
          <p:cNvPr id="14" name="TextBox 8"/>
          <p:cNvSpPr txBox="1">
            <a:spLocks noChangeArrowheads="1"/>
          </p:cNvSpPr>
          <p:nvPr userDrawn="1"/>
        </p:nvSpPr>
        <p:spPr bwMode="auto">
          <a:xfrm>
            <a:off x="2695030" y="5665956"/>
            <a:ext cx="4314917" cy="369332"/>
          </a:xfrm>
          <a:prstGeom prst="rect">
            <a:avLst/>
          </a:prstGeom>
          <a:noFill/>
          <a:ln w="9525">
            <a:noFill/>
            <a:miter lim="800000"/>
            <a:headEnd/>
            <a:tailEnd/>
          </a:ln>
        </p:spPr>
        <p:txBody>
          <a:bodyPr>
            <a:spAutoFit/>
          </a:bodyPr>
          <a:lstStyle/>
          <a:p>
            <a:pPr algn="ctr"/>
            <a:r>
              <a:rPr lang="en-US" b="1">
                <a:solidFill>
                  <a:schemeClr val="tx1"/>
                </a:solidFill>
                <a:latin typeface="Calibri" pitchFamily="34" charset="0"/>
              </a:rPr>
              <a:t>Value to Staff</a:t>
            </a:r>
          </a:p>
        </p:txBody>
      </p:sp>
      <p:sp>
        <p:nvSpPr>
          <p:cNvPr id="15" name="TextBox 9"/>
          <p:cNvSpPr txBox="1">
            <a:spLocks noChangeArrowheads="1"/>
          </p:cNvSpPr>
          <p:nvPr userDrawn="1"/>
        </p:nvSpPr>
        <p:spPr bwMode="auto">
          <a:xfrm>
            <a:off x="1857808" y="1092198"/>
            <a:ext cx="1159229"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High</a:t>
            </a:r>
          </a:p>
        </p:txBody>
      </p:sp>
      <p:sp>
        <p:nvSpPr>
          <p:cNvPr id="16" name="TextBox 10"/>
          <p:cNvSpPr txBox="1">
            <a:spLocks noChangeArrowheads="1"/>
          </p:cNvSpPr>
          <p:nvPr userDrawn="1"/>
        </p:nvSpPr>
        <p:spPr bwMode="auto">
          <a:xfrm>
            <a:off x="1986611" y="2902925"/>
            <a:ext cx="966024"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Medium</a:t>
            </a:r>
          </a:p>
        </p:txBody>
      </p:sp>
      <p:sp>
        <p:nvSpPr>
          <p:cNvPr id="17" name="TextBox 11"/>
          <p:cNvSpPr txBox="1">
            <a:spLocks noChangeArrowheads="1"/>
          </p:cNvSpPr>
          <p:nvPr userDrawn="1"/>
        </p:nvSpPr>
        <p:spPr bwMode="auto">
          <a:xfrm>
            <a:off x="1729007" y="4716094"/>
            <a:ext cx="1481237"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Low</a:t>
            </a:r>
          </a:p>
        </p:txBody>
      </p:sp>
      <p:sp>
        <p:nvSpPr>
          <p:cNvPr id="18" name="TextBox 12"/>
          <p:cNvSpPr txBox="1">
            <a:spLocks noChangeArrowheads="1"/>
          </p:cNvSpPr>
          <p:nvPr userDrawn="1"/>
        </p:nvSpPr>
        <p:spPr bwMode="auto">
          <a:xfrm rot="18006833">
            <a:off x="2463916" y="5089698"/>
            <a:ext cx="937846"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None</a:t>
            </a:r>
          </a:p>
        </p:txBody>
      </p:sp>
      <p:sp>
        <p:nvSpPr>
          <p:cNvPr id="19" name="TextBox 13"/>
          <p:cNvSpPr txBox="1">
            <a:spLocks noChangeArrowheads="1"/>
          </p:cNvSpPr>
          <p:nvPr userDrawn="1"/>
        </p:nvSpPr>
        <p:spPr bwMode="auto">
          <a:xfrm rot="18006833">
            <a:off x="4336713" y="5136280"/>
            <a:ext cx="1015973"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Little</a:t>
            </a:r>
          </a:p>
        </p:txBody>
      </p:sp>
      <p:sp>
        <p:nvSpPr>
          <p:cNvPr id="20" name="TextBox 14"/>
          <p:cNvSpPr txBox="1">
            <a:spLocks noChangeArrowheads="1"/>
          </p:cNvSpPr>
          <p:nvPr userDrawn="1"/>
        </p:nvSpPr>
        <p:spPr bwMode="auto">
          <a:xfrm rot="18006833">
            <a:off x="6229576" y="5119277"/>
            <a:ext cx="1121217" cy="307777"/>
          </a:xfrm>
          <a:prstGeom prst="rect">
            <a:avLst/>
          </a:prstGeom>
          <a:noFill/>
          <a:ln w="9525">
            <a:noFill/>
            <a:miter lim="800000"/>
            <a:headEnd/>
            <a:tailEnd/>
          </a:ln>
        </p:spPr>
        <p:txBody>
          <a:bodyPr>
            <a:spAutoFit/>
          </a:bodyPr>
          <a:lstStyle/>
          <a:p>
            <a:pPr algn="ctr"/>
            <a:r>
              <a:rPr lang="en-US" sz="1400" b="1">
                <a:solidFill>
                  <a:schemeClr val="tx1"/>
                </a:solidFill>
                <a:latin typeface="Calibri" pitchFamily="34" charset="0"/>
              </a:rPr>
              <a:t>A Lot</a:t>
            </a:r>
          </a:p>
        </p:txBody>
      </p:sp>
      <p:sp>
        <p:nvSpPr>
          <p:cNvPr id="21" name="Rectangle 20"/>
          <p:cNvSpPr/>
          <p:nvPr userDrawn="1"/>
        </p:nvSpPr>
        <p:spPr bwMode="auto">
          <a:xfrm>
            <a:off x="3185967" y="1128713"/>
            <a:ext cx="1931988" cy="1869420"/>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22" name="Rectangle 21"/>
          <p:cNvSpPr/>
          <p:nvPr/>
        </p:nvSpPr>
        <p:spPr>
          <a:xfrm>
            <a:off x="0" y="64770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bwMode="auto">
          <a:xfrm>
            <a:off x="0" y="6026150"/>
            <a:ext cx="9144000" cy="538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35"/>
          <p:cNvSpPr txBox="1">
            <a:spLocks noChangeArrowheads="1"/>
          </p:cNvSpPr>
          <p:nvPr/>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tx1"/>
                </a:solidFill>
                <a:latin typeface="+mj-lt"/>
              </a:rPr>
              <a:t>Connecticut Department of Energy and Environmental Protection</a:t>
            </a:r>
          </a:p>
        </p:txBody>
      </p:sp>
      <p:pic>
        <p:nvPicPr>
          <p:cNvPr id="19" name="Picture 7" descr="DEEPLogoRectangleCOLOR755px337px300dpi.gif"/>
          <p:cNvPicPr>
            <a:picLocks noChangeAspect="1"/>
          </p:cNvPicPr>
          <p:nvPr/>
        </p:nvPicPr>
        <p:blipFill>
          <a:blip r:embed="rId2" cstate="print"/>
          <a:srcRect r="64532"/>
          <a:stretch>
            <a:fillRect/>
          </a:stretch>
        </p:blipFill>
        <p:spPr bwMode="auto">
          <a:xfrm>
            <a:off x="292100" y="5753100"/>
            <a:ext cx="777875" cy="979488"/>
          </a:xfrm>
          <a:prstGeom prst="rect">
            <a:avLst/>
          </a:prstGeom>
          <a:noFill/>
          <a:ln w="9525">
            <a:noFill/>
            <a:miter lim="800000"/>
            <a:headEnd/>
            <a:tailEnd/>
          </a:ln>
        </p:spPr>
      </p:pic>
      <p:sp>
        <p:nvSpPr>
          <p:cNvPr id="9" name="Rectangle 8"/>
          <p:cNvSpPr/>
          <p:nvPr userDrawn="1"/>
        </p:nvSpPr>
        <p:spPr>
          <a:xfrm>
            <a:off x="0" y="64770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0"/>
            <a:ext cx="9144000" cy="7257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userDrawn="1"/>
        </p:nvSpPr>
        <p:spPr bwMode="auto">
          <a:xfrm>
            <a:off x="0" y="6026150"/>
            <a:ext cx="9144000" cy="538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TextBox 35"/>
          <p:cNvSpPr txBox="1">
            <a:spLocks noChangeArrowheads="1"/>
          </p:cNvSpPr>
          <p:nvPr userDrawn="1"/>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tx1"/>
                </a:solidFill>
                <a:latin typeface="+mj-lt"/>
              </a:rPr>
              <a:t>Connecticut Department of Energy and Environmental Protection</a:t>
            </a:r>
          </a:p>
        </p:txBody>
      </p:sp>
      <p:pic>
        <p:nvPicPr>
          <p:cNvPr id="15" name="Picture 7" descr="DEEPLogoRectangleCOLOR755px337px300dpi.gif"/>
          <p:cNvPicPr>
            <a:picLocks noChangeAspect="1"/>
          </p:cNvPicPr>
          <p:nvPr userDrawn="1"/>
        </p:nvPicPr>
        <p:blipFill>
          <a:blip r:embed="rId2" cstate="print"/>
          <a:srcRect r="64532"/>
          <a:stretch>
            <a:fillRect/>
          </a:stretch>
        </p:blipFill>
        <p:spPr bwMode="auto">
          <a:xfrm>
            <a:off x="292100" y="5774871"/>
            <a:ext cx="777875" cy="979488"/>
          </a:xfrm>
          <a:prstGeom prst="rect">
            <a:avLst/>
          </a:prstGeom>
          <a:noFill/>
          <a:ln w="9525">
            <a:noFill/>
            <a:miter lim="800000"/>
            <a:headEnd/>
            <a:tailEnd/>
          </a:ln>
        </p:spPr>
      </p:pic>
      <p:sp>
        <p:nvSpPr>
          <p:cNvPr id="16" name="Title 1"/>
          <p:cNvSpPr>
            <a:spLocks noGrp="1"/>
          </p:cNvSpPr>
          <p:nvPr>
            <p:ph type="title"/>
          </p:nvPr>
        </p:nvSpPr>
        <p:spPr>
          <a:xfrm>
            <a:off x="0" y="0"/>
            <a:ext cx="8229600" cy="1143000"/>
          </a:xfrm>
          <a:prstGeom prst="rect">
            <a:avLst/>
          </a:prstGeom>
        </p:spPr>
        <p:txBody>
          <a:bodyPr/>
          <a:lstStyle>
            <a:lvl1pPr>
              <a:defRPr baseline="0">
                <a:solidFill>
                  <a:schemeClr val="tx1"/>
                </a:solidFill>
              </a:defRPr>
            </a:lvl1pPr>
          </a:lstStyle>
          <a:p>
            <a:r>
              <a:rPr lang="en-US" smtClean="0"/>
              <a:t>Click to edit Master title style</a:t>
            </a:r>
            <a:endParaRPr lang="en-US" dirty="0"/>
          </a:p>
        </p:txBody>
      </p:sp>
      <p:sp>
        <p:nvSpPr>
          <p:cNvPr id="23" name="Content Placeholder 2"/>
          <p:cNvSpPr>
            <a:spLocks noGrp="1"/>
          </p:cNvSpPr>
          <p:nvPr userDrawn="1">
            <p:ph idx="1"/>
          </p:nvPr>
        </p:nvSpPr>
        <p:spPr>
          <a:xfrm>
            <a:off x="609600" y="1447800"/>
            <a:ext cx="8229600" cy="3733800"/>
          </a:xfrm>
          <a:prstGeom prst="rect">
            <a:avLst/>
          </a:prstGeom>
        </p:spPr>
        <p:txBody>
          <a:bodyPr/>
          <a:lstStyle/>
          <a:p>
            <a:pPr lvl="0" eaLnBrk="1" hangingPunct="1">
              <a:buFont typeface="Arial" pitchFamily="34" charset="0"/>
              <a:buNone/>
            </a:pPr>
            <a:r>
              <a:rPr lang="en-US" baseline="30000" smtClean="0">
                <a:solidFill>
                  <a:schemeClr val="bg1"/>
                </a:solidFill>
                <a:latin typeface="Berkeley-Medium"/>
              </a:rPr>
              <a:t>Click to edit Master text styles</a:t>
            </a:r>
          </a:p>
          <a:p>
            <a:pPr lvl="1" eaLnBrk="1" hangingPunct="1">
              <a:buFont typeface="Arial" pitchFamily="34" charset="0"/>
              <a:buNone/>
            </a:pPr>
            <a:r>
              <a:rPr lang="en-US" baseline="30000" smtClean="0">
                <a:solidFill>
                  <a:schemeClr val="bg1"/>
                </a:solidFill>
                <a:latin typeface="Berkeley-Medium"/>
              </a:rPr>
              <a:t>Second level</a:t>
            </a:r>
          </a:p>
          <a:p>
            <a:pPr lvl="2" eaLnBrk="1" hangingPunct="1">
              <a:buFont typeface="Arial" pitchFamily="34" charset="0"/>
              <a:buNone/>
            </a:pPr>
            <a:r>
              <a:rPr lang="en-US" baseline="30000" smtClean="0">
                <a:solidFill>
                  <a:schemeClr val="bg1"/>
                </a:solidFill>
                <a:latin typeface="Berkeley-Medium"/>
              </a:rPr>
              <a:t>Third level</a:t>
            </a:r>
          </a:p>
          <a:p>
            <a:pPr lvl="3" eaLnBrk="1" hangingPunct="1">
              <a:buFont typeface="Arial" pitchFamily="34" charset="0"/>
              <a:buNone/>
            </a:pPr>
            <a:r>
              <a:rPr lang="en-US" baseline="30000" smtClean="0">
                <a:solidFill>
                  <a:schemeClr val="bg1"/>
                </a:solidFill>
                <a:latin typeface="Berkeley-Medium"/>
              </a:rPr>
              <a:t>Fourth level</a:t>
            </a:r>
          </a:p>
          <a:p>
            <a:pPr lvl="4" eaLnBrk="1" hangingPunct="1">
              <a:buFont typeface="Arial" pitchFamily="34" charset="0"/>
              <a:buNone/>
            </a:pPr>
            <a:r>
              <a:rPr lang="en-US" baseline="30000" smtClean="0">
                <a:solidFill>
                  <a:schemeClr val="bg1"/>
                </a:solidFill>
                <a:latin typeface="Berkeley-Medium"/>
              </a:rPr>
              <a:t>Fifth level</a:t>
            </a:r>
            <a:endParaRPr lang="en-US" baseline="30000" dirty="0" smtClean="0">
              <a:solidFill>
                <a:schemeClr val="bg1"/>
              </a:solidFill>
              <a:latin typeface="Berkeley-Medium"/>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6"/>
          <p:cNvSpPr/>
          <p:nvPr userDrawn="1"/>
        </p:nvSpPr>
        <p:spPr>
          <a:xfrm>
            <a:off x="0" y="6415314"/>
            <a:ext cx="9144000" cy="4426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bwMode="auto">
          <a:xfrm>
            <a:off x="0" y="6037943"/>
            <a:ext cx="9144000" cy="5263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35"/>
          <p:cNvSpPr txBox="1">
            <a:spLocks noChangeArrowheads="1"/>
          </p:cNvSpPr>
          <p:nvPr userDrawn="1"/>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bg1"/>
                </a:solidFill>
                <a:latin typeface="+mj-lt"/>
              </a:rPr>
              <a:t>Connecticut Department of Energy and Environmental Protection</a:t>
            </a:r>
          </a:p>
        </p:txBody>
      </p:sp>
      <p:pic>
        <p:nvPicPr>
          <p:cNvPr id="5" name="Picture 7" descr="DEEPLogoRectangleCOLOR755px337px300dpi.gif"/>
          <p:cNvPicPr>
            <a:picLocks noChangeAspect="1"/>
          </p:cNvPicPr>
          <p:nvPr userDrawn="1"/>
        </p:nvPicPr>
        <p:blipFill>
          <a:blip r:embed="rId2" cstate="print"/>
          <a:srcRect r="64532"/>
          <a:stretch>
            <a:fillRect/>
          </a:stretch>
        </p:blipFill>
        <p:spPr bwMode="auto">
          <a:xfrm>
            <a:off x="292100" y="5774871"/>
            <a:ext cx="777875" cy="979488"/>
          </a:xfrm>
          <a:prstGeom prst="rect">
            <a:avLst/>
          </a:prstGeom>
          <a:noFill/>
          <a:ln w="9525">
            <a:noFill/>
            <a:miter lim="800000"/>
            <a:headEnd/>
            <a:tailEnd/>
          </a:ln>
        </p:spPr>
      </p:pic>
      <p:sp>
        <p:nvSpPr>
          <p:cNvPr id="9" name="Title 1"/>
          <p:cNvSpPr>
            <a:spLocks noGrp="1"/>
          </p:cNvSpPr>
          <p:nvPr>
            <p:ph type="title"/>
          </p:nvPr>
        </p:nvSpPr>
        <p:spPr>
          <a:xfrm>
            <a:off x="0" y="4916487"/>
            <a:ext cx="8229600" cy="1143000"/>
          </a:xfrm>
          <a:prstGeom prst="rect">
            <a:avLst/>
          </a:prstGeom>
        </p:spPr>
        <p:txBody>
          <a:bodyPr/>
          <a:lstStyle>
            <a:lvl1pPr>
              <a:defRPr baseline="0">
                <a:solidFill>
                  <a:schemeClr val="tx1"/>
                </a:solidFill>
              </a:defRPr>
            </a:lvl1pPr>
          </a:lstStyle>
          <a:p>
            <a:r>
              <a:rPr lang="en-US" smtClean="0"/>
              <a:t>Click to edit Master title style</a:t>
            </a:r>
            <a:endParaRPr lang="en-US" dirty="0"/>
          </a:p>
        </p:txBody>
      </p:sp>
      <p:pic>
        <p:nvPicPr>
          <p:cNvPr id="10" name="Picture 9" descr="2012 sky.jpg"/>
          <p:cNvPicPr>
            <a:picLocks noChangeAspect="1"/>
          </p:cNvPicPr>
          <p:nvPr userDrawn="1"/>
        </p:nvPicPr>
        <p:blipFill>
          <a:blip r:embed="rId3" cstate="print"/>
          <a:srcRect t="49348" b="29885"/>
          <a:stretch>
            <a:fillRect/>
          </a:stretch>
        </p:blipFill>
        <p:spPr bwMode="auto">
          <a:xfrm>
            <a:off x="0" y="-457200"/>
            <a:ext cx="9144000" cy="1447800"/>
          </a:xfrm>
          <a:prstGeom prst="rect">
            <a:avLst/>
          </a:prstGeom>
          <a:noFill/>
          <a:ln w="9525">
            <a:noFill/>
            <a:miter lim="800000"/>
            <a:headEnd/>
            <a:tailEnd/>
          </a:ln>
        </p:spPr>
      </p:pic>
      <p:sp>
        <p:nvSpPr>
          <p:cNvPr id="11" name="Content Placeholder 2"/>
          <p:cNvSpPr>
            <a:spLocks noGrp="1"/>
          </p:cNvSpPr>
          <p:nvPr>
            <p:ph idx="1"/>
          </p:nvPr>
        </p:nvSpPr>
        <p:spPr>
          <a:xfrm>
            <a:off x="609600" y="1447800"/>
            <a:ext cx="8229600" cy="373380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eaLnBrk="1" hangingPunct="1">
              <a:buFont typeface="Arial" pitchFamily="34" charset="0"/>
              <a:buNone/>
            </a:pPr>
            <a:r>
              <a:rPr lang="en-US" baseline="30000" smtClean="0">
                <a:solidFill>
                  <a:schemeClr val="bg1"/>
                </a:solidFill>
                <a:latin typeface="Berkeley-Medium"/>
              </a:rPr>
              <a:t>Click to edit Master text styles</a:t>
            </a:r>
          </a:p>
          <a:p>
            <a:pPr lvl="1" eaLnBrk="1" hangingPunct="1">
              <a:buFont typeface="Arial" pitchFamily="34" charset="0"/>
              <a:buNone/>
            </a:pPr>
            <a:r>
              <a:rPr lang="en-US" baseline="30000" smtClean="0">
                <a:solidFill>
                  <a:schemeClr val="bg1"/>
                </a:solidFill>
                <a:latin typeface="Berkeley-Medium"/>
              </a:rPr>
              <a:t>Second level</a:t>
            </a:r>
          </a:p>
          <a:p>
            <a:pPr lvl="2" eaLnBrk="1" hangingPunct="1">
              <a:buFont typeface="Arial" pitchFamily="34" charset="0"/>
              <a:buNone/>
            </a:pPr>
            <a:r>
              <a:rPr lang="en-US" baseline="30000" smtClean="0">
                <a:solidFill>
                  <a:schemeClr val="bg1"/>
                </a:solidFill>
                <a:latin typeface="Berkeley-Medium"/>
              </a:rPr>
              <a:t>Third level</a:t>
            </a:r>
          </a:p>
          <a:p>
            <a:pPr lvl="3" eaLnBrk="1" hangingPunct="1">
              <a:buFont typeface="Arial" pitchFamily="34" charset="0"/>
              <a:buNone/>
            </a:pPr>
            <a:r>
              <a:rPr lang="en-US" baseline="30000" smtClean="0">
                <a:solidFill>
                  <a:schemeClr val="bg1"/>
                </a:solidFill>
                <a:latin typeface="Berkeley-Medium"/>
              </a:rPr>
              <a:t>Fourth level</a:t>
            </a:r>
          </a:p>
          <a:p>
            <a:pPr lvl="4" eaLnBrk="1" hangingPunct="1">
              <a:buFont typeface="Arial" pitchFamily="34" charset="0"/>
              <a:buNone/>
            </a:pPr>
            <a:r>
              <a:rPr lang="en-US" baseline="30000" smtClean="0">
                <a:solidFill>
                  <a:schemeClr val="bg1"/>
                </a:solidFill>
                <a:latin typeface="Berkeley-Medium"/>
              </a:rPr>
              <a:t>Fifth level</a:t>
            </a:r>
            <a:endParaRPr lang="en-US" baseline="30000" dirty="0" smtClean="0">
              <a:solidFill>
                <a:schemeClr val="bg1"/>
              </a:solidFill>
              <a:latin typeface="Berkeley-Medium"/>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Rectangle 6"/>
          <p:cNvSpPr/>
          <p:nvPr userDrawn="1"/>
        </p:nvSpPr>
        <p:spPr>
          <a:xfrm>
            <a:off x="0" y="6400800"/>
            <a:ext cx="9144000" cy="457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bwMode="auto">
          <a:xfrm>
            <a:off x="0" y="6037943"/>
            <a:ext cx="9144000" cy="5263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35"/>
          <p:cNvSpPr txBox="1">
            <a:spLocks noChangeArrowheads="1"/>
          </p:cNvSpPr>
          <p:nvPr userDrawn="1"/>
        </p:nvSpPr>
        <p:spPr bwMode="auto">
          <a:xfrm>
            <a:off x="1143000" y="6103938"/>
            <a:ext cx="7870825" cy="400050"/>
          </a:xfrm>
          <a:prstGeom prst="rect">
            <a:avLst/>
          </a:prstGeom>
          <a:noFill/>
          <a:ln w="9525">
            <a:noFill/>
            <a:miter lim="800000"/>
            <a:headEnd/>
            <a:tailEnd/>
          </a:ln>
        </p:spPr>
        <p:txBody>
          <a:bodyPr>
            <a:spAutoFit/>
          </a:bodyPr>
          <a:lstStyle/>
          <a:p>
            <a:pPr>
              <a:defRPr/>
            </a:pPr>
            <a:r>
              <a:rPr lang="en-US" sz="2000" dirty="0">
                <a:solidFill>
                  <a:schemeClr val="bg1"/>
                </a:solidFill>
                <a:latin typeface="+mj-lt"/>
              </a:rPr>
              <a:t>Connecticut Department of Energy and Environmental Protection</a:t>
            </a:r>
          </a:p>
        </p:txBody>
      </p:sp>
      <p:pic>
        <p:nvPicPr>
          <p:cNvPr id="8" name="Picture 7" descr="DEEPLogoRectangleCOLOR755px337px300dpi.gif"/>
          <p:cNvPicPr>
            <a:picLocks noChangeAspect="1"/>
          </p:cNvPicPr>
          <p:nvPr userDrawn="1"/>
        </p:nvPicPr>
        <p:blipFill>
          <a:blip r:embed="rId2" cstate="print"/>
          <a:srcRect r="64532"/>
          <a:stretch>
            <a:fillRect/>
          </a:stretch>
        </p:blipFill>
        <p:spPr bwMode="auto">
          <a:xfrm>
            <a:off x="292100" y="5774871"/>
            <a:ext cx="777875" cy="979488"/>
          </a:xfrm>
          <a:prstGeom prst="rect">
            <a:avLst/>
          </a:prstGeom>
          <a:noFill/>
          <a:ln w="9525">
            <a:noFill/>
            <a:miter lim="800000"/>
            <a:headEnd/>
            <a:tailEnd/>
          </a:ln>
        </p:spPr>
      </p:pic>
      <p:sp>
        <p:nvSpPr>
          <p:cNvPr id="9" name="Rectangle 8"/>
          <p:cNvSpPr/>
          <p:nvPr userDrawn="1"/>
        </p:nvSpPr>
        <p:spPr>
          <a:xfrm>
            <a:off x="0" y="0"/>
            <a:ext cx="9144000" cy="725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hasCustomPrompt="1"/>
          </p:nvPr>
        </p:nvSpPr>
        <p:spPr>
          <a:xfrm>
            <a:off x="0" y="0"/>
            <a:ext cx="8229600" cy="1143000"/>
          </a:xfrm>
          <a:prstGeom prst="rect">
            <a:avLst/>
          </a:prstGeom>
        </p:spPr>
        <p:txBody>
          <a:bodyPr/>
          <a:lstStyle>
            <a:lvl1pPr algn="l">
              <a:defRPr>
                <a:solidFill>
                  <a:schemeClr val="bg1"/>
                </a:solidFill>
              </a:defRPr>
            </a:lvl1pPr>
          </a:lstStyle>
          <a:p>
            <a:r>
              <a:rPr lang="en-US" dirty="0" smtClean="0"/>
              <a:t>Questions?</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0388" y="336550"/>
            <a:ext cx="5810250" cy="860425"/>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560388" y="1476375"/>
            <a:ext cx="8229600" cy="458628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a:xfrm>
            <a:off x="560388" y="6356350"/>
            <a:ext cx="2133600" cy="365125"/>
          </a:xfrm>
          <a:prstGeom prst="rect">
            <a:avLst/>
          </a:prstGeom>
        </p:spPr>
        <p:txBody>
          <a:bodyPr/>
          <a:lstStyle>
            <a:lvl1pPr>
              <a:defRPr/>
            </a:lvl1pPr>
          </a:lstStyle>
          <a:p>
            <a:pPr>
              <a:defRPr/>
            </a:pPr>
            <a:fld id="{8F331A15-4120-4A8C-A2C7-9AF163C07245}" type="slidenum">
              <a:rPr lang="en-US" altLang="en-US">
                <a:solidFill>
                  <a:prstClr val="black"/>
                </a:solidFill>
              </a:rPr>
              <a:pPr>
                <a:defRPr/>
              </a:pPr>
              <a:t>‹#›</a:t>
            </a:fld>
            <a:endParaRPr lang="en-US" altLang="en-US">
              <a:solidFill>
                <a:prstClr val="black"/>
              </a:solidFill>
            </a:endParaRPr>
          </a:p>
        </p:txBody>
      </p:sp>
    </p:spTree>
    <p:extLst>
      <p:ext uri="{BB962C8B-B14F-4D97-AF65-F5344CB8AC3E}">
        <p14:creationId xmlns:p14="http://schemas.microsoft.com/office/powerpoint/2010/main" val="276453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D6B9D"/>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49" r:id="rId2"/>
    <p:sldLayoutId id="2147483661" r:id="rId3"/>
    <p:sldLayoutId id="2147483664" r:id="rId4"/>
    <p:sldLayoutId id="2147483665" r:id="rId5"/>
    <p:sldLayoutId id="2147483666" r:id="rId6"/>
    <p:sldLayoutId id="2147483680"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gif"/><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ct.gov/deep/lib/deep/energy/conserloadmgmt/2013_Report_on_Equitable_Distribution_of_Conservation_&amp;_Load_Management_Funds_%5bCGS_Section_16-245ee%5d.pdf"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4348" y="619159"/>
            <a:ext cx="8229600" cy="2139328"/>
          </a:xfrm>
        </p:spPr>
        <p:txBody>
          <a:bodyPr/>
          <a:lstStyle/>
          <a:p>
            <a:r>
              <a:rPr lang="en-US" dirty="0" smtClean="0"/>
              <a:t/>
            </a:r>
            <a:br>
              <a:rPr lang="en-US" dirty="0" smtClean="0"/>
            </a:br>
            <a:r>
              <a:rPr lang="en-US" dirty="0" smtClean="0"/>
              <a:t>Strategies for Promoting Equity in Clean Energy Deployment</a:t>
            </a:r>
            <a:br>
              <a:rPr lang="en-US" dirty="0" smtClean="0"/>
            </a:br>
            <a:r>
              <a:rPr lang="en-US" dirty="0"/>
              <a:t/>
            </a:r>
            <a:br>
              <a:rPr lang="en-US" dirty="0"/>
            </a:br>
            <a:r>
              <a:rPr lang="en-US" sz="2400" dirty="0" smtClean="0"/>
              <a:t>June </a:t>
            </a:r>
            <a:r>
              <a:rPr lang="en-US" sz="2400" dirty="0"/>
              <a:t>27</a:t>
            </a:r>
            <a:r>
              <a:rPr lang="en-US" sz="2400" baseline="30000" dirty="0"/>
              <a:t>th</a:t>
            </a:r>
            <a:r>
              <a:rPr lang="en-US" sz="2400" dirty="0"/>
              <a:t> 2016</a:t>
            </a:r>
            <a:br>
              <a:rPr lang="en-US" sz="2400" dirty="0"/>
            </a:br>
            <a:r>
              <a:rPr lang="en-US" sz="2400" dirty="0" smtClean="0"/>
              <a:t/>
            </a:r>
            <a:br>
              <a:rPr lang="en-US" sz="2400" dirty="0" smtClean="0"/>
            </a:br>
            <a:r>
              <a:rPr lang="en-US" sz="2400" dirty="0"/>
              <a:t/>
            </a:r>
            <a:br>
              <a:rPr lang="en-US" sz="2400" dirty="0"/>
            </a:br>
            <a:r>
              <a:rPr lang="en-US" sz="3200" dirty="0" smtClean="0"/>
              <a:t>Tracy Babbidge, Bureau Chief</a:t>
            </a:r>
            <a:br>
              <a:rPr lang="en-US" sz="3200" dirty="0" smtClean="0"/>
            </a:br>
            <a:r>
              <a:rPr lang="en-US" sz="3200" dirty="0" smtClean="0"/>
              <a:t>Energy Policy</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www.clipartbest.com/cliparts/9cz/4Ro/9cz4Rokc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7956" y="1771650"/>
            <a:ext cx="2560409" cy="279008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0" y="0"/>
            <a:ext cx="9144000" cy="1394460"/>
          </a:xfrm>
          <a:solidFill>
            <a:schemeClr val="bg2"/>
          </a:solidFill>
        </p:spPr>
        <p:txBody>
          <a:bodyPr/>
          <a:lstStyle/>
          <a:p>
            <a:pPr algn="ctr"/>
            <a:r>
              <a:rPr lang="en-US" dirty="0" smtClean="0"/>
              <a:t>Equitable Distribution: Energy Efficiency and Renewable Energy for All </a:t>
            </a:r>
            <a:endParaRPr lang="en-US" dirty="0"/>
          </a:p>
        </p:txBody>
      </p:sp>
      <p:pic>
        <p:nvPicPr>
          <p:cNvPr id="1028" name="Picture 4" descr="http://images.clipartpanda.com/connecticut-clipart-state-ct.png"/>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rot="20724423">
            <a:off x="830070" y="2632638"/>
            <a:ext cx="2859678" cy="2859678"/>
          </a:xfrm>
          <a:prstGeom prst="rect">
            <a:avLst/>
          </a:prstGeom>
          <a:noFill/>
        </p:spPr>
      </p:pic>
      <p:pic>
        <p:nvPicPr>
          <p:cNvPr id="1030" name="Picture 6" descr="http://images.clipartpanda.com/drawback-clipart-4ncE4GRT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61157">
            <a:off x="1827792" y="2844764"/>
            <a:ext cx="864235" cy="16306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clipartlord.com/wp-content/uploads/2014/04/solar-panel4.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4920" y="2520254"/>
            <a:ext cx="1853384" cy="20414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clker.com/cliparts/y/x/Q/S/b/q/scales-of-justice-hi.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6859" y="1513721"/>
            <a:ext cx="6630282" cy="429271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clayunionelectric.coopwebbuilder2.com/sites/clayunionelectric/files/images/earth-day-clip-art.pn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2500" b="96458" l="1042" r="97083"/>
                    </a14:imgEffect>
                  </a14:imgLayer>
                </a14:imgProps>
              </a:ext>
              <a:ext uri="{28A0092B-C50C-407E-A947-70E740481C1C}">
                <a14:useLocalDpi xmlns:a14="http://schemas.microsoft.com/office/drawing/2010/main" val="0"/>
              </a:ext>
            </a:extLst>
          </a:blip>
          <a:srcRect/>
          <a:stretch>
            <a:fillRect/>
          </a:stretch>
        </p:blipFill>
        <p:spPr bwMode="auto">
          <a:xfrm>
            <a:off x="6266945" y="3115368"/>
            <a:ext cx="1322718" cy="1322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787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5280" y="0"/>
            <a:ext cx="8404708" cy="1200783"/>
          </a:xfrm>
        </p:spPr>
        <p:txBody>
          <a:bodyPr/>
          <a:lstStyle/>
          <a:p>
            <a:pPr algn="l"/>
            <a:r>
              <a:rPr lang="en-US" b="1" dirty="0"/>
              <a:t>Overview of </a:t>
            </a:r>
            <a:r>
              <a:rPr lang="en-US" b="1" dirty="0" smtClean="0"/>
              <a:t>Equitable Distribution: </a:t>
            </a:r>
            <a:r>
              <a:rPr lang="en-US" dirty="0"/>
              <a:t>CGS </a:t>
            </a:r>
            <a:r>
              <a:rPr lang="en-US" dirty="0" smtClean="0"/>
              <a:t>16-245ee</a:t>
            </a:r>
            <a:br>
              <a:rPr lang="en-US" dirty="0" smtClean="0"/>
            </a:br>
            <a:r>
              <a:rPr lang="en-US" b="1" dirty="0"/>
              <a:t/>
            </a:r>
            <a:br>
              <a:rPr lang="en-US" b="1" dirty="0"/>
            </a:br>
            <a:endParaRPr lang="en-US" b="1" dirty="0"/>
          </a:p>
        </p:txBody>
      </p:sp>
      <p:sp>
        <p:nvSpPr>
          <p:cNvPr id="2" name="Slide Number Placeholder 1"/>
          <p:cNvSpPr>
            <a:spLocks noGrp="1"/>
          </p:cNvSpPr>
          <p:nvPr>
            <p:ph type="sldNum" sz="quarter" idx="10"/>
          </p:nvPr>
        </p:nvSpPr>
        <p:spPr/>
        <p:txBody>
          <a:bodyPr/>
          <a:lstStyle/>
          <a:p>
            <a:pPr>
              <a:defRPr/>
            </a:pPr>
            <a:fld id="{8F331A15-4120-4A8C-A2C7-9AF163C07245}" type="slidenum">
              <a:rPr lang="en-US" altLang="en-US" smtClean="0"/>
              <a:pPr>
                <a:defRPr/>
              </a:pPr>
              <a:t>4</a:t>
            </a:fld>
            <a:endParaRPr lang="en-US" altLang="en-US" dirty="0"/>
          </a:p>
        </p:txBody>
      </p:sp>
      <p:graphicFrame>
        <p:nvGraphicFramePr>
          <p:cNvPr id="8" name="Chart 7"/>
          <p:cNvGraphicFramePr>
            <a:graphicFrameLocks/>
          </p:cNvGraphicFramePr>
          <p:nvPr>
            <p:extLst>
              <p:ext uri="{D42A27DB-BD31-4B8C-83A1-F6EECF244321}">
                <p14:modId xmlns:p14="http://schemas.microsoft.com/office/powerpoint/2010/main" val="1099294295"/>
              </p:ext>
            </p:extLst>
          </p:nvPr>
        </p:nvGraphicFramePr>
        <p:xfrm>
          <a:off x="152793" y="1383347"/>
          <a:ext cx="8869681" cy="51555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7500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388" y="336550"/>
            <a:ext cx="8229600" cy="860425"/>
          </a:xfrm>
        </p:spPr>
        <p:txBody>
          <a:bodyPr/>
          <a:lstStyle/>
          <a:p>
            <a:r>
              <a:rPr lang="en-US" b="1" dirty="0" smtClean="0"/>
              <a:t>2013 Equitable Distribution Report</a:t>
            </a:r>
            <a:endParaRPr lang="en-US" b="1" dirty="0"/>
          </a:p>
        </p:txBody>
      </p:sp>
      <p:sp>
        <p:nvSpPr>
          <p:cNvPr id="3" name="Content Placeholder 2"/>
          <p:cNvSpPr>
            <a:spLocks noGrp="1"/>
          </p:cNvSpPr>
          <p:nvPr>
            <p:ph idx="1"/>
          </p:nvPr>
        </p:nvSpPr>
        <p:spPr>
          <a:xfrm>
            <a:off x="4640580" y="1537730"/>
            <a:ext cx="4503420" cy="4485879"/>
          </a:xfrm>
        </p:spPr>
        <p:txBody>
          <a:bodyPr/>
          <a:lstStyle/>
          <a:p>
            <a:r>
              <a:rPr lang="en-US" dirty="0" smtClean="0">
                <a:hlinkClick r:id="rId3"/>
              </a:rPr>
              <a:t>2013 Equitable Distribution Report</a:t>
            </a:r>
            <a:endParaRPr lang="en-US" dirty="0" smtClean="0"/>
          </a:p>
          <a:p>
            <a:endParaRPr lang="en-US" dirty="0"/>
          </a:p>
          <a:p>
            <a:r>
              <a:rPr lang="en-US" dirty="0" smtClean="0"/>
              <a:t>Currently preparing a joint 2014-2015 report (est. completion December 2016) </a:t>
            </a:r>
            <a:endParaRPr lang="en-US" dirty="0"/>
          </a:p>
        </p:txBody>
      </p:sp>
      <p:sp>
        <p:nvSpPr>
          <p:cNvPr id="4" name="Slide Number Placeholder 3"/>
          <p:cNvSpPr>
            <a:spLocks noGrp="1"/>
          </p:cNvSpPr>
          <p:nvPr>
            <p:ph type="sldNum" sz="quarter" idx="10"/>
          </p:nvPr>
        </p:nvSpPr>
        <p:spPr/>
        <p:txBody>
          <a:bodyPr/>
          <a:lstStyle/>
          <a:p>
            <a:pPr>
              <a:defRPr/>
            </a:pPr>
            <a:fld id="{8F331A15-4120-4A8C-A2C7-9AF163C07245}" type="slidenum">
              <a:rPr lang="en-US" altLang="en-US" smtClean="0">
                <a:solidFill>
                  <a:prstClr val="black"/>
                </a:solidFill>
              </a:rPr>
              <a:pPr>
                <a:defRPr/>
              </a:pPr>
              <a:t>5</a:t>
            </a:fld>
            <a:endParaRPr lang="en-US" altLang="en-US">
              <a:solidFill>
                <a:prstClr val="black"/>
              </a:solidFill>
            </a:endParaRPr>
          </a:p>
        </p:txBody>
      </p:sp>
      <p:pic>
        <p:nvPicPr>
          <p:cNvPr id="5" name="Picture 4"/>
          <p:cNvPicPr>
            <a:picLocks noChangeAspect="1"/>
          </p:cNvPicPr>
          <p:nvPr/>
        </p:nvPicPr>
        <p:blipFill>
          <a:blip r:embed="rId4"/>
          <a:stretch>
            <a:fillRect/>
          </a:stretch>
        </p:blipFill>
        <p:spPr>
          <a:xfrm>
            <a:off x="404178" y="1196975"/>
            <a:ext cx="4076700" cy="5151258"/>
          </a:xfrm>
          <a:prstGeom prst="rect">
            <a:avLst/>
          </a:prstGeom>
        </p:spPr>
      </p:pic>
    </p:spTree>
    <p:extLst>
      <p:ext uri="{BB962C8B-B14F-4D97-AF65-F5344CB8AC3E}">
        <p14:creationId xmlns:p14="http://schemas.microsoft.com/office/powerpoint/2010/main" val="841614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388" y="336550"/>
            <a:ext cx="8229600" cy="860425"/>
          </a:xfrm>
        </p:spPr>
        <p:txBody>
          <a:bodyPr/>
          <a:lstStyle/>
          <a:p>
            <a:r>
              <a:rPr lang="en-US" b="1" dirty="0" smtClean="0"/>
              <a:t>2013 Equitable Distribution Report</a:t>
            </a:r>
            <a:endParaRPr lang="en-US" b="1" dirty="0"/>
          </a:p>
        </p:txBody>
      </p:sp>
      <p:sp>
        <p:nvSpPr>
          <p:cNvPr id="4" name="Slide Number Placeholder 3"/>
          <p:cNvSpPr>
            <a:spLocks noGrp="1"/>
          </p:cNvSpPr>
          <p:nvPr>
            <p:ph type="sldNum" sz="quarter" idx="10"/>
          </p:nvPr>
        </p:nvSpPr>
        <p:spPr/>
        <p:txBody>
          <a:bodyPr/>
          <a:lstStyle/>
          <a:p>
            <a:pPr>
              <a:defRPr/>
            </a:pPr>
            <a:fld id="{8F331A15-4120-4A8C-A2C7-9AF163C07245}" type="slidenum">
              <a:rPr lang="en-US" altLang="en-US" smtClean="0">
                <a:solidFill>
                  <a:prstClr val="black"/>
                </a:solidFill>
              </a:rPr>
              <a:pPr>
                <a:defRPr/>
              </a:pPr>
              <a:t>6</a:t>
            </a:fld>
            <a:endParaRPr lang="en-US" altLang="en-US">
              <a:solidFill>
                <a:prstClr val="black"/>
              </a:solidFill>
            </a:endParaRPr>
          </a:p>
        </p:txBody>
      </p:sp>
      <p:sp>
        <p:nvSpPr>
          <p:cNvPr id="9" name="Content Placeholder 8"/>
          <p:cNvSpPr>
            <a:spLocks noGrp="1"/>
          </p:cNvSpPr>
          <p:nvPr>
            <p:ph idx="1"/>
          </p:nvPr>
        </p:nvSpPr>
        <p:spPr>
          <a:xfrm>
            <a:off x="0" y="1082675"/>
            <a:ext cx="9144000" cy="4865688"/>
          </a:xfrm>
        </p:spPr>
        <p:txBody>
          <a:bodyPr/>
          <a:lstStyle/>
          <a:p>
            <a:r>
              <a:rPr lang="en-US" dirty="0" smtClean="0"/>
              <a:t>First time census tract-based data available</a:t>
            </a:r>
          </a:p>
          <a:p>
            <a:pPr lvl="1">
              <a:buFont typeface="Wingdings" panose="05000000000000000000" pitchFamily="2" charset="2"/>
              <a:buChar char=""/>
            </a:pPr>
            <a:r>
              <a:rPr lang="en-US" dirty="0" smtClean="0"/>
              <a:t>Eversource: 25% of distressed tracts equitable</a:t>
            </a:r>
          </a:p>
          <a:p>
            <a:pPr lvl="1">
              <a:buFont typeface="Wingdings" panose="05000000000000000000" pitchFamily="2" charset="2"/>
              <a:buChar char=""/>
            </a:pPr>
            <a:r>
              <a:rPr lang="en-US" dirty="0" smtClean="0"/>
              <a:t>UI: 66% of distressed tracts equitable</a:t>
            </a:r>
          </a:p>
          <a:p>
            <a:pPr lvl="1">
              <a:buFont typeface="Wingdings" panose="05000000000000000000" pitchFamily="2" charset="2"/>
              <a:buChar char="¨"/>
            </a:pPr>
            <a:r>
              <a:rPr lang="en-US" dirty="0" smtClean="0"/>
              <a:t>CT Green Bank: 10% of distressed tracts equitable </a:t>
            </a:r>
          </a:p>
          <a:p>
            <a:pPr marL="457200" lvl="1" indent="0">
              <a:buNone/>
            </a:pPr>
            <a:endParaRPr lang="en-US" dirty="0" smtClean="0"/>
          </a:p>
          <a:p>
            <a:r>
              <a:rPr lang="en-US" dirty="0" smtClean="0"/>
              <a:t>DEEP has identified several improvements needed for future reports</a:t>
            </a:r>
          </a:p>
          <a:p>
            <a:pPr lvl="1"/>
            <a:r>
              <a:rPr lang="en-US" dirty="0" smtClean="0"/>
              <a:t>Evaluation methods</a:t>
            </a:r>
          </a:p>
          <a:p>
            <a:pPr lvl="1"/>
            <a:r>
              <a:rPr lang="en-US" dirty="0" smtClean="0"/>
              <a:t>Data submission processes</a:t>
            </a:r>
          </a:p>
          <a:p>
            <a:pPr lvl="1"/>
            <a:r>
              <a:rPr lang="en-US" dirty="0" smtClean="0"/>
              <a:t>Census tract identification processes</a:t>
            </a:r>
            <a:endParaRPr lang="en-US" dirty="0"/>
          </a:p>
        </p:txBody>
      </p:sp>
    </p:spTree>
    <p:extLst>
      <p:ext uri="{BB962C8B-B14F-4D97-AF65-F5344CB8AC3E}">
        <p14:creationId xmlns:p14="http://schemas.microsoft.com/office/powerpoint/2010/main" val="23816079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 y="32931"/>
            <a:ext cx="9292589" cy="1077705"/>
          </a:xfrm>
        </p:spPr>
        <p:txBody>
          <a:bodyPr/>
          <a:lstStyle/>
          <a:p>
            <a:r>
              <a:rPr lang="en-US" sz="3600" b="1" dirty="0" smtClean="0"/>
              <a:t>Equitable Distribution Funding in New Haven</a:t>
            </a:r>
            <a:endParaRPr lang="en-US" sz="3600" b="1" dirty="0"/>
          </a:p>
        </p:txBody>
      </p:sp>
      <p:graphicFrame>
        <p:nvGraphicFramePr>
          <p:cNvPr id="4" name="Table 3"/>
          <p:cNvGraphicFramePr>
            <a:graphicFrameLocks noGrp="1"/>
          </p:cNvGraphicFramePr>
          <p:nvPr>
            <p:extLst>
              <p:ext uri="{D42A27DB-BD31-4B8C-83A1-F6EECF244321}">
                <p14:modId xmlns:p14="http://schemas.microsoft.com/office/powerpoint/2010/main" val="3893162711"/>
              </p:ext>
            </p:extLst>
          </p:nvPr>
        </p:nvGraphicFramePr>
        <p:xfrm>
          <a:off x="2063775" y="1222076"/>
          <a:ext cx="6836466" cy="1977887"/>
        </p:xfrm>
        <a:graphic>
          <a:graphicData uri="http://schemas.openxmlformats.org/drawingml/2006/table">
            <a:tbl>
              <a:tblPr firstRow="1" bandRow="1">
                <a:tableStyleId>{5C22544A-7EE6-4342-B048-85BDC9FD1C3A}</a:tableStyleId>
              </a:tblPr>
              <a:tblGrid>
                <a:gridCol w="2278822"/>
                <a:gridCol w="2278822"/>
                <a:gridCol w="2278822"/>
              </a:tblGrid>
              <a:tr h="489374">
                <a:tc>
                  <a:txBody>
                    <a:bodyPr/>
                    <a:lstStyle/>
                    <a:p>
                      <a:pPr algn="ctr"/>
                      <a:r>
                        <a:rPr lang="en-US" sz="2400" dirty="0" smtClean="0"/>
                        <a:t>Year</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3 Mill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Incentives</a:t>
                      </a:r>
                    </a:p>
                  </a:txBody>
                  <a:tcPr/>
                </a:tc>
              </a:tr>
              <a:tr h="496171">
                <a:tc>
                  <a:txBody>
                    <a:bodyPr/>
                    <a:lstStyle/>
                    <a:p>
                      <a:pPr algn="ctr"/>
                      <a:r>
                        <a:rPr lang="en-US" sz="2400" dirty="0" smtClean="0">
                          <a:solidFill>
                            <a:schemeClr val="bg1"/>
                          </a:solidFill>
                        </a:rPr>
                        <a:t>2013</a:t>
                      </a:r>
                      <a:endParaRPr lang="en-US" sz="2400" dirty="0">
                        <a:solidFill>
                          <a:schemeClr val="bg1"/>
                        </a:solidFill>
                      </a:endParaRPr>
                    </a:p>
                  </a:txBody>
                  <a:tcPr/>
                </a:tc>
                <a:tc>
                  <a:txBody>
                    <a:bodyPr/>
                    <a:lstStyle/>
                    <a:p>
                      <a:pPr algn="ctr"/>
                      <a:r>
                        <a:rPr lang="en-US" sz="2400" dirty="0" smtClean="0">
                          <a:solidFill>
                            <a:schemeClr val="bg1"/>
                          </a:solidFill>
                        </a:rPr>
                        <a:t>$537,937</a:t>
                      </a:r>
                    </a:p>
                  </a:txBody>
                  <a:tcPr/>
                </a:tc>
                <a:tc>
                  <a:txBody>
                    <a:bodyPr/>
                    <a:lstStyle/>
                    <a:p>
                      <a:pPr algn="ctr"/>
                      <a:r>
                        <a:rPr lang="en-US" sz="2400" dirty="0" smtClean="0">
                          <a:solidFill>
                            <a:schemeClr val="bg1"/>
                          </a:solidFill>
                        </a:rPr>
                        <a:t>$1,625,606</a:t>
                      </a:r>
                      <a:endParaRPr lang="en-US" sz="2400" dirty="0">
                        <a:solidFill>
                          <a:schemeClr val="bg1"/>
                        </a:solidFill>
                      </a:endParaRPr>
                    </a:p>
                  </a:txBody>
                  <a:tcPr/>
                </a:tc>
              </a:tr>
              <a:tr h="496171">
                <a:tc>
                  <a:txBody>
                    <a:bodyPr/>
                    <a:lstStyle/>
                    <a:p>
                      <a:pPr algn="ctr"/>
                      <a:r>
                        <a:rPr lang="en-US" sz="2400" dirty="0" smtClean="0">
                          <a:solidFill>
                            <a:schemeClr val="bg1"/>
                          </a:solidFill>
                        </a:rPr>
                        <a:t>2014</a:t>
                      </a:r>
                      <a:endParaRPr lang="en-US" sz="2400" dirty="0">
                        <a:solidFill>
                          <a:schemeClr val="bg1"/>
                        </a:solidFill>
                      </a:endParaRPr>
                    </a:p>
                  </a:txBody>
                  <a:tcPr/>
                </a:tc>
                <a:tc>
                  <a:txBody>
                    <a:bodyPr/>
                    <a:lstStyle/>
                    <a:p>
                      <a:pPr algn="ctr"/>
                      <a:r>
                        <a:rPr lang="en-US" sz="2400" dirty="0" smtClean="0">
                          <a:solidFill>
                            <a:schemeClr val="bg1"/>
                          </a:solidFill>
                        </a:rPr>
                        <a:t>$3,267,810 </a:t>
                      </a:r>
                    </a:p>
                  </a:txBody>
                  <a:tcPr/>
                </a:tc>
                <a:tc>
                  <a:txBody>
                    <a:bodyPr/>
                    <a:lstStyle/>
                    <a:p>
                      <a:pPr algn="ctr"/>
                      <a:r>
                        <a:rPr lang="en-US" sz="2400" dirty="0" smtClean="0">
                          <a:solidFill>
                            <a:schemeClr val="bg1"/>
                          </a:solidFill>
                        </a:rPr>
                        <a:t>$3,755,487 </a:t>
                      </a:r>
                    </a:p>
                  </a:txBody>
                  <a:tcPr/>
                </a:tc>
              </a:tr>
              <a:tr h="496171">
                <a:tc>
                  <a:txBody>
                    <a:bodyPr/>
                    <a:lstStyle/>
                    <a:p>
                      <a:pPr algn="ctr"/>
                      <a:r>
                        <a:rPr lang="en-US" sz="2400" dirty="0" smtClean="0">
                          <a:solidFill>
                            <a:schemeClr val="bg1"/>
                          </a:solidFill>
                        </a:rPr>
                        <a:t>2015</a:t>
                      </a:r>
                      <a:endParaRPr lang="en-US" sz="2400" dirty="0">
                        <a:solidFill>
                          <a:schemeClr val="bg1"/>
                        </a:solidFill>
                      </a:endParaRPr>
                    </a:p>
                  </a:txBody>
                  <a:tcPr/>
                </a:tc>
                <a:tc>
                  <a:txBody>
                    <a:bodyPr/>
                    <a:lstStyle/>
                    <a:p>
                      <a:pPr algn="ctr"/>
                      <a:r>
                        <a:rPr lang="en-US" sz="2400" dirty="0" smtClean="0">
                          <a:solidFill>
                            <a:schemeClr val="bg1"/>
                          </a:solidFill>
                        </a:rPr>
                        <a:t> $2,775,283</a:t>
                      </a:r>
                    </a:p>
                  </a:txBody>
                  <a:tcPr/>
                </a:tc>
                <a:tc>
                  <a:txBody>
                    <a:bodyPr/>
                    <a:lstStyle/>
                    <a:p>
                      <a:pPr algn="ctr"/>
                      <a:r>
                        <a:rPr lang="en-US" sz="2400" dirty="0" smtClean="0">
                          <a:solidFill>
                            <a:schemeClr val="bg1"/>
                          </a:solidFill>
                        </a:rPr>
                        <a:t> $3,099,072</a:t>
                      </a:r>
                    </a:p>
                  </a:txBody>
                  <a:tcPr/>
                </a:tc>
              </a:tr>
            </a:tbl>
          </a:graphicData>
        </a:graphic>
      </p:graphicFrame>
      <p:sp>
        <p:nvSpPr>
          <p:cNvPr id="5" name="TextBox 4"/>
          <p:cNvSpPr txBox="1"/>
          <p:nvPr/>
        </p:nvSpPr>
        <p:spPr>
          <a:xfrm>
            <a:off x="1806600" y="699908"/>
            <a:ext cx="7350813" cy="430887"/>
          </a:xfrm>
          <a:prstGeom prst="rect">
            <a:avLst/>
          </a:prstGeom>
          <a:noFill/>
        </p:spPr>
        <p:txBody>
          <a:bodyPr wrap="square" rtlCol="0">
            <a:spAutoFit/>
          </a:bodyPr>
          <a:lstStyle/>
          <a:p>
            <a:pPr algn="ctr"/>
            <a:r>
              <a:rPr lang="en-US" sz="2200" dirty="0" smtClean="0"/>
              <a:t>Ratepayer Collections &amp; Incentives In Distressed Census Tracts</a:t>
            </a:r>
            <a:endParaRPr lang="en-US" sz="2200" dirty="0"/>
          </a:p>
        </p:txBody>
      </p:sp>
      <p:sp>
        <p:nvSpPr>
          <p:cNvPr id="6" name="Slide Number Placeholder 5"/>
          <p:cNvSpPr>
            <a:spLocks noGrp="1"/>
          </p:cNvSpPr>
          <p:nvPr>
            <p:ph type="sldNum" sz="quarter" idx="10"/>
          </p:nvPr>
        </p:nvSpPr>
        <p:spPr/>
        <p:txBody>
          <a:bodyPr/>
          <a:lstStyle/>
          <a:p>
            <a:pPr>
              <a:defRPr/>
            </a:pPr>
            <a:fld id="{8F331A15-4120-4A8C-A2C7-9AF163C07245}" type="slidenum">
              <a:rPr lang="en-US" altLang="en-US" smtClean="0"/>
              <a:pPr>
                <a:defRPr/>
              </a:pPr>
              <a:t>7</a:t>
            </a:fld>
            <a:endParaRPr lang="en-US" altLang="en-US" dirty="0"/>
          </a:p>
        </p:txBody>
      </p:sp>
      <p:graphicFrame>
        <p:nvGraphicFramePr>
          <p:cNvPr id="7" name="Table 6"/>
          <p:cNvGraphicFramePr>
            <a:graphicFrameLocks noGrp="1"/>
          </p:cNvGraphicFramePr>
          <p:nvPr>
            <p:extLst>
              <p:ext uri="{D42A27DB-BD31-4B8C-83A1-F6EECF244321}">
                <p14:modId xmlns:p14="http://schemas.microsoft.com/office/powerpoint/2010/main" val="3781231855"/>
              </p:ext>
            </p:extLst>
          </p:nvPr>
        </p:nvGraphicFramePr>
        <p:xfrm>
          <a:off x="2063775" y="4097257"/>
          <a:ext cx="6836466" cy="1977887"/>
        </p:xfrm>
        <a:graphic>
          <a:graphicData uri="http://schemas.openxmlformats.org/drawingml/2006/table">
            <a:tbl>
              <a:tblPr firstRow="1" bandRow="1">
                <a:tableStyleId>{5C22544A-7EE6-4342-B048-85BDC9FD1C3A}</a:tableStyleId>
              </a:tblPr>
              <a:tblGrid>
                <a:gridCol w="2278822"/>
                <a:gridCol w="2278822"/>
                <a:gridCol w="2278822"/>
              </a:tblGrid>
              <a:tr h="489374">
                <a:tc>
                  <a:txBody>
                    <a:bodyPr/>
                    <a:lstStyle/>
                    <a:p>
                      <a:pPr algn="ctr"/>
                      <a:r>
                        <a:rPr lang="en-US" sz="2400" dirty="0" smtClean="0"/>
                        <a:t>Year</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 Mill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Incentives</a:t>
                      </a:r>
                    </a:p>
                  </a:txBody>
                  <a:tcPr/>
                </a:tc>
              </a:tr>
              <a:tr h="496171">
                <a:tc>
                  <a:txBody>
                    <a:bodyPr/>
                    <a:lstStyle/>
                    <a:p>
                      <a:pPr algn="ctr"/>
                      <a:r>
                        <a:rPr lang="en-US" sz="2400" dirty="0" smtClean="0">
                          <a:solidFill>
                            <a:schemeClr val="bg1"/>
                          </a:solidFill>
                        </a:rPr>
                        <a:t>2013</a:t>
                      </a:r>
                      <a:endParaRPr lang="en-US" sz="2400" dirty="0">
                        <a:solidFill>
                          <a:schemeClr val="bg1"/>
                        </a:solidFill>
                      </a:endParaRPr>
                    </a:p>
                  </a:txBody>
                  <a:tcPr/>
                </a:tc>
                <a:tc>
                  <a:txBody>
                    <a:bodyPr/>
                    <a:lstStyle/>
                    <a:p>
                      <a:pPr algn="ctr"/>
                      <a:r>
                        <a:rPr lang="en-US" sz="2400" dirty="0" smtClean="0">
                          <a:solidFill>
                            <a:schemeClr val="bg1"/>
                          </a:solidFill>
                        </a:rPr>
                        <a:t>$179,312</a:t>
                      </a:r>
                    </a:p>
                  </a:txBody>
                  <a:tcPr/>
                </a:tc>
                <a:tc>
                  <a:txBody>
                    <a:bodyPr/>
                    <a:lstStyle/>
                    <a:p>
                      <a:pPr algn="ctr"/>
                      <a:r>
                        <a:rPr lang="en-US" sz="2400" dirty="0" smtClean="0">
                          <a:solidFill>
                            <a:schemeClr val="bg1"/>
                          </a:solidFill>
                        </a:rPr>
                        <a:t>$118,488</a:t>
                      </a:r>
                      <a:endParaRPr lang="en-US" sz="2400" dirty="0">
                        <a:solidFill>
                          <a:schemeClr val="bg1"/>
                        </a:solidFill>
                      </a:endParaRPr>
                    </a:p>
                  </a:txBody>
                  <a:tcPr/>
                </a:tc>
              </a:tr>
              <a:tr h="496171">
                <a:tc>
                  <a:txBody>
                    <a:bodyPr/>
                    <a:lstStyle/>
                    <a:p>
                      <a:pPr algn="ctr"/>
                      <a:r>
                        <a:rPr lang="en-US" sz="2400" dirty="0" smtClean="0">
                          <a:solidFill>
                            <a:schemeClr val="bg1"/>
                          </a:solidFill>
                        </a:rPr>
                        <a:t>2014</a:t>
                      </a:r>
                      <a:endParaRPr lang="en-US" sz="2400" dirty="0">
                        <a:solidFill>
                          <a:schemeClr val="bg1"/>
                        </a:solidFill>
                      </a:endParaRPr>
                    </a:p>
                  </a:txBody>
                  <a:tcPr/>
                </a:tc>
                <a:tc>
                  <a:txBody>
                    <a:bodyPr/>
                    <a:lstStyle/>
                    <a:p>
                      <a:pPr algn="ctr"/>
                      <a:r>
                        <a:rPr lang="en-US" sz="2400" dirty="0" smtClean="0">
                          <a:solidFill>
                            <a:schemeClr val="bg1"/>
                          </a:solidFill>
                        </a:rPr>
                        <a:t>$1,089,370</a:t>
                      </a:r>
                    </a:p>
                  </a:txBody>
                  <a:tcPr/>
                </a:tc>
                <a:tc>
                  <a:txBody>
                    <a:bodyPr/>
                    <a:lstStyle/>
                    <a:p>
                      <a:pPr algn="ctr"/>
                      <a:r>
                        <a:rPr lang="en-US" sz="2400" dirty="0" smtClean="0">
                          <a:solidFill>
                            <a:schemeClr val="bg1"/>
                          </a:solidFill>
                        </a:rPr>
                        <a:t>$210,114</a:t>
                      </a:r>
                    </a:p>
                  </a:txBody>
                  <a:tcPr/>
                </a:tc>
              </a:tr>
              <a:tr h="496171">
                <a:tc>
                  <a:txBody>
                    <a:bodyPr/>
                    <a:lstStyle/>
                    <a:p>
                      <a:pPr algn="ctr"/>
                      <a:r>
                        <a:rPr lang="en-US" sz="2400" dirty="0" smtClean="0">
                          <a:solidFill>
                            <a:schemeClr val="bg1"/>
                          </a:solidFill>
                        </a:rPr>
                        <a:t>2015</a:t>
                      </a:r>
                      <a:endParaRPr lang="en-US" sz="2400" dirty="0">
                        <a:solidFill>
                          <a:schemeClr val="bg1"/>
                        </a:solidFill>
                      </a:endParaRPr>
                    </a:p>
                  </a:txBody>
                  <a:tcPr/>
                </a:tc>
                <a:tc>
                  <a:txBody>
                    <a:bodyPr/>
                    <a:lstStyle/>
                    <a:p>
                      <a:pPr algn="ctr"/>
                      <a:r>
                        <a:rPr lang="en-US" sz="2400" dirty="0" smtClean="0">
                          <a:solidFill>
                            <a:schemeClr val="bg1"/>
                          </a:solidFill>
                        </a:rPr>
                        <a:t> $925,094</a:t>
                      </a:r>
                    </a:p>
                  </a:txBody>
                  <a:tcPr/>
                </a:tc>
                <a:tc>
                  <a:txBody>
                    <a:bodyPr/>
                    <a:lstStyle/>
                    <a:p>
                      <a:pPr algn="ctr"/>
                      <a:r>
                        <a:rPr lang="en-US" sz="2400" dirty="0" smtClean="0">
                          <a:solidFill>
                            <a:schemeClr val="bg1"/>
                          </a:solidFill>
                        </a:rPr>
                        <a:t> (n/a)**</a:t>
                      </a:r>
                    </a:p>
                  </a:txBody>
                  <a:tcPr/>
                </a:tc>
              </a:tr>
            </a:tbl>
          </a:graphicData>
        </a:graphic>
      </p:graphicFrame>
      <p:sp>
        <p:nvSpPr>
          <p:cNvPr id="9" name="TextBox 8"/>
          <p:cNvSpPr txBox="1"/>
          <p:nvPr/>
        </p:nvSpPr>
        <p:spPr>
          <a:xfrm>
            <a:off x="1511614" y="3662747"/>
            <a:ext cx="7940783" cy="430887"/>
          </a:xfrm>
          <a:prstGeom prst="rect">
            <a:avLst/>
          </a:prstGeom>
          <a:noFill/>
        </p:spPr>
        <p:txBody>
          <a:bodyPr wrap="square" rtlCol="0">
            <a:spAutoFit/>
          </a:bodyPr>
          <a:lstStyle/>
          <a:p>
            <a:pPr algn="ctr"/>
            <a:r>
              <a:rPr lang="en-US" sz="2200" dirty="0" smtClean="0"/>
              <a:t>Ratepayer Collections &amp; Incentives In Distressed Census Tracts*</a:t>
            </a:r>
            <a:endParaRPr lang="en-US" sz="2200" dirty="0"/>
          </a:p>
        </p:txBody>
      </p:sp>
      <p:sp>
        <p:nvSpPr>
          <p:cNvPr id="10" name="TextBox 9"/>
          <p:cNvSpPr txBox="1"/>
          <p:nvPr/>
        </p:nvSpPr>
        <p:spPr>
          <a:xfrm>
            <a:off x="-148590" y="1764617"/>
            <a:ext cx="2007564" cy="830997"/>
          </a:xfrm>
          <a:prstGeom prst="rect">
            <a:avLst/>
          </a:prstGeom>
          <a:noFill/>
        </p:spPr>
        <p:txBody>
          <a:bodyPr wrap="square" rtlCol="0">
            <a:spAutoFit/>
          </a:bodyPr>
          <a:lstStyle/>
          <a:p>
            <a:pPr algn="ctr"/>
            <a:r>
              <a:rPr lang="en-US" sz="2400" dirty="0" smtClean="0"/>
              <a:t>Energy Efficiency</a:t>
            </a:r>
            <a:endParaRPr lang="en-US" sz="2400" dirty="0"/>
          </a:p>
        </p:txBody>
      </p:sp>
      <p:sp>
        <p:nvSpPr>
          <p:cNvPr id="11" name="TextBox 10"/>
          <p:cNvSpPr txBox="1"/>
          <p:nvPr/>
        </p:nvSpPr>
        <p:spPr>
          <a:xfrm>
            <a:off x="-322098" y="4670701"/>
            <a:ext cx="2354580" cy="830997"/>
          </a:xfrm>
          <a:prstGeom prst="rect">
            <a:avLst/>
          </a:prstGeom>
          <a:noFill/>
        </p:spPr>
        <p:txBody>
          <a:bodyPr wrap="square" rtlCol="0">
            <a:spAutoFit/>
          </a:bodyPr>
          <a:lstStyle/>
          <a:p>
            <a:pPr algn="ctr"/>
            <a:r>
              <a:rPr lang="en-US" sz="2400" dirty="0" smtClean="0"/>
              <a:t>Renewable Energy</a:t>
            </a:r>
            <a:endParaRPr lang="en-US" sz="2400" dirty="0"/>
          </a:p>
        </p:txBody>
      </p:sp>
      <p:sp>
        <p:nvSpPr>
          <p:cNvPr id="12" name="Left Brace 11"/>
          <p:cNvSpPr/>
          <p:nvPr/>
        </p:nvSpPr>
        <p:spPr>
          <a:xfrm>
            <a:off x="1678012" y="1234599"/>
            <a:ext cx="257175" cy="19653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p:cNvSpPr/>
          <p:nvPr/>
        </p:nvSpPr>
        <p:spPr>
          <a:xfrm>
            <a:off x="1678012" y="4130329"/>
            <a:ext cx="257175" cy="19653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1858974" y="6132388"/>
            <a:ext cx="6637974" cy="923330"/>
          </a:xfrm>
          <a:prstGeom prst="rect">
            <a:avLst/>
          </a:prstGeom>
          <a:noFill/>
        </p:spPr>
        <p:txBody>
          <a:bodyPr wrap="square" rtlCol="0">
            <a:spAutoFit/>
          </a:bodyPr>
          <a:lstStyle/>
          <a:p>
            <a:r>
              <a:rPr lang="en-US" dirty="0" smtClean="0"/>
              <a:t>*Estimates</a:t>
            </a:r>
          </a:p>
          <a:p>
            <a:r>
              <a:rPr lang="en-US" dirty="0" smtClean="0"/>
              <a:t>**Not available at this time</a:t>
            </a:r>
          </a:p>
          <a:p>
            <a:endParaRPr lang="en-US" dirty="0"/>
          </a:p>
        </p:txBody>
      </p:sp>
    </p:spTree>
    <p:extLst>
      <p:ext uri="{BB962C8B-B14F-4D97-AF65-F5344CB8AC3E}">
        <p14:creationId xmlns:p14="http://schemas.microsoft.com/office/powerpoint/2010/main" val="4118963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niva installation at Grand Valley State University. Photo courtesy of Suniva."/>
          <p:cNvPicPr>
            <a:picLocks noChangeAspect="1" noChangeArrowheads="1"/>
          </p:cNvPicPr>
          <p:nvPr/>
        </p:nvPicPr>
        <p:blipFill rotWithShape="1">
          <a:blip r:embed="rId3">
            <a:extLst>
              <a:ext uri="{28A0092B-C50C-407E-A947-70E740481C1C}">
                <a14:useLocalDpi xmlns:a14="http://schemas.microsoft.com/office/drawing/2010/main" val="0"/>
              </a:ext>
            </a:extLst>
          </a:blip>
          <a:srcRect t="72" r="15117"/>
          <a:stretch/>
        </p:blipFill>
        <p:spPr bwMode="auto">
          <a:xfrm>
            <a:off x="-10161" y="772161"/>
            <a:ext cx="9154161" cy="608583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23065" y="0"/>
            <a:ext cx="7838178" cy="860425"/>
          </a:xfrm>
        </p:spPr>
        <p:txBody>
          <a:bodyPr/>
          <a:lstStyle/>
          <a:p>
            <a:pPr algn="l"/>
            <a:r>
              <a:rPr lang="en-US" b="1" dirty="0" smtClean="0"/>
              <a:t>Shared Clean Energy Facilities</a:t>
            </a:r>
            <a:endParaRPr lang="en-US" b="1" dirty="0"/>
          </a:p>
        </p:txBody>
      </p:sp>
      <p:sp>
        <p:nvSpPr>
          <p:cNvPr id="10" name="Content Placeholder 9"/>
          <p:cNvSpPr>
            <a:spLocks noGrp="1"/>
          </p:cNvSpPr>
          <p:nvPr>
            <p:ph idx="1"/>
          </p:nvPr>
        </p:nvSpPr>
        <p:spPr>
          <a:xfrm>
            <a:off x="412162" y="1198082"/>
            <a:ext cx="8355918" cy="4796317"/>
          </a:xfrm>
          <a:prstGeom prst="rect">
            <a:avLst/>
          </a:prstGeom>
          <a:solidFill>
            <a:schemeClr val="bg2">
              <a:alpha val="60000"/>
            </a:schemeClr>
          </a:solidFill>
        </p:spPr>
        <p:txBody>
          <a:bodyPr/>
          <a:lstStyle/>
          <a:p>
            <a:r>
              <a:rPr lang="en-US" dirty="0" smtClean="0">
                <a:solidFill>
                  <a:schemeClr val="bg1"/>
                </a:solidFill>
              </a:rPr>
              <a:t>Alternative access to clean energy for electric ratepayers</a:t>
            </a:r>
          </a:p>
          <a:p>
            <a:pPr lvl="1"/>
            <a:r>
              <a:rPr lang="en-US" dirty="0" smtClean="0">
                <a:solidFill>
                  <a:schemeClr val="bg1"/>
                </a:solidFill>
              </a:rPr>
              <a:t>Suited for customers without access to rooftop solar (i.e. renters, shady roof)</a:t>
            </a:r>
          </a:p>
          <a:p>
            <a:pPr lvl="1"/>
            <a:r>
              <a:rPr lang="en-US" dirty="0" smtClean="0">
                <a:solidFill>
                  <a:schemeClr val="bg1"/>
                </a:solidFill>
              </a:rPr>
              <a:t>Potential to reduce energy costs for low income customers</a:t>
            </a:r>
          </a:p>
          <a:p>
            <a:pPr marL="457200" lvl="1" indent="0">
              <a:buNone/>
            </a:pPr>
            <a:endParaRPr lang="en-US" dirty="0" smtClean="0">
              <a:solidFill>
                <a:schemeClr val="bg1"/>
              </a:solidFill>
            </a:endParaRPr>
          </a:p>
          <a:p>
            <a:r>
              <a:rPr lang="en-US" dirty="0" smtClean="0">
                <a:solidFill>
                  <a:schemeClr val="bg1"/>
                </a:solidFill>
              </a:rPr>
              <a:t>Customers subscribe to a clean energy facility</a:t>
            </a:r>
          </a:p>
          <a:p>
            <a:pPr lvl="1"/>
            <a:r>
              <a:rPr lang="en-US" dirty="0" smtClean="0">
                <a:solidFill>
                  <a:schemeClr val="bg1"/>
                </a:solidFill>
              </a:rPr>
              <a:t>Receive credits for their share of the facility output</a:t>
            </a:r>
          </a:p>
          <a:p>
            <a:endParaRPr lang="en-US" dirty="0"/>
          </a:p>
        </p:txBody>
      </p:sp>
      <p:sp>
        <p:nvSpPr>
          <p:cNvPr id="4" name="Slide Number Placeholder 3"/>
          <p:cNvSpPr>
            <a:spLocks noGrp="1"/>
          </p:cNvSpPr>
          <p:nvPr>
            <p:ph type="sldNum" sz="quarter" idx="10"/>
          </p:nvPr>
        </p:nvSpPr>
        <p:spPr/>
        <p:txBody>
          <a:bodyPr/>
          <a:lstStyle/>
          <a:p>
            <a:pPr>
              <a:defRPr/>
            </a:pPr>
            <a:fld id="{8F331A15-4120-4A8C-A2C7-9AF163C07245}" type="slidenum">
              <a:rPr lang="en-US" altLang="en-US" smtClean="0"/>
              <a:pPr>
                <a:defRPr/>
              </a:pPr>
              <a:t>8</a:t>
            </a:fld>
            <a:endParaRPr lang="en-US" altLang="en-US" dirty="0"/>
          </a:p>
        </p:txBody>
      </p:sp>
    </p:spTree>
    <p:extLst>
      <p:ext uri="{BB962C8B-B14F-4D97-AF65-F5344CB8AC3E}">
        <p14:creationId xmlns:p14="http://schemas.microsoft.com/office/powerpoint/2010/main" val="3750361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univa installation at Grand Valley State University. Photo courtesy of Suniva."/>
          <p:cNvPicPr>
            <a:picLocks noChangeAspect="1" noChangeArrowheads="1"/>
          </p:cNvPicPr>
          <p:nvPr/>
        </p:nvPicPr>
        <p:blipFill rotWithShape="1">
          <a:blip r:embed="rId3">
            <a:extLst>
              <a:ext uri="{28A0092B-C50C-407E-A947-70E740481C1C}">
                <a14:useLocalDpi xmlns:a14="http://schemas.microsoft.com/office/drawing/2010/main" val="0"/>
              </a:ext>
            </a:extLst>
          </a:blip>
          <a:srcRect t="72" r="15117"/>
          <a:stretch/>
        </p:blipFill>
        <p:spPr bwMode="auto">
          <a:xfrm>
            <a:off x="-10161" y="772161"/>
            <a:ext cx="9154161" cy="608583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389802" y="0"/>
            <a:ext cx="8754198" cy="860425"/>
          </a:xfrm>
        </p:spPr>
        <p:txBody>
          <a:bodyPr/>
          <a:lstStyle/>
          <a:p>
            <a:pPr algn="l"/>
            <a:r>
              <a:rPr lang="en-US" b="1" dirty="0" smtClean="0"/>
              <a:t>Pilot Program: Public </a:t>
            </a:r>
            <a:r>
              <a:rPr lang="en-US" b="1" dirty="0"/>
              <a:t>Act 15-113 </a:t>
            </a:r>
          </a:p>
        </p:txBody>
      </p:sp>
      <p:sp>
        <p:nvSpPr>
          <p:cNvPr id="4" name="TextBox 3"/>
          <p:cNvSpPr txBox="1"/>
          <p:nvPr/>
        </p:nvSpPr>
        <p:spPr>
          <a:xfrm>
            <a:off x="154939" y="1298823"/>
            <a:ext cx="8823960" cy="4573560"/>
          </a:xfrm>
          <a:prstGeom prst="rect">
            <a:avLst/>
          </a:prstGeom>
          <a:solidFill>
            <a:schemeClr val="tx1">
              <a:alpha val="68000"/>
            </a:schemeClr>
          </a:solidFill>
        </p:spPr>
        <p:txBody>
          <a:bodyPr wrap="square" rtlCol="0">
            <a:spAutoFit/>
          </a:bodyPr>
          <a:lstStyle/>
          <a:p>
            <a:pPr marL="342900" indent="-342900">
              <a:spcBef>
                <a:spcPct val="20000"/>
              </a:spcBef>
              <a:buFont typeface="Arial" pitchFamily="34" charset="0"/>
              <a:buChar char="•"/>
            </a:pPr>
            <a:r>
              <a:rPr lang="en-US" sz="2800" dirty="0">
                <a:solidFill>
                  <a:schemeClr val="bg1"/>
                </a:solidFill>
              </a:rPr>
              <a:t>DEEP authorized to implement 6 MW pilot program (4 MW in Eversource; 2 MW in UI)</a:t>
            </a:r>
          </a:p>
          <a:p>
            <a:pPr marL="742950" lvl="1" indent="-285750">
              <a:spcBef>
                <a:spcPct val="20000"/>
              </a:spcBef>
              <a:buFont typeface="Arial" pitchFamily="34" charset="0"/>
              <a:buChar char="–"/>
            </a:pPr>
            <a:r>
              <a:rPr lang="en-US" sz="2400" dirty="0" smtClean="0">
                <a:solidFill>
                  <a:schemeClr val="bg1"/>
                </a:solidFill>
              </a:rPr>
              <a:t>Facility selection through a competitive RFP process</a:t>
            </a:r>
          </a:p>
          <a:p>
            <a:pPr marL="342900" indent="-342900">
              <a:spcBef>
                <a:spcPct val="20000"/>
              </a:spcBef>
              <a:buFont typeface="Arial" pitchFamily="34" charset="0"/>
              <a:buChar char="•"/>
            </a:pPr>
            <a:r>
              <a:rPr lang="en-US" sz="2800" dirty="0" smtClean="0">
                <a:solidFill>
                  <a:schemeClr val="bg1"/>
                </a:solidFill>
              </a:rPr>
              <a:t>Status:</a:t>
            </a:r>
          </a:p>
          <a:p>
            <a:pPr marL="742950" lvl="1" indent="-285750">
              <a:spcBef>
                <a:spcPct val="20000"/>
              </a:spcBef>
              <a:buFont typeface="Arial" pitchFamily="34" charset="0"/>
              <a:buChar char="–"/>
            </a:pPr>
            <a:r>
              <a:rPr lang="en-US" sz="2400" dirty="0" smtClean="0">
                <a:solidFill>
                  <a:schemeClr val="bg1"/>
                </a:solidFill>
              </a:rPr>
              <a:t>May 20: Draft RFP released for comment </a:t>
            </a:r>
            <a:endParaRPr lang="en-US" sz="2400" dirty="0">
              <a:solidFill>
                <a:schemeClr val="bg1"/>
              </a:solidFill>
            </a:endParaRPr>
          </a:p>
          <a:p>
            <a:pPr marL="742950" lvl="1" indent="-285750">
              <a:spcBef>
                <a:spcPct val="20000"/>
              </a:spcBef>
              <a:buFont typeface="Arial" pitchFamily="34" charset="0"/>
              <a:buChar char="–"/>
            </a:pPr>
            <a:r>
              <a:rPr lang="en-US" sz="2400" dirty="0" smtClean="0">
                <a:solidFill>
                  <a:schemeClr val="bg1"/>
                </a:solidFill>
              </a:rPr>
              <a:t>June 20: Comments received </a:t>
            </a:r>
          </a:p>
          <a:p>
            <a:pPr marL="742950" lvl="1" indent="-285750">
              <a:spcBef>
                <a:spcPct val="20000"/>
              </a:spcBef>
              <a:buFont typeface="Arial" pitchFamily="34" charset="0"/>
              <a:buChar char="–"/>
            </a:pPr>
            <a:r>
              <a:rPr lang="en-US" sz="2400" dirty="0" smtClean="0">
                <a:solidFill>
                  <a:schemeClr val="bg1"/>
                </a:solidFill>
              </a:rPr>
              <a:t>July 1: Final RFP for bid </a:t>
            </a:r>
          </a:p>
          <a:p>
            <a:pPr marL="742950" lvl="1" indent="-285750">
              <a:spcBef>
                <a:spcPct val="20000"/>
              </a:spcBef>
              <a:buFont typeface="Arial" pitchFamily="34" charset="0"/>
              <a:buChar char="–"/>
            </a:pPr>
            <a:r>
              <a:rPr lang="en-US" sz="2400" dirty="0" smtClean="0">
                <a:solidFill>
                  <a:schemeClr val="bg1"/>
                </a:solidFill>
              </a:rPr>
              <a:t>July 7: Bidders’ conference</a:t>
            </a:r>
          </a:p>
          <a:p>
            <a:pPr marL="742950" lvl="1" indent="-285750">
              <a:spcBef>
                <a:spcPct val="20000"/>
              </a:spcBef>
              <a:buFont typeface="Arial" pitchFamily="34" charset="0"/>
              <a:buChar char="–"/>
            </a:pPr>
            <a:r>
              <a:rPr lang="en-US" sz="2400" dirty="0" smtClean="0">
                <a:solidFill>
                  <a:schemeClr val="bg1"/>
                </a:solidFill>
              </a:rPr>
              <a:t>September 1: Bids due </a:t>
            </a:r>
          </a:p>
          <a:p>
            <a:pPr marL="742950" lvl="1" indent="-285750">
              <a:spcBef>
                <a:spcPct val="20000"/>
              </a:spcBef>
              <a:buFont typeface="Arial" pitchFamily="34" charset="0"/>
              <a:buChar char="–"/>
            </a:pPr>
            <a:r>
              <a:rPr lang="en-US" sz="2400" dirty="0" smtClean="0">
                <a:solidFill>
                  <a:schemeClr val="bg1"/>
                </a:solidFill>
              </a:rPr>
              <a:t>Fall 2016: DEEP selection and PURA approval </a:t>
            </a:r>
          </a:p>
        </p:txBody>
      </p:sp>
      <p:sp>
        <p:nvSpPr>
          <p:cNvPr id="2" name="Slide Number Placeholder 1"/>
          <p:cNvSpPr>
            <a:spLocks noGrp="1"/>
          </p:cNvSpPr>
          <p:nvPr>
            <p:ph type="sldNum" sz="quarter" idx="10"/>
          </p:nvPr>
        </p:nvSpPr>
        <p:spPr>
          <a:xfrm>
            <a:off x="232397" y="6399045"/>
            <a:ext cx="2133600" cy="365125"/>
          </a:xfrm>
        </p:spPr>
        <p:txBody>
          <a:bodyPr/>
          <a:lstStyle/>
          <a:p>
            <a:pPr>
              <a:defRPr/>
            </a:pPr>
            <a:fld id="{8F331A15-4120-4A8C-A2C7-9AF163C07245}" type="slidenum">
              <a:rPr lang="en-US" altLang="en-US" smtClean="0"/>
              <a:pPr>
                <a:defRPr/>
              </a:pPr>
              <a:t>9</a:t>
            </a:fld>
            <a:endParaRPr lang="en-US" altLang="en-US" dirty="0"/>
          </a:p>
        </p:txBody>
      </p:sp>
    </p:spTree>
    <p:extLst>
      <p:ext uri="{BB962C8B-B14F-4D97-AF65-F5344CB8AC3E}">
        <p14:creationId xmlns:p14="http://schemas.microsoft.com/office/powerpoint/2010/main" val="3818877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lgn="ctr">
              <a:buNone/>
            </a:pPr>
            <a:r>
              <a:rPr lang="en-US" sz="6000" dirty="0" smtClean="0"/>
              <a:t>Questions</a:t>
            </a:r>
            <a:r>
              <a:rPr lang="en-US" sz="6600" dirty="0" smtClean="0"/>
              <a:t>?</a:t>
            </a:r>
          </a:p>
          <a:p>
            <a:pPr marL="0" indent="0" algn="ctr">
              <a:buNone/>
            </a:pPr>
            <a:endParaRPr lang="en-US" sz="6600" dirty="0" smtClean="0"/>
          </a:p>
          <a:p>
            <a:pPr marL="0" indent="0" algn="ctr">
              <a:buNone/>
            </a:pPr>
            <a:r>
              <a:rPr lang="en-US" sz="4400" dirty="0" smtClean="0"/>
              <a:t>Tracy.Babbidge@ct.gov</a:t>
            </a:r>
            <a:endParaRPr lang="en-US" sz="4400" dirty="0" smtClean="0"/>
          </a:p>
        </p:txBody>
      </p:sp>
    </p:spTree>
    <p:extLst>
      <p:ext uri="{BB962C8B-B14F-4D97-AF65-F5344CB8AC3E}">
        <p14:creationId xmlns:p14="http://schemas.microsoft.com/office/powerpoint/2010/main" val="374689366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ue Sky theme">
  <a:themeElements>
    <a:clrScheme name="Transformation Blue Theme">
      <a:dk1>
        <a:srgbClr val="FFFFFF"/>
      </a:dk1>
      <a:lt1>
        <a:srgbClr val="002A7E"/>
      </a:lt1>
      <a:dk2>
        <a:srgbClr val="3D6B9D"/>
      </a:dk2>
      <a:lt2>
        <a:srgbClr val="D4E1EE"/>
      </a:lt2>
      <a:accent1>
        <a:srgbClr val="FEFDDB"/>
      </a:accent1>
      <a:accent2>
        <a:srgbClr val="FFFF9F"/>
      </a:accent2>
      <a:accent3>
        <a:srgbClr val="C5DDDA"/>
      </a:accent3>
      <a:accent4>
        <a:srgbClr val="6CA8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resh">
      <a:fillStyleLst>
        <a:solidFill>
          <a:schemeClr val="phClr"/>
        </a:solidFill>
        <a:solidFill>
          <a:schemeClr val="phClr">
            <a:tint val="70000"/>
            <a:satMod val="115000"/>
          </a:schemeClr>
        </a:solidFill>
        <a:solidFill>
          <a:schemeClr val="phClr">
            <a:shade val="80000"/>
            <a:satMod val="115000"/>
          </a:schemeClr>
        </a:solidFill>
      </a:fillStyleLst>
      <a:lnStyleLst>
        <a:ln w="25400" cap="flat" cmpd="sng" algn="ctr">
          <a:solidFill>
            <a:schemeClr val="phClr">
              <a:shade val="95000"/>
              <a:satMod val="105000"/>
            </a:schemeClr>
          </a:solidFill>
          <a:prstDash val="solid"/>
          <a:miter/>
        </a:ln>
        <a:ln w="50800" cap="flat" cmpd="sng" algn="ctr">
          <a:solidFill>
            <a:schemeClr val="phClr"/>
          </a:solidFill>
          <a:prstDash val="solid"/>
          <a:miter/>
        </a:ln>
        <a:ln w="76200" cap="flat" cmpd="thickThin" algn="ctr">
          <a:solidFill>
            <a:schemeClr val="phClr">
              <a:alpha val="80000"/>
            </a:schemeClr>
          </a:solidFill>
          <a:prstDash val="solid"/>
          <a:miter/>
        </a:ln>
      </a:lnStyleLst>
      <a:effectStyleLst>
        <a:effectStyle>
          <a:effectLst/>
        </a:effectStyle>
        <a:effectStyle>
          <a:effectLst>
            <a:outerShdw blurRad="63500" sx="101000" sy="101000" rotWithShape="0">
              <a:srgbClr val="FFFFFF">
                <a:alpha val="50000"/>
              </a:srgbClr>
            </a:outerShdw>
          </a:effectLst>
        </a:effectStyle>
        <a:effectStyle>
          <a:effectLst>
            <a:innerShdw blurRad="101600">
              <a:srgbClr val="FFFFFF">
                <a:alpha val="75000"/>
              </a:srgbClr>
            </a:innerShdw>
            <a:outerShdw blurRad="63500" sx="101000" sy="101000" rotWithShape="0">
              <a:srgbClr val="FFFFFF">
                <a:alpha val="50000"/>
              </a:srgbClr>
            </a:outerShdw>
            <a:reflection blurRad="12700" stA="30000" endPos="35000" dist="38100" dir="5400000" sy="-100000" rotWithShape="0"/>
          </a:effectLst>
          <a:scene3d>
            <a:camera prst="orthographicFront">
              <a:rot lat="0" lon="0" rev="0"/>
            </a:camera>
            <a:lightRig rig="balanced" dir="t">
              <a:rot lat="0" lon="0" rev="30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ES Fuel Type 2016-2018">
    <a:dk1>
      <a:srgbClr val="000000"/>
    </a:dk1>
    <a:lt1>
      <a:srgbClr val="FFFFFF"/>
    </a:lt1>
    <a:dk2>
      <a:srgbClr val="FFFFFF"/>
    </a:dk2>
    <a:lt2>
      <a:srgbClr val="FFFFFF"/>
    </a:lt2>
    <a:accent1>
      <a:srgbClr val="F57A2F"/>
    </a:accent1>
    <a:accent2>
      <a:srgbClr val="FFDF97"/>
    </a:accent2>
    <a:accent3>
      <a:srgbClr val="86D6DE"/>
    </a:accent3>
    <a:accent4>
      <a:srgbClr val="6B6B6B"/>
    </a:accent4>
    <a:accent5>
      <a:srgbClr val="74C69D"/>
    </a:accent5>
    <a:accent6>
      <a:srgbClr val="731313"/>
    </a:accent6>
    <a:hlink>
      <a:srgbClr val="0070C0"/>
    </a:hlink>
    <a:folHlink>
      <a:srgbClr val="7030A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4598</TotalTime>
  <Words>1210</Words>
  <Application>Microsoft Office PowerPoint</Application>
  <PresentationFormat>On-screen Show (4:3)</PresentationFormat>
  <Paragraphs>134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Berkeley-Medium</vt:lpstr>
      <vt:lpstr>Calibri</vt:lpstr>
      <vt:lpstr>Wingdings</vt:lpstr>
      <vt:lpstr>Blue Sky theme</vt:lpstr>
      <vt:lpstr>PowerPoint Presentation</vt:lpstr>
      <vt:lpstr> Strategies for Promoting Equity in Clean Energy Deployment  June 27th 2016   Tracy Babbidge, Bureau Chief Energy Policy</vt:lpstr>
      <vt:lpstr>Equitable Distribution: Energy Efficiency and Renewable Energy for All </vt:lpstr>
      <vt:lpstr>Overview of Equitable Distribution: CGS 16-245ee  </vt:lpstr>
      <vt:lpstr>2013 Equitable Distribution Report</vt:lpstr>
      <vt:lpstr>2013 Equitable Distribution Report</vt:lpstr>
      <vt:lpstr>Equitable Distribution Funding in New Haven</vt:lpstr>
      <vt:lpstr>Shared Clean Energy Facilities</vt:lpstr>
      <vt:lpstr>Pilot Program: Public Act 15-113 </vt:lpstr>
      <vt:lpstr>PowerPoint Presentation</vt:lpstr>
    </vt:vector>
  </TitlesOfParts>
  <Company>DEEP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Jaimeson Sinclair</dc:creator>
  <cp:lastModifiedBy>Tracy Babbidge</cp:lastModifiedBy>
  <cp:revision>186</cp:revision>
  <cp:lastPrinted>2016-06-27T18:40:35Z</cp:lastPrinted>
  <dcterms:created xsi:type="dcterms:W3CDTF">2014-06-27T14:18:38Z</dcterms:created>
  <dcterms:modified xsi:type="dcterms:W3CDTF">2016-06-27T20:02:08Z</dcterms:modified>
</cp:coreProperties>
</file>